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661" r:id="rId1"/>
  </p:sldMasterIdLst>
  <p:notesMasterIdLst>
    <p:notesMasterId r:id="rId23"/>
  </p:notesMasterIdLst>
  <p:handoutMasterIdLst>
    <p:handoutMasterId r:id="rId24"/>
  </p:handoutMasterIdLst>
  <p:sldIdLst>
    <p:sldId id="308" r:id="rId2"/>
    <p:sldId id="287" r:id="rId3"/>
    <p:sldId id="310" r:id="rId4"/>
    <p:sldId id="381" r:id="rId5"/>
    <p:sldId id="403" r:id="rId6"/>
    <p:sldId id="404" r:id="rId7"/>
    <p:sldId id="350" r:id="rId8"/>
    <p:sldId id="414" r:id="rId9"/>
    <p:sldId id="422" r:id="rId10"/>
    <p:sldId id="418" r:id="rId11"/>
    <p:sldId id="419" r:id="rId12"/>
    <p:sldId id="420" r:id="rId13"/>
    <p:sldId id="421" r:id="rId14"/>
    <p:sldId id="415" r:id="rId15"/>
    <p:sldId id="424" r:id="rId16"/>
    <p:sldId id="417" r:id="rId17"/>
    <p:sldId id="423" r:id="rId18"/>
    <p:sldId id="402" r:id="rId19"/>
    <p:sldId id="425" r:id="rId20"/>
    <p:sldId id="325" r:id="rId21"/>
    <p:sldId id="292" r:id="rId22"/>
  </p:sldIdLst>
  <p:sldSz cx="9144000" cy="5143500" type="screen16x9"/>
  <p:notesSz cx="6858000" cy="9144000"/>
  <p:embeddedFontLst>
    <p:embeddedFont>
      <p:font typeface="Cambria Math" panose="02040503050406030204" pitchFamily="18" charset="0"/>
      <p:regular r:id="rId25"/>
    </p:embeddedFont>
    <p:embeddedFont>
      <p:font typeface="Open Sans" panose="020B0606030504020204" pitchFamily="34" charset="0"/>
      <p:regular r:id="rId26"/>
      <p:bold r:id="rId27"/>
      <p:italic r:id="rId28"/>
      <p:boldItalic r:id="rId29"/>
    </p:embeddedFont>
    <p:embeddedFont>
      <p:font typeface="Open Sans ExtraBold" panose="020B0906030804020204" pitchFamily="34" charset="0"/>
      <p:bold r:id="rId30"/>
      <p:boldItalic r:id="rId31"/>
    </p:embeddedFont>
    <p:embeddedFont>
      <p:font typeface="Open Sans Light" panose="020B0306030504020204" pitchFamily="34" charset="0"/>
      <p:regular r:id="rId32"/>
      <p:italic r:id="rId33"/>
    </p:embeddedFont>
    <p:embeddedFont>
      <p:font typeface="Open Sans Semibold" panose="020B0706030804020204" pitchFamily="34" charset="0"/>
      <p:bold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a Marafini" initials="FM" lastIdx="1" clrIdx="0">
    <p:extLst>
      <p:ext uri="{19B8F6BF-5375-455C-9EA6-DF929625EA0E}">
        <p15:presenceInfo xmlns:p15="http://schemas.microsoft.com/office/powerpoint/2012/main" userId="fe38742bd9c37475" providerId="Windows Live"/>
      </p:ext>
    </p:extLst>
  </p:cmAuthor>
  <p:cmAuthor id="2" name="ASDEASoft" initials="A" lastIdx="1" clrIdx="1">
    <p:extLst>
      <p:ext uri="{19B8F6BF-5375-455C-9EA6-DF929625EA0E}">
        <p15:presenceInfo xmlns:p15="http://schemas.microsoft.com/office/powerpoint/2012/main" userId="ASDEASof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B13F"/>
    <a:srgbClr val="6600FF"/>
    <a:srgbClr val="FF6600"/>
    <a:srgbClr val="7DE2E7"/>
    <a:srgbClr val="A9A977"/>
    <a:srgbClr val="5D5DB6"/>
    <a:srgbClr val="95B8FF"/>
    <a:srgbClr val="9D71FF"/>
    <a:srgbClr val="C5E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B9FCAC-5A45-4CCA-AE65-77CEF21B6FB7}">
  <a:tblStyle styleId="{C7B9FCAC-5A45-4CCA-AE65-77CEF21B6FB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Stile chiaro 1 - Color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5" autoAdjust="0"/>
    <p:restoredTop sz="90526" autoAdjust="0"/>
  </p:normalViewPr>
  <p:slideViewPr>
    <p:cSldViewPr snapToGrid="0">
      <p:cViewPr varScale="1">
        <p:scale>
          <a:sx n="132" d="100"/>
          <a:sy n="132" d="100"/>
        </p:scale>
        <p:origin x="798" y="114"/>
      </p:cViewPr>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85" d="100"/>
          <a:sy n="85" d="100"/>
        </p:scale>
        <p:origin x="2835" y="6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3F59597-4041-4257-84BA-78160488B6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9B4AB08-8A89-4413-A677-2EF8014F13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CFAE29-2401-4C43-9441-9F81BA54D091}" type="datetimeFigureOut">
              <a:rPr lang="en-US" smtClean="0"/>
              <a:t>7/7/2021</a:t>
            </a:fld>
            <a:endParaRPr lang="en-US"/>
          </a:p>
        </p:txBody>
      </p:sp>
      <p:sp>
        <p:nvSpPr>
          <p:cNvPr id="4" name="Footer Placeholder 3">
            <a:extLst>
              <a:ext uri="{FF2B5EF4-FFF2-40B4-BE49-F238E27FC236}">
                <a16:creationId xmlns:a16="http://schemas.microsoft.com/office/drawing/2014/main" id="{3F07CD97-F0C7-46E2-8DED-7C2A56818D3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04D55BE-A700-47F0-B9CE-6773C633E93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E2CB3B-3DE4-43D7-B3DE-48EC312F3C69}" type="slidenum">
              <a:rPr lang="en-US" smtClean="0"/>
              <a:t>‹N›</a:t>
            </a:fld>
            <a:endParaRPr lang="en-US"/>
          </a:p>
        </p:txBody>
      </p:sp>
    </p:spTree>
    <p:extLst>
      <p:ext uri="{BB962C8B-B14F-4D97-AF65-F5344CB8AC3E}">
        <p14:creationId xmlns:p14="http://schemas.microsoft.com/office/powerpoint/2010/main" val="38837601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dirty="0"/>
          </a:p>
        </p:txBody>
      </p:sp>
    </p:spTree>
    <p:extLst>
      <p:ext uri="{BB962C8B-B14F-4D97-AF65-F5344CB8AC3E}">
        <p14:creationId xmlns:p14="http://schemas.microsoft.com/office/powerpoint/2010/main" val="43675612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it-IT" dirty="0">
              <a:ea typeface="Open Sans ExtraBold" panose="020B0906030804020204" pitchFamily="34" charset="0"/>
            </a:endParaRPr>
          </a:p>
        </p:txBody>
      </p:sp>
    </p:spTree>
    <p:extLst>
      <p:ext uri="{BB962C8B-B14F-4D97-AF65-F5344CB8AC3E}">
        <p14:creationId xmlns:p14="http://schemas.microsoft.com/office/powerpoint/2010/main" val="1538229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220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94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658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F7B885D6-A81F-48B6-9FAE-F0843550B78C}"/>
              </a:ext>
            </a:extLst>
          </p:cNvPr>
          <p:cNvSpPr>
            <a:spLocks noGrp="1"/>
          </p:cNvSpPr>
          <p:nvPr>
            <p:ph type="body" idx="1"/>
          </p:nvPr>
        </p:nvSpPr>
        <p:spPr/>
        <p:txBody>
          <a:bodyPr/>
          <a:lstStyle/>
          <a:p>
            <a:endParaRPr lang="it-IT" u="sng" dirty="0"/>
          </a:p>
        </p:txBody>
      </p:sp>
    </p:spTree>
    <p:extLst>
      <p:ext uri="{BB962C8B-B14F-4D97-AF65-F5344CB8AC3E}">
        <p14:creationId xmlns:p14="http://schemas.microsoft.com/office/powerpoint/2010/main" val="1966850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142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511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3DAD7184-F60E-4C2F-AC54-A14526E999AB}"/>
              </a:ext>
            </a:extLst>
          </p:cNvPr>
          <p:cNvSpPr>
            <a:spLocks noGrp="1"/>
          </p:cNvSpPr>
          <p:nvPr>
            <p:ph type="body" idx="1"/>
          </p:nvPr>
        </p:nvSpPr>
        <p:spPr/>
        <p:txBody>
          <a:bodyPr/>
          <a:lstStyle/>
          <a:p>
            <a:endParaRPr lang="it-IT" u="sng" dirty="0"/>
          </a:p>
        </p:txBody>
      </p:sp>
    </p:spTree>
    <p:extLst>
      <p:ext uri="{BB962C8B-B14F-4D97-AF65-F5344CB8AC3E}">
        <p14:creationId xmlns:p14="http://schemas.microsoft.com/office/powerpoint/2010/main" val="4087647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5900EEEB-B214-44F6-9B27-72E9530FA28B}"/>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826309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4682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ABCBE605-224C-47A9-A2D1-E54769F9207F}"/>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504326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1854703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US" dirty="0"/>
          </a:p>
        </p:txBody>
      </p:sp>
    </p:spTree>
    <p:extLst>
      <p:ext uri="{BB962C8B-B14F-4D97-AF65-F5344CB8AC3E}">
        <p14:creationId xmlns:p14="http://schemas.microsoft.com/office/powerpoint/2010/main" val="2651540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6083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139700" indent="0">
              <a:buNone/>
            </a:pPr>
            <a:endParaRPr lang="it-IT" dirty="0"/>
          </a:p>
        </p:txBody>
      </p:sp>
    </p:spTree>
    <p:extLst>
      <p:ext uri="{BB962C8B-B14F-4D97-AF65-F5344CB8AC3E}">
        <p14:creationId xmlns:p14="http://schemas.microsoft.com/office/powerpoint/2010/main" val="2061674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3500740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r>
              <a:rPr lang="en-GB" dirty="0"/>
              <a:t>Missing last element </a:t>
            </a:r>
            <a:r>
              <a:rPr lang="en-GB" dirty="0" err="1"/>
              <a:t>screeshot</a:t>
            </a:r>
            <a:endParaRPr lang="en-GB" dirty="0"/>
          </a:p>
        </p:txBody>
      </p:sp>
    </p:spTree>
    <p:extLst>
      <p:ext uri="{BB962C8B-B14F-4D97-AF65-F5344CB8AC3E}">
        <p14:creationId xmlns:p14="http://schemas.microsoft.com/office/powerpoint/2010/main" val="3852404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1910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0" indent="0">
              <a:buNone/>
            </a:pPr>
            <a:endParaRPr lang="en-GB" dirty="0"/>
          </a:p>
        </p:txBody>
      </p:sp>
    </p:spTree>
    <p:extLst>
      <p:ext uri="{BB962C8B-B14F-4D97-AF65-F5344CB8AC3E}">
        <p14:creationId xmlns:p14="http://schemas.microsoft.com/office/powerpoint/2010/main" val="2145166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5900EEEB-B214-44F6-9B27-72E9530FA28B}"/>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95074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ote 1">
            <a:extLst>
              <a:ext uri="{FF2B5EF4-FFF2-40B4-BE49-F238E27FC236}">
                <a16:creationId xmlns:a16="http://schemas.microsoft.com/office/drawing/2014/main" id="{614CB374-63F9-43EB-93D9-DF54602A8225}"/>
              </a:ext>
            </a:extLst>
          </p:cNvPr>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8394655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userDrawn="1">
  <p:cSld name="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1"/>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265F9C74-D256-460F-A036-D63C9CA130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4165" y="60359"/>
            <a:ext cx="1210579" cy="50988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Effect>
                      <a14:brightnessContrast contrast="4000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321933116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1" name="Triangolo isoscele 74">
            <a:extLst>
              <a:ext uri="{FF2B5EF4-FFF2-40B4-BE49-F238E27FC236}">
                <a16:creationId xmlns:a16="http://schemas.microsoft.com/office/drawing/2014/main" id="{4ABD13D4-57F6-44DD-953C-2B5D4B20CB23}"/>
              </a:ext>
            </a:extLst>
          </p:cNvPr>
          <p:cNvSpPr/>
          <p:nvPr userDrawn="1"/>
        </p:nvSpPr>
        <p:spPr>
          <a:xfrm rot="10800000">
            <a:off x="4930374" y="593799"/>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
        <p:nvSpPr>
          <p:cNvPr id="12" name="Rettangolo 51">
            <a:extLst>
              <a:ext uri="{FF2B5EF4-FFF2-40B4-BE49-F238E27FC236}">
                <a16:creationId xmlns:a16="http://schemas.microsoft.com/office/drawing/2014/main" id="{87657EF4-1F58-4437-951E-921DCDC61C1D}"/>
              </a:ext>
            </a:extLst>
          </p:cNvPr>
          <p:cNvSpPr/>
          <p:nvPr userDrawn="1"/>
        </p:nvSpPr>
        <p:spPr>
          <a:xfrm>
            <a:off x="-1" y="594230"/>
            <a:ext cx="6899027" cy="4547289"/>
          </a:xfrm>
          <a:prstGeom prst="rect">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panose="020B0606030504020204" pitchFamily="34" charset="0"/>
            </a:endParaRPr>
          </a:p>
        </p:txBody>
      </p:sp>
      <p:sp>
        <p:nvSpPr>
          <p:cNvPr id="13" name="Triangolo isoscele 74">
            <a:extLst>
              <a:ext uri="{FF2B5EF4-FFF2-40B4-BE49-F238E27FC236}">
                <a16:creationId xmlns:a16="http://schemas.microsoft.com/office/drawing/2014/main" id="{7545DA56-EAA6-461E-8F3A-5941FBD7E4EC}"/>
              </a:ext>
            </a:extLst>
          </p:cNvPr>
          <p:cNvSpPr/>
          <p:nvPr userDrawn="1"/>
        </p:nvSpPr>
        <p:spPr>
          <a:xfrm>
            <a:off x="-1972137" y="591598"/>
            <a:ext cx="3952752" cy="4547728"/>
          </a:xfrm>
          <a:prstGeom prst="triangle">
            <a:avLst/>
          </a:prstGeom>
          <a:solidFill>
            <a:srgbClr val="1CA6DF">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pic>
        <p:nvPicPr>
          <p:cNvPr id="14" name="Immagine 9">
            <a:extLst>
              <a:ext uri="{FF2B5EF4-FFF2-40B4-BE49-F238E27FC236}">
                <a16:creationId xmlns:a16="http://schemas.microsoft.com/office/drawing/2014/main" id="{0A1725AF-1FC2-46BF-8236-3CF4DDDC74A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40397210"/>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50118119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10" name="Rectangle 1">
            <a:extLst>
              <a:ext uri="{FF2B5EF4-FFF2-40B4-BE49-F238E27FC236}">
                <a16:creationId xmlns:a16="http://schemas.microsoft.com/office/drawing/2014/main" id="{C2F5A284-0D2F-4760-9066-4DD9B84DD5CF}"/>
              </a:ext>
            </a:extLst>
          </p:cNvPr>
          <p:cNvSpPr/>
          <p:nvPr userDrawn="1"/>
        </p:nvSpPr>
        <p:spPr>
          <a:xfrm>
            <a:off x="0" y="588188"/>
            <a:ext cx="7653941" cy="2869961"/>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1" name="Triangolo isoscele 16">
            <a:extLst>
              <a:ext uri="{FF2B5EF4-FFF2-40B4-BE49-F238E27FC236}">
                <a16:creationId xmlns:a16="http://schemas.microsoft.com/office/drawing/2014/main" id="{DF671FCB-3CCE-4302-A52C-2F59258FE925}"/>
              </a:ext>
            </a:extLst>
          </p:cNvPr>
          <p:cNvSpPr/>
          <p:nvPr userDrawn="1"/>
        </p:nvSpPr>
        <p:spPr>
          <a:xfrm rot="10800000">
            <a:off x="6400506" y="592390"/>
            <a:ext cx="2506871" cy="287835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2" name="Triangolo isoscele 16">
            <a:extLst>
              <a:ext uri="{FF2B5EF4-FFF2-40B4-BE49-F238E27FC236}">
                <a16:creationId xmlns:a16="http://schemas.microsoft.com/office/drawing/2014/main" id="{F041563B-B5C1-4D05-BBD1-CD7CF1649149}"/>
              </a:ext>
            </a:extLst>
          </p:cNvPr>
          <p:cNvSpPr/>
          <p:nvPr userDrawn="1"/>
        </p:nvSpPr>
        <p:spPr>
          <a:xfrm>
            <a:off x="-1253434" y="583995"/>
            <a:ext cx="2506868" cy="2878349"/>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46459360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0" name="Immagine 9">
            <a:extLst>
              <a:ext uri="{FF2B5EF4-FFF2-40B4-BE49-F238E27FC236}">
                <a16:creationId xmlns:a16="http://schemas.microsoft.com/office/drawing/2014/main" id="{E2CCB921-2824-4355-9575-BB78C71484DC}"/>
              </a:ext>
            </a:extLst>
          </p:cNvPr>
          <p:cNvPicPr>
            <a:picLocks noChangeAspect="1"/>
          </p:cNvPicPr>
          <p:nvPr userDrawn="1"/>
        </p:nvPicPr>
        <p:blipFill rotWithShape="1">
          <a:blip r:embed="rId2"/>
          <a:srcRect t="7870"/>
          <a:stretch/>
        </p:blipFill>
        <p:spPr>
          <a:xfrm>
            <a:off x="5191886" y="0"/>
            <a:ext cx="3952114" cy="4738716"/>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71213082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7" name="Immagine 6">
            <a:extLst>
              <a:ext uri="{FF2B5EF4-FFF2-40B4-BE49-F238E27FC236}">
                <a16:creationId xmlns:a16="http://schemas.microsoft.com/office/drawing/2014/main" id="{5B962BF2-0CF4-40C6-8B8B-411EEC690282}"/>
              </a:ext>
            </a:extLst>
          </p:cNvPr>
          <p:cNvPicPr>
            <a:picLocks noChangeAspect="1"/>
          </p:cNvPicPr>
          <p:nvPr userDrawn="1"/>
        </p:nvPicPr>
        <p:blipFill>
          <a:blip r:embed="rId2"/>
          <a:stretch>
            <a:fillRect/>
          </a:stretch>
        </p:blipFill>
        <p:spPr>
          <a:xfrm>
            <a:off x="7123701" y="70867"/>
            <a:ext cx="1439615" cy="1942031"/>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6" name="Immagine 9">
            <a:extLst>
              <a:ext uri="{FF2B5EF4-FFF2-40B4-BE49-F238E27FC236}">
                <a16:creationId xmlns:a16="http://schemas.microsoft.com/office/drawing/2014/main" id="{E8E6BFC6-6B3B-4417-BD26-FE7237BA5A9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1" name="Segnaposto testo 9">
            <a:extLst>
              <a:ext uri="{FF2B5EF4-FFF2-40B4-BE49-F238E27FC236}">
                <a16:creationId xmlns:a16="http://schemas.microsoft.com/office/drawing/2014/main" id="{3F92A406-3E39-429A-9107-BE82C33685CE}"/>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88526132"/>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Quote" userDrawn="1">
  <p:cSld name="TITLE_1_1">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7" name="Immagine 9">
            <a:extLst>
              <a:ext uri="{FF2B5EF4-FFF2-40B4-BE49-F238E27FC236}">
                <a16:creationId xmlns:a16="http://schemas.microsoft.com/office/drawing/2014/main" id="{0043C89A-4766-4082-9FEF-D498AD683AF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998033" y="4612353"/>
            <a:ext cx="1098471" cy="462665"/>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pic>
        <p:nvPicPr>
          <p:cNvPr id="11" name="Picture 10" descr="A picture containing outdoor, bridge&#10;&#10;Description automatically generated">
            <a:extLst>
              <a:ext uri="{FF2B5EF4-FFF2-40B4-BE49-F238E27FC236}">
                <a16:creationId xmlns:a16="http://schemas.microsoft.com/office/drawing/2014/main" id="{F3F7A36E-1D87-438C-9063-1633E6FEA9F3}"/>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105748"/>
            <a:ext cx="9144000" cy="5243119"/>
          </a:xfrm>
          <a:prstGeom prst="rect">
            <a:avLst/>
          </a:prstGeom>
        </p:spPr>
      </p:pic>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12510149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9900"/>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49082" y="454912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7994447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Quote" preserve="1" userDrawn="1">
  <p:cSld name="1_Quote">
    <p:bg>
      <p:bgPr>
        <a:solidFill>
          <a:schemeClr val="bg1"/>
        </a:solidFill>
        <a:effectLst/>
      </p:bgPr>
    </p:bg>
    <p:spTree>
      <p:nvGrpSpPr>
        <p:cNvPr id="1" name="Shape 19"/>
        <p:cNvGrpSpPr/>
        <p:nvPr/>
      </p:nvGrpSpPr>
      <p:grpSpPr>
        <a:xfrm>
          <a:off x="0" y="0"/>
          <a:ext cx="0" cy="0"/>
          <a:chOff x="0" y="0"/>
          <a:chExt cx="0" cy="0"/>
        </a:xfrm>
      </p:grpSpPr>
      <p:sp>
        <p:nvSpPr>
          <p:cNvPr id="20" name="Google Shape;20;p4"/>
          <p:cNvSpPr/>
          <p:nvPr/>
        </p:nvSpPr>
        <p:spPr>
          <a:xfrm>
            <a:off x="953989" y="-7325"/>
            <a:ext cx="7236025" cy="5158150"/>
          </a:xfrm>
          <a:custGeom>
            <a:avLst/>
            <a:gdLst/>
            <a:ahLst/>
            <a:cxnLst/>
            <a:rect l="l" t="t" r="r" b="b"/>
            <a:pathLst>
              <a:path w="289441" h="206326" extrusionOk="0">
                <a:moveTo>
                  <a:pt x="0" y="206326"/>
                </a:moveTo>
                <a:lnTo>
                  <a:pt x="90725" y="0"/>
                </a:lnTo>
                <a:lnTo>
                  <a:pt x="289441" y="0"/>
                </a:lnTo>
                <a:lnTo>
                  <a:pt x="199009" y="206033"/>
                </a:lnTo>
                <a:close/>
              </a:path>
            </a:pathLst>
          </a:custGeom>
          <a:solidFill>
            <a:srgbClr val="18171D">
              <a:alpha val="86030"/>
            </a:srgbClr>
          </a:solidFill>
          <a:ln>
            <a:noFill/>
          </a:ln>
        </p:spPr>
        <p:txBody>
          <a:bodyPr/>
          <a:lstStyle/>
          <a:p>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23;p4"/>
          <p:cNvSpPr/>
          <p:nvPr/>
        </p:nvSpPr>
        <p:spPr>
          <a:xfrm>
            <a:off x="1541830"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24" name="Google Shape;24;p4"/>
          <p:cNvSpPr/>
          <p:nvPr/>
        </p:nvSpPr>
        <p:spPr>
          <a:xfrm>
            <a:off x="6510922"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71438"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9" name="Immagine 8">
            <a:extLst>
              <a:ext uri="{FF2B5EF4-FFF2-40B4-BE49-F238E27FC236}">
                <a16:creationId xmlns:a16="http://schemas.microsoft.com/office/drawing/2014/main" id="{07004EA5-B6C8-4EEE-9BE0-9A0FD0E7CA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265814" y="4536153"/>
            <a:ext cx="1352639" cy="502796"/>
          </a:xfrm>
          <a:prstGeom prst="rect">
            <a:avLst/>
          </a:prstGeom>
          <a:effectLst>
            <a:outerShdw blurRad="50800" dist="38100" dir="2700000" algn="tl" rotWithShape="0">
              <a:prstClr val="black">
                <a:alpha val="40000"/>
              </a:prstClr>
            </a:outerShdw>
          </a:effectLst>
        </p:spPr>
      </p:pic>
      <p:sp>
        <p:nvSpPr>
          <p:cNvPr id="10" name="Google Shape;13;p2">
            <a:extLst>
              <a:ext uri="{FF2B5EF4-FFF2-40B4-BE49-F238E27FC236}">
                <a16:creationId xmlns:a16="http://schemas.microsoft.com/office/drawing/2014/main" id="{905C883D-915A-41F6-B8EF-620C993070EB}"/>
              </a:ext>
            </a:extLst>
          </p:cNvPr>
          <p:cNvSpPr txBox="1">
            <a:spLocks noGrp="1"/>
          </p:cNvSpPr>
          <p:nvPr>
            <p:ph type="ctrTitle"/>
          </p:nvPr>
        </p:nvSpPr>
        <p:spPr>
          <a:xfrm>
            <a:off x="2833500" y="1283233"/>
            <a:ext cx="3477000" cy="2465158"/>
          </a:xfrm>
          <a:prstGeom prst="rect">
            <a:avLst/>
          </a:prstGeom>
        </p:spPr>
        <p:txBody>
          <a:bodyPr spcFirstLastPara="1" wrap="square" lIns="0" tIns="0" rIns="0" bIns="0" anchor="ctr" anchorCtr="0">
            <a:noAutofit/>
          </a:bodyPr>
          <a:lstStyle>
            <a:lvl1pPr lvl="0" algn="ctr" rtl="0">
              <a:spcBef>
                <a:spcPts val="0"/>
              </a:spcBef>
              <a:spcAft>
                <a:spcPts val="0"/>
              </a:spcAft>
              <a:buSzPts val="4200"/>
              <a:buNone/>
              <a:defRPr sz="1800" b="1" i="1"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pic>
        <p:nvPicPr>
          <p:cNvPr id="12" name="Immagine 9">
            <a:extLst>
              <a:ext uri="{FF2B5EF4-FFF2-40B4-BE49-F238E27FC236}">
                <a16:creationId xmlns:a16="http://schemas.microsoft.com/office/drawing/2014/main" id="{27036A2E-48BF-4F9F-9829-A215BE00B29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628427" y="91000"/>
            <a:ext cx="1210579" cy="509884"/>
          </a:xfrm>
          <a:prstGeom prst="rect">
            <a:avLst/>
          </a:prstGeom>
        </p:spPr>
      </p:pic>
    </p:spTree>
    <p:extLst>
      <p:ext uri="{BB962C8B-B14F-4D97-AF65-F5344CB8AC3E}">
        <p14:creationId xmlns:p14="http://schemas.microsoft.com/office/powerpoint/2010/main" val="3264578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1" name="Google Shape;11;p2"/>
          <p:cNvSpPr/>
          <p:nvPr/>
        </p:nvSpPr>
        <p:spPr>
          <a:xfrm>
            <a:off x="12" y="-19"/>
            <a:ext cx="5713277" cy="5147878"/>
          </a:xfrm>
          <a:custGeom>
            <a:avLst/>
            <a:gdLst/>
            <a:ahLst/>
            <a:cxnLst/>
            <a:rect l="l" t="t" r="r" b="b"/>
            <a:pathLst>
              <a:path w="4644941" h="4202349" extrusionOk="0">
                <a:moveTo>
                  <a:pt x="2816531" y="4202349"/>
                </a:moveTo>
                <a:lnTo>
                  <a:pt x="0" y="4202349"/>
                </a:lnTo>
                <a:lnTo>
                  <a:pt x="0" y="0"/>
                </a:lnTo>
                <a:lnTo>
                  <a:pt x="4644942" y="0"/>
                </a:lnTo>
                <a:lnTo>
                  <a:pt x="2816531" y="4202349"/>
                </a:lnTo>
                <a:close/>
              </a:path>
            </a:pathLst>
          </a:custGeom>
          <a:solidFill>
            <a:srgbClr val="18171D">
              <a:alpha val="86030"/>
            </a:srgbClr>
          </a:solidFill>
          <a:ln>
            <a:noFill/>
          </a:ln>
          <a:effectLst>
            <a:outerShdw dist="9525" algn="bl" rotWithShape="0">
              <a:schemeClr val="lt1">
                <a:alpha val="15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lang="en-GB"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Google Shape;12;p2"/>
          <p:cNvSpPr/>
          <p:nvPr/>
        </p:nvSpPr>
        <p:spPr>
          <a:xfrm>
            <a:off x="3807571" y="1106345"/>
            <a:ext cx="1603739" cy="2930810"/>
          </a:xfrm>
          <a:custGeom>
            <a:avLst/>
            <a:gdLst/>
            <a:ahLst/>
            <a:cxnLst/>
            <a:rect l="l" t="t" r="r" b="b"/>
            <a:pathLst>
              <a:path w="1303852" h="2392498" extrusionOk="0">
                <a:moveTo>
                  <a:pt x="1040950" y="0"/>
                </a:moveTo>
                <a:lnTo>
                  <a:pt x="0" y="2392499"/>
                </a:lnTo>
                <a:lnTo>
                  <a:pt x="262902" y="2392499"/>
                </a:lnTo>
                <a:lnTo>
                  <a:pt x="1303852" y="0"/>
                </a:lnTo>
                <a:lnTo>
                  <a:pt x="1040950" y="0"/>
                </a:lnTo>
                <a:close/>
              </a:path>
            </a:pathLst>
          </a:custGeom>
          <a:solidFill>
            <a:schemeClr val="accent4">
              <a:lumMod val="60000"/>
              <a:lumOff val="40000"/>
            </a:schemeClr>
          </a:solidFill>
          <a:ln>
            <a:noFill/>
          </a:ln>
          <a:effectLst>
            <a:outerShdw blurRad="57150" dist="19050"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sp>
        <p:nvSpPr>
          <p:cNvPr id="10" name="Segnaposto testo 9">
            <a:extLst>
              <a:ext uri="{FF2B5EF4-FFF2-40B4-BE49-F238E27FC236}">
                <a16:creationId xmlns:a16="http://schemas.microsoft.com/office/drawing/2014/main" id="{A3EED8FB-7F10-483B-8D80-04848E95A163}"/>
              </a:ext>
            </a:extLst>
          </p:cNvPr>
          <p:cNvSpPr>
            <a:spLocks noGrp="1"/>
          </p:cNvSpPr>
          <p:nvPr>
            <p:ph type="body" sz="quarter" idx="11" hasCustomPrompt="1"/>
          </p:nvPr>
        </p:nvSpPr>
        <p:spPr>
          <a:xfrm>
            <a:off x="87322" y="92428"/>
            <a:ext cx="4992687"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serie</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8" name="Immagine 9">
            <a:extLst>
              <a:ext uri="{FF2B5EF4-FFF2-40B4-BE49-F238E27FC236}">
                <a16:creationId xmlns:a16="http://schemas.microsoft.com/office/drawing/2014/main" id="{186FBAED-16B1-4132-B0EB-57BA0670AE9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877330" y="44539"/>
            <a:ext cx="1210579" cy="509884"/>
          </a:xfrm>
          <a:prstGeom prst="rect">
            <a:avLst/>
          </a:prstGeom>
        </p:spPr>
      </p:pic>
    </p:spTree>
    <p:extLst>
      <p:ext uri="{BB962C8B-B14F-4D97-AF65-F5344CB8AC3E}">
        <p14:creationId xmlns:p14="http://schemas.microsoft.com/office/powerpoint/2010/main" val="41766911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spTree>
      <p:nvGrpSpPr>
        <p:cNvPr id="1" name="Shape 10"/>
        <p:cNvGrpSpPr/>
        <p:nvPr/>
      </p:nvGrpSpPr>
      <p:grpSpPr>
        <a:xfrm>
          <a:off x="0" y="0"/>
          <a:ext cx="0" cy="0"/>
          <a:chOff x="0" y="0"/>
          <a:chExt cx="0" cy="0"/>
        </a:xfrm>
      </p:grpSpPr>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5" name="Immagine 9">
            <a:extLst>
              <a:ext uri="{FF2B5EF4-FFF2-40B4-BE49-F238E27FC236}">
                <a16:creationId xmlns:a16="http://schemas.microsoft.com/office/drawing/2014/main" id="{22087679-CC85-452F-AB85-C8D8737D9A4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972550" y="75936"/>
            <a:ext cx="1098471" cy="462665"/>
          </a:xfrm>
          <a:prstGeom prst="rect">
            <a:avLst/>
          </a:prstGeom>
        </p:spPr>
      </p:pic>
    </p:spTree>
    <p:extLst>
      <p:ext uri="{BB962C8B-B14F-4D97-AF65-F5344CB8AC3E}">
        <p14:creationId xmlns:p14="http://schemas.microsoft.com/office/powerpoint/2010/main" val="3777219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 preserve="1" userDrawn="1">
  <p:cSld name="1_Title">
    <p:bg>
      <p:bgPr>
        <a:solidFill>
          <a:schemeClr val="bg1"/>
        </a:solidFill>
        <a:effectLst/>
      </p:bgPr>
    </p:bg>
    <p:spTree>
      <p:nvGrpSpPr>
        <p:cNvPr id="1" name="Shape 10"/>
        <p:cNvGrpSpPr/>
        <p:nvPr/>
      </p:nvGrpSpPr>
      <p:grpSpPr>
        <a:xfrm>
          <a:off x="0" y="0"/>
          <a:ext cx="0" cy="0"/>
          <a:chOff x="0" y="0"/>
          <a:chExt cx="0" cy="0"/>
        </a:xfrm>
      </p:grpSpPr>
      <p:pic>
        <p:nvPicPr>
          <p:cNvPr id="3" name="Picture 2" descr="A picture containing outdoor, bridge&#10;&#10;Description automatically generated">
            <a:extLst>
              <a:ext uri="{FF2B5EF4-FFF2-40B4-BE49-F238E27FC236}">
                <a16:creationId xmlns:a16="http://schemas.microsoft.com/office/drawing/2014/main" id="{D260D765-AFB3-4838-A34C-2CBD22F24967}"/>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0" y="-99619"/>
            <a:ext cx="9144000" cy="5243119"/>
          </a:xfrm>
          <a:prstGeom prst="rect">
            <a:avLst/>
          </a:prstGeom>
        </p:spPr>
      </p:pic>
      <p:sp>
        <p:nvSpPr>
          <p:cNvPr id="13" name="Google Shape;13;p2"/>
          <p:cNvSpPr txBox="1">
            <a:spLocks noGrp="1"/>
          </p:cNvSpPr>
          <p:nvPr>
            <p:ph type="ctrTitle"/>
          </p:nvPr>
        </p:nvSpPr>
        <p:spPr>
          <a:xfrm>
            <a:off x="457200" y="2065057"/>
            <a:ext cx="3477000" cy="901309"/>
          </a:xfrm>
          <a:prstGeom prst="rect">
            <a:avLst/>
          </a:prstGeom>
        </p:spPr>
        <p:txBody>
          <a:bodyPr spcFirstLastPara="1" wrap="square" lIns="0" tIns="0" rIns="0" bIns="0" anchor="ctr" anchorCtr="0">
            <a:noAutofit/>
          </a:bodyPr>
          <a:lstStyle>
            <a:lvl1pPr lvl="0" rtl="0">
              <a:spcBef>
                <a:spcPts val="0"/>
              </a:spcBef>
              <a:spcAft>
                <a:spcPts val="0"/>
              </a:spcAft>
              <a:buSzPts val="4200"/>
              <a:buNone/>
              <a:defRPr sz="3000" b="1"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dirty="0"/>
          </a:p>
        </p:txBody>
      </p:sp>
      <p:sp>
        <p:nvSpPr>
          <p:cNvPr id="4" name="Segnaposto testo 3">
            <a:extLst>
              <a:ext uri="{FF2B5EF4-FFF2-40B4-BE49-F238E27FC236}">
                <a16:creationId xmlns:a16="http://schemas.microsoft.com/office/drawing/2014/main" id="{0336131C-E084-4319-BACC-268159EA4155}"/>
              </a:ext>
            </a:extLst>
          </p:cNvPr>
          <p:cNvSpPr>
            <a:spLocks noGrp="1"/>
          </p:cNvSpPr>
          <p:nvPr>
            <p:ph type="body" sz="quarter" idx="10" hasCustomPrompt="1"/>
          </p:nvPr>
        </p:nvSpPr>
        <p:spPr>
          <a:xfrm>
            <a:off x="457577" y="1631081"/>
            <a:ext cx="3476625" cy="337191"/>
          </a:xfrm>
          <a:prstGeom prst="rect">
            <a:avLst/>
          </a:prstGeom>
        </p:spPr>
        <p:txBody>
          <a:bodyPr/>
          <a:lstStyle>
            <a:lvl1pPr marL="76200" indent="0">
              <a:buNone/>
              <a:defRPr lang="en-GB" sz="1400" b="0" i="0" u="none" strike="noStrike" cap="none" dirty="0">
                <a:solidFill>
                  <a:srgbClr val="00B0F0"/>
                </a:solidFill>
                <a:latin typeface="Open Sans" panose="020B0606030504020204" pitchFamily="34" charset="0"/>
                <a:ea typeface="Open Sans" panose="020B0606030504020204" pitchFamily="34" charset="0"/>
                <a:cs typeface="Open Sans" panose="020B0606030504020204" pitchFamily="34" charset="0"/>
                <a:sym typeface="Arial"/>
              </a:defRPr>
            </a:lvl1pPr>
          </a:lstStyle>
          <a:p>
            <a:pPr lvl="0"/>
            <a:r>
              <a:rPr lang="it-IT" dirty="0"/>
              <a:t>Fare clic inserire la settimana</a:t>
            </a:r>
            <a:endParaRPr lang="en-GB" dirty="0"/>
          </a:p>
        </p:txBody>
      </p:sp>
      <p:pic>
        <p:nvPicPr>
          <p:cNvPr id="14" name="Immagine 13">
            <a:extLst>
              <a:ext uri="{FF2B5EF4-FFF2-40B4-BE49-F238E27FC236}">
                <a16:creationId xmlns:a16="http://schemas.microsoft.com/office/drawing/2014/main" id="{00ED64F6-4CFA-4B91-8408-59847B5DE12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720807" y="50989"/>
            <a:ext cx="1352639" cy="502796"/>
          </a:xfrm>
          <a:prstGeom prst="rect">
            <a:avLst/>
          </a:prstGeom>
          <a:effectLst>
            <a:outerShdw blurRad="50800" dist="38100" dir="2700000" algn="tl" rotWithShape="0">
              <a:prstClr val="black">
                <a:alpha val="40000"/>
              </a:prstClr>
            </a:outerShdw>
          </a:effectLst>
        </p:spPr>
      </p:pic>
      <p:pic>
        <p:nvPicPr>
          <p:cNvPr id="6" name="Immagine 9">
            <a:extLst>
              <a:ext uri="{FF2B5EF4-FFF2-40B4-BE49-F238E27FC236}">
                <a16:creationId xmlns:a16="http://schemas.microsoft.com/office/drawing/2014/main" id="{965575AA-8B68-4BFD-A28D-866FB102620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1427" y="89745"/>
            <a:ext cx="1210579" cy="509884"/>
          </a:xfrm>
          <a:prstGeom prst="rect">
            <a:avLst/>
          </a:prstGeom>
        </p:spPr>
      </p:pic>
    </p:spTree>
    <p:extLst>
      <p:ext uri="{BB962C8B-B14F-4D97-AF65-F5344CB8AC3E}">
        <p14:creationId xmlns:p14="http://schemas.microsoft.com/office/powerpoint/2010/main" val="3530942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Blank - 1/3" userDrawn="1">
  <p:cSld name="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00B0F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pic>
        <p:nvPicPr>
          <p:cNvPr id="9" name="Immagine 8">
            <a:extLst>
              <a:ext uri="{FF2B5EF4-FFF2-40B4-BE49-F238E27FC236}">
                <a16:creationId xmlns:a16="http://schemas.microsoft.com/office/drawing/2014/main" id="{822D44AD-E30E-43AB-95F9-500D7502AF80}"/>
              </a:ext>
            </a:extLst>
          </p:cNvPr>
          <p:cNvPicPr>
            <a:picLocks noChangeAspect="1"/>
          </p:cNvPicPr>
          <p:nvPr userDrawn="1"/>
        </p:nvPicPr>
        <p:blipFill>
          <a:blip r:embed="rId2"/>
          <a:srcRect/>
          <a:stretch/>
        </p:blipFill>
        <p:spPr>
          <a:xfrm>
            <a:off x="169327" y="4596463"/>
            <a:ext cx="1190179" cy="504924"/>
          </a:xfrm>
          <a:prstGeom prst="rect">
            <a:avLst/>
          </a:prstGeom>
        </p:spPr>
      </p:pic>
    </p:spTree>
    <p:extLst>
      <p:ext uri="{BB962C8B-B14F-4D97-AF65-F5344CB8AC3E}">
        <p14:creationId xmlns:p14="http://schemas.microsoft.com/office/powerpoint/2010/main" val="252500871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accent4">
              <a:lumMod val="60000"/>
              <a:lumOff val="40000"/>
            </a:schemeClr>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1341917194"/>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Blank - 1/3" preserve="1" userDrawn="1">
  <p:cSld name="1_Blank - 1/3">
    <p:bg>
      <p:bgRef idx="1001">
        <a:schemeClr val="bg1"/>
      </p:bgRef>
    </p:bg>
    <p:spTree>
      <p:nvGrpSpPr>
        <p:cNvPr id="1" name="Shape 66"/>
        <p:cNvGrpSpPr/>
        <p:nvPr/>
      </p:nvGrpSpPr>
      <p:grpSpPr>
        <a:xfrm>
          <a:off x="0" y="0"/>
          <a:ext cx="0" cy="0"/>
          <a:chOff x="0" y="0"/>
          <a:chExt cx="0" cy="0"/>
        </a:xfrm>
      </p:grpSpPr>
      <p:sp>
        <p:nvSpPr>
          <p:cNvPr id="67" name="Google Shape;67;p12"/>
          <p:cNvSpPr/>
          <p:nvPr/>
        </p:nvSpPr>
        <p:spPr>
          <a:xfrm>
            <a:off x="1" y="0"/>
            <a:ext cx="4042035" cy="5171276"/>
          </a:xfrm>
          <a:custGeom>
            <a:avLst/>
            <a:gdLst/>
            <a:ahLst/>
            <a:cxnLst/>
            <a:rect l="l" t="t" r="r" b="b"/>
            <a:pathLst>
              <a:path w="161407" h="206500" extrusionOk="0">
                <a:moveTo>
                  <a:pt x="71935" y="206500"/>
                </a:moveTo>
                <a:lnTo>
                  <a:pt x="161407" y="0"/>
                </a:lnTo>
                <a:lnTo>
                  <a:pt x="0" y="0"/>
                </a:lnTo>
                <a:lnTo>
                  <a:pt x="0" y="206143"/>
                </a:lnTo>
                <a:close/>
              </a:path>
            </a:pathLst>
          </a:custGeom>
          <a:solidFill>
            <a:srgbClr val="18171D">
              <a:alpha val="86030"/>
            </a:srgbClr>
          </a:solidFill>
          <a:ln>
            <a:noFill/>
          </a:ln>
          <a:effectLst>
            <a:outerShdw dist="9525" algn="bl" rotWithShape="0">
              <a:schemeClr val="lt1">
                <a:alpha val="15000"/>
              </a:schemeClr>
            </a:outerShdw>
          </a:effectLst>
        </p:spPr>
      </p:sp>
      <p:sp>
        <p:nvSpPr>
          <p:cNvPr id="69" name="Google Shape;69;p12"/>
          <p:cNvSpPr/>
          <p:nvPr/>
        </p:nvSpPr>
        <p:spPr>
          <a:xfrm>
            <a:off x="2385871"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rgbClr val="FFB13F"/>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3" name="Immagine 2">
            <a:extLst>
              <a:ext uri="{FF2B5EF4-FFF2-40B4-BE49-F238E27FC236}">
                <a16:creationId xmlns:a16="http://schemas.microsoft.com/office/drawing/2014/main" id="{00095B15-CC3D-4B46-9239-32D4F03A62E2}"/>
              </a:ext>
            </a:extLst>
          </p:cNvPr>
          <p:cNvPicPr>
            <a:picLocks noChangeAspect="1"/>
          </p:cNvPicPr>
          <p:nvPr userDrawn="1"/>
        </p:nvPicPr>
        <p:blipFill>
          <a:blip r:embed="rId2"/>
          <a:srcRect/>
          <a:stretch/>
        </p:blipFill>
        <p:spPr>
          <a:xfrm>
            <a:off x="169327" y="4596463"/>
            <a:ext cx="1190179" cy="504924"/>
          </a:xfrm>
          <a:prstGeom prst="rect">
            <a:avLst/>
          </a:prstGeom>
        </p:spPr>
      </p:pic>
      <p:sp>
        <p:nvSpPr>
          <p:cNvPr id="7" name="Segnaposto testo 9">
            <a:extLst>
              <a:ext uri="{FF2B5EF4-FFF2-40B4-BE49-F238E27FC236}">
                <a16:creationId xmlns:a16="http://schemas.microsoft.com/office/drawing/2014/main" id="{67266841-FA86-43B5-BBD7-066DFE33A2BE}"/>
              </a:ext>
            </a:extLst>
          </p:cNvPr>
          <p:cNvSpPr>
            <a:spLocks noGrp="1"/>
          </p:cNvSpPr>
          <p:nvPr>
            <p:ph type="body" sz="quarter" idx="11" hasCustomPrompt="1"/>
          </p:nvPr>
        </p:nvSpPr>
        <p:spPr>
          <a:xfrm>
            <a:off x="87321" y="92428"/>
            <a:ext cx="3638859" cy="262691"/>
          </a:xfrm>
          <a:prstGeom prst="rect">
            <a:avLst/>
          </a:prstGeom>
        </p:spPr>
        <p:txBody>
          <a:bodyPr/>
          <a:lstStyle>
            <a:lvl1pPr marL="76200" indent="0">
              <a:spcBef>
                <a:spcPts val="0"/>
              </a:spcBef>
              <a:buNone/>
              <a:defRPr lang="it-IT" sz="1800" b="1" i="0" u="none" strike="noStrike" cap="none" dirty="0" smtClean="0">
                <a:solidFill>
                  <a:srgbClr val="FFC000"/>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lezione</a:t>
            </a:r>
            <a:endParaRPr lang="en-GB" dirty="0"/>
          </a:p>
        </p:txBody>
      </p:sp>
      <p:sp>
        <p:nvSpPr>
          <p:cNvPr id="10" name="Segnaposto testo 9">
            <a:extLst>
              <a:ext uri="{FF2B5EF4-FFF2-40B4-BE49-F238E27FC236}">
                <a16:creationId xmlns:a16="http://schemas.microsoft.com/office/drawing/2014/main" id="{8C940D76-128E-4708-8080-94F18F637CEF}"/>
              </a:ext>
            </a:extLst>
          </p:cNvPr>
          <p:cNvSpPr>
            <a:spLocks noGrp="1"/>
          </p:cNvSpPr>
          <p:nvPr>
            <p:ph type="body" sz="quarter" idx="12" hasCustomPrompt="1"/>
          </p:nvPr>
        </p:nvSpPr>
        <p:spPr>
          <a:xfrm>
            <a:off x="87314" y="720265"/>
            <a:ext cx="2892425" cy="1585913"/>
          </a:xfrm>
          <a:prstGeom prst="rect">
            <a:avLst/>
          </a:prstGeom>
          <a:noFill/>
          <a:ln>
            <a:noFill/>
          </a:ln>
        </p:spPr>
        <p:txBody>
          <a:bodyPr spcFirstLastPara="1" wrap="square" lIns="0" tIns="0" rIns="0" bIns="0" anchor="ctr" anchorCtr="0">
            <a:noAutofit/>
          </a:bodyPr>
          <a:lstStyle>
            <a:lvl1pPr marL="358775" indent="-276225">
              <a:buFont typeface="+mj-lt"/>
              <a:buNone/>
              <a:defRPr lang="en-GB" sz="2400" b="1" dirty="0">
                <a:solidFill>
                  <a:srgbClr val="FFC000"/>
                </a:solidFill>
                <a:latin typeface="Open Sans" panose="020B0606030504020204" pitchFamily="34" charset="0"/>
                <a:ea typeface="Open Sans" panose="020B0606030504020204" pitchFamily="34" charset="0"/>
                <a:cs typeface="Open Sans" panose="020B0606030504020204" pitchFamily="34" charset="0"/>
              </a:defRPr>
            </a:lvl1pPr>
          </a:lstStyle>
          <a:p>
            <a:pPr marL="541337" lvl="0" indent="-457200">
              <a:lnSpc>
                <a:spcPct val="90000"/>
              </a:lnSpc>
              <a:spcBef>
                <a:spcPts val="0"/>
              </a:spcBef>
              <a:buSzPts val="4200"/>
            </a:pPr>
            <a:r>
              <a:rPr lang="it-IT" dirty="0"/>
              <a:t>Fare clic inserire titolo sezione</a:t>
            </a:r>
            <a:endParaRPr lang="en-GB" dirty="0"/>
          </a:p>
        </p:txBody>
      </p:sp>
      <p:sp>
        <p:nvSpPr>
          <p:cNvPr id="12" name="Segnaposto testo 11">
            <a:extLst>
              <a:ext uri="{FF2B5EF4-FFF2-40B4-BE49-F238E27FC236}">
                <a16:creationId xmlns:a16="http://schemas.microsoft.com/office/drawing/2014/main" id="{16453E12-3EC7-432A-BCC2-43A2FC1855BC}"/>
              </a:ext>
            </a:extLst>
          </p:cNvPr>
          <p:cNvSpPr>
            <a:spLocks noGrp="1"/>
          </p:cNvSpPr>
          <p:nvPr>
            <p:ph type="body" sz="quarter" idx="13" hasCustomPrompt="1"/>
          </p:nvPr>
        </p:nvSpPr>
        <p:spPr>
          <a:xfrm>
            <a:off x="3970020" y="720265"/>
            <a:ext cx="4983480" cy="3577417"/>
          </a:xfrm>
          <a:prstGeom prst="rect">
            <a:avLst/>
          </a:prstGeom>
        </p:spPr>
        <p:txBody>
          <a:bodyPr/>
          <a:lstStyle>
            <a:lvl1pPr marL="358775" indent="-274638">
              <a:buFont typeface="Arial" panose="020B0604020202020204" pitchFamily="34" charset="0"/>
              <a:buChar char="•"/>
              <a:defRPr sz="14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it-IT" dirty="0"/>
              <a:t>Fare clic per inserire elenco puntato contenuti</a:t>
            </a:r>
            <a:endParaRPr lang="en-GB" dirty="0"/>
          </a:p>
        </p:txBody>
      </p:sp>
    </p:spTree>
    <p:extLst>
      <p:ext uri="{BB962C8B-B14F-4D97-AF65-F5344CB8AC3E}">
        <p14:creationId xmlns:p14="http://schemas.microsoft.com/office/powerpoint/2010/main" val="426081485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pic>
        <p:nvPicPr>
          <p:cNvPr id="10" name="Immagine 9">
            <a:extLst>
              <a:ext uri="{FF2B5EF4-FFF2-40B4-BE49-F238E27FC236}">
                <a16:creationId xmlns:a16="http://schemas.microsoft.com/office/drawing/2014/main" id="{461DB742-2EF3-403D-BAAB-ADB5BD01151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spTree>
    <p:extLst>
      <p:ext uri="{BB962C8B-B14F-4D97-AF65-F5344CB8AC3E}">
        <p14:creationId xmlns:p14="http://schemas.microsoft.com/office/powerpoint/2010/main" val="22335252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FFB13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lt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12" name="Segnaposto testo 9">
            <a:extLst>
              <a:ext uri="{FF2B5EF4-FFF2-40B4-BE49-F238E27FC236}">
                <a16:creationId xmlns:a16="http://schemas.microsoft.com/office/drawing/2014/main" id="{20031232-4D3D-460B-911B-435EFB4777A4}"/>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D86A798F-96FA-4F1A-92F0-D3E2EE00E63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10760994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1"/>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2C501BB5-2942-42A7-92A7-30C0104D260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80028214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6" name="Immagine 9">
            <a:extLst>
              <a:ext uri="{FF2B5EF4-FFF2-40B4-BE49-F238E27FC236}">
                <a16:creationId xmlns:a16="http://schemas.microsoft.com/office/drawing/2014/main" id="{3603BD85-9289-4FC1-9777-290482CA7FB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223877788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a:extLst>
              <a:ext uri="{FF2B5EF4-FFF2-40B4-BE49-F238E27FC236}">
                <a16:creationId xmlns:a16="http://schemas.microsoft.com/office/drawing/2014/main" id="{E3FB0F25-238F-4FE5-AAAE-6FC79B9230BF}"/>
              </a:ext>
            </a:extLst>
          </p:cNvPr>
          <p:cNvPicPr>
            <a:picLocks noChangeAspect="1"/>
          </p:cNvPicPr>
          <p:nvPr userDrawn="1"/>
        </p:nvPicPr>
        <p:blipFill>
          <a:blip r:embed="rId2"/>
          <a:stretch>
            <a:fillRect/>
          </a:stretch>
        </p:blipFill>
        <p:spPr>
          <a:xfrm>
            <a:off x="386993" y="628190"/>
            <a:ext cx="2567684" cy="2121718"/>
          </a:xfrm>
          <a:prstGeom prst="rect">
            <a:avLst/>
          </a:prstGeom>
          <a:ln>
            <a:noFill/>
          </a:ln>
        </p:spPr>
      </p:pic>
      <p:pic>
        <p:nvPicPr>
          <p:cNvPr id="11" name="Picture 10">
            <a:extLst>
              <a:ext uri="{FF2B5EF4-FFF2-40B4-BE49-F238E27FC236}">
                <a16:creationId xmlns:a16="http://schemas.microsoft.com/office/drawing/2014/main" id="{7BFAB89E-7A30-490F-8BDA-CE9BBB7F24BD}"/>
              </a:ext>
            </a:extLst>
          </p:cNvPr>
          <p:cNvPicPr>
            <a:picLocks noChangeAspect="1"/>
          </p:cNvPicPr>
          <p:nvPr userDrawn="1"/>
        </p:nvPicPr>
        <p:blipFill rotWithShape="1">
          <a:blip r:embed="rId3"/>
          <a:srcRect b="3842"/>
          <a:stretch/>
        </p:blipFill>
        <p:spPr>
          <a:xfrm>
            <a:off x="3071082" y="632336"/>
            <a:ext cx="2544304" cy="2117571"/>
          </a:xfrm>
          <a:prstGeom prst="rect">
            <a:avLst/>
          </a:prstGeom>
          <a:ln>
            <a:noFill/>
          </a:ln>
        </p:spPr>
      </p:pic>
      <p:pic>
        <p:nvPicPr>
          <p:cNvPr id="12" name="Picture 11">
            <a:extLst>
              <a:ext uri="{FF2B5EF4-FFF2-40B4-BE49-F238E27FC236}">
                <a16:creationId xmlns:a16="http://schemas.microsoft.com/office/drawing/2014/main" id="{F57C79C2-2CDD-4F73-9810-126000C907D0}"/>
              </a:ext>
            </a:extLst>
          </p:cNvPr>
          <p:cNvPicPr>
            <a:picLocks noChangeAspect="1"/>
          </p:cNvPicPr>
          <p:nvPr userDrawn="1"/>
        </p:nvPicPr>
        <p:blipFill>
          <a:blip r:embed="rId4"/>
          <a:stretch>
            <a:fillRect/>
          </a:stretch>
        </p:blipFill>
        <p:spPr>
          <a:xfrm>
            <a:off x="5709274" y="628190"/>
            <a:ext cx="2548132" cy="2117572"/>
          </a:xfrm>
          <a:prstGeom prst="rect">
            <a:avLst/>
          </a:prstGeom>
          <a:ln>
            <a:noFill/>
          </a:ln>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3" name="Immagine 9">
            <a:extLst>
              <a:ext uri="{FF2B5EF4-FFF2-40B4-BE49-F238E27FC236}">
                <a16:creationId xmlns:a16="http://schemas.microsoft.com/office/drawing/2014/main" id="{9334689C-8374-47F1-9F5A-143B323BF1F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515754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6" name="Picture 5" descr="A picture containing LEGO, toy&#10;&#10;Description automatically generated">
            <a:extLst>
              <a:ext uri="{FF2B5EF4-FFF2-40B4-BE49-F238E27FC236}">
                <a16:creationId xmlns:a16="http://schemas.microsoft.com/office/drawing/2014/main" id="{94B78BA1-D001-43A1-AA75-23C645D58B26}"/>
              </a:ext>
            </a:extLst>
          </p:cNvPr>
          <p:cNvPicPr>
            <a:picLocks noChangeAspect="1"/>
          </p:cNvPicPr>
          <p:nvPr userDrawn="1"/>
        </p:nvPicPr>
        <p:blipFill>
          <a:blip r:embed="rId2"/>
          <a:stretch>
            <a:fillRect/>
          </a:stretch>
        </p:blipFill>
        <p:spPr>
          <a:xfrm>
            <a:off x="5366927" y="1674446"/>
            <a:ext cx="2572351" cy="3466797"/>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chemeClr val="accent4">
              <a:lumMod val="60000"/>
              <a:lumOff val="40000"/>
            </a:schemeClr>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7486693" y="171897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1" name="Immagine 9">
            <a:extLst>
              <a:ext uri="{FF2B5EF4-FFF2-40B4-BE49-F238E27FC236}">
                <a16:creationId xmlns:a16="http://schemas.microsoft.com/office/drawing/2014/main" id="{1C598754-CA08-4547-85CE-06A60FDF6D7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203694" y="4609968"/>
            <a:ext cx="1098471" cy="462665"/>
          </a:xfrm>
          <a:prstGeom prst="rect">
            <a:avLst/>
          </a:prstGeom>
        </p:spPr>
      </p:pic>
    </p:spTree>
    <p:extLst>
      <p:ext uri="{BB962C8B-B14F-4D97-AF65-F5344CB8AC3E}">
        <p14:creationId xmlns:p14="http://schemas.microsoft.com/office/powerpoint/2010/main" val="309239240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ubtitle" preserve="1" userDrawn="1">
  <p:cSld name="1_Subtitle">
    <p:bg>
      <p:bgRef idx="1001">
        <a:schemeClr val="bg1"/>
      </p:bgRef>
    </p:bg>
    <p:spTree>
      <p:nvGrpSpPr>
        <p:cNvPr id="1" name="Shape 14"/>
        <p:cNvGrpSpPr/>
        <p:nvPr/>
      </p:nvGrpSpPr>
      <p:grpSpPr>
        <a:xfrm>
          <a:off x="0" y="0"/>
          <a:ext cx="0" cy="0"/>
          <a:chOff x="0" y="0"/>
          <a:chExt cx="0" cy="0"/>
        </a:xfrm>
      </p:grpSpPr>
      <p:pic>
        <p:nvPicPr>
          <p:cNvPr id="11" name="Picture 10">
            <a:extLst>
              <a:ext uri="{FF2B5EF4-FFF2-40B4-BE49-F238E27FC236}">
                <a16:creationId xmlns:a16="http://schemas.microsoft.com/office/drawing/2014/main" id="{A25A161B-2664-484F-97D4-44E1F4B3B71C}"/>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97224" y="549561"/>
            <a:ext cx="8282498" cy="4486353"/>
          </a:xfrm>
          <a:prstGeom prst="rect">
            <a:avLst/>
          </a:prstGeom>
        </p:spPr>
      </p:pic>
      <p:sp>
        <p:nvSpPr>
          <p:cNvPr id="8" name="Google Shape;75;p14">
            <a:extLst>
              <a:ext uri="{FF2B5EF4-FFF2-40B4-BE49-F238E27FC236}">
                <a16:creationId xmlns:a16="http://schemas.microsoft.com/office/drawing/2014/main" id="{25EE34F7-AB55-4CE4-9828-DFA10FF7344A}"/>
              </a:ext>
            </a:extLst>
          </p:cNvPr>
          <p:cNvSpPr/>
          <p:nvPr userDrawn="1"/>
        </p:nvSpPr>
        <p:spPr>
          <a:xfrm>
            <a:off x="6906000" y="0"/>
            <a:ext cx="2238000" cy="5151350"/>
          </a:xfrm>
          <a:custGeom>
            <a:avLst/>
            <a:gdLst/>
            <a:ahLst/>
            <a:cxnLst/>
            <a:rect l="l" t="t" r="r" b="b"/>
            <a:pathLst>
              <a:path w="89520" h="206054" extrusionOk="0">
                <a:moveTo>
                  <a:pt x="0" y="206054"/>
                </a:moveTo>
                <a:lnTo>
                  <a:pt x="89520" y="0"/>
                </a:lnTo>
                <a:lnTo>
                  <a:pt x="89520" y="206054"/>
                </a:lnTo>
                <a:close/>
              </a:path>
            </a:pathLst>
          </a:custGeom>
          <a:solidFill>
            <a:srgbClr val="1CA6DF"/>
          </a:solidFill>
          <a:ln>
            <a:noFill/>
          </a:ln>
        </p:spPr>
      </p:sp>
      <p:sp>
        <p:nvSpPr>
          <p:cNvPr id="9" name="Google Shape;77;p14">
            <a:extLst>
              <a:ext uri="{FF2B5EF4-FFF2-40B4-BE49-F238E27FC236}">
                <a16:creationId xmlns:a16="http://schemas.microsoft.com/office/drawing/2014/main" id="{8134D05A-25CC-4424-A138-9F2CCE6D37A3}"/>
              </a:ext>
            </a:extLst>
          </p:cNvPr>
          <p:cNvSpPr/>
          <p:nvPr userDrawn="1"/>
        </p:nvSpPr>
        <p:spPr>
          <a:xfrm>
            <a:off x="6948377" y="2972467"/>
            <a:ext cx="1076623" cy="1739172"/>
          </a:xfrm>
          <a:custGeom>
            <a:avLst/>
            <a:gdLst/>
            <a:ahLst/>
            <a:cxnLst/>
            <a:rect l="l" t="t" r="r" b="b"/>
            <a:pathLst>
              <a:path w="875303" h="1419732" extrusionOk="0">
                <a:moveTo>
                  <a:pt x="617692" y="0"/>
                </a:moveTo>
                <a:lnTo>
                  <a:pt x="0" y="1419733"/>
                </a:lnTo>
                <a:lnTo>
                  <a:pt x="257611" y="1419733"/>
                </a:lnTo>
                <a:lnTo>
                  <a:pt x="875303" y="0"/>
                </a:lnTo>
                <a:lnTo>
                  <a:pt x="617692" y="0"/>
                </a:lnTo>
                <a:close/>
              </a:path>
            </a:pathLst>
          </a:custGeom>
          <a:solidFill>
            <a:schemeClr val="tx1"/>
          </a:solidFill>
          <a:ln>
            <a:noFill/>
          </a:ln>
          <a:effectLst>
            <a:outerShdw blurRad="57150" dist="19050" algn="bl" rotWithShape="0">
              <a:srgbClr val="000000">
                <a:alpha val="30000"/>
              </a:srgb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000000"/>
              </a:solidFill>
              <a:latin typeface="Open Sans" panose="020B0606030504020204" pitchFamily="34" charset="0"/>
              <a:ea typeface="Open Sans" panose="020B0606030504020204" pitchFamily="34" charset="0"/>
              <a:cs typeface="Open Sans" panose="020B0606030504020204" pitchFamily="34" charset="0"/>
              <a:sym typeface="Calibri"/>
            </a:endParaRPr>
          </a:p>
        </p:txBody>
      </p:sp>
      <p:sp>
        <p:nvSpPr>
          <p:cNvPr id="7" name="Segnaposto testo 9">
            <a:extLst>
              <a:ext uri="{FF2B5EF4-FFF2-40B4-BE49-F238E27FC236}">
                <a16:creationId xmlns:a16="http://schemas.microsoft.com/office/drawing/2014/main" id="{675C8ACB-6B94-4A2D-8118-1D4FA237D6CB}"/>
              </a:ext>
            </a:extLst>
          </p:cNvPr>
          <p:cNvSpPr>
            <a:spLocks noGrp="1"/>
          </p:cNvSpPr>
          <p:nvPr>
            <p:ph type="body" sz="quarter" idx="11" hasCustomPrompt="1"/>
          </p:nvPr>
        </p:nvSpPr>
        <p:spPr>
          <a:xfrm>
            <a:off x="194001" y="191488"/>
            <a:ext cx="3638859" cy="262691"/>
          </a:xfrm>
          <a:prstGeom prst="rect">
            <a:avLst/>
          </a:prstGeom>
        </p:spPr>
        <p:txBody>
          <a:bodyPr/>
          <a:lstStyle>
            <a:lvl1pPr marL="76200" indent="0">
              <a:spcBef>
                <a:spcPts val="0"/>
              </a:spcBef>
              <a:buNone/>
              <a:defRPr lang="it-IT" sz="1800" b="1" i="0" u="none" strike="noStrike" cap="none" dirty="0" smtClean="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sym typeface="News Cycle"/>
              </a:defRPr>
            </a:lvl1pPr>
          </a:lstStyle>
          <a:p>
            <a:pPr lvl="0"/>
            <a:r>
              <a:rPr lang="it-IT" dirty="0"/>
              <a:t>Fare clic inserire titolo slide</a:t>
            </a:r>
            <a:endParaRPr lang="en-GB" dirty="0"/>
          </a:p>
        </p:txBody>
      </p:sp>
      <p:pic>
        <p:nvPicPr>
          <p:cNvPr id="12" name="Immagine 9">
            <a:extLst>
              <a:ext uri="{FF2B5EF4-FFF2-40B4-BE49-F238E27FC236}">
                <a16:creationId xmlns:a16="http://schemas.microsoft.com/office/drawing/2014/main" id="{E0CA2852-DA2F-40EA-9C53-36413AE2C33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281251" y="4609968"/>
            <a:ext cx="1098471" cy="462665"/>
          </a:xfrm>
          <a:prstGeom prst="rect">
            <a:avLst/>
          </a:prstGeom>
        </p:spPr>
      </p:pic>
    </p:spTree>
    <p:extLst>
      <p:ext uri="{BB962C8B-B14F-4D97-AF65-F5344CB8AC3E}">
        <p14:creationId xmlns:p14="http://schemas.microsoft.com/office/powerpoint/2010/main" val="107672200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dpi="0" rotWithShape="1">
          <a:blip r:embed="rId26">
            <a:lum/>
            <a:extLst>
              <a:ext uri="{28A0092B-C50C-407E-A947-70E740481C1C}">
                <a14:useLocalDpi xmlns:a14="http://schemas.microsoft.com/office/drawing/2010/main"/>
              </a:ext>
            </a:extLst>
          </a:blip>
          <a:srcRect/>
          <a:stretch>
            <a:fillRect/>
          </a:stretch>
        </a:blipFill>
        <a:effectLst/>
      </p:bgPr>
    </p:bg>
    <p:spTree>
      <p:nvGrpSpPr>
        <p:cNvPr id="1" name="Shape 5"/>
        <p:cNvGrpSpPr/>
        <p:nvPr/>
      </p:nvGrpSpPr>
      <p:grpSpPr>
        <a:xfrm>
          <a:off x="0" y="0"/>
          <a:ext cx="0" cy="0"/>
          <a:chOff x="0" y="0"/>
          <a:chExt cx="0" cy="0"/>
        </a:xfrm>
      </p:grpSpPr>
      <p:cxnSp>
        <p:nvCxnSpPr>
          <p:cNvPr id="9" name="Google Shape;9;p1"/>
          <p:cNvCxnSpPr>
            <a:cxnSpLocks/>
          </p:cNvCxnSpPr>
          <p:nvPr/>
        </p:nvCxnSpPr>
        <p:spPr>
          <a:xfrm>
            <a:off x="457200" y="2982549"/>
            <a:ext cx="0" cy="0"/>
          </a:xfrm>
          <a:prstGeom prst="straightConnector1">
            <a:avLst/>
          </a:prstGeom>
          <a:noFill/>
          <a:ln w="9525" cap="flat" cmpd="sng">
            <a:solidFill>
              <a:schemeClr val="dk2"/>
            </a:solidFill>
            <a:prstDash val="solid"/>
            <a:round/>
            <a:headEnd type="none" w="med" len="med"/>
            <a:tailEnd type="none" w="med" len="med"/>
          </a:ln>
        </p:spPr>
      </p:cxnSp>
      <p:pic>
        <p:nvPicPr>
          <p:cNvPr id="3" name="Immagine 2"/>
          <p:cNvPicPr>
            <a:picLocks noChangeAspect="1"/>
          </p:cNvPicPr>
          <p:nvPr userDrawn="1"/>
        </p:nvPicPr>
        <p:blipFill>
          <a:blip r:embed="rId27">
            <a:extLst>
              <a:ext uri="{28A0092B-C50C-407E-A947-70E740481C1C}">
                <a14:useLocalDpi xmlns:a14="http://schemas.microsoft.com/office/drawing/2010/main"/>
              </a:ext>
            </a:extLst>
          </a:blip>
          <a:stretch>
            <a:fillRect/>
          </a:stretch>
        </p:blipFill>
        <p:spPr>
          <a:xfrm>
            <a:off x="35442" y="4612353"/>
            <a:ext cx="1352639" cy="502796"/>
          </a:xfrm>
          <a:prstGeom prst="rect">
            <a:avLst/>
          </a:prstGeom>
          <a:effectLst>
            <a:outerShdw blurRad="50800" dist="38100" dir="2700000" algn="tl" rotWithShape="0">
              <a:prstClr val="black">
                <a:alpha val="40000"/>
              </a:prstClr>
            </a:outerShdw>
          </a:effectLst>
        </p:spPr>
      </p:pic>
      <p:pic>
        <p:nvPicPr>
          <p:cNvPr id="4" name="Immagine 3"/>
          <p:cNvPicPr>
            <a:picLocks noChangeAspect="1"/>
          </p:cNvPicPr>
          <p:nvPr userDrawn="1"/>
        </p:nvPicPr>
        <p:blipFill>
          <a:blip r:embed="rId28">
            <a:extLst>
              <a:ext uri="{28A0092B-C50C-407E-A947-70E740481C1C}">
                <a14:useLocalDpi xmlns:a14="http://schemas.microsoft.com/office/drawing/2010/main"/>
              </a:ext>
            </a:extLst>
          </a:blip>
          <a:stretch>
            <a:fillRect/>
          </a:stretch>
        </p:blipFill>
        <p:spPr>
          <a:xfrm>
            <a:off x="7875181" y="4612352"/>
            <a:ext cx="1210579" cy="5098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65" r:id="rId2"/>
    <p:sldLayoutId id="2147483666" r:id="rId3"/>
    <p:sldLayoutId id="2147483667" r:id="rId4"/>
    <p:sldLayoutId id="2147483662" r:id="rId5"/>
    <p:sldLayoutId id="2147483668" r:id="rId6"/>
    <p:sldLayoutId id="2147483674" r:id="rId7"/>
    <p:sldLayoutId id="2147483671" r:id="rId8"/>
    <p:sldLayoutId id="2147483673" r:id="rId9"/>
    <p:sldLayoutId id="2147483678" r:id="rId10"/>
    <p:sldLayoutId id="2147483672" r:id="rId11"/>
    <p:sldLayoutId id="2147483669" r:id="rId12"/>
    <p:sldLayoutId id="2147483683" r:id="rId13"/>
    <p:sldLayoutId id="2147483681" r:id="rId14"/>
    <p:sldLayoutId id="2147483682" r:id="rId15"/>
    <p:sldLayoutId id="2147483650" r:id="rId16"/>
    <p:sldLayoutId id="2147483676" r:id="rId17"/>
    <p:sldLayoutId id="2147483680" r:id="rId18"/>
    <p:sldLayoutId id="2147483677" r:id="rId19"/>
    <p:sldLayoutId id="2147483663" r:id="rId20"/>
    <p:sldLayoutId id="2147483675" r:id="rId21"/>
    <p:sldLayoutId id="2147483664" r:id="rId22"/>
    <p:sldLayoutId id="2147483670" r:id="rId23"/>
    <p:sldLayoutId id="2147483679"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Open Sans" panose="020B0606030504020204" pitchFamily="34" charset="0"/>
          <a:ea typeface="Open Sans" panose="020B0606030504020204" pitchFamily="34" charset="0"/>
          <a:cs typeface="Open Sans" panose="020B0606030504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asdeasoft.net/?get-started-webinar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asdeasoft.net/forum/viewforum.php?f=5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150.png"/><Relationship Id="rId3" Type="http://schemas.openxmlformats.org/officeDocument/2006/relationships/image" Target="../media/image31.png"/><Relationship Id="rId7" Type="http://schemas.openxmlformats.org/officeDocument/2006/relationships/image" Target="../media/image39.png"/><Relationship Id="rId12" Type="http://schemas.openxmlformats.org/officeDocument/2006/relationships/image" Target="../media/image140.png"/><Relationship Id="rId2" Type="http://schemas.openxmlformats.org/officeDocument/2006/relationships/notesSlide" Target="../notesSlides/notesSlide12.xml"/><Relationship Id="rId16" Type="http://schemas.openxmlformats.org/officeDocument/2006/relationships/image" Target="../media/image180.png"/><Relationship Id="rId1" Type="http://schemas.openxmlformats.org/officeDocument/2006/relationships/slideLayout" Target="../slideLayouts/slideLayout12.xml"/><Relationship Id="rId6" Type="http://schemas.openxmlformats.org/officeDocument/2006/relationships/image" Target="../media/image38.png"/><Relationship Id="rId11" Type="http://schemas.openxmlformats.org/officeDocument/2006/relationships/image" Target="../media/image130.png"/><Relationship Id="rId5" Type="http://schemas.openxmlformats.org/officeDocument/2006/relationships/image" Target="../media/image37.png"/><Relationship Id="rId15" Type="http://schemas.openxmlformats.org/officeDocument/2006/relationships/image" Target="../media/image170.png"/><Relationship Id="rId10" Type="http://schemas.openxmlformats.org/officeDocument/2006/relationships/image" Target="../media/image3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160.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hyperlink" Target="https://asdeasoft.net/?get-started-webinars" TargetMode="Externa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8" Type="http://schemas.openxmlformats.org/officeDocument/2006/relationships/hyperlink" Target="https://hdfgroup.org/" TargetMode="External"/><Relationship Id="rId13" Type="http://schemas.openxmlformats.org/officeDocument/2006/relationships/hyperlink" Target="https://opensees.berkeley.edu/wiki/images/a/ab/IntegrationTypes.pdf" TargetMode="External"/><Relationship Id="rId18" Type="http://schemas.openxmlformats.org/officeDocument/2006/relationships/hyperlink" Target="https://opensees.github.io/OpenSeesDocumentation/index.html" TargetMode="External"/><Relationship Id="rId26" Type="http://schemas.openxmlformats.org/officeDocument/2006/relationships/hyperlink" Target="https://portwooddigital.com/" TargetMode="External"/><Relationship Id="rId3" Type="http://schemas.openxmlformats.org/officeDocument/2006/relationships/hyperlink" Target="https://asdeasoft.net/pdf/STKO%20Installation%20guide.pdf" TargetMode="External"/><Relationship Id="rId21" Type="http://schemas.openxmlformats.org/officeDocument/2006/relationships/hyperlink" Target="https://github.com/OpenSees/OpenSees" TargetMode="External"/><Relationship Id="rId7" Type="http://schemas.openxmlformats.org/officeDocument/2006/relationships/hyperlink" Target="https://asdeasoft.net/?opensees_validation" TargetMode="External"/><Relationship Id="rId12" Type="http://schemas.openxmlformats.org/officeDocument/2006/relationships/hyperlink" Target="https://portwooddigital.com/2020/02/23/a-tale-of-two-element-formulations/" TargetMode="External"/><Relationship Id="rId17" Type="http://schemas.openxmlformats.org/officeDocument/2006/relationships/hyperlink" Target="https://opensees.berkeley.edu/OpenSees/manuals/usermanual/OpenSeesCommandLanguageManualJune2006.pdf" TargetMode="External"/><Relationship Id="rId25" Type="http://schemas.openxmlformats.org/officeDocument/2006/relationships/hyperlink" Target="https://courses.silviasbrainery.com/" TargetMode="External"/><Relationship Id="rId2" Type="http://schemas.openxmlformats.org/officeDocument/2006/relationships/notesSlide" Target="../notesSlides/notesSlide20.xml"/><Relationship Id="rId16" Type="http://schemas.openxmlformats.org/officeDocument/2006/relationships/hyperlink" Target="https://opensees.berkeley.edu/wiki/index.php/Main_Page" TargetMode="External"/><Relationship Id="rId20" Type="http://schemas.openxmlformats.org/officeDocument/2006/relationships/hyperlink" Target="https://www.facebook.com/groups/opensees/" TargetMode="External"/><Relationship Id="rId29" Type="http://schemas.openxmlformats.org/officeDocument/2006/relationships/hyperlink" Target="https://asdeasoft.net/pdf/_STKO%20Manual_.pdf" TargetMode="External"/><Relationship Id="rId1" Type="http://schemas.openxmlformats.org/officeDocument/2006/relationships/slideLayout" Target="../slideLayouts/slideLayout12.xml"/><Relationship Id="rId6" Type="http://schemas.openxmlformats.org/officeDocument/2006/relationships/hyperlink" Target="https://asdeasoft.net/pdf/MPCO_Recorder.pdf" TargetMode="External"/><Relationship Id="rId11" Type="http://schemas.openxmlformats.org/officeDocument/2006/relationships/hyperlink" Target="https://ascelibrary.org/doi/10.1061/%28ASCE%290733-9445%281997%29123%3A7%28958%29" TargetMode="External"/><Relationship Id="rId24" Type="http://schemas.openxmlformats.org/officeDocument/2006/relationships/hyperlink" Target="mailto:pchi893@aucklanduni.ac.nz" TargetMode="External"/><Relationship Id="rId5" Type="http://schemas.openxmlformats.org/officeDocument/2006/relationships/hyperlink" Target="https://asdeasoft.net/stko-wiki/" TargetMode="External"/><Relationship Id="rId15" Type="http://schemas.openxmlformats.org/officeDocument/2006/relationships/hyperlink" Target="https://opensees.berkeley.edu/index.php" TargetMode="External"/><Relationship Id="rId23" Type="http://schemas.openxmlformats.org/officeDocument/2006/relationships/hyperlink" Target="https://www.youtube.com/channel/UCNnQc_JjWz-gJh4GQwQZHNA" TargetMode="External"/><Relationship Id="rId28" Type="http://schemas.openxmlformats.org/officeDocument/2006/relationships/hyperlink" Target="http://www.nafems.org/" TargetMode="External"/><Relationship Id="rId10" Type="http://schemas.openxmlformats.org/officeDocument/2006/relationships/hyperlink" Target="https://portwooddigital.com/2021/04/28/syllabus-by-blogging/" TargetMode="External"/><Relationship Id="rId19" Type="http://schemas.openxmlformats.org/officeDocument/2006/relationships/hyperlink" Target="https://opensees.berkeley.edu/community/index.php" TargetMode="External"/><Relationship Id="rId4" Type="http://schemas.openxmlformats.org/officeDocument/2006/relationships/hyperlink" Target="https://docs.python.org/3/tutorial/index.html" TargetMode="External"/><Relationship Id="rId9" Type="http://schemas.openxmlformats.org/officeDocument/2006/relationships/hyperlink" Target="https://www.hdfgroup.org/downloads/hdfview/" TargetMode="External"/><Relationship Id="rId14" Type="http://schemas.openxmlformats.org/officeDocument/2006/relationships/hyperlink" Target="https://www.youtube.com/watch?v=GJcnLosKdaU&amp;t=8s" TargetMode="External"/><Relationship Id="rId22" Type="http://schemas.openxmlformats.org/officeDocument/2006/relationships/hyperlink" Target="https://opensees.berkeley.edu/wiki/index.php/Examples" TargetMode="External"/><Relationship Id="rId27" Type="http://schemas.openxmlformats.org/officeDocument/2006/relationships/hyperlink" Target="https://asdeasoft.net/?product-stko" TargetMode="External"/><Relationship Id="rId30" Type="http://schemas.openxmlformats.org/officeDocument/2006/relationships/hyperlink" Target="https://www.youtube.com/playlist?list=PLxIjVL0KnONuxLl5QkvVxyiSKy3Gah29Q"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asdeasoft.net/forum/viewforum.php?f=54" TargetMode="External"/><Relationship Id="rId2" Type="http://schemas.openxmlformats.org/officeDocument/2006/relationships/notesSlide" Target="../notesSlides/notesSlide21.xml"/><Relationship Id="rId1" Type="http://schemas.openxmlformats.org/officeDocument/2006/relationships/slideLayout" Target="../slideLayouts/slideLayout21.xml"/><Relationship Id="rId5" Type="http://schemas.openxmlformats.org/officeDocument/2006/relationships/hyperlink" Target="div%3eIcons%20made%20by%20%3ca%20href=%22https:/www.freepik.com%22%20title=%22Freepik%22%3eFreepik%3c/a%3e%20from%20%3ca%20href=%22https:/www.flaticon.com/%22%20title=%22Flaticon%22%3ewww.flaticon.com%3c/a%3e%3c/div" TargetMode="External"/><Relationship Id="rId4" Type="http://schemas.openxmlformats.org/officeDocument/2006/relationships/hyperlink" Target="https://www.slidescarnival.com/"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hyperlink" Target="https://asdeasoft.net/stko-wiki/class_py_mpc_1_1_mpc_x_object.html" TargetMode="Externa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opensees.berkeley.edu/OpenSees/manuals/usermanual/OpenSeesCommandLanguageManualJune2006.pdf"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s://portwooddigital.com/2020/02/23/a-tale-of-two-element-formulations/"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10" name="Segnaposto testo 7">
            <a:extLst>
              <a:ext uri="{FF2B5EF4-FFF2-40B4-BE49-F238E27FC236}">
                <a16:creationId xmlns:a16="http://schemas.microsoft.com/office/drawing/2014/main" id="{C00FD74A-8B91-4E53-A3A5-A621BFCD9B13}"/>
              </a:ext>
            </a:extLst>
          </p:cNvPr>
          <p:cNvSpPr>
            <a:spLocks noGrp="1"/>
          </p:cNvSpPr>
          <p:nvPr>
            <p:ph type="body" sz="quarter" idx="10"/>
          </p:nvPr>
        </p:nvSpPr>
        <p:spPr>
          <a:xfrm>
            <a:off x="87322" y="1347840"/>
            <a:ext cx="4563883" cy="2601546"/>
          </a:xfrm>
        </p:spPr>
        <p:txBody>
          <a:bodyPr/>
          <a:lstStyle/>
          <a:p>
            <a:r>
              <a:rPr lang="en-US" sz="1800" dirty="0">
                <a:solidFill>
                  <a:schemeClr val="bg1"/>
                </a:solidFill>
                <a:ea typeface="Open Sans Light" panose="020B0306030504020204" pitchFamily="34" charset="0"/>
                <a:cs typeface="Open Sans Light" panose="020B0306030504020204" pitchFamily="34" charset="0"/>
              </a:rPr>
              <a:t>starting </a:t>
            </a:r>
            <a:r>
              <a:rPr lang="en-US" sz="1800" b="1" u="sng" dirty="0">
                <a:solidFill>
                  <a:schemeClr val="bg1"/>
                </a:solidFill>
                <a:ea typeface="Open Sans Light" panose="020B0306030504020204" pitchFamily="34" charset="0"/>
                <a:cs typeface="Open Sans Light" panose="020B0306030504020204" pitchFamily="34" charset="0"/>
              </a:rPr>
              <a:t>from scratch</a:t>
            </a:r>
          </a:p>
          <a:p>
            <a:endParaRPr lang="en-US" sz="1800" dirty="0">
              <a:solidFill>
                <a:schemeClr val="bg1"/>
              </a:solidFill>
              <a:ea typeface="Open Sans Light" panose="020B0306030504020204" pitchFamily="34" charset="0"/>
              <a:cs typeface="Open Sans Light" panose="020B0306030504020204" pitchFamily="34" charset="0"/>
            </a:endParaRPr>
          </a:p>
          <a:p>
            <a:pPr>
              <a:tabLst>
                <a:tab pos="898525" algn="l"/>
                <a:tab pos="1433513" algn="l"/>
              </a:tabLst>
            </a:pPr>
            <a:r>
              <a:rPr lang="en-US" sz="1800" b="1" dirty="0">
                <a:solidFill>
                  <a:schemeClr val="bg1"/>
                </a:solidFill>
                <a:ea typeface="Open Sans Light" panose="020B0306030504020204" pitchFamily="34" charset="0"/>
                <a:cs typeface="Open Sans Light" panose="020B0306030504020204" pitchFamily="34" charset="0"/>
              </a:rPr>
              <a:t>20 classes</a:t>
            </a:r>
          </a:p>
        </p:txBody>
      </p:sp>
      <p:sp>
        <p:nvSpPr>
          <p:cNvPr id="28" name="Triangolo isoscele 27">
            <a:extLst>
              <a:ext uri="{FF2B5EF4-FFF2-40B4-BE49-F238E27FC236}">
                <a16:creationId xmlns:a16="http://schemas.microsoft.com/office/drawing/2014/main" id="{13DA0902-F6D5-4899-85F1-BEFC00C2B41A}"/>
              </a:ext>
            </a:extLst>
          </p:cNvPr>
          <p:cNvSpPr/>
          <p:nvPr/>
        </p:nvSpPr>
        <p:spPr>
          <a:xfrm rot="10800000">
            <a:off x="606428"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7" name="Titolo 6">
            <a:extLst>
              <a:ext uri="{FF2B5EF4-FFF2-40B4-BE49-F238E27FC236}">
                <a16:creationId xmlns:a16="http://schemas.microsoft.com/office/drawing/2014/main" id="{984B2710-353E-41B4-B5D7-0585159A9B32}"/>
              </a:ext>
            </a:extLst>
          </p:cNvPr>
          <p:cNvSpPr>
            <a:spLocks noGrp="1"/>
          </p:cNvSpPr>
          <p:nvPr>
            <p:ph type="ctrTitle"/>
          </p:nvPr>
        </p:nvSpPr>
        <p:spPr>
          <a:xfrm>
            <a:off x="244599" y="434955"/>
            <a:ext cx="4563883" cy="901309"/>
          </a:xfrm>
        </p:spPr>
        <p:txBody>
          <a:bodyPr/>
          <a:lstStyle/>
          <a:p>
            <a:r>
              <a:rPr lang="en-US" dirty="0"/>
              <a:t>GET STARTED in OpenSees with STKO</a:t>
            </a:r>
          </a:p>
        </p:txBody>
      </p:sp>
      <p:sp>
        <p:nvSpPr>
          <p:cNvPr id="12" name="Segnaposto testo 8">
            <a:extLst>
              <a:ext uri="{FF2B5EF4-FFF2-40B4-BE49-F238E27FC236}">
                <a16:creationId xmlns:a16="http://schemas.microsoft.com/office/drawing/2014/main" id="{15B2AD9F-5DC3-4F63-9603-8A1321F4D496}"/>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t>Welcome to:</a:t>
            </a:r>
          </a:p>
        </p:txBody>
      </p:sp>
      <p:sp>
        <p:nvSpPr>
          <p:cNvPr id="9" name="CasellaDiTesto 8">
            <a:extLst>
              <a:ext uri="{FF2B5EF4-FFF2-40B4-BE49-F238E27FC236}">
                <a16:creationId xmlns:a16="http://schemas.microsoft.com/office/drawing/2014/main" id="{F43EFBEB-6123-41DE-B54B-B2BD97A99F30}"/>
              </a:ext>
            </a:extLst>
          </p:cNvPr>
          <p:cNvSpPr txBox="1"/>
          <p:nvPr/>
        </p:nvSpPr>
        <p:spPr>
          <a:xfrm>
            <a:off x="137549" y="4334353"/>
            <a:ext cx="3112668" cy="261610"/>
          </a:xfrm>
          <a:prstGeom prst="rect">
            <a:avLst/>
          </a:prstGeom>
          <a:noFill/>
        </p:spPr>
        <p:txBody>
          <a:bodyPr wrap="square">
            <a:spAutoFit/>
          </a:bodyPr>
          <a:lstStyle/>
          <a:p>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Support materials uploaded </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3"/>
              </a:rPr>
              <a:t>here</a:t>
            </a:r>
            <a:r>
              <a:rPr lang="en-US"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within 24h</a:t>
            </a:r>
            <a:endParaRPr lang="en-US" sz="1100" i="1" dirty="0">
              <a:latin typeface="Open Sans" panose="020B0606030504020204" pitchFamily="34" charset="0"/>
              <a:ea typeface="Open Sans" panose="020B0606030504020204" pitchFamily="34" charset="0"/>
              <a:cs typeface="Open Sans" panose="020B0606030504020204" pitchFamily="34" charset="0"/>
            </a:endParaRPr>
          </a:p>
        </p:txBody>
      </p:sp>
      <p:sp>
        <p:nvSpPr>
          <p:cNvPr id="3" name="Rettangolo 2">
            <a:extLst>
              <a:ext uri="{FF2B5EF4-FFF2-40B4-BE49-F238E27FC236}">
                <a16:creationId xmlns:a16="http://schemas.microsoft.com/office/drawing/2014/main" id="{F831D080-6302-42A2-8557-D98D7523F0EF}"/>
              </a:ext>
            </a:extLst>
          </p:cNvPr>
          <p:cNvSpPr/>
          <p:nvPr/>
        </p:nvSpPr>
        <p:spPr>
          <a:xfrm>
            <a:off x="214668"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b="1" dirty="0">
                <a:latin typeface="Open Sans" panose="020B0606030504020204" pitchFamily="34" charset="0"/>
              </a:rPr>
              <a:t>30</a:t>
            </a:r>
          </a:p>
          <a:p>
            <a:pPr algn="ctr"/>
            <a:r>
              <a:rPr lang="it-IT" sz="1600" b="1" dirty="0">
                <a:latin typeface="Open Sans" panose="020B0606030504020204" pitchFamily="34" charset="0"/>
              </a:rPr>
              <a:t>min</a:t>
            </a:r>
            <a:endParaRPr lang="en-GB" sz="1600" b="1" dirty="0">
              <a:latin typeface="Open Sans" panose="020B0606030504020204" pitchFamily="34" charset="0"/>
            </a:endParaRPr>
          </a:p>
        </p:txBody>
      </p:sp>
      <p:sp>
        <p:nvSpPr>
          <p:cNvPr id="16" name="Rettangolo 15">
            <a:extLst>
              <a:ext uri="{FF2B5EF4-FFF2-40B4-BE49-F238E27FC236}">
                <a16:creationId xmlns:a16="http://schemas.microsoft.com/office/drawing/2014/main" id="{2038E18C-B5C4-4613-83B2-70325195C1DA}"/>
              </a:ext>
            </a:extLst>
          </p:cNvPr>
          <p:cNvSpPr/>
          <p:nvPr/>
        </p:nvSpPr>
        <p:spPr>
          <a:xfrm>
            <a:off x="1225710" y="2832165"/>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800" b="1" dirty="0">
                <a:latin typeface="Open Sans" panose="020B0606030504020204" pitchFamily="34" charset="0"/>
              </a:rPr>
              <a:t>??</a:t>
            </a:r>
            <a:endParaRPr lang="en-GB" sz="2800" b="1" dirty="0">
              <a:latin typeface="Open Sans" panose="020B0606030504020204" pitchFamily="34" charset="0"/>
            </a:endParaRPr>
          </a:p>
        </p:txBody>
      </p:sp>
      <p:sp>
        <p:nvSpPr>
          <p:cNvPr id="29" name="Triangolo isoscele 28">
            <a:extLst>
              <a:ext uri="{FF2B5EF4-FFF2-40B4-BE49-F238E27FC236}">
                <a16:creationId xmlns:a16="http://schemas.microsoft.com/office/drawing/2014/main" id="{93DE2BAB-5A11-44A0-A729-DF8C31610CB0}"/>
              </a:ext>
            </a:extLst>
          </p:cNvPr>
          <p:cNvSpPr/>
          <p:nvPr/>
        </p:nvSpPr>
        <p:spPr>
          <a:xfrm>
            <a:off x="963022"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Triangolo isoscele 29">
            <a:extLst>
              <a:ext uri="{FF2B5EF4-FFF2-40B4-BE49-F238E27FC236}">
                <a16:creationId xmlns:a16="http://schemas.microsoft.com/office/drawing/2014/main" id="{E64404CA-6CA8-4CEE-B5C2-B563517E97C0}"/>
              </a:ext>
            </a:extLst>
          </p:cNvPr>
          <p:cNvSpPr/>
          <p:nvPr/>
        </p:nvSpPr>
        <p:spPr>
          <a:xfrm rot="10800000" flipV="1">
            <a:off x="2368166" y="2832165"/>
            <a:ext cx="520694" cy="628728"/>
          </a:xfrm>
          <a:prstGeom prst="triangle">
            <a:avLst/>
          </a:prstGeom>
          <a:solidFill>
            <a:srgbClr val="00B0F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lumMod val="85000"/>
                </a:schemeClr>
              </a:solidFill>
              <a:latin typeface="Open Sans" panose="020B0606030504020204" pitchFamily="34" charset="0"/>
            </a:endParaRPr>
          </a:p>
        </p:txBody>
      </p:sp>
      <p:sp>
        <p:nvSpPr>
          <p:cNvPr id="31" name="Rettangolo 30">
            <a:extLst>
              <a:ext uri="{FF2B5EF4-FFF2-40B4-BE49-F238E27FC236}">
                <a16:creationId xmlns:a16="http://schemas.microsoft.com/office/drawing/2014/main" id="{BB1618C2-4CE3-4F08-A122-A1576D2BCDB6}"/>
              </a:ext>
            </a:extLst>
          </p:cNvPr>
          <p:cNvSpPr/>
          <p:nvPr/>
        </p:nvSpPr>
        <p:spPr>
          <a:xfrm flipV="1">
            <a:off x="1976406" y="2832164"/>
            <a:ext cx="652108" cy="628729"/>
          </a:xfrm>
          <a:prstGeom prst="rect">
            <a:avLst/>
          </a:prstGeom>
          <a:solidFill>
            <a:srgbClr val="00B0F0">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bg1">
                  <a:lumMod val="85000"/>
                </a:schemeClr>
              </a:solidFill>
              <a:latin typeface="Open Sans" panose="020B0606030504020204" pitchFamily="34" charset="0"/>
            </a:endParaRPr>
          </a:p>
        </p:txBody>
      </p:sp>
      <p:sp>
        <p:nvSpPr>
          <p:cNvPr id="32" name="Rettangolo 31">
            <a:extLst>
              <a:ext uri="{FF2B5EF4-FFF2-40B4-BE49-F238E27FC236}">
                <a16:creationId xmlns:a16="http://schemas.microsoft.com/office/drawing/2014/main" id="{277909E9-F8A4-49CD-B999-3C008C4DA5AB}"/>
              </a:ext>
            </a:extLst>
          </p:cNvPr>
          <p:cNvSpPr/>
          <p:nvPr/>
        </p:nvSpPr>
        <p:spPr>
          <a:xfrm flipV="1">
            <a:off x="2987448" y="2832164"/>
            <a:ext cx="652108" cy="628729"/>
          </a:xfrm>
          <a:prstGeom prst="rect">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dirty="0">
              <a:latin typeface="Open Sans" panose="020B0606030504020204" pitchFamily="34" charset="0"/>
            </a:endParaRPr>
          </a:p>
        </p:txBody>
      </p:sp>
      <p:sp>
        <p:nvSpPr>
          <p:cNvPr id="33" name="Triangolo isoscele 32">
            <a:extLst>
              <a:ext uri="{FF2B5EF4-FFF2-40B4-BE49-F238E27FC236}">
                <a16:creationId xmlns:a16="http://schemas.microsoft.com/office/drawing/2014/main" id="{C130CFD9-C0B1-4428-9ACA-437E2B8B4D6E}"/>
              </a:ext>
            </a:extLst>
          </p:cNvPr>
          <p:cNvSpPr/>
          <p:nvPr/>
        </p:nvSpPr>
        <p:spPr>
          <a:xfrm flipV="1">
            <a:off x="2729523" y="2832165"/>
            <a:ext cx="520694" cy="628728"/>
          </a:xfrm>
          <a:prstGeom prst="triangle">
            <a:avLst/>
          </a:prstGeom>
          <a:solidFill>
            <a:srgbClr val="1CA6D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nvGrpSpPr>
          <p:cNvPr id="19" name="Google Shape;371;p40">
            <a:extLst>
              <a:ext uri="{FF2B5EF4-FFF2-40B4-BE49-F238E27FC236}">
                <a16:creationId xmlns:a16="http://schemas.microsoft.com/office/drawing/2014/main" id="{AB1FB888-6F6E-4893-858F-278ED2347B52}"/>
              </a:ext>
            </a:extLst>
          </p:cNvPr>
          <p:cNvGrpSpPr/>
          <p:nvPr/>
        </p:nvGrpSpPr>
        <p:grpSpPr>
          <a:xfrm>
            <a:off x="2186485" y="2948263"/>
            <a:ext cx="321571" cy="399999"/>
            <a:chOff x="596350" y="929175"/>
            <a:chExt cx="407950" cy="497475"/>
          </a:xfrm>
        </p:grpSpPr>
        <p:sp>
          <p:nvSpPr>
            <p:cNvPr id="20" name="Google Shape;372;p40">
              <a:extLst>
                <a:ext uri="{FF2B5EF4-FFF2-40B4-BE49-F238E27FC236}">
                  <a16:creationId xmlns:a16="http://schemas.microsoft.com/office/drawing/2014/main" id="{6DEA7E16-479D-43BE-9585-FCE77AB19903}"/>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1" name="Google Shape;373;p40">
              <a:extLst>
                <a:ext uri="{FF2B5EF4-FFF2-40B4-BE49-F238E27FC236}">
                  <a16:creationId xmlns:a16="http://schemas.microsoft.com/office/drawing/2014/main" id="{EEB9E200-C10D-4C6A-B7F4-CB8ADA8F482D}"/>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2" name="Google Shape;374;p40">
              <a:extLst>
                <a:ext uri="{FF2B5EF4-FFF2-40B4-BE49-F238E27FC236}">
                  <a16:creationId xmlns:a16="http://schemas.microsoft.com/office/drawing/2014/main" id="{496361D6-AE77-4AB8-96D7-7FA45A0A8DFC}"/>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3" name="Google Shape;375;p40">
              <a:extLst>
                <a:ext uri="{FF2B5EF4-FFF2-40B4-BE49-F238E27FC236}">
                  <a16:creationId xmlns:a16="http://schemas.microsoft.com/office/drawing/2014/main" id="{F645E16D-C435-459D-B5D1-B77471298503}"/>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Google Shape;376;p40">
              <a:extLst>
                <a:ext uri="{FF2B5EF4-FFF2-40B4-BE49-F238E27FC236}">
                  <a16:creationId xmlns:a16="http://schemas.microsoft.com/office/drawing/2014/main" id="{7E156DB8-3C3A-4E6F-9A17-60986A9563BD}"/>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Google Shape;377;p40">
              <a:extLst>
                <a:ext uri="{FF2B5EF4-FFF2-40B4-BE49-F238E27FC236}">
                  <a16:creationId xmlns:a16="http://schemas.microsoft.com/office/drawing/2014/main" id="{7A132601-8FCD-44E0-AA57-138CC0A0F47C}"/>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Google Shape;378;p40">
              <a:extLst>
                <a:ext uri="{FF2B5EF4-FFF2-40B4-BE49-F238E27FC236}">
                  <a16:creationId xmlns:a16="http://schemas.microsoft.com/office/drawing/2014/main" id="{A087B05C-FB2B-4F3C-9ECC-5E847C26D944}"/>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dirty="0">
                <a:latin typeface="Open Sans" panose="020B0606030504020204" pitchFamily="34" charset="0"/>
                <a:ea typeface="Open Sans" panose="020B0606030504020204" pitchFamily="34" charset="0"/>
                <a:cs typeface="Open Sans" panose="020B0606030504020204" pitchFamily="34" charset="0"/>
              </a:endParaRPr>
            </a:p>
          </p:txBody>
        </p:sp>
      </p:grpSp>
      <p:sp>
        <p:nvSpPr>
          <p:cNvPr id="27" name="Google Shape;386;p40">
            <a:hlinkClick r:id="rId4"/>
            <a:extLst>
              <a:ext uri="{FF2B5EF4-FFF2-40B4-BE49-F238E27FC236}">
                <a16:creationId xmlns:a16="http://schemas.microsoft.com/office/drawing/2014/main" id="{9566E8EB-C1CC-4D5F-840D-EB6B9E2B47CB}"/>
              </a:ext>
            </a:extLst>
          </p:cNvPr>
          <p:cNvSpPr/>
          <p:nvPr/>
        </p:nvSpPr>
        <p:spPr>
          <a:xfrm>
            <a:off x="3076444" y="2948263"/>
            <a:ext cx="433242" cy="399999"/>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9050"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Arrow: Curved Up 1">
            <a:extLst>
              <a:ext uri="{FF2B5EF4-FFF2-40B4-BE49-F238E27FC236}">
                <a16:creationId xmlns:a16="http://schemas.microsoft.com/office/drawing/2014/main" id="{847D0A45-E47D-4A48-9CF9-273D6902A5AB}"/>
              </a:ext>
            </a:extLst>
          </p:cNvPr>
          <p:cNvSpPr/>
          <p:nvPr/>
        </p:nvSpPr>
        <p:spPr>
          <a:xfrm>
            <a:off x="540722" y="3590772"/>
            <a:ext cx="956779" cy="358613"/>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6" name="Picture 5" descr="Shape, icon&#10;&#10;Description automatically generated">
            <a:extLst>
              <a:ext uri="{FF2B5EF4-FFF2-40B4-BE49-F238E27FC236}">
                <a16:creationId xmlns:a16="http://schemas.microsoft.com/office/drawing/2014/main" id="{8CD9A8F8-3AD7-4D5B-BE07-B514FEA43C42}"/>
              </a:ext>
            </a:extLst>
          </p:cNvPr>
          <p:cNvPicPr>
            <a:picLocks noChangeAspect="1"/>
          </p:cNvPicPr>
          <p:nvPr/>
        </p:nvPicPr>
        <p:blipFill>
          <a:blip r:embed="rId5"/>
          <a:stretch>
            <a:fillRect/>
          </a:stretch>
        </p:blipFill>
        <p:spPr>
          <a:xfrm>
            <a:off x="783715" y="3751108"/>
            <a:ext cx="358613" cy="358613"/>
          </a:xfrm>
          <a:prstGeom prst="rect">
            <a:avLst/>
          </a:prstGeom>
        </p:spPr>
      </p:pic>
      <p:sp>
        <p:nvSpPr>
          <p:cNvPr id="34" name="Arrow: Curved Up 33">
            <a:extLst>
              <a:ext uri="{FF2B5EF4-FFF2-40B4-BE49-F238E27FC236}">
                <a16:creationId xmlns:a16="http://schemas.microsoft.com/office/drawing/2014/main" id="{4DD5918C-ADA4-4EDD-9B75-9E24A87B96A6}"/>
              </a:ext>
            </a:extLst>
          </p:cNvPr>
          <p:cNvSpPr/>
          <p:nvPr/>
        </p:nvSpPr>
        <p:spPr>
          <a:xfrm flipV="1">
            <a:off x="2293438" y="2376714"/>
            <a:ext cx="956779" cy="338096"/>
          </a:xfrm>
          <a:prstGeom prst="curvedUpArrow">
            <a:avLst/>
          </a:prstGeom>
          <a:solidFill>
            <a:srgbClr val="1CA6D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Open Sans" panose="020B0606030504020204" pitchFamily="34" charset="0"/>
            </a:endParaRPr>
          </a:p>
        </p:txBody>
      </p:sp>
      <p:pic>
        <p:nvPicPr>
          <p:cNvPr id="11" name="Picture 10" descr="Icon&#10;&#10;Description automatically generated">
            <a:extLst>
              <a:ext uri="{FF2B5EF4-FFF2-40B4-BE49-F238E27FC236}">
                <a16:creationId xmlns:a16="http://schemas.microsoft.com/office/drawing/2014/main" id="{BD2E884C-4FB2-4389-A912-90D650CA735B}"/>
              </a:ext>
            </a:extLst>
          </p:cNvPr>
          <p:cNvPicPr>
            <a:picLocks noChangeAspect="1"/>
          </p:cNvPicPr>
          <p:nvPr/>
        </p:nvPicPr>
        <p:blipFill>
          <a:blip r:embed="rId6"/>
          <a:stretch>
            <a:fillRect/>
          </a:stretch>
        </p:blipFill>
        <p:spPr>
          <a:xfrm>
            <a:off x="2506483" y="2130444"/>
            <a:ext cx="480965" cy="480965"/>
          </a:xfrm>
          <a:prstGeom prst="rect">
            <a:avLst/>
          </a:prstGeom>
        </p:spPr>
      </p:pic>
      <p:sp>
        <p:nvSpPr>
          <p:cNvPr id="4" name="Oval 3">
            <a:extLst>
              <a:ext uri="{FF2B5EF4-FFF2-40B4-BE49-F238E27FC236}">
                <a16:creationId xmlns:a16="http://schemas.microsoft.com/office/drawing/2014/main" id="{B6ED283F-EF6A-4E47-9D20-AA5C43F7320B}"/>
              </a:ext>
            </a:extLst>
          </p:cNvPr>
          <p:cNvSpPr/>
          <p:nvPr/>
        </p:nvSpPr>
        <p:spPr>
          <a:xfrm>
            <a:off x="3521222" y="2890402"/>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TextBox 35">
            <a:extLst>
              <a:ext uri="{FF2B5EF4-FFF2-40B4-BE49-F238E27FC236}">
                <a16:creationId xmlns:a16="http://schemas.microsoft.com/office/drawing/2014/main" id="{B65B4F2D-13E1-4E3E-97BE-7C7F7AC1BA4A}"/>
              </a:ext>
            </a:extLst>
          </p:cNvPr>
          <p:cNvSpPr txBox="1"/>
          <p:nvPr/>
        </p:nvSpPr>
        <p:spPr>
          <a:xfrm>
            <a:off x="7411334" y="561931"/>
            <a:ext cx="1732666" cy="261610"/>
          </a:xfrm>
          <a:prstGeom prst="rect">
            <a:avLst/>
          </a:prstGeom>
          <a:noFill/>
        </p:spPr>
        <p:txBody>
          <a:bodyPr wrap="square" rtlCol="0">
            <a:spAutoFit/>
          </a:bodyPr>
          <a:lstStyle/>
          <a:p>
            <a:r>
              <a:rPr lang="en-US" sz="1100" i="1" dirty="0">
                <a:solidFill>
                  <a:schemeClr val="bg1">
                    <a:lumMod val="75000"/>
                  </a:schemeClr>
                </a:solidFill>
                <a:latin typeface="+mj-lt"/>
              </a:rPr>
              <a:t>Image courtesy of ESO</a:t>
            </a:r>
          </a:p>
        </p:txBody>
      </p:sp>
      <p:sp>
        <p:nvSpPr>
          <p:cNvPr id="35" name="Oval 3">
            <a:extLst>
              <a:ext uri="{FF2B5EF4-FFF2-40B4-BE49-F238E27FC236}">
                <a16:creationId xmlns:a16="http://schemas.microsoft.com/office/drawing/2014/main" id="{7F35BC8C-6F81-4A6D-9D6A-2B3C5098C943}"/>
              </a:ext>
            </a:extLst>
          </p:cNvPr>
          <p:cNvSpPr/>
          <p:nvPr/>
        </p:nvSpPr>
        <p:spPr>
          <a:xfrm>
            <a:off x="2215978" y="4295623"/>
            <a:ext cx="77460" cy="774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Tree>
    <p:extLst>
      <p:ext uri="{BB962C8B-B14F-4D97-AF65-F5344CB8AC3E}">
        <p14:creationId xmlns:p14="http://schemas.microsoft.com/office/powerpoint/2010/main" val="1840174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Softening and mesh objectivity</a:t>
            </a:r>
          </a:p>
        </p:txBody>
      </p:sp>
      <p:grpSp>
        <p:nvGrpSpPr>
          <p:cNvPr id="24" name="Gruppo 23">
            <a:extLst>
              <a:ext uri="{FF2B5EF4-FFF2-40B4-BE49-F238E27FC236}">
                <a16:creationId xmlns:a16="http://schemas.microsoft.com/office/drawing/2014/main" id="{91953453-9DC9-4549-979B-431D90C2D745}"/>
              </a:ext>
            </a:extLst>
          </p:cNvPr>
          <p:cNvGrpSpPr/>
          <p:nvPr/>
        </p:nvGrpSpPr>
        <p:grpSpPr>
          <a:xfrm>
            <a:off x="-152602" y="571183"/>
            <a:ext cx="9056545" cy="348804"/>
            <a:chOff x="-151282" y="4160946"/>
            <a:chExt cx="9056545" cy="348804"/>
          </a:xfrm>
        </p:grpSpPr>
        <p:sp>
          <p:nvSpPr>
            <p:cNvPr id="25" name="Rectangle 17">
              <a:extLst>
                <a:ext uri="{FF2B5EF4-FFF2-40B4-BE49-F238E27FC236}">
                  <a16:creationId xmlns:a16="http://schemas.microsoft.com/office/drawing/2014/main" id="{37706B62-FDC5-4E45-98BA-C7F00803785E}"/>
                </a:ext>
              </a:extLst>
            </p:cNvPr>
            <p:cNvSpPr/>
            <p:nvPr/>
          </p:nvSpPr>
          <p:spPr>
            <a:xfrm flipV="1">
              <a:off x="-1" y="4162781"/>
              <a:ext cx="8745271" cy="345562"/>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6" name="Triangolo isoscele 25">
              <a:extLst>
                <a:ext uri="{FF2B5EF4-FFF2-40B4-BE49-F238E27FC236}">
                  <a16:creationId xmlns:a16="http://schemas.microsoft.com/office/drawing/2014/main" id="{EF9D9C7D-A55A-4B51-A310-F60A6B08D342}"/>
                </a:ext>
              </a:extLst>
            </p:cNvPr>
            <p:cNvSpPr/>
            <p:nvPr/>
          </p:nvSpPr>
          <p:spPr>
            <a:xfrm rot="10800000">
              <a:off x="8604299" y="4164187"/>
              <a:ext cx="300964" cy="34556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7" name="Triangolo isoscele 26">
              <a:extLst>
                <a:ext uri="{FF2B5EF4-FFF2-40B4-BE49-F238E27FC236}">
                  <a16:creationId xmlns:a16="http://schemas.microsoft.com/office/drawing/2014/main" id="{2B1D91A7-299F-409A-A015-1472058E191B}"/>
                </a:ext>
              </a:extLst>
            </p:cNvPr>
            <p:cNvSpPr/>
            <p:nvPr/>
          </p:nvSpPr>
          <p:spPr>
            <a:xfrm flipH="1">
              <a:off x="-151282" y="4160946"/>
              <a:ext cx="302561" cy="347397"/>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pic>
        <p:nvPicPr>
          <p:cNvPr id="12" name="Immagine 11">
            <a:extLst>
              <a:ext uri="{FF2B5EF4-FFF2-40B4-BE49-F238E27FC236}">
                <a16:creationId xmlns:a16="http://schemas.microsoft.com/office/drawing/2014/main" id="{13841216-FABA-4B64-A082-0C3A1249D231}"/>
              </a:ext>
            </a:extLst>
          </p:cNvPr>
          <p:cNvPicPr>
            <a:picLocks noChangeAspect="1"/>
          </p:cNvPicPr>
          <p:nvPr/>
        </p:nvPicPr>
        <p:blipFill rotWithShape="1">
          <a:blip r:embed="rId3"/>
          <a:srcRect l="34367" t="48538" r="1331" b="7624"/>
          <a:stretch/>
        </p:blipFill>
        <p:spPr>
          <a:xfrm>
            <a:off x="5892176" y="1036826"/>
            <a:ext cx="1809751" cy="1145045"/>
          </a:xfrm>
          <a:prstGeom prst="rect">
            <a:avLst/>
          </a:prstGeom>
        </p:spPr>
      </p:pic>
      <p:pic>
        <p:nvPicPr>
          <p:cNvPr id="14" name="Immagine 13">
            <a:extLst>
              <a:ext uri="{FF2B5EF4-FFF2-40B4-BE49-F238E27FC236}">
                <a16:creationId xmlns:a16="http://schemas.microsoft.com/office/drawing/2014/main" id="{3927DBBC-92AE-46C9-BFF0-EB9774288438}"/>
              </a:ext>
            </a:extLst>
          </p:cNvPr>
          <p:cNvPicPr>
            <a:picLocks noChangeAspect="1"/>
          </p:cNvPicPr>
          <p:nvPr/>
        </p:nvPicPr>
        <p:blipFill>
          <a:blip r:embed="rId4"/>
          <a:stretch>
            <a:fillRect/>
          </a:stretch>
        </p:blipFill>
        <p:spPr>
          <a:xfrm>
            <a:off x="5295853" y="2274801"/>
            <a:ext cx="2037754" cy="1281606"/>
          </a:xfrm>
          <a:prstGeom prst="rect">
            <a:avLst/>
          </a:prstGeom>
        </p:spPr>
      </p:pic>
      <p:sp>
        <p:nvSpPr>
          <p:cNvPr id="28" name="Google Shape;116;p20">
            <a:extLst>
              <a:ext uri="{FF2B5EF4-FFF2-40B4-BE49-F238E27FC236}">
                <a16:creationId xmlns:a16="http://schemas.microsoft.com/office/drawing/2014/main" id="{06B226AA-343F-4466-A70D-83FD8319C9D4}"/>
              </a:ext>
            </a:extLst>
          </p:cNvPr>
          <p:cNvSpPr txBox="1">
            <a:spLocks/>
          </p:cNvSpPr>
          <p:nvPr/>
        </p:nvSpPr>
        <p:spPr>
          <a:xfrm>
            <a:off x="2420905" y="3243055"/>
            <a:ext cx="2260955" cy="162135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1 Force-based – 5 </a:t>
            </a:r>
            <a:r>
              <a:rPr lang="en-US" sz="1400" i="1" dirty="0" err="1">
                <a:solidFill>
                  <a:schemeClr val="tx1"/>
                </a:solidFill>
                <a:latin typeface="+mj-lt"/>
                <a:ea typeface="Open Sans" panose="020B0606030504020204" pitchFamily="34" charset="0"/>
                <a:cs typeface="Open Sans" panose="020B0606030504020204" pitchFamily="34" charset="0"/>
              </a:rPr>
              <a:t>gp</a:t>
            </a:r>
            <a:endParaRPr lang="en-US" sz="1400" i="1" dirty="0">
              <a:solidFill>
                <a:schemeClr val="tx1"/>
              </a:solidFill>
              <a:latin typeface="+mj-lt"/>
              <a:ea typeface="Open Sans" panose="020B0606030504020204" pitchFamily="34" charset="0"/>
              <a:cs typeface="Open Sans" panose="020B0606030504020204" pitchFamily="34" charset="0"/>
            </a:endParaRPr>
          </a:p>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1 Force-based – 10 </a:t>
            </a:r>
            <a:r>
              <a:rPr lang="en-US" sz="1400" i="1" dirty="0" err="1">
                <a:solidFill>
                  <a:schemeClr val="tx1"/>
                </a:solidFill>
                <a:latin typeface="+mj-lt"/>
                <a:ea typeface="Open Sans" panose="020B0606030504020204" pitchFamily="34" charset="0"/>
                <a:cs typeface="Open Sans" panose="020B0606030504020204" pitchFamily="34" charset="0"/>
              </a:rPr>
              <a:t>gp</a:t>
            </a:r>
            <a:endParaRPr lang="en-US" sz="1400" i="1" dirty="0">
              <a:solidFill>
                <a:schemeClr val="tx1"/>
              </a:solidFill>
              <a:latin typeface="+mj-lt"/>
              <a:ea typeface="Open Sans" panose="020B0606030504020204" pitchFamily="34" charset="0"/>
              <a:cs typeface="Open Sans" panose="020B0606030504020204" pitchFamily="34" charset="0"/>
            </a:endParaRPr>
          </a:p>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1 </a:t>
            </a:r>
            <a:r>
              <a:rPr lang="en-US" sz="1400" i="1" dirty="0" err="1">
                <a:solidFill>
                  <a:schemeClr val="tx1"/>
                </a:solidFill>
                <a:latin typeface="+mj-lt"/>
                <a:ea typeface="Open Sans" panose="020B0606030504020204" pitchFamily="34" charset="0"/>
                <a:cs typeface="Open Sans" panose="020B0606030504020204" pitchFamily="34" charset="0"/>
              </a:rPr>
              <a:t>Disp</a:t>
            </a:r>
            <a:r>
              <a:rPr lang="en-US" sz="1400" i="1" dirty="0">
                <a:solidFill>
                  <a:schemeClr val="tx1"/>
                </a:solidFill>
                <a:latin typeface="+mj-lt"/>
                <a:ea typeface="Open Sans" panose="020B0606030504020204" pitchFamily="34" charset="0"/>
                <a:cs typeface="Open Sans" panose="020B0606030504020204" pitchFamily="34" charset="0"/>
              </a:rPr>
              <a:t>-based – 5 </a:t>
            </a:r>
            <a:r>
              <a:rPr lang="en-US" sz="1400" i="1" dirty="0" err="1">
                <a:solidFill>
                  <a:schemeClr val="tx1"/>
                </a:solidFill>
                <a:latin typeface="+mj-lt"/>
                <a:ea typeface="Open Sans" panose="020B0606030504020204" pitchFamily="34" charset="0"/>
                <a:cs typeface="Open Sans" panose="020B0606030504020204" pitchFamily="34" charset="0"/>
              </a:rPr>
              <a:t>gp</a:t>
            </a:r>
            <a:endParaRPr lang="en-US" sz="1400" i="1" dirty="0">
              <a:solidFill>
                <a:schemeClr val="tx1"/>
              </a:solidFill>
              <a:latin typeface="+mj-lt"/>
              <a:ea typeface="Open Sans" panose="020B0606030504020204" pitchFamily="34" charset="0"/>
              <a:cs typeface="Open Sans" panose="020B0606030504020204" pitchFamily="34" charset="0"/>
            </a:endParaRPr>
          </a:p>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1 </a:t>
            </a:r>
            <a:r>
              <a:rPr lang="en-US" sz="1400" i="1" dirty="0" err="1">
                <a:solidFill>
                  <a:schemeClr val="tx1"/>
                </a:solidFill>
                <a:latin typeface="+mj-lt"/>
                <a:ea typeface="Open Sans" panose="020B0606030504020204" pitchFamily="34" charset="0"/>
                <a:cs typeface="Open Sans" panose="020B0606030504020204" pitchFamily="34" charset="0"/>
              </a:rPr>
              <a:t>Disp</a:t>
            </a:r>
            <a:r>
              <a:rPr lang="en-US" sz="1400" i="1" dirty="0">
                <a:solidFill>
                  <a:schemeClr val="tx1"/>
                </a:solidFill>
                <a:latin typeface="+mj-lt"/>
                <a:ea typeface="Open Sans" panose="020B0606030504020204" pitchFamily="34" charset="0"/>
                <a:cs typeface="Open Sans" panose="020B0606030504020204" pitchFamily="34" charset="0"/>
              </a:rPr>
              <a:t>-based – 10 </a:t>
            </a:r>
            <a:r>
              <a:rPr lang="en-US" sz="1400" i="1" dirty="0" err="1">
                <a:solidFill>
                  <a:schemeClr val="tx1"/>
                </a:solidFill>
                <a:latin typeface="+mj-lt"/>
                <a:ea typeface="Open Sans" panose="020B0606030504020204" pitchFamily="34" charset="0"/>
                <a:cs typeface="Open Sans" panose="020B0606030504020204" pitchFamily="34" charset="0"/>
              </a:rPr>
              <a:t>gp</a:t>
            </a:r>
            <a:endParaRPr lang="en-US" sz="1400" i="1" dirty="0">
              <a:solidFill>
                <a:schemeClr val="tx1"/>
              </a:solidFill>
              <a:latin typeface="+mj-lt"/>
              <a:ea typeface="Open Sans" panose="020B0606030504020204" pitchFamily="34" charset="0"/>
              <a:cs typeface="Open Sans" panose="020B0606030504020204" pitchFamily="34" charset="0"/>
            </a:endParaRPr>
          </a:p>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5 </a:t>
            </a:r>
            <a:r>
              <a:rPr lang="en-US" sz="1400" i="1" dirty="0" err="1">
                <a:solidFill>
                  <a:schemeClr val="tx1"/>
                </a:solidFill>
                <a:latin typeface="+mj-lt"/>
                <a:ea typeface="Open Sans" panose="020B0606030504020204" pitchFamily="34" charset="0"/>
                <a:cs typeface="Open Sans" panose="020B0606030504020204" pitchFamily="34" charset="0"/>
              </a:rPr>
              <a:t>Disp</a:t>
            </a:r>
            <a:r>
              <a:rPr lang="en-US" sz="1400" i="1" dirty="0">
                <a:solidFill>
                  <a:schemeClr val="tx1"/>
                </a:solidFill>
                <a:latin typeface="+mj-lt"/>
                <a:ea typeface="Open Sans" panose="020B0606030504020204" pitchFamily="34" charset="0"/>
                <a:cs typeface="Open Sans" panose="020B0606030504020204" pitchFamily="34" charset="0"/>
              </a:rPr>
              <a:t>-based – 5 </a:t>
            </a:r>
            <a:r>
              <a:rPr lang="en-US" sz="1400" i="1" dirty="0" err="1">
                <a:solidFill>
                  <a:schemeClr val="tx1"/>
                </a:solidFill>
                <a:latin typeface="+mj-lt"/>
                <a:ea typeface="Open Sans" panose="020B0606030504020204" pitchFamily="34" charset="0"/>
                <a:cs typeface="Open Sans" panose="020B0606030504020204" pitchFamily="34" charset="0"/>
              </a:rPr>
              <a:t>gp</a:t>
            </a:r>
            <a:endParaRPr lang="en-US" sz="1400" i="1" dirty="0">
              <a:solidFill>
                <a:schemeClr val="tx1"/>
              </a:solidFill>
              <a:latin typeface="+mj-lt"/>
              <a:ea typeface="Open Sans" panose="020B0606030504020204" pitchFamily="34" charset="0"/>
              <a:cs typeface="Open Sans" panose="020B0606030504020204" pitchFamily="34" charset="0"/>
            </a:endParaRPr>
          </a:p>
        </p:txBody>
      </p:sp>
      <p:grpSp>
        <p:nvGrpSpPr>
          <p:cNvPr id="29" name="Gruppo 28">
            <a:extLst>
              <a:ext uri="{FF2B5EF4-FFF2-40B4-BE49-F238E27FC236}">
                <a16:creationId xmlns:a16="http://schemas.microsoft.com/office/drawing/2014/main" id="{E7F6FF6B-1207-4560-A200-5A385B3C9F02}"/>
              </a:ext>
            </a:extLst>
          </p:cNvPr>
          <p:cNvGrpSpPr/>
          <p:nvPr/>
        </p:nvGrpSpPr>
        <p:grpSpPr>
          <a:xfrm>
            <a:off x="380980" y="911626"/>
            <a:ext cx="2613233" cy="4106674"/>
            <a:chOff x="3605548" y="1030842"/>
            <a:chExt cx="2613233" cy="4106674"/>
          </a:xfrm>
        </p:grpSpPr>
        <p:pic>
          <p:nvPicPr>
            <p:cNvPr id="30" name="Immagine 29">
              <a:extLst>
                <a:ext uri="{FF2B5EF4-FFF2-40B4-BE49-F238E27FC236}">
                  <a16:creationId xmlns:a16="http://schemas.microsoft.com/office/drawing/2014/main" id="{0C747224-4E3E-487F-803A-22364DECE7EE}"/>
                </a:ext>
              </a:extLst>
            </p:cNvPr>
            <p:cNvPicPr>
              <a:picLocks noChangeAspect="1"/>
            </p:cNvPicPr>
            <p:nvPr/>
          </p:nvPicPr>
          <p:blipFill>
            <a:blip r:embed="rId5"/>
            <a:stretch>
              <a:fillRect/>
            </a:stretch>
          </p:blipFill>
          <p:spPr>
            <a:xfrm>
              <a:off x="4295032" y="1112293"/>
              <a:ext cx="1310731" cy="3890451"/>
            </a:xfrm>
            <a:prstGeom prst="rect">
              <a:avLst/>
            </a:prstGeom>
          </p:spPr>
        </p:pic>
        <p:cxnSp>
          <p:nvCxnSpPr>
            <p:cNvPr id="31" name="Connettore 2 30">
              <a:extLst>
                <a:ext uri="{FF2B5EF4-FFF2-40B4-BE49-F238E27FC236}">
                  <a16:creationId xmlns:a16="http://schemas.microsoft.com/office/drawing/2014/main" id="{845FC679-6E58-4A1D-9C56-4F93D2C82C8F}"/>
                </a:ext>
              </a:extLst>
            </p:cNvPr>
            <p:cNvCxnSpPr>
              <a:cxnSpLocks/>
            </p:cNvCxnSpPr>
            <p:nvPr/>
          </p:nvCxnSpPr>
          <p:spPr>
            <a:xfrm flipH="1">
              <a:off x="4984516" y="1146413"/>
              <a:ext cx="1" cy="416256"/>
            </a:xfrm>
            <a:prstGeom prst="straightConnector1">
              <a:avLst/>
            </a:prstGeom>
            <a:ln w="28575">
              <a:solidFill>
                <a:srgbClr val="1CADE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Connettore 2 31">
              <a:extLst>
                <a:ext uri="{FF2B5EF4-FFF2-40B4-BE49-F238E27FC236}">
                  <a16:creationId xmlns:a16="http://schemas.microsoft.com/office/drawing/2014/main" id="{567F5C3C-7B21-45C1-9B9C-EC477DE1DE5E}"/>
                </a:ext>
              </a:extLst>
            </p:cNvPr>
            <p:cNvCxnSpPr>
              <a:cxnSpLocks/>
            </p:cNvCxnSpPr>
            <p:nvPr/>
          </p:nvCxnSpPr>
          <p:spPr>
            <a:xfrm>
              <a:off x="4469642" y="1530825"/>
              <a:ext cx="535346" cy="0"/>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33" name="CasellaDiTesto 32">
              <a:extLst>
                <a:ext uri="{FF2B5EF4-FFF2-40B4-BE49-F238E27FC236}">
                  <a16:creationId xmlns:a16="http://schemas.microsoft.com/office/drawing/2014/main" id="{620E4A68-B9C5-4491-AD01-E1CF8EA1182D}"/>
                </a:ext>
              </a:extLst>
            </p:cNvPr>
            <p:cNvSpPr txBox="1"/>
            <p:nvPr/>
          </p:nvSpPr>
          <p:spPr>
            <a:xfrm>
              <a:off x="4686197" y="4829739"/>
              <a:ext cx="596638" cy="307777"/>
            </a:xfrm>
            <a:prstGeom prst="rect">
              <a:avLst/>
            </a:prstGeom>
            <a:noFill/>
          </p:spPr>
          <p:txBody>
            <a:bodyPr wrap="none" rtlCol="0">
              <a:spAutoFit/>
            </a:bodyPr>
            <a:lstStyle/>
            <a:p>
              <a:r>
                <a:rPr lang="it-IT" i="1" dirty="0" err="1">
                  <a:latin typeface="+mj-lt"/>
                </a:rPr>
                <a:t>fixed</a:t>
              </a:r>
              <a:endParaRPr lang="it-IT" i="1" dirty="0">
                <a:latin typeface="+mj-lt"/>
              </a:endParaRPr>
            </a:p>
          </p:txBody>
        </p:sp>
        <p:sp>
          <p:nvSpPr>
            <p:cNvPr id="34" name="CasellaDiTesto 33">
              <a:extLst>
                <a:ext uri="{FF2B5EF4-FFF2-40B4-BE49-F238E27FC236}">
                  <a16:creationId xmlns:a16="http://schemas.microsoft.com/office/drawing/2014/main" id="{4030E678-0FE9-46ED-ACA6-82E40B0C7DCC}"/>
                </a:ext>
              </a:extLst>
            </p:cNvPr>
            <p:cNvSpPr txBox="1"/>
            <p:nvPr/>
          </p:nvSpPr>
          <p:spPr>
            <a:xfrm>
              <a:off x="5004987" y="1030842"/>
              <a:ext cx="1213794" cy="307777"/>
            </a:xfrm>
            <a:prstGeom prst="rect">
              <a:avLst/>
            </a:prstGeom>
            <a:noFill/>
          </p:spPr>
          <p:txBody>
            <a:bodyPr wrap="none" rtlCol="0">
              <a:spAutoFit/>
            </a:bodyPr>
            <a:lstStyle/>
            <a:p>
              <a:r>
                <a:rPr lang="it-IT" dirty="0" err="1">
                  <a:latin typeface="+mj-lt"/>
                </a:rPr>
                <a:t>Fz</a:t>
              </a:r>
              <a:r>
                <a:rPr lang="it-IT" dirty="0">
                  <a:latin typeface="+mj-lt"/>
                </a:rPr>
                <a:t> = -300 </a:t>
              </a:r>
              <a:r>
                <a:rPr lang="it-IT" dirty="0" err="1">
                  <a:latin typeface="+mj-lt"/>
                </a:rPr>
                <a:t>kN</a:t>
              </a:r>
              <a:endParaRPr lang="it-IT" dirty="0">
                <a:latin typeface="+mj-lt"/>
              </a:endParaRPr>
            </a:p>
          </p:txBody>
        </p:sp>
        <p:sp>
          <p:nvSpPr>
            <p:cNvPr id="35" name="CasellaDiTesto 34">
              <a:extLst>
                <a:ext uri="{FF2B5EF4-FFF2-40B4-BE49-F238E27FC236}">
                  <a16:creationId xmlns:a16="http://schemas.microsoft.com/office/drawing/2014/main" id="{A1116122-6CC2-4237-B7BD-3E667D1A0A89}"/>
                </a:ext>
              </a:extLst>
            </p:cNvPr>
            <p:cNvSpPr txBox="1"/>
            <p:nvPr/>
          </p:nvSpPr>
          <p:spPr>
            <a:xfrm>
              <a:off x="3605548" y="1244547"/>
              <a:ext cx="1293944" cy="307777"/>
            </a:xfrm>
            <a:prstGeom prst="rect">
              <a:avLst/>
            </a:prstGeom>
            <a:noFill/>
          </p:spPr>
          <p:txBody>
            <a:bodyPr wrap="none" rtlCol="0">
              <a:spAutoFit/>
            </a:bodyPr>
            <a:lstStyle/>
            <a:p>
              <a:r>
                <a:rPr lang="it-IT" dirty="0" err="1">
                  <a:latin typeface="+mj-lt"/>
                </a:rPr>
                <a:t>Ux</a:t>
              </a:r>
              <a:r>
                <a:rPr lang="it-IT" dirty="0">
                  <a:latin typeface="+mj-lt"/>
                </a:rPr>
                <a:t> = 200 mm</a:t>
              </a:r>
            </a:p>
          </p:txBody>
        </p:sp>
      </p:grpSp>
      <p:pic>
        <p:nvPicPr>
          <p:cNvPr id="36" name="Immagine 35">
            <a:extLst>
              <a:ext uri="{FF2B5EF4-FFF2-40B4-BE49-F238E27FC236}">
                <a16:creationId xmlns:a16="http://schemas.microsoft.com/office/drawing/2014/main" id="{E987F933-517B-46D7-B6F5-E476C90DEC39}"/>
              </a:ext>
            </a:extLst>
          </p:cNvPr>
          <p:cNvPicPr>
            <a:picLocks noChangeAspect="1"/>
          </p:cNvPicPr>
          <p:nvPr/>
        </p:nvPicPr>
        <p:blipFill>
          <a:blip r:embed="rId6"/>
          <a:stretch>
            <a:fillRect/>
          </a:stretch>
        </p:blipFill>
        <p:spPr>
          <a:xfrm>
            <a:off x="428550" y="3291409"/>
            <a:ext cx="930916" cy="1467271"/>
          </a:xfrm>
          <a:prstGeom prst="rect">
            <a:avLst/>
          </a:prstGeom>
        </p:spPr>
      </p:pic>
      <p:sp>
        <p:nvSpPr>
          <p:cNvPr id="37" name="CasellaDiTesto 36">
            <a:extLst>
              <a:ext uri="{FF2B5EF4-FFF2-40B4-BE49-F238E27FC236}">
                <a16:creationId xmlns:a16="http://schemas.microsoft.com/office/drawing/2014/main" id="{95A4653B-C5D8-42F0-88D9-3D3C23C77489}"/>
              </a:ext>
            </a:extLst>
          </p:cNvPr>
          <p:cNvSpPr txBox="1"/>
          <p:nvPr/>
        </p:nvSpPr>
        <p:spPr>
          <a:xfrm>
            <a:off x="301240" y="598714"/>
            <a:ext cx="9033118" cy="307777"/>
          </a:xfrm>
          <a:prstGeom prst="rect">
            <a:avLst/>
          </a:prstGeom>
          <a:noFill/>
        </p:spPr>
        <p:txBody>
          <a:bodyPr wrap="square">
            <a:spAutoFit/>
          </a:bodyPr>
          <a:lstStyle/>
          <a:p>
            <a:r>
              <a:rPr lang="en-US" dirty="0">
                <a:solidFill>
                  <a:schemeClr val="tx1"/>
                </a:solidFill>
                <a:latin typeface="+mj-lt"/>
                <a:sym typeface="News Cycle"/>
              </a:rPr>
              <a:t>Cantilever columns, concentrated loads on the end.</a:t>
            </a:r>
          </a:p>
        </p:txBody>
      </p:sp>
      <p:pic>
        <p:nvPicPr>
          <p:cNvPr id="16" name="Immagine 15">
            <a:extLst>
              <a:ext uri="{FF2B5EF4-FFF2-40B4-BE49-F238E27FC236}">
                <a16:creationId xmlns:a16="http://schemas.microsoft.com/office/drawing/2014/main" id="{8920562B-2327-4240-9C90-1CF4BA12C45F}"/>
              </a:ext>
            </a:extLst>
          </p:cNvPr>
          <p:cNvPicPr>
            <a:picLocks noChangeAspect="1"/>
          </p:cNvPicPr>
          <p:nvPr/>
        </p:nvPicPr>
        <p:blipFill>
          <a:blip r:embed="rId7"/>
          <a:stretch>
            <a:fillRect/>
          </a:stretch>
        </p:blipFill>
        <p:spPr>
          <a:xfrm>
            <a:off x="2555805" y="1326978"/>
            <a:ext cx="2444820" cy="1870760"/>
          </a:xfrm>
          <a:prstGeom prst="rect">
            <a:avLst/>
          </a:prstGeom>
        </p:spPr>
      </p:pic>
      <p:sp>
        <p:nvSpPr>
          <p:cNvPr id="38" name="TextBox 25">
            <a:extLst>
              <a:ext uri="{FF2B5EF4-FFF2-40B4-BE49-F238E27FC236}">
                <a16:creationId xmlns:a16="http://schemas.microsoft.com/office/drawing/2014/main" id="{D3715B00-04A7-41FC-9D86-4C4456F12251}"/>
              </a:ext>
            </a:extLst>
          </p:cNvPr>
          <p:cNvSpPr txBox="1"/>
          <p:nvPr/>
        </p:nvSpPr>
        <p:spPr>
          <a:xfrm>
            <a:off x="1121848" y="4798123"/>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ex9.scd</a:t>
            </a:r>
          </a:p>
        </p:txBody>
      </p:sp>
    </p:spTree>
    <p:extLst>
      <p:ext uri="{BB962C8B-B14F-4D97-AF65-F5344CB8AC3E}">
        <p14:creationId xmlns:p14="http://schemas.microsoft.com/office/powerpoint/2010/main" val="702450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po 14">
            <a:extLst>
              <a:ext uri="{FF2B5EF4-FFF2-40B4-BE49-F238E27FC236}">
                <a16:creationId xmlns:a16="http://schemas.microsoft.com/office/drawing/2014/main" id="{210C5541-F828-41AC-B491-DA06A1924F28}"/>
              </a:ext>
            </a:extLst>
          </p:cNvPr>
          <p:cNvGrpSpPr/>
          <p:nvPr/>
        </p:nvGrpSpPr>
        <p:grpSpPr>
          <a:xfrm>
            <a:off x="342686" y="605933"/>
            <a:ext cx="4454175" cy="2211667"/>
            <a:chOff x="372422" y="566048"/>
            <a:chExt cx="5061938" cy="2513444"/>
          </a:xfrm>
        </p:grpSpPr>
        <p:pic>
          <p:nvPicPr>
            <p:cNvPr id="10" name="Immagine 9">
              <a:extLst>
                <a:ext uri="{FF2B5EF4-FFF2-40B4-BE49-F238E27FC236}">
                  <a16:creationId xmlns:a16="http://schemas.microsoft.com/office/drawing/2014/main" id="{4214EBE5-325D-44FE-9CC1-643E043F8EB4}"/>
                </a:ext>
              </a:extLst>
            </p:cNvPr>
            <p:cNvPicPr>
              <a:picLocks noChangeAspect="1"/>
            </p:cNvPicPr>
            <p:nvPr/>
          </p:nvPicPr>
          <p:blipFill rotWithShape="1">
            <a:blip r:embed="rId3"/>
            <a:srcRect r="62341" b="22724"/>
            <a:stretch/>
          </p:blipFill>
          <p:spPr>
            <a:xfrm>
              <a:off x="372422" y="566048"/>
              <a:ext cx="1998650" cy="2381250"/>
            </a:xfrm>
            <a:prstGeom prst="rect">
              <a:avLst/>
            </a:prstGeom>
          </p:spPr>
        </p:pic>
        <p:pic>
          <p:nvPicPr>
            <p:cNvPr id="38" name="Immagine 37">
              <a:extLst>
                <a:ext uri="{FF2B5EF4-FFF2-40B4-BE49-F238E27FC236}">
                  <a16:creationId xmlns:a16="http://schemas.microsoft.com/office/drawing/2014/main" id="{0FC90A37-D06A-4DBD-A95A-6390A5472544}"/>
                </a:ext>
              </a:extLst>
            </p:cNvPr>
            <p:cNvPicPr>
              <a:picLocks noChangeAspect="1"/>
            </p:cNvPicPr>
            <p:nvPr/>
          </p:nvPicPr>
          <p:blipFill rotWithShape="1">
            <a:blip r:embed="rId3"/>
            <a:srcRect l="14065" t="20706" r="629" b="2019"/>
            <a:stretch/>
          </p:blipFill>
          <p:spPr>
            <a:xfrm>
              <a:off x="906966" y="698242"/>
              <a:ext cx="4527394" cy="2381250"/>
            </a:xfrm>
            <a:prstGeom prst="rect">
              <a:avLst/>
            </a:prstGeom>
          </p:spPr>
        </p:pic>
      </p:grpSp>
      <p:sp>
        <p:nvSpPr>
          <p:cNvPr id="11" name="Ovale 10">
            <a:extLst>
              <a:ext uri="{FF2B5EF4-FFF2-40B4-BE49-F238E27FC236}">
                <a16:creationId xmlns:a16="http://schemas.microsoft.com/office/drawing/2014/main" id="{54C2E91A-7EC1-4EDB-B01D-9D4C1171274E}"/>
              </a:ext>
            </a:extLst>
          </p:cNvPr>
          <p:cNvSpPr/>
          <p:nvPr/>
        </p:nvSpPr>
        <p:spPr>
          <a:xfrm>
            <a:off x="1159874" y="802234"/>
            <a:ext cx="141249" cy="1412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9" name="Ovale 38">
            <a:extLst>
              <a:ext uri="{FF2B5EF4-FFF2-40B4-BE49-F238E27FC236}">
                <a16:creationId xmlns:a16="http://schemas.microsoft.com/office/drawing/2014/main" id="{2BE74134-94D9-4862-A4B2-4E596E1508B0}"/>
              </a:ext>
            </a:extLst>
          </p:cNvPr>
          <p:cNvSpPr/>
          <p:nvPr/>
        </p:nvSpPr>
        <p:spPr>
          <a:xfrm>
            <a:off x="2000692" y="787714"/>
            <a:ext cx="141249" cy="141249"/>
          </a:xfrm>
          <a:prstGeom prst="ellipse">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Ovale 45">
            <a:extLst>
              <a:ext uri="{FF2B5EF4-FFF2-40B4-BE49-F238E27FC236}">
                <a16:creationId xmlns:a16="http://schemas.microsoft.com/office/drawing/2014/main" id="{8E59CD04-28EE-4BCF-A00A-E929F724CC17}"/>
              </a:ext>
            </a:extLst>
          </p:cNvPr>
          <p:cNvSpPr/>
          <p:nvPr/>
        </p:nvSpPr>
        <p:spPr>
          <a:xfrm>
            <a:off x="2847208" y="794449"/>
            <a:ext cx="141249" cy="14124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Ovale 46">
            <a:extLst>
              <a:ext uri="{FF2B5EF4-FFF2-40B4-BE49-F238E27FC236}">
                <a16:creationId xmlns:a16="http://schemas.microsoft.com/office/drawing/2014/main" id="{4FB5C0F4-EC24-49A0-8FF6-7B9D67BDA267}"/>
              </a:ext>
            </a:extLst>
          </p:cNvPr>
          <p:cNvSpPr/>
          <p:nvPr/>
        </p:nvSpPr>
        <p:spPr>
          <a:xfrm>
            <a:off x="3668203" y="787713"/>
            <a:ext cx="141249" cy="14124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Ovale 47">
            <a:extLst>
              <a:ext uri="{FF2B5EF4-FFF2-40B4-BE49-F238E27FC236}">
                <a16:creationId xmlns:a16="http://schemas.microsoft.com/office/drawing/2014/main" id="{3BE3F37A-2DD3-4BF7-9AF9-239522B7714C}"/>
              </a:ext>
            </a:extLst>
          </p:cNvPr>
          <p:cNvSpPr/>
          <p:nvPr/>
        </p:nvSpPr>
        <p:spPr>
          <a:xfrm>
            <a:off x="4507226" y="793669"/>
            <a:ext cx="141249" cy="14124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11</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Softening and mesh objectivity</a:t>
            </a:r>
          </a:p>
        </p:txBody>
      </p:sp>
      <p:grpSp>
        <p:nvGrpSpPr>
          <p:cNvPr id="17" name="Gruppo 16">
            <a:extLst>
              <a:ext uri="{FF2B5EF4-FFF2-40B4-BE49-F238E27FC236}">
                <a16:creationId xmlns:a16="http://schemas.microsoft.com/office/drawing/2014/main" id="{2B8B96F9-04D7-4D77-826C-A147788328C8}"/>
              </a:ext>
            </a:extLst>
          </p:cNvPr>
          <p:cNvGrpSpPr/>
          <p:nvPr/>
        </p:nvGrpSpPr>
        <p:grpSpPr>
          <a:xfrm>
            <a:off x="5047662" y="322833"/>
            <a:ext cx="3935756" cy="2117716"/>
            <a:chOff x="2465675" y="2656951"/>
            <a:chExt cx="4451740" cy="2296049"/>
          </a:xfrm>
        </p:grpSpPr>
        <p:pic>
          <p:nvPicPr>
            <p:cNvPr id="3" name="Immagine 2">
              <a:extLst>
                <a:ext uri="{FF2B5EF4-FFF2-40B4-BE49-F238E27FC236}">
                  <a16:creationId xmlns:a16="http://schemas.microsoft.com/office/drawing/2014/main" id="{7CF1C1A6-603B-41A2-A81D-216254994B73}"/>
                </a:ext>
              </a:extLst>
            </p:cNvPr>
            <p:cNvPicPr>
              <a:picLocks noChangeAspect="1"/>
            </p:cNvPicPr>
            <p:nvPr/>
          </p:nvPicPr>
          <p:blipFill rotWithShape="1">
            <a:blip r:embed="rId4"/>
            <a:srcRect l="192" t="4597"/>
            <a:stretch/>
          </p:blipFill>
          <p:spPr>
            <a:xfrm>
              <a:off x="2465675" y="2681205"/>
              <a:ext cx="4356175" cy="2271795"/>
            </a:xfrm>
            <a:prstGeom prst="rect">
              <a:avLst/>
            </a:prstGeom>
          </p:spPr>
        </p:pic>
        <p:sp>
          <p:nvSpPr>
            <p:cNvPr id="40" name="Ovale 39">
              <a:extLst>
                <a:ext uri="{FF2B5EF4-FFF2-40B4-BE49-F238E27FC236}">
                  <a16:creationId xmlns:a16="http://schemas.microsoft.com/office/drawing/2014/main" id="{0899D537-3096-42DA-83E0-264A851FCD10}"/>
                </a:ext>
              </a:extLst>
            </p:cNvPr>
            <p:cNvSpPr/>
            <p:nvPr/>
          </p:nvSpPr>
          <p:spPr>
            <a:xfrm>
              <a:off x="6616700" y="3858671"/>
              <a:ext cx="141249" cy="141249"/>
            </a:xfrm>
            <a:prstGeom prst="ellipse">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Ovale 40">
              <a:extLst>
                <a:ext uri="{FF2B5EF4-FFF2-40B4-BE49-F238E27FC236}">
                  <a16:creationId xmlns:a16="http://schemas.microsoft.com/office/drawing/2014/main" id="{A7A450A6-CBD7-4CC2-9AB4-E6360ED921B0}"/>
                </a:ext>
              </a:extLst>
            </p:cNvPr>
            <p:cNvSpPr/>
            <p:nvPr/>
          </p:nvSpPr>
          <p:spPr>
            <a:xfrm>
              <a:off x="6616699" y="3691750"/>
              <a:ext cx="141249" cy="1412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Ovale 41">
              <a:extLst>
                <a:ext uri="{FF2B5EF4-FFF2-40B4-BE49-F238E27FC236}">
                  <a16:creationId xmlns:a16="http://schemas.microsoft.com/office/drawing/2014/main" id="{ABC58217-D51E-4D7E-8DB7-AADB00696DCD}"/>
                </a:ext>
              </a:extLst>
            </p:cNvPr>
            <p:cNvSpPr/>
            <p:nvPr/>
          </p:nvSpPr>
          <p:spPr>
            <a:xfrm>
              <a:off x="6616699" y="3336353"/>
              <a:ext cx="141249" cy="14124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Ovale 42">
              <a:extLst>
                <a:ext uri="{FF2B5EF4-FFF2-40B4-BE49-F238E27FC236}">
                  <a16:creationId xmlns:a16="http://schemas.microsoft.com/office/drawing/2014/main" id="{EC668BD6-F318-4419-A61D-970FE1D4B6A8}"/>
                </a:ext>
              </a:extLst>
            </p:cNvPr>
            <p:cNvSpPr/>
            <p:nvPr/>
          </p:nvSpPr>
          <p:spPr>
            <a:xfrm>
              <a:off x="6616699" y="2656952"/>
              <a:ext cx="141249" cy="14124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Ovale 43">
              <a:extLst>
                <a:ext uri="{FF2B5EF4-FFF2-40B4-BE49-F238E27FC236}">
                  <a16:creationId xmlns:a16="http://schemas.microsoft.com/office/drawing/2014/main" id="{EF59A181-6C9D-4666-BA4E-9BC7C3C8513B}"/>
                </a:ext>
              </a:extLst>
            </p:cNvPr>
            <p:cNvSpPr/>
            <p:nvPr/>
          </p:nvSpPr>
          <p:spPr>
            <a:xfrm>
              <a:off x="6776166" y="2656951"/>
              <a:ext cx="141249" cy="141249"/>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45" name="Google Shape;116;p20">
            <a:extLst>
              <a:ext uri="{FF2B5EF4-FFF2-40B4-BE49-F238E27FC236}">
                <a16:creationId xmlns:a16="http://schemas.microsoft.com/office/drawing/2014/main" id="{E6B22B44-6F5D-444D-866D-803DF785475F}"/>
              </a:ext>
            </a:extLst>
          </p:cNvPr>
          <p:cNvSpPr txBox="1">
            <a:spLocks/>
          </p:cNvSpPr>
          <p:nvPr/>
        </p:nvSpPr>
        <p:spPr>
          <a:xfrm>
            <a:off x="412623" y="2571750"/>
            <a:ext cx="6766551" cy="162135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266700" lvl="2" indent="-266700">
              <a:spcBef>
                <a:spcPts val="600"/>
              </a:spcBef>
              <a:buClrTx/>
              <a:buSzPct val="100000"/>
              <a:buFont typeface="Arial" panose="020B0604020202020204" pitchFamily="34" charset="0"/>
              <a:buChar char="•"/>
            </a:pPr>
            <a:r>
              <a:rPr lang="en-US" sz="1400" b="1" dirty="0">
                <a:solidFill>
                  <a:schemeClr val="tx1"/>
                </a:solidFill>
                <a:latin typeface="+mj-lt"/>
                <a:ea typeface="Open Sans" panose="020B0606030504020204" pitchFamily="34" charset="0"/>
                <a:cs typeface="Open Sans" panose="020B0606030504020204" pitchFamily="34" charset="0"/>
              </a:rPr>
              <a:t>strain localization </a:t>
            </a:r>
            <a:r>
              <a:rPr lang="en-US" sz="1400" i="1" dirty="0">
                <a:solidFill>
                  <a:schemeClr val="tx1"/>
                </a:solidFill>
                <a:latin typeface="+mj-lt"/>
                <a:ea typeface="Open Sans" panose="020B0606030504020204" pitchFamily="34" charset="0"/>
                <a:cs typeface="Open Sans" panose="020B0606030504020204" pitchFamily="34" charset="0"/>
              </a:rPr>
              <a:t>in the </a:t>
            </a:r>
            <a:r>
              <a:rPr lang="en-US" sz="1400" i="1" dirty="0" err="1">
                <a:solidFill>
                  <a:schemeClr val="tx1"/>
                </a:solidFill>
                <a:latin typeface="+mj-lt"/>
                <a:ea typeface="Open Sans" panose="020B0606030504020204" pitchFamily="34" charset="0"/>
                <a:cs typeface="Open Sans" panose="020B0606030504020204" pitchFamily="34" charset="0"/>
              </a:rPr>
              <a:t>forceBeamColumn</a:t>
            </a:r>
            <a:r>
              <a:rPr lang="en-US" sz="1400" i="1" dirty="0">
                <a:solidFill>
                  <a:schemeClr val="tx1"/>
                </a:solidFill>
                <a:latin typeface="+mj-lt"/>
                <a:ea typeface="Open Sans" panose="020B0606030504020204" pitchFamily="34" charset="0"/>
                <a:cs typeface="Open Sans" panose="020B0606030504020204" pitchFamily="34" charset="0"/>
              </a:rPr>
              <a:t> (continuous moment assumption not a continuous curvature as in displacement based)</a:t>
            </a:r>
          </a:p>
          <a:p>
            <a:pPr marL="266700" lvl="2" indent="-266700">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with more integration points the </a:t>
            </a:r>
            <a:r>
              <a:rPr lang="en-US" sz="1400" i="1" dirty="0" err="1">
                <a:solidFill>
                  <a:schemeClr val="tx1"/>
                </a:solidFill>
                <a:latin typeface="+mj-lt"/>
                <a:ea typeface="Open Sans" panose="020B0606030504020204" pitchFamily="34" charset="0"/>
                <a:cs typeface="Open Sans" panose="020B0606030504020204" pitchFamily="34" charset="0"/>
              </a:rPr>
              <a:t>forceBeamColumn</a:t>
            </a:r>
            <a:r>
              <a:rPr lang="en-US" sz="1400" i="1" dirty="0">
                <a:solidFill>
                  <a:schemeClr val="tx1"/>
                </a:solidFill>
                <a:latin typeface="+mj-lt"/>
                <a:ea typeface="Open Sans" panose="020B0606030504020204" pitchFamily="34" charset="0"/>
                <a:cs typeface="Open Sans" panose="020B0606030504020204" pitchFamily="34" charset="0"/>
              </a:rPr>
              <a:t> </a:t>
            </a:r>
            <a:r>
              <a:rPr lang="en-US" sz="1400" b="1" dirty="0">
                <a:solidFill>
                  <a:schemeClr val="tx1"/>
                </a:solidFill>
                <a:latin typeface="+mj-lt"/>
                <a:ea typeface="Open Sans" panose="020B0606030504020204" pitchFamily="34" charset="0"/>
                <a:cs typeface="Open Sans" panose="020B0606030504020204" pitchFamily="34" charset="0"/>
              </a:rPr>
              <a:t>dissipates much less energy</a:t>
            </a:r>
            <a:r>
              <a:rPr lang="en-US" sz="1400" i="1" dirty="0">
                <a:solidFill>
                  <a:schemeClr val="tx1"/>
                </a:solidFill>
                <a:latin typeface="+mj-lt"/>
                <a:ea typeface="Open Sans" panose="020B0606030504020204" pitchFamily="34" charset="0"/>
                <a:cs typeface="Open Sans" panose="020B0606030504020204" pitchFamily="34" charset="0"/>
              </a:rPr>
              <a:t>, and there is a difference in the post peak response</a:t>
            </a:r>
          </a:p>
          <a:p>
            <a:pPr marL="266700" lvl="2" indent="-266700">
              <a:spcBef>
                <a:spcPts val="600"/>
              </a:spcBef>
              <a:buClrTx/>
              <a:buSzPct val="100000"/>
              <a:buFont typeface="Arial" panose="020B0604020202020204" pitchFamily="34" charset="0"/>
              <a:buChar char="•"/>
            </a:pPr>
            <a:r>
              <a:rPr lang="en-US" sz="1400" b="1" dirty="0">
                <a:solidFill>
                  <a:schemeClr val="tx1"/>
                </a:solidFill>
                <a:latin typeface="+mj-lt"/>
                <a:ea typeface="Open Sans" panose="020B0606030504020204" pitchFamily="34" charset="0"/>
                <a:cs typeface="Open Sans" panose="020B0606030504020204" pitchFamily="34" charset="0"/>
              </a:rPr>
              <a:t>changing the number of integration point in displacement based element does not change anything</a:t>
            </a:r>
          </a:p>
          <a:p>
            <a:pPr marL="266700" lvl="2" indent="-266700">
              <a:lnSpc>
                <a:spcPct val="150000"/>
              </a:lnSpc>
              <a:spcBef>
                <a:spcPts val="600"/>
              </a:spcBef>
              <a:buClrTx/>
              <a:buSzPct val="100000"/>
              <a:buFont typeface="Arial" panose="020B0604020202020204" pitchFamily="34" charset="0"/>
              <a:buChar char="•"/>
            </a:pPr>
            <a:r>
              <a:rPr lang="en-US" sz="1400" i="1" dirty="0">
                <a:solidFill>
                  <a:schemeClr val="tx1"/>
                </a:solidFill>
                <a:latin typeface="+mj-lt"/>
                <a:ea typeface="Open Sans" panose="020B0606030504020204" pitchFamily="34" charset="0"/>
                <a:cs typeface="Open Sans" panose="020B0606030504020204" pitchFamily="34" charset="0"/>
              </a:rPr>
              <a:t>the </a:t>
            </a:r>
            <a:r>
              <a:rPr lang="en-US" sz="1400" b="1" dirty="0">
                <a:solidFill>
                  <a:schemeClr val="tx1"/>
                </a:solidFill>
                <a:latin typeface="+mj-lt"/>
                <a:ea typeface="Open Sans" panose="020B0606030504020204" pitchFamily="34" charset="0"/>
                <a:cs typeface="Open Sans" panose="020B0606030504020204" pitchFamily="34" charset="0"/>
              </a:rPr>
              <a:t>discretization</a:t>
            </a:r>
            <a:r>
              <a:rPr lang="en-US" sz="1400" i="1" dirty="0">
                <a:solidFill>
                  <a:schemeClr val="tx1"/>
                </a:solidFill>
                <a:latin typeface="+mj-lt"/>
                <a:ea typeface="Open Sans" panose="020B0606030504020204" pitchFamily="34" charset="0"/>
                <a:cs typeface="Open Sans" panose="020B0606030504020204" pitchFamily="34" charset="0"/>
              </a:rPr>
              <a:t> instead has an effect</a:t>
            </a:r>
          </a:p>
        </p:txBody>
      </p:sp>
      <p:sp>
        <p:nvSpPr>
          <p:cNvPr id="49" name="Ovale 48">
            <a:extLst>
              <a:ext uri="{FF2B5EF4-FFF2-40B4-BE49-F238E27FC236}">
                <a16:creationId xmlns:a16="http://schemas.microsoft.com/office/drawing/2014/main" id="{77C81696-86B3-4F42-858D-2FD929541FA9}"/>
              </a:ext>
            </a:extLst>
          </p:cNvPr>
          <p:cNvSpPr/>
          <p:nvPr/>
        </p:nvSpPr>
        <p:spPr>
          <a:xfrm>
            <a:off x="361776" y="2722754"/>
            <a:ext cx="124877" cy="13027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0" name="Ovale 49">
            <a:extLst>
              <a:ext uri="{FF2B5EF4-FFF2-40B4-BE49-F238E27FC236}">
                <a16:creationId xmlns:a16="http://schemas.microsoft.com/office/drawing/2014/main" id="{DB6F229D-3757-4050-BC85-68453ACCA365}"/>
              </a:ext>
            </a:extLst>
          </p:cNvPr>
          <p:cNvSpPr/>
          <p:nvPr/>
        </p:nvSpPr>
        <p:spPr>
          <a:xfrm>
            <a:off x="368253" y="3227950"/>
            <a:ext cx="124877" cy="130278"/>
          </a:xfrm>
          <a:prstGeom prst="ellipse">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51" name="Ovale 50">
            <a:extLst>
              <a:ext uri="{FF2B5EF4-FFF2-40B4-BE49-F238E27FC236}">
                <a16:creationId xmlns:a16="http://schemas.microsoft.com/office/drawing/2014/main" id="{4B904889-EDEA-4803-AA65-0614A3DB357D}"/>
              </a:ext>
            </a:extLst>
          </p:cNvPr>
          <p:cNvSpPr/>
          <p:nvPr/>
        </p:nvSpPr>
        <p:spPr>
          <a:xfrm>
            <a:off x="342686" y="3688014"/>
            <a:ext cx="124877" cy="13027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52" name="Ovale 51">
            <a:extLst>
              <a:ext uri="{FF2B5EF4-FFF2-40B4-BE49-F238E27FC236}">
                <a16:creationId xmlns:a16="http://schemas.microsoft.com/office/drawing/2014/main" id="{E6501019-5BB2-4797-BB4E-4EA618057957}"/>
              </a:ext>
            </a:extLst>
          </p:cNvPr>
          <p:cNvSpPr/>
          <p:nvPr/>
        </p:nvSpPr>
        <p:spPr>
          <a:xfrm>
            <a:off x="483670" y="3688013"/>
            <a:ext cx="124877" cy="13027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53" name="Ovale 52">
            <a:extLst>
              <a:ext uri="{FF2B5EF4-FFF2-40B4-BE49-F238E27FC236}">
                <a16:creationId xmlns:a16="http://schemas.microsoft.com/office/drawing/2014/main" id="{5E921BEB-B042-4BD9-9F01-7FC97C3AEF76}"/>
              </a:ext>
            </a:extLst>
          </p:cNvPr>
          <p:cNvSpPr/>
          <p:nvPr/>
        </p:nvSpPr>
        <p:spPr>
          <a:xfrm>
            <a:off x="375710" y="4272191"/>
            <a:ext cx="124877" cy="13027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Tree>
    <p:extLst>
      <p:ext uri="{BB962C8B-B14F-4D97-AF65-F5344CB8AC3E}">
        <p14:creationId xmlns:p14="http://schemas.microsoft.com/office/powerpoint/2010/main" val="305575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12</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Fracture energy regularization</a:t>
            </a:r>
          </a:p>
        </p:txBody>
      </p:sp>
      <p:pic>
        <p:nvPicPr>
          <p:cNvPr id="9" name="Immagine 8">
            <a:extLst>
              <a:ext uri="{FF2B5EF4-FFF2-40B4-BE49-F238E27FC236}">
                <a16:creationId xmlns:a16="http://schemas.microsoft.com/office/drawing/2014/main" id="{3201EB42-EACA-432E-93B6-CE850D2185DD}"/>
              </a:ext>
            </a:extLst>
          </p:cNvPr>
          <p:cNvPicPr>
            <a:picLocks noChangeAspect="1"/>
          </p:cNvPicPr>
          <p:nvPr/>
        </p:nvPicPr>
        <p:blipFill rotWithShape="1">
          <a:blip r:embed="rId3"/>
          <a:srcRect l="2917" t="4548" r="7885" b="1842"/>
          <a:stretch/>
        </p:blipFill>
        <p:spPr>
          <a:xfrm>
            <a:off x="3519074" y="2363525"/>
            <a:ext cx="3483965" cy="2122351"/>
          </a:xfrm>
          <a:prstGeom prst="rect">
            <a:avLst/>
          </a:prstGeom>
        </p:spPr>
      </p:pic>
      <p:sp>
        <p:nvSpPr>
          <p:cNvPr id="32" name="TextBox 25">
            <a:extLst>
              <a:ext uri="{FF2B5EF4-FFF2-40B4-BE49-F238E27FC236}">
                <a16:creationId xmlns:a16="http://schemas.microsoft.com/office/drawing/2014/main" id="{D7AB12FA-A17F-414B-A15A-E922DCAB3114}"/>
              </a:ext>
            </a:extLst>
          </p:cNvPr>
          <p:cNvSpPr txBox="1"/>
          <p:nvPr/>
        </p:nvSpPr>
        <p:spPr>
          <a:xfrm>
            <a:off x="1121848" y="4798123"/>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utils_06.xls</a:t>
            </a:r>
          </a:p>
        </p:txBody>
      </p:sp>
      <mc:AlternateContent xmlns:mc="http://schemas.openxmlformats.org/markup-compatibility/2006" xmlns:a14="http://schemas.microsoft.com/office/drawing/2010/main">
        <mc:Choice Requires="a14">
          <p:sp>
            <p:nvSpPr>
              <p:cNvPr id="33" name="CasellaDiTesto 32">
                <a:extLst>
                  <a:ext uri="{FF2B5EF4-FFF2-40B4-BE49-F238E27FC236}">
                    <a16:creationId xmlns:a16="http://schemas.microsoft.com/office/drawing/2014/main" id="{106961C5-A730-4879-A886-70383F3A0E20}"/>
                  </a:ext>
                </a:extLst>
              </p:cNvPr>
              <p:cNvSpPr txBox="1"/>
              <p:nvPr/>
            </p:nvSpPr>
            <p:spPr>
              <a:xfrm>
                <a:off x="367456" y="847633"/>
                <a:ext cx="738407" cy="43627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panose="02040503050406030204" pitchFamily="18" charset="0"/>
                            </a:rPr>
                          </m:ctrlPr>
                        </m:sSubPr>
                        <m:e>
                          <m:r>
                            <a:rPr lang="it-IT" i="1">
                              <a:latin typeface="Cambria Math" panose="02040503050406030204" pitchFamily="18" charset="0"/>
                            </a:rPr>
                            <m:t>𝐺</m:t>
                          </m:r>
                        </m:e>
                        <m:sub>
                          <m:r>
                            <a:rPr lang="it-IT" i="1">
                              <a:latin typeface="Cambria Math" panose="02040503050406030204" pitchFamily="18" charset="0"/>
                            </a:rPr>
                            <m:t>1</m:t>
                          </m:r>
                        </m:sub>
                      </m:sSub>
                      <m:r>
                        <a:rPr lang="it-IT" b="0" i="1" smtClean="0">
                          <a:latin typeface="Cambria Math" panose="02040503050406030204" pitchFamily="18" charset="0"/>
                        </a:rPr>
                        <m:t>=</m:t>
                      </m:r>
                      <m:f>
                        <m:fPr>
                          <m:ctrlPr>
                            <a:rPr lang="it-IT" b="0" i="1" smtClean="0">
                              <a:latin typeface="Cambria Math" panose="02040503050406030204" pitchFamily="18" charset="0"/>
                            </a:rPr>
                          </m:ctrlPr>
                        </m:fPr>
                        <m:num>
                          <m:sSup>
                            <m:sSupPr>
                              <m:ctrlPr>
                                <a:rPr lang="it-IT" b="0" i="1" smtClean="0">
                                  <a:latin typeface="Cambria Math" panose="02040503050406030204" pitchFamily="18" charset="0"/>
                                </a:rPr>
                              </m:ctrlPr>
                            </m:sSupPr>
                            <m:e>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𝑝</m:t>
                                  </m:r>
                                </m:sub>
                              </m:sSub>
                            </m:e>
                            <m:sup>
                              <m:r>
                                <a:rPr lang="it-IT" b="0" i="1" smtClean="0">
                                  <a:latin typeface="Cambria Math" panose="02040503050406030204" pitchFamily="18" charset="0"/>
                                </a:rPr>
                                <m:t>2</m:t>
                              </m:r>
                            </m:sup>
                          </m:sSup>
                        </m:num>
                        <m:den>
                          <m:r>
                            <a:rPr lang="it-IT" b="0" i="1" smtClean="0">
                              <a:latin typeface="Cambria Math" panose="02040503050406030204" pitchFamily="18" charset="0"/>
                            </a:rPr>
                            <m:t>2</m:t>
                          </m:r>
                          <m:r>
                            <a:rPr lang="it-IT" b="0" i="1" smtClean="0">
                              <a:latin typeface="Cambria Math" panose="02040503050406030204" pitchFamily="18" charset="0"/>
                            </a:rPr>
                            <m:t>𝐸</m:t>
                          </m:r>
                        </m:den>
                      </m:f>
                    </m:oMath>
                  </m:oMathPara>
                </a14:m>
                <a:endParaRPr lang="it-IT" dirty="0"/>
              </a:p>
            </p:txBody>
          </p:sp>
        </mc:Choice>
        <mc:Fallback xmlns="">
          <p:sp>
            <p:nvSpPr>
              <p:cNvPr id="33" name="CasellaDiTesto 32">
                <a:extLst>
                  <a:ext uri="{FF2B5EF4-FFF2-40B4-BE49-F238E27FC236}">
                    <a16:creationId xmlns:a16="http://schemas.microsoft.com/office/drawing/2014/main" id="{106961C5-A730-4879-A886-70383F3A0E20}"/>
                  </a:ext>
                </a:extLst>
              </p:cNvPr>
              <p:cNvSpPr txBox="1">
                <a:spLocks noRot="1" noChangeAspect="1" noMove="1" noResize="1" noEditPoints="1" noAdjustHandles="1" noChangeArrowheads="1" noChangeShapeType="1" noTextEdit="1"/>
              </p:cNvSpPr>
              <p:nvPr/>
            </p:nvSpPr>
            <p:spPr>
              <a:xfrm>
                <a:off x="367456" y="847633"/>
                <a:ext cx="738407" cy="436273"/>
              </a:xfrm>
              <a:prstGeom prst="rect">
                <a:avLst/>
              </a:prstGeom>
              <a:blipFill>
                <a:blip r:embed="rId4"/>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4" name="CasellaDiTesto 33">
                <a:extLst>
                  <a:ext uri="{FF2B5EF4-FFF2-40B4-BE49-F238E27FC236}">
                    <a16:creationId xmlns:a16="http://schemas.microsoft.com/office/drawing/2014/main" id="{98F92376-4DF2-4F53-9AB5-3C806CCA2A6D}"/>
                  </a:ext>
                </a:extLst>
              </p:cNvPr>
              <p:cNvSpPr txBox="1"/>
              <p:nvPr/>
            </p:nvSpPr>
            <p:spPr>
              <a:xfrm>
                <a:off x="-107085" y="1344532"/>
                <a:ext cx="3963264" cy="57528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b="0" i="1" smtClean="0">
                              <a:latin typeface="Cambria Math" panose="02040503050406030204" pitchFamily="18" charset="0"/>
                            </a:rPr>
                          </m:ctrlPr>
                        </m:sSubPr>
                        <m:e>
                          <m:r>
                            <a:rPr lang="it-IT" b="0" i="1" smtClean="0">
                              <a:latin typeface="Cambria Math" panose="02040503050406030204" pitchFamily="18" charset="0"/>
                            </a:rPr>
                            <m:t>𝐺</m:t>
                          </m:r>
                        </m:e>
                        <m:sub>
                          <m:r>
                            <a:rPr lang="it-IT" b="0" i="1" smtClean="0">
                              <a:latin typeface="Cambria Math" panose="02040503050406030204" pitchFamily="18" charset="0"/>
                            </a:rPr>
                            <m:t>2</m:t>
                          </m:r>
                        </m:sub>
                      </m:sSub>
                      <m:r>
                        <a:rPr lang="it-IT" b="0" i="1" smtClean="0">
                          <a:latin typeface="Cambria Math" panose="02040503050406030204" pitchFamily="18" charset="0"/>
                        </a:rPr>
                        <m:t>=</m:t>
                      </m:r>
                      <m:f>
                        <m:fPr>
                          <m:ctrlPr>
                            <a:rPr lang="it-IT" b="0" i="1" smtClean="0">
                              <a:latin typeface="Cambria Math" panose="02040503050406030204" pitchFamily="18" charset="0"/>
                            </a:rPr>
                          </m:ctrlPr>
                        </m:fPr>
                        <m:num>
                          <m:d>
                            <m:dPr>
                              <m:ctrlPr>
                                <a:rPr lang="it-IT" i="1">
                                  <a:latin typeface="Cambria Math" panose="02040503050406030204" pitchFamily="18" charset="0"/>
                                </a:rPr>
                              </m:ctrlPr>
                            </m:dPr>
                            <m:e>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𝑝</m:t>
                                  </m:r>
                                </m:sub>
                              </m:sSub>
                              <m:r>
                                <a:rPr lang="it-IT" i="1">
                                  <a:latin typeface="Cambria Math" panose="02040503050406030204" pitchFamily="18" charset="0"/>
                                </a:rPr>
                                <m:t>−</m:t>
                              </m:r>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𝑢</m:t>
                                  </m:r>
                                </m:sub>
                              </m:sSub>
                            </m:e>
                          </m:d>
                          <m:d>
                            <m:dPr>
                              <m:ctrlPr>
                                <a:rPr lang="it-IT" i="1">
                                  <a:latin typeface="Cambria Math" panose="02040503050406030204" pitchFamily="18" charset="0"/>
                                </a:rPr>
                              </m:ctrlPr>
                            </m:dPr>
                            <m:e>
                              <m:sSub>
                                <m:sSubPr>
                                  <m:ctrlPr>
                                    <a:rPr lang="it-IT" i="1">
                                      <a:latin typeface="Cambria Math" panose="02040503050406030204" pitchFamily="18" charset="0"/>
                                    </a:rPr>
                                  </m:ctrlPr>
                                </m:sSubPr>
                                <m:e>
                                  <m:r>
                                    <a:rPr lang="it-IT" i="1" smtClean="0">
                                      <a:latin typeface="Cambria Math" panose="02040503050406030204" pitchFamily="18" charset="0"/>
                                      <a:ea typeface="Cambria Math" panose="02040503050406030204" pitchFamily="18" charset="0"/>
                                    </a:rPr>
                                    <m:t>𝜀</m:t>
                                  </m:r>
                                </m:e>
                                <m:sub>
                                  <m:r>
                                    <a:rPr lang="it-IT" b="0" i="1" smtClean="0">
                                      <a:latin typeface="Cambria Math" panose="02040503050406030204" pitchFamily="18" charset="0"/>
                                      <a:ea typeface="Cambria Math" panose="02040503050406030204" pitchFamily="18" charset="0"/>
                                    </a:rPr>
                                    <m:t>𝑢</m:t>
                                  </m:r>
                                </m:sub>
                              </m:sSub>
                              <m:r>
                                <a:rPr lang="it-IT" i="1">
                                  <a:latin typeface="Cambria Math" panose="02040503050406030204" pitchFamily="18" charset="0"/>
                                </a:rPr>
                                <m:t>−</m:t>
                              </m:r>
                              <m:sSub>
                                <m:sSubPr>
                                  <m:ctrlPr>
                                    <a:rPr lang="it-IT" i="1">
                                      <a:latin typeface="Cambria Math" panose="02040503050406030204" pitchFamily="18" charset="0"/>
                                    </a:rPr>
                                  </m:ctrlPr>
                                </m:sSubPr>
                                <m:e>
                                  <m:r>
                                    <a:rPr lang="it-IT" i="1" smtClean="0">
                                      <a:latin typeface="Cambria Math" panose="02040503050406030204" pitchFamily="18" charset="0"/>
                                      <a:ea typeface="Cambria Math" panose="02040503050406030204" pitchFamily="18" charset="0"/>
                                    </a:rPr>
                                    <m:t>𝜀</m:t>
                                  </m:r>
                                </m:e>
                                <m:sub>
                                  <m:r>
                                    <a:rPr lang="it-IT" b="0" i="1" smtClean="0">
                                      <a:latin typeface="Cambria Math" panose="02040503050406030204" pitchFamily="18" charset="0"/>
                                      <a:ea typeface="Cambria Math" panose="02040503050406030204" pitchFamily="18" charset="0"/>
                                    </a:rPr>
                                    <m:t>𝑝</m:t>
                                  </m:r>
                                </m:sub>
                              </m:sSub>
                            </m:e>
                          </m:d>
                        </m:num>
                        <m:den>
                          <m:r>
                            <a:rPr lang="it-IT" b="0" i="1" smtClean="0">
                              <a:latin typeface="Cambria Math" panose="02040503050406030204" pitchFamily="18" charset="0"/>
                            </a:rPr>
                            <m:t>2</m:t>
                          </m:r>
                        </m:den>
                      </m:f>
                      <m:r>
                        <a:rPr lang="it-IT" i="1">
                          <a:latin typeface="Cambria Math" panose="02040503050406030204" pitchFamily="18" charset="0"/>
                        </a:rPr>
                        <m:t>+</m:t>
                      </m:r>
                      <m:d>
                        <m:dPr>
                          <m:ctrlPr>
                            <a:rPr lang="it-IT" i="1">
                              <a:latin typeface="Cambria Math" panose="02040503050406030204" pitchFamily="18" charset="0"/>
                            </a:rPr>
                          </m:ctrlPr>
                        </m:dPr>
                        <m:e>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𝜀</m:t>
                              </m:r>
                            </m:e>
                            <m:sub>
                              <m:r>
                                <a:rPr lang="it-IT" b="0" i="1" smtClean="0">
                                  <a:latin typeface="Cambria Math" panose="02040503050406030204" pitchFamily="18" charset="0"/>
                                  <a:ea typeface="Cambria Math" panose="02040503050406030204" pitchFamily="18" charset="0"/>
                                </a:rPr>
                                <m:t>𝑢</m:t>
                              </m:r>
                            </m:sub>
                          </m:sSub>
                          <m:r>
                            <a:rPr lang="it-IT" i="1">
                              <a:latin typeface="Cambria Math" panose="02040503050406030204" pitchFamily="18" charset="0"/>
                              <a:ea typeface="Cambria Math" panose="02040503050406030204" pitchFamily="18" charset="0"/>
                            </a:rPr>
                            <m:t>−</m:t>
                          </m:r>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𝜀</m:t>
                              </m:r>
                            </m:e>
                            <m:sub>
                              <m:r>
                                <a:rPr lang="it-IT" b="0" i="1" smtClean="0">
                                  <a:latin typeface="Cambria Math" panose="02040503050406030204" pitchFamily="18" charset="0"/>
                                  <a:ea typeface="Cambria Math" panose="02040503050406030204" pitchFamily="18" charset="0"/>
                                </a:rPr>
                                <m:t>𝑝</m:t>
                              </m:r>
                            </m:sub>
                          </m:sSub>
                        </m:e>
                      </m:d>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𝑢</m:t>
                          </m:r>
                        </m:sub>
                      </m:sSub>
                    </m:oMath>
                  </m:oMathPara>
                </a14:m>
                <a:endParaRPr lang="it-IT" dirty="0"/>
              </a:p>
            </p:txBody>
          </p:sp>
        </mc:Choice>
        <mc:Fallback xmlns="">
          <p:sp>
            <p:nvSpPr>
              <p:cNvPr id="34" name="CasellaDiTesto 33">
                <a:extLst>
                  <a:ext uri="{FF2B5EF4-FFF2-40B4-BE49-F238E27FC236}">
                    <a16:creationId xmlns:a16="http://schemas.microsoft.com/office/drawing/2014/main" id="{98F92376-4DF2-4F53-9AB5-3C806CCA2A6D}"/>
                  </a:ext>
                </a:extLst>
              </p:cNvPr>
              <p:cNvSpPr txBox="1">
                <a:spLocks noRot="1" noChangeAspect="1" noMove="1" noResize="1" noEditPoints="1" noAdjustHandles="1" noChangeArrowheads="1" noChangeShapeType="1" noTextEdit="1"/>
              </p:cNvSpPr>
              <p:nvPr/>
            </p:nvSpPr>
            <p:spPr>
              <a:xfrm>
                <a:off x="-107085" y="1344532"/>
                <a:ext cx="3963264" cy="575286"/>
              </a:xfrm>
              <a:prstGeom prst="rect">
                <a:avLst/>
              </a:prstGeom>
              <a:blipFill>
                <a:blip r:embed="rId5"/>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5" name="CasellaDiTesto 34">
                <a:extLst>
                  <a:ext uri="{FF2B5EF4-FFF2-40B4-BE49-F238E27FC236}">
                    <a16:creationId xmlns:a16="http://schemas.microsoft.com/office/drawing/2014/main" id="{F101BF71-F2AE-4608-9B90-32933A5EA6EA}"/>
                  </a:ext>
                </a:extLst>
              </p:cNvPr>
              <p:cNvSpPr txBox="1"/>
              <p:nvPr/>
            </p:nvSpPr>
            <p:spPr>
              <a:xfrm>
                <a:off x="370507" y="1923473"/>
                <a:ext cx="998735" cy="2154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panose="02040503050406030204" pitchFamily="18" charset="0"/>
                            </a:rPr>
                          </m:ctrlPr>
                        </m:sSubPr>
                        <m:e>
                          <m:r>
                            <a:rPr lang="it-IT" b="0" i="1" smtClean="0">
                              <a:latin typeface="Cambria Math" panose="02040503050406030204" pitchFamily="18" charset="0"/>
                            </a:rPr>
                            <m:t>𝐺</m:t>
                          </m:r>
                          <m:r>
                            <a:rPr lang="it-IT" b="0" i="1" smtClean="0">
                              <a:latin typeface="Cambria Math" panose="02040503050406030204" pitchFamily="18" charset="0"/>
                            </a:rPr>
                            <m:t>=</m:t>
                          </m:r>
                          <m:r>
                            <a:rPr lang="it-IT" b="0" i="1" smtClean="0">
                              <a:latin typeface="Cambria Math" panose="02040503050406030204" pitchFamily="18" charset="0"/>
                            </a:rPr>
                            <m:t>𝐺</m:t>
                          </m:r>
                        </m:e>
                        <m:sub>
                          <m:r>
                            <a:rPr lang="it-IT" b="0" i="1" smtClean="0">
                              <a:latin typeface="Cambria Math" panose="02040503050406030204" pitchFamily="18" charset="0"/>
                            </a:rPr>
                            <m:t>1</m:t>
                          </m:r>
                        </m:sub>
                      </m:sSub>
                      <m:r>
                        <a:rPr lang="it-IT" b="0" i="1" smtClean="0">
                          <a:latin typeface="Cambria Math" panose="02040503050406030204" pitchFamily="18" charset="0"/>
                        </a:rPr>
                        <m:t>+</m:t>
                      </m:r>
                      <m:sSub>
                        <m:sSubPr>
                          <m:ctrlPr>
                            <a:rPr lang="it-IT" b="0" i="1" smtClean="0">
                              <a:latin typeface="Cambria Math" panose="02040503050406030204" pitchFamily="18" charset="0"/>
                            </a:rPr>
                          </m:ctrlPr>
                        </m:sSubPr>
                        <m:e>
                          <m:r>
                            <a:rPr lang="it-IT" b="0" i="1" smtClean="0">
                              <a:latin typeface="Cambria Math" panose="02040503050406030204" pitchFamily="18" charset="0"/>
                            </a:rPr>
                            <m:t>𝐺</m:t>
                          </m:r>
                        </m:e>
                        <m:sub>
                          <m:r>
                            <a:rPr lang="it-IT" b="0" i="1" smtClean="0">
                              <a:latin typeface="Cambria Math" panose="02040503050406030204" pitchFamily="18" charset="0"/>
                            </a:rPr>
                            <m:t>2</m:t>
                          </m:r>
                        </m:sub>
                      </m:sSub>
                    </m:oMath>
                  </m:oMathPara>
                </a14:m>
                <a:endParaRPr lang="it-IT" dirty="0"/>
              </a:p>
            </p:txBody>
          </p:sp>
        </mc:Choice>
        <mc:Fallback xmlns="">
          <p:sp>
            <p:nvSpPr>
              <p:cNvPr id="35" name="CasellaDiTesto 34">
                <a:extLst>
                  <a:ext uri="{FF2B5EF4-FFF2-40B4-BE49-F238E27FC236}">
                    <a16:creationId xmlns:a16="http://schemas.microsoft.com/office/drawing/2014/main" id="{F101BF71-F2AE-4608-9B90-32933A5EA6EA}"/>
                  </a:ext>
                </a:extLst>
              </p:cNvPr>
              <p:cNvSpPr txBox="1">
                <a:spLocks noRot="1" noChangeAspect="1" noMove="1" noResize="1" noEditPoints="1" noAdjustHandles="1" noChangeArrowheads="1" noChangeShapeType="1" noTextEdit="1"/>
              </p:cNvSpPr>
              <p:nvPr/>
            </p:nvSpPr>
            <p:spPr>
              <a:xfrm>
                <a:off x="370507" y="1923473"/>
                <a:ext cx="998735" cy="215444"/>
              </a:xfrm>
              <a:prstGeom prst="rect">
                <a:avLst/>
              </a:prstGeom>
              <a:blipFill>
                <a:blip r:embed="rId6"/>
                <a:stretch>
                  <a:fillRect l="-3049" b="-17143"/>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6" name="CasellaDiTesto 35">
                <a:extLst>
                  <a:ext uri="{FF2B5EF4-FFF2-40B4-BE49-F238E27FC236}">
                    <a16:creationId xmlns:a16="http://schemas.microsoft.com/office/drawing/2014/main" id="{68BF0FA3-58FC-4609-93F2-1BDF7460B13F}"/>
                  </a:ext>
                </a:extLst>
              </p:cNvPr>
              <p:cNvSpPr txBox="1"/>
              <p:nvPr/>
            </p:nvSpPr>
            <p:spPr>
              <a:xfrm>
                <a:off x="889919" y="2641850"/>
                <a:ext cx="722121" cy="4457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i="1" smtClean="0">
                          <a:latin typeface="Cambria Math" panose="02040503050406030204" pitchFamily="18" charset="0"/>
                          <a:ea typeface="Cambria Math" panose="02040503050406030204" pitchFamily="18" charset="0"/>
                        </a:rPr>
                        <m:t>𝛼</m:t>
                      </m:r>
                      <m:r>
                        <a:rPr lang="it-IT" b="0" i="1" smtClean="0">
                          <a:latin typeface="Cambria Math" panose="02040503050406030204" pitchFamily="18" charset="0"/>
                        </a:rPr>
                        <m:t>=</m:t>
                      </m:r>
                      <m:f>
                        <m:fPr>
                          <m:ctrlPr>
                            <a:rPr lang="it-IT" b="0" i="1" smtClean="0">
                              <a:latin typeface="Cambria Math" panose="02040503050406030204" pitchFamily="18" charset="0"/>
                            </a:rPr>
                          </m:ctrlPr>
                        </m:fPr>
                        <m:num>
                          <m:sSub>
                            <m:sSubPr>
                              <m:ctrlPr>
                                <a:rPr lang="it-IT" i="1">
                                  <a:latin typeface="Cambria Math" panose="02040503050406030204" pitchFamily="18" charset="0"/>
                                </a:rPr>
                              </m:ctrlPr>
                            </m:sSubPr>
                            <m:e>
                              <m:r>
                                <a:rPr lang="it-IT" i="1">
                                  <a:latin typeface="Cambria Math" panose="02040503050406030204" pitchFamily="18" charset="0"/>
                                </a:rPr>
                                <m:t>𝐿</m:t>
                              </m:r>
                            </m:e>
                            <m:sub>
                              <m:r>
                                <a:rPr lang="it-IT" i="1">
                                  <a:latin typeface="Cambria Math" panose="02040503050406030204" pitchFamily="18" charset="0"/>
                                </a:rPr>
                                <m:t>𝑟𝑒𝑓</m:t>
                              </m:r>
                            </m:sub>
                          </m:sSub>
                        </m:num>
                        <m:den>
                          <m:sSub>
                            <m:sSubPr>
                              <m:ctrlPr>
                                <a:rPr lang="it-IT" i="1">
                                  <a:latin typeface="Cambria Math" panose="02040503050406030204" pitchFamily="18" charset="0"/>
                                </a:rPr>
                              </m:ctrlPr>
                            </m:sSubPr>
                            <m:e>
                              <m:r>
                                <a:rPr lang="it-IT" i="1">
                                  <a:latin typeface="Cambria Math" panose="02040503050406030204" pitchFamily="18" charset="0"/>
                                </a:rPr>
                                <m:t>𝐿</m:t>
                              </m:r>
                            </m:e>
                            <m:sub>
                              <m:r>
                                <a:rPr lang="it-IT" i="1">
                                  <a:latin typeface="Cambria Math" panose="02040503050406030204" pitchFamily="18" charset="0"/>
                                </a:rPr>
                                <m:t>𝑐h</m:t>
                              </m:r>
                            </m:sub>
                          </m:sSub>
                        </m:den>
                      </m:f>
                    </m:oMath>
                  </m:oMathPara>
                </a14:m>
                <a:endParaRPr lang="it-IT" dirty="0"/>
              </a:p>
            </p:txBody>
          </p:sp>
        </mc:Choice>
        <mc:Fallback xmlns="">
          <p:sp>
            <p:nvSpPr>
              <p:cNvPr id="36" name="CasellaDiTesto 35">
                <a:extLst>
                  <a:ext uri="{FF2B5EF4-FFF2-40B4-BE49-F238E27FC236}">
                    <a16:creationId xmlns:a16="http://schemas.microsoft.com/office/drawing/2014/main" id="{68BF0FA3-58FC-4609-93F2-1BDF7460B13F}"/>
                  </a:ext>
                </a:extLst>
              </p:cNvPr>
              <p:cNvSpPr txBox="1">
                <a:spLocks noRot="1" noChangeAspect="1" noMove="1" noResize="1" noEditPoints="1" noAdjustHandles="1" noChangeArrowheads="1" noChangeShapeType="1" noTextEdit="1"/>
              </p:cNvSpPr>
              <p:nvPr/>
            </p:nvSpPr>
            <p:spPr>
              <a:xfrm>
                <a:off x="889919" y="2641850"/>
                <a:ext cx="722121" cy="445763"/>
              </a:xfrm>
              <a:prstGeom prst="rect">
                <a:avLst/>
              </a:prstGeom>
              <a:blipFill>
                <a:blip r:embed="rId7"/>
                <a:stretch>
                  <a:fillRect l="-3390" r="-1695" b="-9589"/>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37" name="CasellaDiTesto 36">
                <a:extLst>
                  <a:ext uri="{FF2B5EF4-FFF2-40B4-BE49-F238E27FC236}">
                    <a16:creationId xmlns:a16="http://schemas.microsoft.com/office/drawing/2014/main" id="{553D7B76-FB1A-4859-9834-704E27701E15}"/>
                  </a:ext>
                </a:extLst>
              </p:cNvPr>
              <p:cNvSpPr txBox="1"/>
              <p:nvPr/>
            </p:nvSpPr>
            <p:spPr>
              <a:xfrm>
                <a:off x="367456" y="2285718"/>
                <a:ext cx="892296" cy="23294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panose="02040503050406030204" pitchFamily="18" charset="0"/>
                            </a:rPr>
                          </m:ctrlPr>
                        </m:sSubPr>
                        <m:e>
                          <m:r>
                            <a:rPr lang="it-IT" i="1">
                              <a:latin typeface="Cambria Math" panose="02040503050406030204" pitchFamily="18" charset="0"/>
                            </a:rPr>
                            <m:t>𝐺</m:t>
                          </m:r>
                        </m:e>
                        <m:sub>
                          <m:r>
                            <a:rPr lang="it-IT" i="1">
                              <a:latin typeface="Cambria Math" panose="02040503050406030204" pitchFamily="18" charset="0"/>
                            </a:rPr>
                            <m:t>𝑟𝑒𝑔</m:t>
                          </m:r>
                        </m:sub>
                      </m:sSub>
                      <m:r>
                        <a:rPr lang="it-IT" i="1">
                          <a:latin typeface="Cambria Math" panose="02040503050406030204" pitchFamily="18" charset="0"/>
                        </a:rPr>
                        <m:t>=</m:t>
                      </m:r>
                      <m:r>
                        <a:rPr lang="it-IT" b="0" i="1" smtClean="0">
                          <a:latin typeface="Cambria Math" panose="02040503050406030204" pitchFamily="18" charset="0"/>
                        </a:rPr>
                        <m:t> </m:t>
                      </m:r>
                      <m:r>
                        <a:rPr lang="it-IT" b="0" i="1" smtClean="0">
                          <a:latin typeface="Cambria Math" panose="02040503050406030204" pitchFamily="18" charset="0"/>
                          <a:ea typeface="Cambria Math" panose="02040503050406030204" pitchFamily="18" charset="0"/>
                        </a:rPr>
                        <m:t>𝛼</m:t>
                      </m:r>
                      <m:r>
                        <a:rPr lang="it-IT" b="0" i="1" smtClean="0">
                          <a:latin typeface="Cambria Math" panose="02040503050406030204" pitchFamily="18" charset="0"/>
                          <a:ea typeface="Cambria Math" panose="02040503050406030204" pitchFamily="18" charset="0"/>
                        </a:rPr>
                        <m:t>𝐺</m:t>
                      </m:r>
                    </m:oMath>
                  </m:oMathPara>
                </a14:m>
                <a:endParaRPr lang="it-IT" dirty="0"/>
              </a:p>
            </p:txBody>
          </p:sp>
        </mc:Choice>
        <mc:Fallback xmlns="">
          <p:sp>
            <p:nvSpPr>
              <p:cNvPr id="37" name="CasellaDiTesto 36">
                <a:extLst>
                  <a:ext uri="{FF2B5EF4-FFF2-40B4-BE49-F238E27FC236}">
                    <a16:creationId xmlns:a16="http://schemas.microsoft.com/office/drawing/2014/main" id="{553D7B76-FB1A-4859-9834-704E27701E15}"/>
                  </a:ext>
                </a:extLst>
              </p:cNvPr>
              <p:cNvSpPr txBox="1">
                <a:spLocks noRot="1" noChangeAspect="1" noMove="1" noResize="1" noEditPoints="1" noAdjustHandles="1" noChangeArrowheads="1" noChangeShapeType="1" noTextEdit="1"/>
              </p:cNvSpPr>
              <p:nvPr/>
            </p:nvSpPr>
            <p:spPr>
              <a:xfrm>
                <a:off x="367456" y="2285718"/>
                <a:ext cx="892296" cy="232949"/>
              </a:xfrm>
              <a:prstGeom prst="rect">
                <a:avLst/>
              </a:prstGeom>
              <a:blipFill>
                <a:blip r:embed="rId8"/>
                <a:stretch>
                  <a:fillRect l="-3401" r="-1361" b="-18421"/>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4" name="CasellaDiTesto 53">
                <a:extLst>
                  <a:ext uri="{FF2B5EF4-FFF2-40B4-BE49-F238E27FC236}">
                    <a16:creationId xmlns:a16="http://schemas.microsoft.com/office/drawing/2014/main" id="{25D7A8AA-081A-4A0E-8BB7-57A1365FFFDC}"/>
                  </a:ext>
                </a:extLst>
              </p:cNvPr>
              <p:cNvSpPr txBox="1"/>
              <p:nvPr/>
            </p:nvSpPr>
            <p:spPr>
              <a:xfrm>
                <a:off x="669032" y="3456846"/>
                <a:ext cx="2042867" cy="509755"/>
              </a:xfrm>
              <a:prstGeom prst="rect">
                <a:avLst/>
              </a:prstGeom>
              <a:noFill/>
              <a:ln w="28575">
                <a:solidFill>
                  <a:srgbClr val="FF0000"/>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i="1" smtClean="0">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𝜀</m:t>
                          </m:r>
                        </m:e>
                        <m:sub>
                          <m:sSub>
                            <m:sSubPr>
                              <m:ctrlPr>
                                <a:rPr lang="it-IT" i="1">
                                  <a:latin typeface="Cambria Math" panose="02040503050406030204" pitchFamily="18" charset="0"/>
                                </a:rPr>
                              </m:ctrlPr>
                            </m:sSubPr>
                            <m:e>
                              <m:r>
                                <a:rPr lang="it-IT" i="1">
                                  <a:latin typeface="Cambria Math" panose="02040503050406030204" pitchFamily="18" charset="0"/>
                                </a:rPr>
                                <m:t>𝑢</m:t>
                              </m:r>
                            </m:e>
                            <m:sub>
                              <m:r>
                                <a:rPr lang="it-IT" i="1">
                                  <a:latin typeface="Cambria Math" panose="02040503050406030204" pitchFamily="18" charset="0"/>
                                </a:rPr>
                                <m:t>𝑟𝑒𝑔</m:t>
                              </m:r>
                            </m:sub>
                          </m:sSub>
                        </m:sub>
                      </m:sSub>
                      <m:r>
                        <a:rPr lang="it-IT" b="0" i="0" smtClean="0">
                          <a:latin typeface="Cambria Math" panose="02040503050406030204" pitchFamily="18" charset="0"/>
                        </a:rPr>
                        <m:t>=</m:t>
                      </m:r>
                      <m:f>
                        <m:fPr>
                          <m:ctrlPr>
                            <a:rPr lang="it-IT" b="0" i="1" smtClean="0">
                              <a:latin typeface="Cambria Math" panose="02040503050406030204" pitchFamily="18" charset="0"/>
                            </a:rPr>
                          </m:ctrlPr>
                        </m:fPr>
                        <m:num>
                          <m:r>
                            <a:rPr lang="it-IT">
                              <a:latin typeface="Cambria Math" panose="02040503050406030204" pitchFamily="18" charset="0"/>
                            </a:rPr>
                            <m:t>2</m:t>
                          </m:r>
                          <m:d>
                            <m:dPr>
                              <m:ctrlPr>
                                <a:rPr lang="it-IT" i="1">
                                  <a:latin typeface="Cambria Math" panose="02040503050406030204" pitchFamily="18" charset="0"/>
                                </a:rPr>
                              </m:ctrlPr>
                            </m:dPr>
                            <m:e>
                              <m:sSub>
                                <m:sSubPr>
                                  <m:ctrlPr>
                                    <a:rPr lang="it-IT" i="1">
                                      <a:latin typeface="Cambria Math" panose="02040503050406030204" pitchFamily="18" charset="0"/>
                                    </a:rPr>
                                  </m:ctrlPr>
                                </m:sSubPr>
                                <m:e>
                                  <m:r>
                                    <a:rPr lang="it-IT" i="1">
                                      <a:latin typeface="Cambria Math" panose="02040503050406030204" pitchFamily="18" charset="0"/>
                                    </a:rPr>
                                    <m:t>𝐺</m:t>
                                  </m:r>
                                </m:e>
                                <m:sub>
                                  <m:r>
                                    <a:rPr lang="it-IT" i="1">
                                      <a:latin typeface="Cambria Math" panose="02040503050406030204" pitchFamily="18" charset="0"/>
                                    </a:rPr>
                                    <m:t>𝑟𝑒𝑔</m:t>
                                  </m:r>
                                </m:sub>
                              </m:sSub>
                              <m:r>
                                <a:rPr lang="it-IT" i="1">
                                  <a:latin typeface="Cambria Math" panose="02040503050406030204" pitchFamily="18" charset="0"/>
                                </a:rPr>
                                <m:t>−</m:t>
                              </m:r>
                              <m:sSub>
                                <m:sSubPr>
                                  <m:ctrlPr>
                                    <a:rPr lang="it-IT" i="1">
                                      <a:latin typeface="Cambria Math" panose="02040503050406030204" pitchFamily="18" charset="0"/>
                                    </a:rPr>
                                  </m:ctrlPr>
                                </m:sSubPr>
                                <m:e>
                                  <m:r>
                                    <a:rPr lang="it-IT" i="1">
                                      <a:latin typeface="Cambria Math" panose="02040503050406030204" pitchFamily="18" charset="0"/>
                                    </a:rPr>
                                    <m:t>𝐺</m:t>
                                  </m:r>
                                </m:e>
                                <m:sub>
                                  <m:r>
                                    <a:rPr lang="it-IT" i="1">
                                      <a:latin typeface="Cambria Math" panose="02040503050406030204" pitchFamily="18" charset="0"/>
                                    </a:rPr>
                                    <m:t>1</m:t>
                                  </m:r>
                                </m:sub>
                              </m:sSub>
                            </m:e>
                          </m:d>
                        </m:num>
                        <m:den>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𝑝</m:t>
                              </m:r>
                            </m:sub>
                          </m:sSub>
                          <m:r>
                            <a:rPr lang="it-IT" i="1">
                              <a:latin typeface="Cambria Math" panose="02040503050406030204" pitchFamily="18" charset="0"/>
                            </a:rPr>
                            <m:t>+</m:t>
                          </m:r>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𝜎</m:t>
                              </m:r>
                            </m:e>
                            <m:sub>
                              <m:r>
                                <a:rPr lang="it-IT" i="1">
                                  <a:latin typeface="Cambria Math" panose="02040503050406030204" pitchFamily="18" charset="0"/>
                                </a:rPr>
                                <m:t>𝑢</m:t>
                              </m:r>
                            </m:sub>
                          </m:sSub>
                        </m:den>
                      </m:f>
                      <m:r>
                        <a:rPr lang="it-IT" b="0" i="1" smtClean="0">
                          <a:latin typeface="Cambria Math" panose="02040503050406030204" pitchFamily="18" charset="0"/>
                        </a:rPr>
                        <m:t>+</m:t>
                      </m:r>
                      <m:sSub>
                        <m:sSubPr>
                          <m:ctrlPr>
                            <a:rPr lang="it-IT" i="1">
                              <a:latin typeface="Cambria Math" panose="02040503050406030204" pitchFamily="18" charset="0"/>
                            </a:rPr>
                          </m:ctrlPr>
                        </m:sSubPr>
                        <m:e>
                          <m:r>
                            <a:rPr lang="it-IT" i="1">
                              <a:latin typeface="Cambria Math" panose="02040503050406030204" pitchFamily="18" charset="0"/>
                              <a:ea typeface="Cambria Math" panose="02040503050406030204" pitchFamily="18" charset="0"/>
                            </a:rPr>
                            <m:t>𝜀</m:t>
                          </m:r>
                        </m:e>
                        <m:sub>
                          <m:r>
                            <a:rPr lang="it-IT" i="1">
                              <a:latin typeface="Cambria Math" panose="02040503050406030204" pitchFamily="18" charset="0"/>
                              <a:ea typeface="Cambria Math" panose="02040503050406030204" pitchFamily="18" charset="0"/>
                            </a:rPr>
                            <m:t>𝑝</m:t>
                          </m:r>
                        </m:sub>
                      </m:sSub>
                    </m:oMath>
                  </m:oMathPara>
                </a14:m>
                <a:endParaRPr lang="it-IT" dirty="0"/>
              </a:p>
            </p:txBody>
          </p:sp>
        </mc:Choice>
        <mc:Fallback xmlns="">
          <p:sp>
            <p:nvSpPr>
              <p:cNvPr id="54" name="CasellaDiTesto 53">
                <a:extLst>
                  <a:ext uri="{FF2B5EF4-FFF2-40B4-BE49-F238E27FC236}">
                    <a16:creationId xmlns:a16="http://schemas.microsoft.com/office/drawing/2014/main" id="{25D7A8AA-081A-4A0E-8BB7-57A1365FFFDC}"/>
                  </a:ext>
                </a:extLst>
              </p:cNvPr>
              <p:cNvSpPr txBox="1">
                <a:spLocks noRot="1" noChangeAspect="1" noMove="1" noResize="1" noEditPoints="1" noAdjustHandles="1" noChangeArrowheads="1" noChangeShapeType="1" noTextEdit="1"/>
              </p:cNvSpPr>
              <p:nvPr/>
            </p:nvSpPr>
            <p:spPr>
              <a:xfrm>
                <a:off x="669032" y="3456846"/>
                <a:ext cx="2042867" cy="509755"/>
              </a:xfrm>
              <a:prstGeom prst="rect">
                <a:avLst/>
              </a:prstGeom>
              <a:blipFill>
                <a:blip r:embed="rId9"/>
                <a:stretch>
                  <a:fillRect/>
                </a:stretch>
              </a:blipFill>
              <a:ln w="28575">
                <a:solidFill>
                  <a:srgbClr val="FF0000"/>
                </a:solidFill>
              </a:ln>
            </p:spPr>
            <p:txBody>
              <a:bodyPr/>
              <a:lstStyle/>
              <a:p>
                <a:r>
                  <a:rPr lang="it-IT">
                    <a:noFill/>
                  </a:rPr>
                  <a:t> </a:t>
                </a:r>
              </a:p>
            </p:txBody>
          </p:sp>
        </mc:Fallback>
      </mc:AlternateContent>
      <p:grpSp>
        <p:nvGrpSpPr>
          <p:cNvPr id="55" name="Gruppo 54">
            <a:extLst>
              <a:ext uri="{FF2B5EF4-FFF2-40B4-BE49-F238E27FC236}">
                <a16:creationId xmlns:a16="http://schemas.microsoft.com/office/drawing/2014/main" id="{7643069B-D8FF-4B34-AC8E-8FC4AF9BE115}"/>
              </a:ext>
            </a:extLst>
          </p:cNvPr>
          <p:cNvGrpSpPr/>
          <p:nvPr/>
        </p:nvGrpSpPr>
        <p:grpSpPr>
          <a:xfrm>
            <a:off x="4005796" y="301590"/>
            <a:ext cx="3328454" cy="1942097"/>
            <a:chOff x="4609281" y="1051846"/>
            <a:chExt cx="3328454" cy="1942097"/>
          </a:xfrm>
        </p:grpSpPr>
        <p:pic>
          <p:nvPicPr>
            <p:cNvPr id="56" name="Immagine 55">
              <a:extLst>
                <a:ext uri="{FF2B5EF4-FFF2-40B4-BE49-F238E27FC236}">
                  <a16:creationId xmlns:a16="http://schemas.microsoft.com/office/drawing/2014/main" id="{763E7B1A-32AD-4081-86A1-A3CB9588563E}"/>
                </a:ext>
              </a:extLst>
            </p:cNvPr>
            <p:cNvPicPr>
              <a:picLocks noChangeAspect="1"/>
            </p:cNvPicPr>
            <p:nvPr/>
          </p:nvPicPr>
          <p:blipFill>
            <a:blip r:embed="rId10"/>
            <a:stretch>
              <a:fillRect/>
            </a:stretch>
          </p:blipFill>
          <p:spPr>
            <a:xfrm>
              <a:off x="4609281" y="1051846"/>
              <a:ext cx="3328454" cy="1942097"/>
            </a:xfrm>
            <a:prstGeom prst="rect">
              <a:avLst/>
            </a:prstGeom>
          </p:spPr>
        </p:pic>
        <p:cxnSp>
          <p:nvCxnSpPr>
            <p:cNvPr id="57" name="Connettore diritto 56">
              <a:extLst>
                <a:ext uri="{FF2B5EF4-FFF2-40B4-BE49-F238E27FC236}">
                  <a16:creationId xmlns:a16="http://schemas.microsoft.com/office/drawing/2014/main" id="{A4FF6A0F-0E8D-4210-9EDF-2D4DBB81F3A2}"/>
                </a:ext>
              </a:extLst>
            </p:cNvPr>
            <p:cNvCxnSpPr/>
            <p:nvPr/>
          </p:nvCxnSpPr>
          <p:spPr>
            <a:xfrm flipV="1">
              <a:off x="5249421" y="1051846"/>
              <a:ext cx="0" cy="307931"/>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8" name="Connettore diritto 57">
              <a:extLst>
                <a:ext uri="{FF2B5EF4-FFF2-40B4-BE49-F238E27FC236}">
                  <a16:creationId xmlns:a16="http://schemas.microsoft.com/office/drawing/2014/main" id="{F13F17A2-8A55-4566-A274-87B9EBD30AB7}"/>
                </a:ext>
              </a:extLst>
            </p:cNvPr>
            <p:cNvCxnSpPr>
              <a:cxnSpLocks/>
            </p:cNvCxnSpPr>
            <p:nvPr/>
          </p:nvCxnSpPr>
          <p:spPr>
            <a:xfrm flipV="1">
              <a:off x="7529423" y="1051846"/>
              <a:ext cx="0" cy="1724539"/>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9" name="CasellaDiTesto 58">
                  <a:extLst>
                    <a:ext uri="{FF2B5EF4-FFF2-40B4-BE49-F238E27FC236}">
                      <a16:creationId xmlns:a16="http://schemas.microsoft.com/office/drawing/2014/main" id="{D32BA1A0-C980-4CB3-A4DE-9558198A2981}"/>
                    </a:ext>
                  </a:extLst>
                </p:cNvPr>
                <p:cNvSpPr txBox="1"/>
                <p:nvPr/>
              </p:nvSpPr>
              <p:spPr>
                <a:xfrm>
                  <a:off x="5089168" y="1065351"/>
                  <a:ext cx="174984" cy="1692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i="1" smtClean="0">
                                <a:latin typeface="Cambria Math" panose="02040503050406030204" pitchFamily="18" charset="0"/>
                                <a:ea typeface="Cambria Math" panose="02040503050406030204" pitchFamily="18" charset="0"/>
                              </a:rPr>
                              <m:t>𝜀</m:t>
                            </m:r>
                          </m:e>
                          <m:sub>
                            <m:r>
                              <a:rPr lang="it-IT" sz="1100" b="0" i="1" smtClean="0">
                                <a:latin typeface="Cambria Math" panose="02040503050406030204" pitchFamily="18" charset="0"/>
                              </a:rPr>
                              <m:t>𝑢</m:t>
                            </m:r>
                          </m:sub>
                        </m:sSub>
                      </m:oMath>
                    </m:oMathPara>
                  </a14:m>
                  <a:endParaRPr lang="it-IT" sz="1100" dirty="0"/>
                </a:p>
              </p:txBody>
            </p:sp>
          </mc:Choice>
          <mc:Fallback xmlns="">
            <p:sp>
              <p:nvSpPr>
                <p:cNvPr id="9" name="CasellaDiTesto 8">
                  <a:extLst>
                    <a:ext uri="{FF2B5EF4-FFF2-40B4-BE49-F238E27FC236}">
                      <a16:creationId xmlns:a16="http://schemas.microsoft.com/office/drawing/2014/main" id="{17F9C9BE-A4B4-4810-871F-53B052D3227F}"/>
                    </a:ext>
                  </a:extLst>
                </p:cNvPr>
                <p:cNvSpPr txBox="1">
                  <a:spLocks noRot="1" noChangeAspect="1" noMove="1" noResize="1" noEditPoints="1" noAdjustHandles="1" noChangeArrowheads="1" noChangeShapeType="1" noTextEdit="1"/>
                </p:cNvSpPr>
                <p:nvPr/>
              </p:nvSpPr>
              <p:spPr>
                <a:xfrm>
                  <a:off x="5089168" y="1065351"/>
                  <a:ext cx="174984" cy="169277"/>
                </a:xfrm>
                <a:prstGeom prst="rect">
                  <a:avLst/>
                </a:prstGeom>
                <a:blipFill>
                  <a:blip r:embed="rId11"/>
                  <a:stretch>
                    <a:fillRect l="-10345" b="-14286"/>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0" name="CasellaDiTesto 59">
                  <a:extLst>
                    <a:ext uri="{FF2B5EF4-FFF2-40B4-BE49-F238E27FC236}">
                      <a16:creationId xmlns:a16="http://schemas.microsoft.com/office/drawing/2014/main" id="{AAE39DE7-F778-425B-9493-87B8DF21064C}"/>
                    </a:ext>
                  </a:extLst>
                </p:cNvPr>
                <p:cNvSpPr txBox="1"/>
                <p:nvPr/>
              </p:nvSpPr>
              <p:spPr>
                <a:xfrm>
                  <a:off x="7342991" y="1064536"/>
                  <a:ext cx="171329" cy="18229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i="1" smtClean="0">
                                <a:latin typeface="Cambria Math" panose="02040503050406030204" pitchFamily="18" charset="0"/>
                                <a:ea typeface="Cambria Math" panose="02040503050406030204" pitchFamily="18" charset="0"/>
                              </a:rPr>
                              <m:t>𝜀</m:t>
                            </m:r>
                          </m:e>
                          <m:sub>
                            <m:r>
                              <a:rPr lang="it-IT" sz="1100" b="0" i="1" smtClean="0">
                                <a:latin typeface="Cambria Math" panose="02040503050406030204" pitchFamily="18" charset="0"/>
                              </a:rPr>
                              <m:t>𝑝</m:t>
                            </m:r>
                          </m:sub>
                        </m:sSub>
                      </m:oMath>
                    </m:oMathPara>
                  </a14:m>
                  <a:endParaRPr lang="it-IT" sz="1100" dirty="0"/>
                </a:p>
              </p:txBody>
            </p:sp>
          </mc:Choice>
          <mc:Fallback xmlns="">
            <p:sp>
              <p:nvSpPr>
                <p:cNvPr id="10" name="CasellaDiTesto 9">
                  <a:extLst>
                    <a:ext uri="{FF2B5EF4-FFF2-40B4-BE49-F238E27FC236}">
                      <a16:creationId xmlns:a16="http://schemas.microsoft.com/office/drawing/2014/main" id="{16951D21-7CB7-4ADD-B152-29573F080971}"/>
                    </a:ext>
                  </a:extLst>
                </p:cNvPr>
                <p:cNvSpPr txBox="1">
                  <a:spLocks noRot="1" noChangeAspect="1" noMove="1" noResize="1" noEditPoints="1" noAdjustHandles="1" noChangeArrowheads="1" noChangeShapeType="1" noTextEdit="1"/>
                </p:cNvSpPr>
                <p:nvPr/>
              </p:nvSpPr>
              <p:spPr>
                <a:xfrm>
                  <a:off x="7342991" y="1064536"/>
                  <a:ext cx="171329" cy="182294"/>
                </a:xfrm>
                <a:prstGeom prst="rect">
                  <a:avLst/>
                </a:prstGeom>
                <a:blipFill>
                  <a:blip r:embed="rId12"/>
                  <a:stretch>
                    <a:fillRect l="-10714" r="-7143" b="-20000"/>
                  </a:stretch>
                </a:blipFill>
              </p:spPr>
              <p:txBody>
                <a:bodyPr/>
                <a:lstStyle/>
                <a:p>
                  <a:r>
                    <a:rPr lang="it-IT">
                      <a:noFill/>
                    </a:rPr>
                    <a:t> </a:t>
                  </a:r>
                </a:p>
              </p:txBody>
            </p:sp>
          </mc:Fallback>
        </mc:AlternateContent>
        <p:cxnSp>
          <p:nvCxnSpPr>
            <p:cNvPr id="61" name="Connettore diritto 60">
              <a:extLst>
                <a:ext uri="{FF2B5EF4-FFF2-40B4-BE49-F238E27FC236}">
                  <a16:creationId xmlns:a16="http://schemas.microsoft.com/office/drawing/2014/main" id="{02CED3CF-C931-4ABA-8874-F1879C7C2FC6}"/>
                </a:ext>
              </a:extLst>
            </p:cNvPr>
            <p:cNvCxnSpPr/>
            <p:nvPr/>
          </p:nvCxnSpPr>
          <p:spPr>
            <a:xfrm>
              <a:off x="5244731" y="1355089"/>
              <a:ext cx="2512615" cy="0"/>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2" name="CasellaDiTesto 61">
                  <a:extLst>
                    <a:ext uri="{FF2B5EF4-FFF2-40B4-BE49-F238E27FC236}">
                      <a16:creationId xmlns:a16="http://schemas.microsoft.com/office/drawing/2014/main" id="{2A7D9AA6-4CB7-4401-8781-D69852AFE529}"/>
                    </a:ext>
                  </a:extLst>
                </p:cNvPr>
                <p:cNvSpPr txBox="1"/>
                <p:nvPr/>
              </p:nvSpPr>
              <p:spPr>
                <a:xfrm>
                  <a:off x="4897760" y="1318828"/>
                  <a:ext cx="185499" cy="1692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i="1" smtClean="0">
                                <a:latin typeface="Cambria Math" panose="02040503050406030204" pitchFamily="18" charset="0"/>
                                <a:ea typeface="Cambria Math" panose="02040503050406030204" pitchFamily="18" charset="0"/>
                              </a:rPr>
                              <m:t>𝜎</m:t>
                            </m:r>
                          </m:e>
                          <m:sub>
                            <m:r>
                              <a:rPr lang="it-IT" sz="1100" b="0" i="1" smtClean="0">
                                <a:latin typeface="Cambria Math" panose="02040503050406030204" pitchFamily="18" charset="0"/>
                              </a:rPr>
                              <m:t>𝑢</m:t>
                            </m:r>
                          </m:sub>
                        </m:sSub>
                      </m:oMath>
                    </m:oMathPara>
                  </a14:m>
                  <a:endParaRPr lang="it-IT" sz="1100" dirty="0"/>
                </a:p>
              </p:txBody>
            </p:sp>
          </mc:Choice>
          <mc:Fallback xmlns="">
            <p:sp>
              <p:nvSpPr>
                <p:cNvPr id="12" name="CasellaDiTesto 11">
                  <a:extLst>
                    <a:ext uri="{FF2B5EF4-FFF2-40B4-BE49-F238E27FC236}">
                      <a16:creationId xmlns:a16="http://schemas.microsoft.com/office/drawing/2014/main" id="{4D8F6A98-4C0D-45E5-9F76-4899F96D4F39}"/>
                    </a:ext>
                  </a:extLst>
                </p:cNvPr>
                <p:cNvSpPr txBox="1">
                  <a:spLocks noRot="1" noChangeAspect="1" noMove="1" noResize="1" noEditPoints="1" noAdjustHandles="1" noChangeArrowheads="1" noChangeShapeType="1" noTextEdit="1"/>
                </p:cNvSpPr>
                <p:nvPr/>
              </p:nvSpPr>
              <p:spPr>
                <a:xfrm>
                  <a:off x="4897760" y="1318828"/>
                  <a:ext cx="185499" cy="169277"/>
                </a:xfrm>
                <a:prstGeom prst="rect">
                  <a:avLst/>
                </a:prstGeom>
                <a:blipFill>
                  <a:blip r:embed="rId13"/>
                  <a:stretch>
                    <a:fillRect l="-10000" b="-14286"/>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3" name="CasellaDiTesto 62">
                  <a:extLst>
                    <a:ext uri="{FF2B5EF4-FFF2-40B4-BE49-F238E27FC236}">
                      <a16:creationId xmlns:a16="http://schemas.microsoft.com/office/drawing/2014/main" id="{1F65A058-06EC-45FA-AF34-E8BAF36325CD}"/>
                    </a:ext>
                  </a:extLst>
                </p:cNvPr>
                <p:cNvSpPr txBox="1"/>
                <p:nvPr/>
              </p:nvSpPr>
              <p:spPr>
                <a:xfrm>
                  <a:off x="4913002" y="2583635"/>
                  <a:ext cx="181845" cy="18229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i="1" smtClean="0">
                                <a:latin typeface="Cambria Math" panose="02040503050406030204" pitchFamily="18" charset="0"/>
                                <a:ea typeface="Cambria Math" panose="02040503050406030204" pitchFamily="18" charset="0"/>
                              </a:rPr>
                              <m:t>𝜎</m:t>
                            </m:r>
                          </m:e>
                          <m:sub>
                            <m:r>
                              <a:rPr lang="it-IT" sz="1100" b="0" i="1" smtClean="0">
                                <a:latin typeface="Cambria Math" panose="02040503050406030204" pitchFamily="18" charset="0"/>
                              </a:rPr>
                              <m:t>𝑝</m:t>
                            </m:r>
                          </m:sub>
                        </m:sSub>
                      </m:oMath>
                    </m:oMathPara>
                  </a14:m>
                  <a:endParaRPr lang="it-IT" sz="1100" dirty="0"/>
                </a:p>
              </p:txBody>
            </p:sp>
          </mc:Choice>
          <mc:Fallback xmlns="">
            <p:sp>
              <p:nvSpPr>
                <p:cNvPr id="13" name="CasellaDiTesto 12">
                  <a:extLst>
                    <a:ext uri="{FF2B5EF4-FFF2-40B4-BE49-F238E27FC236}">
                      <a16:creationId xmlns:a16="http://schemas.microsoft.com/office/drawing/2014/main" id="{B893F039-7A7C-4450-819A-A317F14248B5}"/>
                    </a:ext>
                  </a:extLst>
                </p:cNvPr>
                <p:cNvSpPr txBox="1">
                  <a:spLocks noRot="1" noChangeAspect="1" noMove="1" noResize="1" noEditPoints="1" noAdjustHandles="1" noChangeArrowheads="1" noChangeShapeType="1" noTextEdit="1"/>
                </p:cNvSpPr>
                <p:nvPr/>
              </p:nvSpPr>
              <p:spPr>
                <a:xfrm>
                  <a:off x="4913002" y="2583635"/>
                  <a:ext cx="181845" cy="182294"/>
                </a:xfrm>
                <a:prstGeom prst="rect">
                  <a:avLst/>
                </a:prstGeom>
                <a:blipFill>
                  <a:blip r:embed="rId14"/>
                  <a:stretch>
                    <a:fillRect l="-10000" r="-3333" b="-24138"/>
                  </a:stretch>
                </a:blipFill>
              </p:spPr>
              <p:txBody>
                <a:bodyPr/>
                <a:lstStyle/>
                <a:p>
                  <a:r>
                    <a:rPr lang="it-IT">
                      <a:noFill/>
                    </a:rPr>
                    <a:t> </a:t>
                  </a:r>
                </a:p>
              </p:txBody>
            </p:sp>
          </mc:Fallback>
        </mc:AlternateContent>
        <p:sp>
          <p:nvSpPr>
            <p:cNvPr id="64" name="Triangolo isoscele 63">
              <a:extLst>
                <a:ext uri="{FF2B5EF4-FFF2-40B4-BE49-F238E27FC236}">
                  <a16:creationId xmlns:a16="http://schemas.microsoft.com/office/drawing/2014/main" id="{80C69F12-2CE1-4819-92FF-046C320CE392}"/>
                </a:ext>
              </a:extLst>
            </p:cNvPr>
            <p:cNvSpPr/>
            <p:nvPr/>
          </p:nvSpPr>
          <p:spPr>
            <a:xfrm flipH="1" flipV="1">
              <a:off x="5264152" y="1358736"/>
              <a:ext cx="2265267" cy="1417649"/>
            </a:xfrm>
            <a:prstGeom prst="triangle">
              <a:avLst>
                <a:gd name="adj" fmla="val 0"/>
              </a:avLst>
            </a:prstGeom>
            <a:solidFill>
              <a:srgbClr val="20AAE8">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mc:AlternateContent xmlns:mc="http://schemas.openxmlformats.org/markup-compatibility/2006" xmlns:a14="http://schemas.microsoft.com/office/drawing/2010/main">
          <mc:Choice Requires="a14">
            <p:sp>
              <p:nvSpPr>
                <p:cNvPr id="65" name="CasellaDiTesto 64">
                  <a:extLst>
                    <a:ext uri="{FF2B5EF4-FFF2-40B4-BE49-F238E27FC236}">
                      <a16:creationId xmlns:a16="http://schemas.microsoft.com/office/drawing/2014/main" id="{219E28E0-BD64-4F20-9B91-D8BFD99A2762}"/>
                    </a:ext>
                  </a:extLst>
                </p:cNvPr>
                <p:cNvSpPr txBox="1"/>
                <p:nvPr/>
              </p:nvSpPr>
              <p:spPr>
                <a:xfrm>
                  <a:off x="6641510" y="1611986"/>
                  <a:ext cx="187679" cy="1692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b="0" i="1" smtClean="0">
                                <a:latin typeface="Cambria Math" panose="02040503050406030204" pitchFamily="18" charset="0"/>
                              </a:rPr>
                              <m:t>𝐺</m:t>
                            </m:r>
                          </m:e>
                          <m:sub>
                            <m:r>
                              <a:rPr lang="it-IT" sz="1100" b="0" i="1" smtClean="0">
                                <a:latin typeface="Cambria Math" panose="02040503050406030204" pitchFamily="18" charset="0"/>
                              </a:rPr>
                              <m:t>2</m:t>
                            </m:r>
                          </m:sub>
                        </m:sSub>
                      </m:oMath>
                    </m:oMathPara>
                  </a14:m>
                  <a:endParaRPr lang="it-IT" sz="1100" dirty="0"/>
                </a:p>
              </p:txBody>
            </p:sp>
          </mc:Choice>
          <mc:Fallback xmlns="">
            <p:sp>
              <p:nvSpPr>
                <p:cNvPr id="18" name="CasellaDiTesto 17">
                  <a:extLst>
                    <a:ext uri="{FF2B5EF4-FFF2-40B4-BE49-F238E27FC236}">
                      <a16:creationId xmlns:a16="http://schemas.microsoft.com/office/drawing/2014/main" id="{7822749B-4615-413D-877C-B91E78728A5D}"/>
                    </a:ext>
                  </a:extLst>
                </p:cNvPr>
                <p:cNvSpPr txBox="1">
                  <a:spLocks noRot="1" noChangeAspect="1" noMove="1" noResize="1" noEditPoints="1" noAdjustHandles="1" noChangeArrowheads="1" noChangeShapeType="1" noTextEdit="1"/>
                </p:cNvSpPr>
                <p:nvPr/>
              </p:nvSpPr>
              <p:spPr>
                <a:xfrm>
                  <a:off x="6641510" y="1611986"/>
                  <a:ext cx="187679" cy="169277"/>
                </a:xfrm>
                <a:prstGeom prst="rect">
                  <a:avLst/>
                </a:prstGeom>
                <a:blipFill>
                  <a:blip r:embed="rId15"/>
                  <a:stretch>
                    <a:fillRect l="-16667" r="-6667" b="-17857"/>
                  </a:stretch>
                </a:blipFill>
              </p:spPr>
              <p:txBody>
                <a:bodyPr/>
                <a:lstStyle/>
                <a:p>
                  <a:r>
                    <a:rPr lang="it-IT">
                      <a:noFill/>
                    </a:rPr>
                    <a:t> </a:t>
                  </a:r>
                </a:p>
              </p:txBody>
            </p:sp>
          </mc:Fallback>
        </mc:AlternateContent>
        <p:sp>
          <p:nvSpPr>
            <p:cNvPr id="66" name="Triangolo isoscele 65">
              <a:extLst>
                <a:ext uri="{FF2B5EF4-FFF2-40B4-BE49-F238E27FC236}">
                  <a16:creationId xmlns:a16="http://schemas.microsoft.com/office/drawing/2014/main" id="{DF22B777-E0E7-4DF8-98FE-5B80FA114523}"/>
                </a:ext>
              </a:extLst>
            </p:cNvPr>
            <p:cNvSpPr/>
            <p:nvPr/>
          </p:nvSpPr>
          <p:spPr>
            <a:xfrm flipV="1">
              <a:off x="7529423" y="1359777"/>
              <a:ext cx="227923" cy="1417649"/>
            </a:xfrm>
            <a:prstGeom prst="triangle">
              <a:avLst>
                <a:gd name="adj" fmla="val 0"/>
              </a:avLst>
            </a:prstGeom>
            <a:solidFill>
              <a:srgbClr val="E57B23">
                <a:alpha val="2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67" name="CasellaDiTesto 66">
                  <a:extLst>
                    <a:ext uri="{FF2B5EF4-FFF2-40B4-BE49-F238E27FC236}">
                      <a16:creationId xmlns:a16="http://schemas.microsoft.com/office/drawing/2014/main" id="{E3B8A939-898E-4664-AC56-8B2C5BFD302D}"/>
                    </a:ext>
                  </a:extLst>
                </p:cNvPr>
                <p:cNvSpPr txBox="1"/>
                <p:nvPr/>
              </p:nvSpPr>
              <p:spPr>
                <a:xfrm>
                  <a:off x="7514320" y="1584907"/>
                  <a:ext cx="184409" cy="1692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1100" i="1" smtClean="0">
                                <a:latin typeface="Cambria Math" panose="02040503050406030204" pitchFamily="18" charset="0"/>
                              </a:rPr>
                            </m:ctrlPr>
                          </m:sSubPr>
                          <m:e>
                            <m:r>
                              <a:rPr lang="it-IT" sz="1100" b="0" i="1" smtClean="0">
                                <a:latin typeface="Cambria Math" panose="02040503050406030204" pitchFamily="18" charset="0"/>
                              </a:rPr>
                              <m:t>𝐺</m:t>
                            </m:r>
                          </m:e>
                          <m:sub>
                            <m:r>
                              <a:rPr lang="it-IT" sz="1100" b="0" i="1" smtClean="0">
                                <a:latin typeface="Cambria Math" panose="02040503050406030204" pitchFamily="18" charset="0"/>
                              </a:rPr>
                              <m:t>1</m:t>
                            </m:r>
                          </m:sub>
                        </m:sSub>
                      </m:oMath>
                    </m:oMathPara>
                  </a14:m>
                  <a:endParaRPr lang="it-IT" sz="1100" dirty="0"/>
                </a:p>
              </p:txBody>
            </p:sp>
          </mc:Choice>
          <mc:Fallback xmlns="">
            <p:sp>
              <p:nvSpPr>
                <p:cNvPr id="20" name="CasellaDiTesto 19">
                  <a:extLst>
                    <a:ext uri="{FF2B5EF4-FFF2-40B4-BE49-F238E27FC236}">
                      <a16:creationId xmlns:a16="http://schemas.microsoft.com/office/drawing/2014/main" id="{3F24BE34-575F-4817-B3AE-4BEB93B262D2}"/>
                    </a:ext>
                  </a:extLst>
                </p:cNvPr>
                <p:cNvSpPr txBox="1">
                  <a:spLocks noRot="1" noChangeAspect="1" noMove="1" noResize="1" noEditPoints="1" noAdjustHandles="1" noChangeArrowheads="1" noChangeShapeType="1" noTextEdit="1"/>
                </p:cNvSpPr>
                <p:nvPr/>
              </p:nvSpPr>
              <p:spPr>
                <a:xfrm>
                  <a:off x="7514320" y="1584907"/>
                  <a:ext cx="184409" cy="169277"/>
                </a:xfrm>
                <a:prstGeom prst="rect">
                  <a:avLst/>
                </a:prstGeom>
                <a:blipFill>
                  <a:blip r:embed="rId16"/>
                  <a:stretch>
                    <a:fillRect l="-16667" r="-3333" b="-22222"/>
                  </a:stretch>
                </a:blipFill>
              </p:spPr>
              <p:txBody>
                <a:bodyPr/>
                <a:lstStyle/>
                <a:p>
                  <a:r>
                    <a:rPr lang="it-IT">
                      <a:noFill/>
                    </a:rPr>
                    <a:t> </a:t>
                  </a:r>
                </a:p>
              </p:txBody>
            </p:sp>
          </mc:Fallback>
        </mc:AlternateContent>
        <p:sp>
          <p:nvSpPr>
            <p:cNvPr id="68" name="Rettangolo 67">
              <a:extLst>
                <a:ext uri="{FF2B5EF4-FFF2-40B4-BE49-F238E27FC236}">
                  <a16:creationId xmlns:a16="http://schemas.microsoft.com/office/drawing/2014/main" id="{1592BD4C-61FE-45F9-BABF-BC5F3320C230}"/>
                </a:ext>
              </a:extLst>
            </p:cNvPr>
            <p:cNvSpPr/>
            <p:nvPr/>
          </p:nvSpPr>
          <p:spPr>
            <a:xfrm>
              <a:off x="5249421" y="1117966"/>
              <a:ext cx="2279998" cy="233325"/>
            </a:xfrm>
            <a:prstGeom prst="rect">
              <a:avLst/>
            </a:prstGeom>
            <a:solidFill>
              <a:srgbClr val="20AAE8">
                <a:alpha val="3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t-IT"/>
            </a:p>
          </p:txBody>
        </p:sp>
        <p:sp>
          <p:nvSpPr>
            <p:cNvPr id="69" name="Rettangolo 68">
              <a:extLst>
                <a:ext uri="{FF2B5EF4-FFF2-40B4-BE49-F238E27FC236}">
                  <a16:creationId xmlns:a16="http://schemas.microsoft.com/office/drawing/2014/main" id="{F4C0C674-F1CC-4A2C-83B4-929E20C08373}"/>
                </a:ext>
              </a:extLst>
            </p:cNvPr>
            <p:cNvSpPr/>
            <p:nvPr/>
          </p:nvSpPr>
          <p:spPr>
            <a:xfrm>
              <a:off x="7529419" y="1118824"/>
              <a:ext cx="227927" cy="233325"/>
            </a:xfrm>
            <a:prstGeom prst="rect">
              <a:avLst/>
            </a:prstGeom>
            <a:solidFill>
              <a:srgbClr val="E57B23">
                <a:alpha val="2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t-IT"/>
            </a:p>
          </p:txBody>
        </p:sp>
      </p:grpSp>
      <p:sp>
        <p:nvSpPr>
          <p:cNvPr id="70" name="CasellaDiTesto 69">
            <a:extLst>
              <a:ext uri="{FF2B5EF4-FFF2-40B4-BE49-F238E27FC236}">
                <a16:creationId xmlns:a16="http://schemas.microsoft.com/office/drawing/2014/main" id="{3809800F-C8E3-4726-B607-CD9E0E26C9DA}"/>
              </a:ext>
            </a:extLst>
          </p:cNvPr>
          <p:cNvSpPr txBox="1"/>
          <p:nvPr/>
        </p:nvSpPr>
        <p:spPr>
          <a:xfrm>
            <a:off x="1407661" y="1919818"/>
            <a:ext cx="1127232" cy="246221"/>
          </a:xfrm>
          <a:prstGeom prst="rect">
            <a:avLst/>
          </a:prstGeom>
          <a:noFill/>
        </p:spPr>
        <p:txBody>
          <a:bodyPr wrap="none" rtlCol="0">
            <a:spAutoFit/>
          </a:bodyPr>
          <a:lstStyle/>
          <a:p>
            <a:r>
              <a:rPr lang="it-IT" sz="1000" dirty="0" err="1">
                <a:solidFill>
                  <a:srgbClr val="FFC000"/>
                </a:solidFill>
                <a:latin typeface="+mj-lt"/>
              </a:rPr>
              <a:t>fracture</a:t>
            </a:r>
            <a:r>
              <a:rPr lang="it-IT" sz="1000" dirty="0">
                <a:solidFill>
                  <a:srgbClr val="FFC000"/>
                </a:solidFill>
                <a:latin typeface="+mj-lt"/>
              </a:rPr>
              <a:t> energy</a:t>
            </a:r>
          </a:p>
        </p:txBody>
      </p:sp>
      <p:sp>
        <p:nvSpPr>
          <p:cNvPr id="71" name="CasellaDiTesto 70">
            <a:extLst>
              <a:ext uri="{FF2B5EF4-FFF2-40B4-BE49-F238E27FC236}">
                <a16:creationId xmlns:a16="http://schemas.microsoft.com/office/drawing/2014/main" id="{B919C44B-C5A5-40FB-A1A4-80EC9C97AE28}"/>
              </a:ext>
            </a:extLst>
          </p:cNvPr>
          <p:cNvSpPr txBox="1"/>
          <p:nvPr/>
        </p:nvSpPr>
        <p:spPr>
          <a:xfrm>
            <a:off x="1283414" y="2279081"/>
            <a:ext cx="1835759" cy="246221"/>
          </a:xfrm>
          <a:prstGeom prst="rect">
            <a:avLst/>
          </a:prstGeom>
          <a:noFill/>
        </p:spPr>
        <p:txBody>
          <a:bodyPr wrap="none" rtlCol="0">
            <a:spAutoFit/>
          </a:bodyPr>
          <a:lstStyle/>
          <a:p>
            <a:r>
              <a:rPr lang="it-IT" sz="1000" dirty="0" err="1">
                <a:solidFill>
                  <a:srgbClr val="FFC000"/>
                </a:solidFill>
                <a:latin typeface="+mj-lt"/>
              </a:rPr>
              <a:t>regularized</a:t>
            </a:r>
            <a:r>
              <a:rPr lang="it-IT" sz="1000" dirty="0">
                <a:solidFill>
                  <a:srgbClr val="FFC000"/>
                </a:solidFill>
                <a:latin typeface="+mj-lt"/>
              </a:rPr>
              <a:t> </a:t>
            </a:r>
            <a:r>
              <a:rPr lang="it-IT" sz="1000" dirty="0" err="1">
                <a:solidFill>
                  <a:srgbClr val="FFC000"/>
                </a:solidFill>
                <a:latin typeface="+mj-lt"/>
              </a:rPr>
              <a:t>fracture</a:t>
            </a:r>
            <a:r>
              <a:rPr lang="it-IT" sz="1000" dirty="0">
                <a:solidFill>
                  <a:srgbClr val="FFC000"/>
                </a:solidFill>
                <a:latin typeface="+mj-lt"/>
              </a:rPr>
              <a:t> energy</a:t>
            </a:r>
          </a:p>
        </p:txBody>
      </p:sp>
      <p:sp>
        <p:nvSpPr>
          <p:cNvPr id="72" name="CasellaDiTesto 71">
            <a:extLst>
              <a:ext uri="{FF2B5EF4-FFF2-40B4-BE49-F238E27FC236}">
                <a16:creationId xmlns:a16="http://schemas.microsoft.com/office/drawing/2014/main" id="{975B8533-1AD1-4ACA-8FDC-A102AB929F55}"/>
              </a:ext>
            </a:extLst>
          </p:cNvPr>
          <p:cNvSpPr txBox="1"/>
          <p:nvPr/>
        </p:nvSpPr>
        <p:spPr>
          <a:xfrm>
            <a:off x="352278" y="2696631"/>
            <a:ext cx="633507" cy="400110"/>
          </a:xfrm>
          <a:prstGeom prst="rect">
            <a:avLst/>
          </a:prstGeom>
          <a:noFill/>
        </p:spPr>
        <p:txBody>
          <a:bodyPr wrap="none" rtlCol="0">
            <a:spAutoFit/>
          </a:bodyPr>
          <a:lstStyle/>
          <a:p>
            <a:pPr algn="ctr"/>
            <a:r>
              <a:rPr lang="it-IT" sz="1000" dirty="0">
                <a:solidFill>
                  <a:srgbClr val="FFC000"/>
                </a:solidFill>
                <a:latin typeface="+mj-lt"/>
              </a:rPr>
              <a:t>scaling </a:t>
            </a:r>
          </a:p>
          <a:p>
            <a:pPr algn="ctr"/>
            <a:r>
              <a:rPr lang="it-IT" sz="1000" dirty="0" err="1">
                <a:solidFill>
                  <a:srgbClr val="FFC000"/>
                </a:solidFill>
                <a:latin typeface="+mj-lt"/>
              </a:rPr>
              <a:t>factor</a:t>
            </a:r>
            <a:endParaRPr lang="it-IT" sz="1000" dirty="0">
              <a:solidFill>
                <a:srgbClr val="FFC000"/>
              </a:solidFill>
              <a:latin typeface="+mj-lt"/>
            </a:endParaRPr>
          </a:p>
        </p:txBody>
      </p:sp>
      <p:sp>
        <p:nvSpPr>
          <p:cNvPr id="73" name="CasellaDiTesto 72">
            <a:extLst>
              <a:ext uri="{FF2B5EF4-FFF2-40B4-BE49-F238E27FC236}">
                <a16:creationId xmlns:a16="http://schemas.microsoft.com/office/drawing/2014/main" id="{27FF8342-5559-490E-9BB6-D91C3F61B079}"/>
              </a:ext>
            </a:extLst>
          </p:cNvPr>
          <p:cNvSpPr txBox="1"/>
          <p:nvPr/>
        </p:nvSpPr>
        <p:spPr>
          <a:xfrm>
            <a:off x="1560721" y="2632722"/>
            <a:ext cx="1249060" cy="246221"/>
          </a:xfrm>
          <a:prstGeom prst="rect">
            <a:avLst/>
          </a:prstGeom>
          <a:noFill/>
        </p:spPr>
        <p:txBody>
          <a:bodyPr wrap="none" rtlCol="0">
            <a:spAutoFit/>
          </a:bodyPr>
          <a:lstStyle/>
          <a:p>
            <a:r>
              <a:rPr lang="it-IT" sz="1000" i="1" dirty="0">
                <a:solidFill>
                  <a:srgbClr val="FFC000"/>
                </a:solidFill>
                <a:latin typeface="+mj-lt"/>
              </a:rPr>
              <a:t>(</a:t>
            </a:r>
            <a:r>
              <a:rPr lang="it-IT" sz="1000" i="1" dirty="0" err="1">
                <a:solidFill>
                  <a:srgbClr val="FFC000"/>
                </a:solidFill>
                <a:latin typeface="+mj-lt"/>
              </a:rPr>
              <a:t>reference</a:t>
            </a:r>
            <a:r>
              <a:rPr lang="it-IT" sz="1000" i="1" dirty="0">
                <a:solidFill>
                  <a:srgbClr val="FFC000"/>
                </a:solidFill>
                <a:latin typeface="+mj-lt"/>
              </a:rPr>
              <a:t> </a:t>
            </a:r>
            <a:r>
              <a:rPr lang="it-IT" sz="1000" i="1" dirty="0" err="1">
                <a:solidFill>
                  <a:srgbClr val="FFC000"/>
                </a:solidFill>
                <a:latin typeface="+mj-lt"/>
              </a:rPr>
              <a:t>length</a:t>
            </a:r>
            <a:r>
              <a:rPr lang="it-IT" sz="1000" i="1" dirty="0">
                <a:solidFill>
                  <a:srgbClr val="FFC000"/>
                </a:solidFill>
                <a:latin typeface="+mj-lt"/>
              </a:rPr>
              <a:t>)</a:t>
            </a:r>
          </a:p>
        </p:txBody>
      </p:sp>
      <p:sp>
        <p:nvSpPr>
          <p:cNvPr id="74" name="CasellaDiTesto 73">
            <a:extLst>
              <a:ext uri="{FF2B5EF4-FFF2-40B4-BE49-F238E27FC236}">
                <a16:creationId xmlns:a16="http://schemas.microsoft.com/office/drawing/2014/main" id="{BFABD878-6FF2-4A7B-8747-FD1881A4B303}"/>
              </a:ext>
            </a:extLst>
          </p:cNvPr>
          <p:cNvSpPr txBox="1"/>
          <p:nvPr/>
        </p:nvSpPr>
        <p:spPr>
          <a:xfrm>
            <a:off x="1477070" y="2905759"/>
            <a:ext cx="1467068" cy="246221"/>
          </a:xfrm>
          <a:prstGeom prst="rect">
            <a:avLst/>
          </a:prstGeom>
          <a:noFill/>
        </p:spPr>
        <p:txBody>
          <a:bodyPr wrap="none" rtlCol="0">
            <a:spAutoFit/>
          </a:bodyPr>
          <a:lstStyle/>
          <a:p>
            <a:r>
              <a:rPr lang="it-IT" sz="1000" i="1" dirty="0">
                <a:solidFill>
                  <a:srgbClr val="FFC000"/>
                </a:solidFill>
                <a:latin typeface="+mj-lt"/>
              </a:rPr>
              <a:t>(</a:t>
            </a:r>
            <a:r>
              <a:rPr lang="it-IT" sz="1000" i="1" dirty="0" err="1">
                <a:solidFill>
                  <a:srgbClr val="FFC000"/>
                </a:solidFill>
                <a:latin typeface="+mj-lt"/>
              </a:rPr>
              <a:t>characteristic</a:t>
            </a:r>
            <a:r>
              <a:rPr lang="it-IT" sz="1000" i="1" dirty="0">
                <a:solidFill>
                  <a:srgbClr val="FFC000"/>
                </a:solidFill>
                <a:latin typeface="+mj-lt"/>
              </a:rPr>
              <a:t> </a:t>
            </a:r>
            <a:r>
              <a:rPr lang="it-IT" sz="1000" i="1" dirty="0" err="1">
                <a:solidFill>
                  <a:srgbClr val="FFC000"/>
                </a:solidFill>
                <a:latin typeface="+mj-lt"/>
              </a:rPr>
              <a:t>length</a:t>
            </a:r>
            <a:r>
              <a:rPr lang="it-IT" sz="1000" i="1" dirty="0">
                <a:solidFill>
                  <a:srgbClr val="FFC000"/>
                </a:solidFill>
                <a:latin typeface="+mj-lt"/>
              </a:rPr>
              <a:t>)</a:t>
            </a:r>
          </a:p>
        </p:txBody>
      </p:sp>
    </p:spTree>
    <p:extLst>
      <p:ext uri="{BB962C8B-B14F-4D97-AF65-F5344CB8AC3E}">
        <p14:creationId xmlns:p14="http://schemas.microsoft.com/office/powerpoint/2010/main" val="1167567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13</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Softening and mesh objectivity</a:t>
            </a:r>
          </a:p>
        </p:txBody>
      </p:sp>
      <p:sp>
        <p:nvSpPr>
          <p:cNvPr id="11" name="Google Shape;116;p20">
            <a:extLst>
              <a:ext uri="{FF2B5EF4-FFF2-40B4-BE49-F238E27FC236}">
                <a16:creationId xmlns:a16="http://schemas.microsoft.com/office/drawing/2014/main" id="{DCC82E5C-7ED1-4D10-8E72-F998A08925DB}"/>
              </a:ext>
            </a:extLst>
          </p:cNvPr>
          <p:cNvSpPr txBox="1">
            <a:spLocks/>
          </p:cNvSpPr>
          <p:nvPr/>
        </p:nvSpPr>
        <p:spPr>
          <a:xfrm>
            <a:off x="3232220" y="2632856"/>
            <a:ext cx="4168277" cy="181973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266700" lvl="2" indent="-266700">
              <a:spcBef>
                <a:spcPts val="600"/>
              </a:spcBef>
              <a:buClrTx/>
              <a:buSzPct val="100000"/>
              <a:buFont typeface="Arial" panose="020B0604020202020204" pitchFamily="34" charset="0"/>
              <a:buChar char="•"/>
            </a:pPr>
            <a:r>
              <a:rPr lang="en-US" sz="1400" b="1" dirty="0">
                <a:solidFill>
                  <a:schemeClr val="tx1"/>
                </a:solidFill>
                <a:latin typeface="+mj-lt"/>
                <a:ea typeface="Open Sans" panose="020B0606030504020204" pitchFamily="34" charset="0"/>
                <a:cs typeface="Open Sans" panose="020B0606030504020204" pitchFamily="34" charset="0"/>
              </a:rPr>
              <a:t>closer responses after regularization, </a:t>
            </a:r>
            <a:r>
              <a:rPr lang="en-US" sz="1400" dirty="0">
                <a:solidFill>
                  <a:schemeClr val="tx1"/>
                </a:solidFill>
                <a:latin typeface="+mj-lt"/>
                <a:ea typeface="Open Sans" panose="020B0606030504020204" pitchFamily="34" charset="0"/>
                <a:cs typeface="Open Sans" panose="020B0606030504020204" pitchFamily="34" charset="0"/>
              </a:rPr>
              <a:t>not perfectly overlapping but closer</a:t>
            </a:r>
            <a:r>
              <a:rPr lang="en-US" sz="1400" b="1" dirty="0">
                <a:solidFill>
                  <a:schemeClr val="tx1"/>
                </a:solidFill>
                <a:latin typeface="+mj-lt"/>
                <a:ea typeface="Open Sans" panose="020B0606030504020204" pitchFamily="34" charset="0"/>
                <a:cs typeface="Open Sans" panose="020B0606030504020204" pitchFamily="34" charset="0"/>
              </a:rPr>
              <a:t> </a:t>
            </a:r>
            <a:r>
              <a:rPr lang="en-US" sz="1400" i="1" dirty="0">
                <a:solidFill>
                  <a:schemeClr val="tx1"/>
                </a:solidFill>
                <a:latin typeface="+mj-lt"/>
                <a:ea typeface="Open Sans" panose="020B0606030504020204" pitchFamily="34" charset="0"/>
                <a:cs typeface="Open Sans" panose="020B0606030504020204" pitchFamily="34" charset="0"/>
              </a:rPr>
              <a:t>(constant state of deformation assumption not real, there is bending)</a:t>
            </a:r>
          </a:p>
          <a:p>
            <a:pPr marL="266700" lvl="2" indent="-266700">
              <a:spcBef>
                <a:spcPts val="600"/>
              </a:spcBef>
              <a:buClrTx/>
              <a:buSzPct val="100000"/>
              <a:buFont typeface="Arial" panose="020B0604020202020204" pitchFamily="34" charset="0"/>
              <a:buChar char="•"/>
            </a:pPr>
            <a:r>
              <a:rPr lang="en-US" sz="1400" dirty="0">
                <a:solidFill>
                  <a:schemeClr val="tx1"/>
                </a:solidFill>
                <a:latin typeface="+mj-lt"/>
                <a:ea typeface="Open Sans" panose="020B0606030504020204" pitchFamily="34" charset="0"/>
                <a:cs typeface="Open Sans" panose="020B0606030504020204" pitchFamily="34" charset="0"/>
              </a:rPr>
              <a:t>displacement based response can come closer to the force based if discretized</a:t>
            </a:r>
          </a:p>
          <a:p>
            <a:pPr marL="266700" lvl="2" indent="-266700">
              <a:spcBef>
                <a:spcPts val="600"/>
              </a:spcBef>
              <a:buClrTx/>
              <a:buSzPct val="100000"/>
              <a:buFont typeface="Arial" panose="020B0604020202020204" pitchFamily="34" charset="0"/>
              <a:buChar char="•"/>
            </a:pPr>
            <a:r>
              <a:rPr lang="en-US" sz="1400" b="1" dirty="0">
                <a:solidFill>
                  <a:schemeClr val="tx1"/>
                </a:solidFill>
                <a:latin typeface="+mj-lt"/>
                <a:ea typeface="Open Sans" panose="020B0606030504020204" pitchFamily="34" charset="0"/>
                <a:cs typeface="Open Sans" panose="020B0606030504020204" pitchFamily="34" charset="0"/>
              </a:rPr>
              <a:t>the regularization affects only the dissipated energy, not the strain</a:t>
            </a:r>
          </a:p>
        </p:txBody>
      </p:sp>
      <p:sp>
        <p:nvSpPr>
          <p:cNvPr id="12" name="TextBox 25">
            <a:extLst>
              <a:ext uri="{FF2B5EF4-FFF2-40B4-BE49-F238E27FC236}">
                <a16:creationId xmlns:a16="http://schemas.microsoft.com/office/drawing/2014/main" id="{C0C65436-B918-4024-8F09-F5B08562DEB7}"/>
              </a:ext>
            </a:extLst>
          </p:cNvPr>
          <p:cNvSpPr txBox="1"/>
          <p:nvPr/>
        </p:nvSpPr>
        <p:spPr>
          <a:xfrm>
            <a:off x="1121848" y="4798123"/>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C000"/>
                </a:solidFill>
                <a:latin typeface="Open Sans" panose="020B0606030504020204" pitchFamily="34" charset="0"/>
                <a:ea typeface="Open Sans" panose="020B0606030504020204" pitchFamily="34" charset="0"/>
                <a:cs typeface="Open Sans" panose="020B0606030504020204" pitchFamily="34" charset="0"/>
              </a:rPr>
              <a:t>ex10.scd</a:t>
            </a:r>
            <a:endParaRPr lang="it-IT" sz="1200" b="1" i="1" dirty="0">
              <a:solidFill>
                <a:srgbClr val="FFC000"/>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grpSp>
        <p:nvGrpSpPr>
          <p:cNvPr id="24" name="Gruppo 23">
            <a:extLst>
              <a:ext uri="{FF2B5EF4-FFF2-40B4-BE49-F238E27FC236}">
                <a16:creationId xmlns:a16="http://schemas.microsoft.com/office/drawing/2014/main" id="{EBA70888-4BB0-4A61-8024-4CFA9916015E}"/>
              </a:ext>
            </a:extLst>
          </p:cNvPr>
          <p:cNvGrpSpPr/>
          <p:nvPr/>
        </p:nvGrpSpPr>
        <p:grpSpPr>
          <a:xfrm>
            <a:off x="4240974" y="229387"/>
            <a:ext cx="3458386" cy="2390059"/>
            <a:chOff x="5323014" y="360575"/>
            <a:chExt cx="3458386" cy="2390059"/>
          </a:xfrm>
        </p:grpSpPr>
        <p:pic>
          <p:nvPicPr>
            <p:cNvPr id="10" name="Immagine 9">
              <a:extLst>
                <a:ext uri="{FF2B5EF4-FFF2-40B4-BE49-F238E27FC236}">
                  <a16:creationId xmlns:a16="http://schemas.microsoft.com/office/drawing/2014/main" id="{76DA6057-4332-410B-9C32-DCD3C13E2990}"/>
                </a:ext>
              </a:extLst>
            </p:cNvPr>
            <p:cNvPicPr>
              <a:picLocks noChangeAspect="1"/>
            </p:cNvPicPr>
            <p:nvPr/>
          </p:nvPicPr>
          <p:blipFill rotWithShape="1">
            <a:blip r:embed="rId3"/>
            <a:srcRect t="4304"/>
            <a:stretch/>
          </p:blipFill>
          <p:spPr>
            <a:xfrm>
              <a:off x="5323014" y="360575"/>
              <a:ext cx="3458386" cy="2390059"/>
            </a:xfrm>
            <a:prstGeom prst="rect">
              <a:avLst/>
            </a:prstGeom>
          </p:spPr>
        </p:pic>
        <p:sp>
          <p:nvSpPr>
            <p:cNvPr id="14" name="Ovale 13">
              <a:extLst>
                <a:ext uri="{FF2B5EF4-FFF2-40B4-BE49-F238E27FC236}">
                  <a16:creationId xmlns:a16="http://schemas.microsoft.com/office/drawing/2014/main" id="{ABF20D3C-6624-4130-A2E1-71D077AEBB07}"/>
                </a:ext>
              </a:extLst>
            </p:cNvPr>
            <p:cNvSpPr/>
            <p:nvPr/>
          </p:nvSpPr>
          <p:spPr>
            <a:xfrm>
              <a:off x="8656523" y="1490465"/>
              <a:ext cx="124877" cy="130278"/>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a:extLst>
                <a:ext uri="{FF2B5EF4-FFF2-40B4-BE49-F238E27FC236}">
                  <a16:creationId xmlns:a16="http://schemas.microsoft.com/office/drawing/2014/main" id="{99381D41-CECE-4D25-8DEF-471413A7E91E}"/>
                </a:ext>
              </a:extLst>
            </p:cNvPr>
            <p:cNvSpPr/>
            <p:nvPr/>
          </p:nvSpPr>
          <p:spPr>
            <a:xfrm>
              <a:off x="8656032" y="1365396"/>
              <a:ext cx="124877" cy="130278"/>
            </a:xfrm>
            <a:prstGeom prst="ellipse">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16" name="Ovale 15">
              <a:extLst>
                <a:ext uri="{FF2B5EF4-FFF2-40B4-BE49-F238E27FC236}">
                  <a16:creationId xmlns:a16="http://schemas.microsoft.com/office/drawing/2014/main" id="{01248C0D-02B4-4F5A-A95A-1460C06F3C2B}"/>
                </a:ext>
              </a:extLst>
            </p:cNvPr>
            <p:cNvSpPr/>
            <p:nvPr/>
          </p:nvSpPr>
          <p:spPr>
            <a:xfrm>
              <a:off x="8656032" y="1148237"/>
              <a:ext cx="124877" cy="13027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17" name="Ovale 16">
              <a:extLst>
                <a:ext uri="{FF2B5EF4-FFF2-40B4-BE49-F238E27FC236}">
                  <a16:creationId xmlns:a16="http://schemas.microsoft.com/office/drawing/2014/main" id="{3B62589F-13F5-4717-BF24-FAC57F8D855A}"/>
                </a:ext>
              </a:extLst>
            </p:cNvPr>
            <p:cNvSpPr/>
            <p:nvPr/>
          </p:nvSpPr>
          <p:spPr>
            <a:xfrm>
              <a:off x="8656032" y="1269080"/>
              <a:ext cx="124877" cy="130278"/>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
          <p:nvSpPr>
            <p:cNvPr id="18" name="Ovale 17">
              <a:extLst>
                <a:ext uri="{FF2B5EF4-FFF2-40B4-BE49-F238E27FC236}">
                  <a16:creationId xmlns:a16="http://schemas.microsoft.com/office/drawing/2014/main" id="{3DEDC829-7CFB-44F9-A466-0634284118EC}"/>
                </a:ext>
              </a:extLst>
            </p:cNvPr>
            <p:cNvSpPr/>
            <p:nvPr/>
          </p:nvSpPr>
          <p:spPr>
            <a:xfrm>
              <a:off x="8656033" y="1591990"/>
              <a:ext cx="124877" cy="13027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grpSp>
      <p:grpSp>
        <p:nvGrpSpPr>
          <p:cNvPr id="23" name="Gruppo 22">
            <a:extLst>
              <a:ext uri="{FF2B5EF4-FFF2-40B4-BE49-F238E27FC236}">
                <a16:creationId xmlns:a16="http://schemas.microsoft.com/office/drawing/2014/main" id="{67DBF3D9-25C9-4EB7-88B3-83224AE8EAB4}"/>
              </a:ext>
            </a:extLst>
          </p:cNvPr>
          <p:cNvGrpSpPr/>
          <p:nvPr/>
        </p:nvGrpSpPr>
        <p:grpSpPr>
          <a:xfrm>
            <a:off x="348498" y="563880"/>
            <a:ext cx="2699502" cy="4511242"/>
            <a:chOff x="218258" y="720647"/>
            <a:chExt cx="5001932" cy="8783444"/>
          </a:xfrm>
        </p:grpSpPr>
        <p:pic>
          <p:nvPicPr>
            <p:cNvPr id="13" name="Immagine 12">
              <a:extLst>
                <a:ext uri="{FF2B5EF4-FFF2-40B4-BE49-F238E27FC236}">
                  <a16:creationId xmlns:a16="http://schemas.microsoft.com/office/drawing/2014/main" id="{5928C8D4-2287-41F0-BEA8-3CBF8AC02676}"/>
                </a:ext>
              </a:extLst>
            </p:cNvPr>
            <p:cNvPicPr>
              <a:picLocks noChangeAspect="1"/>
            </p:cNvPicPr>
            <p:nvPr/>
          </p:nvPicPr>
          <p:blipFill>
            <a:blip r:embed="rId4"/>
            <a:stretch>
              <a:fillRect/>
            </a:stretch>
          </p:blipFill>
          <p:spPr>
            <a:xfrm>
              <a:off x="218258" y="720647"/>
              <a:ext cx="4978859" cy="2100456"/>
            </a:xfrm>
            <a:prstGeom prst="rect">
              <a:avLst/>
            </a:prstGeom>
          </p:spPr>
        </p:pic>
        <p:pic>
          <p:nvPicPr>
            <p:cNvPr id="3" name="Immagine 2">
              <a:extLst>
                <a:ext uri="{FF2B5EF4-FFF2-40B4-BE49-F238E27FC236}">
                  <a16:creationId xmlns:a16="http://schemas.microsoft.com/office/drawing/2014/main" id="{89A50EDC-88B3-4F2A-A874-3FA94C2CD78A}"/>
                </a:ext>
              </a:extLst>
            </p:cNvPr>
            <p:cNvPicPr>
              <a:picLocks noChangeAspect="1"/>
            </p:cNvPicPr>
            <p:nvPr/>
          </p:nvPicPr>
          <p:blipFill>
            <a:blip r:embed="rId5"/>
            <a:stretch>
              <a:fillRect/>
            </a:stretch>
          </p:blipFill>
          <p:spPr>
            <a:xfrm>
              <a:off x="240215" y="5300535"/>
              <a:ext cx="4955673" cy="2100456"/>
            </a:xfrm>
            <a:prstGeom prst="rect">
              <a:avLst/>
            </a:prstGeom>
          </p:spPr>
        </p:pic>
        <p:pic>
          <p:nvPicPr>
            <p:cNvPr id="20" name="Immagine 19">
              <a:extLst>
                <a:ext uri="{FF2B5EF4-FFF2-40B4-BE49-F238E27FC236}">
                  <a16:creationId xmlns:a16="http://schemas.microsoft.com/office/drawing/2014/main" id="{A21B8F8A-0E3A-42AB-BD13-6B1765BF1260}"/>
                </a:ext>
              </a:extLst>
            </p:cNvPr>
            <p:cNvPicPr>
              <a:picLocks noChangeAspect="1"/>
            </p:cNvPicPr>
            <p:nvPr/>
          </p:nvPicPr>
          <p:blipFill>
            <a:blip r:embed="rId6"/>
            <a:stretch>
              <a:fillRect/>
            </a:stretch>
          </p:blipFill>
          <p:spPr>
            <a:xfrm>
              <a:off x="225864" y="2888218"/>
              <a:ext cx="4963647" cy="2100456"/>
            </a:xfrm>
            <a:prstGeom prst="rect">
              <a:avLst/>
            </a:prstGeom>
          </p:spPr>
        </p:pic>
        <p:pic>
          <p:nvPicPr>
            <p:cNvPr id="22" name="Immagine 21">
              <a:extLst>
                <a:ext uri="{FF2B5EF4-FFF2-40B4-BE49-F238E27FC236}">
                  <a16:creationId xmlns:a16="http://schemas.microsoft.com/office/drawing/2014/main" id="{D889FE07-71B8-4DB0-8CE8-3D53E5AEA105}"/>
                </a:ext>
              </a:extLst>
            </p:cNvPr>
            <p:cNvPicPr>
              <a:picLocks noChangeAspect="1"/>
            </p:cNvPicPr>
            <p:nvPr/>
          </p:nvPicPr>
          <p:blipFill>
            <a:blip r:embed="rId7"/>
            <a:stretch>
              <a:fillRect/>
            </a:stretch>
          </p:blipFill>
          <p:spPr>
            <a:xfrm>
              <a:off x="264517" y="7387789"/>
              <a:ext cx="4955673" cy="2116302"/>
            </a:xfrm>
            <a:prstGeom prst="rect">
              <a:avLst/>
            </a:prstGeom>
          </p:spPr>
        </p:pic>
      </p:grpSp>
      <p:sp>
        <p:nvSpPr>
          <p:cNvPr id="25" name="Ovale 24">
            <a:extLst>
              <a:ext uri="{FF2B5EF4-FFF2-40B4-BE49-F238E27FC236}">
                <a16:creationId xmlns:a16="http://schemas.microsoft.com/office/drawing/2014/main" id="{FD154FD0-8EAA-4DCE-83EC-97FF472CF050}"/>
              </a:ext>
            </a:extLst>
          </p:cNvPr>
          <p:cNvSpPr/>
          <p:nvPr/>
        </p:nvSpPr>
        <p:spPr>
          <a:xfrm>
            <a:off x="3194746" y="3685842"/>
            <a:ext cx="124877" cy="13027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sng"/>
          </a:p>
        </p:txBody>
      </p:sp>
    </p:spTree>
    <p:extLst>
      <p:ext uri="{BB962C8B-B14F-4D97-AF65-F5344CB8AC3E}">
        <p14:creationId xmlns:p14="http://schemas.microsoft.com/office/powerpoint/2010/main" val="2316130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Use</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Shear response</a:t>
            </a:r>
          </a:p>
        </p:txBody>
      </p:sp>
      <p:sp>
        <p:nvSpPr>
          <p:cNvPr id="16" name="CasellaDiTesto 15">
            <a:extLst>
              <a:ext uri="{FF2B5EF4-FFF2-40B4-BE49-F238E27FC236}">
                <a16:creationId xmlns:a16="http://schemas.microsoft.com/office/drawing/2014/main" id="{5D82C402-3E2F-4884-BDBC-F3B003501995}"/>
              </a:ext>
            </a:extLst>
          </p:cNvPr>
          <p:cNvSpPr txBox="1"/>
          <p:nvPr/>
        </p:nvSpPr>
        <p:spPr>
          <a:xfrm>
            <a:off x="267856" y="659504"/>
            <a:ext cx="7152119" cy="3323987"/>
          </a:xfrm>
          <a:prstGeom prst="rect">
            <a:avLst/>
          </a:prstGeom>
          <a:noFill/>
        </p:spPr>
        <p:txBody>
          <a:bodyPr wrap="square">
            <a:spAutoFit/>
          </a:bodyPr>
          <a:lstStyle>
            <a:defPPr marR="0" lvl="0" algn="l" rtl="0">
              <a:lnSpc>
                <a:spcPct val="100000"/>
              </a:lnSpc>
              <a:spcBef>
                <a:spcPts val="0"/>
              </a:spcBef>
              <a:spcAft>
                <a:spcPts val="0"/>
              </a:spcAft>
            </a:defPPr>
            <a:lvl1pPr marL="285750" indent="-285750">
              <a:spcBef>
                <a:spcPts val="600"/>
              </a:spcBef>
              <a:buClr>
                <a:srgbClr val="FF9900"/>
              </a:buClr>
              <a:buFont typeface="Arial" panose="020B0604020202020204" pitchFamily="34" charset="0"/>
              <a:buChar char="•"/>
              <a:defRPr sz="1600">
                <a:latin typeface="+mj-lt"/>
              </a:defRPr>
            </a:lvl1pPr>
          </a:lstStyle>
          <a:p>
            <a:pPr>
              <a:spcBef>
                <a:spcPts val="1200"/>
              </a:spcBef>
            </a:pPr>
            <a:r>
              <a:rPr lang="en-US" dirty="0"/>
              <a:t>fiber-section </a:t>
            </a:r>
            <a:r>
              <a:rPr lang="en-US" b="1" dirty="0"/>
              <a:t>only deals with P-My-</a:t>
            </a:r>
            <a:r>
              <a:rPr lang="en-US" b="1" dirty="0" err="1"/>
              <a:t>Mz</a:t>
            </a:r>
            <a:r>
              <a:rPr lang="en-US" b="1" dirty="0"/>
              <a:t> components </a:t>
            </a:r>
            <a:r>
              <a:rPr lang="en-US" dirty="0"/>
              <a:t>(Euler-Bernoulli)</a:t>
            </a:r>
          </a:p>
          <a:p>
            <a:pPr>
              <a:spcBef>
                <a:spcPts val="1200"/>
              </a:spcBef>
            </a:pPr>
            <a:r>
              <a:rPr lang="en-US" dirty="0"/>
              <a:t>you can include shear deformability (Timoshenko) with </a:t>
            </a:r>
            <a:r>
              <a:rPr lang="en-US" b="1" dirty="0" err="1"/>
              <a:t>sectionAggregator</a:t>
            </a:r>
            <a:endParaRPr lang="en-US" b="1" dirty="0"/>
          </a:p>
          <a:p>
            <a:pPr>
              <a:spcBef>
                <a:spcPts val="1200"/>
              </a:spcBef>
            </a:pPr>
            <a:r>
              <a:rPr lang="en-US" dirty="0"/>
              <a:t>shear forces at the </a:t>
            </a:r>
            <a:r>
              <a:rPr lang="en-US" b="1" dirty="0"/>
              <a:t>element level </a:t>
            </a:r>
            <a:r>
              <a:rPr lang="en-US" dirty="0"/>
              <a:t>are always present for equilibrium</a:t>
            </a:r>
          </a:p>
          <a:p>
            <a:pPr>
              <a:spcBef>
                <a:spcPts val="1200"/>
              </a:spcBef>
            </a:pPr>
            <a:r>
              <a:rPr lang="en-US" dirty="0"/>
              <a:t>shear forces at the </a:t>
            </a:r>
            <a:r>
              <a:rPr lang="en-US" b="1" dirty="0"/>
              <a:t>section level </a:t>
            </a:r>
            <a:r>
              <a:rPr lang="en-US" dirty="0"/>
              <a:t>are present </a:t>
            </a:r>
            <a:r>
              <a:rPr lang="en-US" b="1" dirty="0"/>
              <a:t>only if included with </a:t>
            </a:r>
            <a:r>
              <a:rPr lang="en-US" b="1" dirty="0" err="1"/>
              <a:t>sectionAggregator</a:t>
            </a:r>
            <a:endParaRPr lang="en-US" b="1" dirty="0"/>
          </a:p>
          <a:p>
            <a:pPr>
              <a:spcBef>
                <a:spcPts val="1200"/>
              </a:spcBef>
            </a:pPr>
            <a:r>
              <a:rPr lang="en-US" dirty="0"/>
              <a:t>shear stress-strain law should be </a:t>
            </a:r>
            <a:r>
              <a:rPr lang="en-US" b="1" dirty="0"/>
              <a:t>regularized</a:t>
            </a:r>
            <a:r>
              <a:rPr lang="en-US" dirty="0"/>
              <a:t> as usual</a:t>
            </a:r>
          </a:p>
          <a:p>
            <a:r>
              <a:rPr lang="en-US" dirty="0"/>
              <a:t>displacement-based elements </a:t>
            </a:r>
            <a:r>
              <a:rPr lang="en-US" b="1" dirty="0"/>
              <a:t>do not support shear deformation </a:t>
            </a:r>
            <a:r>
              <a:rPr lang="en-US" dirty="0"/>
              <a:t>(simple Euler-Bernoulli formulation) </a:t>
            </a:r>
          </a:p>
          <a:p>
            <a:r>
              <a:rPr lang="en-US" b="1" dirty="0"/>
              <a:t>use </a:t>
            </a:r>
            <a:r>
              <a:rPr lang="en-US" b="1" dirty="0" err="1"/>
              <a:t>forceBeamColumn</a:t>
            </a:r>
            <a:r>
              <a:rPr lang="en-US" b="1" dirty="0"/>
              <a:t> elements for shear</a:t>
            </a:r>
            <a:endParaRPr lang="it-IT" b="1" dirty="0"/>
          </a:p>
        </p:txBody>
      </p:sp>
    </p:spTree>
    <p:extLst>
      <p:ext uri="{BB962C8B-B14F-4D97-AF65-F5344CB8AC3E}">
        <p14:creationId xmlns:p14="http://schemas.microsoft.com/office/powerpoint/2010/main" val="3678545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1547C74-9B60-4248-9279-48A209A42115}"/>
              </a:ext>
            </a:extLst>
          </p:cNvPr>
          <p:cNvPicPr>
            <a:picLocks noChangeAspect="1"/>
          </p:cNvPicPr>
          <p:nvPr/>
        </p:nvPicPr>
        <p:blipFill rotWithShape="1">
          <a:blip r:embed="rId3"/>
          <a:srcRect r="16480"/>
          <a:stretch/>
        </p:blipFill>
        <p:spPr>
          <a:xfrm>
            <a:off x="357126" y="577331"/>
            <a:ext cx="5576949" cy="3933825"/>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Use</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Shear response</a:t>
            </a:r>
          </a:p>
        </p:txBody>
      </p:sp>
      <p:pic>
        <p:nvPicPr>
          <p:cNvPr id="9" name="Immagine 8">
            <a:extLst>
              <a:ext uri="{FF2B5EF4-FFF2-40B4-BE49-F238E27FC236}">
                <a16:creationId xmlns:a16="http://schemas.microsoft.com/office/drawing/2014/main" id="{1783CFB7-4DF3-46F8-A932-558FC4037527}"/>
              </a:ext>
            </a:extLst>
          </p:cNvPr>
          <p:cNvPicPr>
            <a:picLocks noChangeAspect="1"/>
          </p:cNvPicPr>
          <p:nvPr/>
        </p:nvPicPr>
        <p:blipFill rotWithShape="1">
          <a:blip r:embed="rId4"/>
          <a:srcRect l="31979" t="45925" r="41979" b="25001"/>
          <a:stretch/>
        </p:blipFill>
        <p:spPr>
          <a:xfrm>
            <a:off x="2561485" y="211851"/>
            <a:ext cx="2111909" cy="1326279"/>
          </a:xfrm>
          <a:prstGeom prst="rect">
            <a:avLst/>
          </a:prstGeom>
        </p:spPr>
      </p:pic>
      <p:sp>
        <p:nvSpPr>
          <p:cNvPr id="11" name="TextBox 25">
            <a:extLst>
              <a:ext uri="{FF2B5EF4-FFF2-40B4-BE49-F238E27FC236}">
                <a16:creationId xmlns:a16="http://schemas.microsoft.com/office/drawing/2014/main" id="{14BE8B67-A30A-40AA-8C3A-2AE58E633ED0}"/>
              </a:ext>
            </a:extLst>
          </p:cNvPr>
          <p:cNvSpPr txBox="1"/>
          <p:nvPr/>
        </p:nvSpPr>
        <p:spPr>
          <a:xfrm>
            <a:off x="1045648" y="4813512"/>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C000"/>
                </a:solidFill>
                <a:latin typeface="Open Sans" panose="020B0606030504020204" pitchFamily="34" charset="0"/>
                <a:ea typeface="Open Sans" panose="020B0606030504020204" pitchFamily="34" charset="0"/>
                <a:cs typeface="Open Sans" panose="020B0606030504020204" pitchFamily="34" charset="0"/>
              </a:rPr>
              <a:t>ex11.scd </a:t>
            </a:r>
            <a:r>
              <a:rPr lang="it-IT" sz="1200" i="1" dirty="0">
                <a:solidFill>
                  <a:schemeClr val="tx1"/>
                </a:solidFill>
                <a:latin typeface="Open Sans" panose="020B0606030504020204" pitchFamily="34" charset="0"/>
                <a:ea typeface="Open Sans" panose="020B0606030504020204" pitchFamily="34" charset="0"/>
                <a:cs typeface="Open Sans" panose="020B0606030504020204" pitchFamily="34" charset="0"/>
              </a:rPr>
              <a:t>&amp;</a:t>
            </a:r>
            <a:r>
              <a:rPr lang="it-IT" sz="1200" i="1" dirty="0">
                <a:solidFill>
                  <a:srgbClr val="FFC000"/>
                </a:solidFill>
                <a:latin typeface="Open Sans" panose="020B0606030504020204" pitchFamily="34" charset="0"/>
                <a:ea typeface="Open Sans" panose="020B0606030504020204" pitchFamily="34" charset="0"/>
                <a:cs typeface="Open Sans" panose="020B0606030504020204" pitchFamily="34" charset="0"/>
              </a:rPr>
              <a:t> </a:t>
            </a:r>
            <a:r>
              <a:rPr lang="it-IT" sz="1200" b="1" i="1" dirty="0">
                <a:solidFill>
                  <a:srgbClr val="FFC000"/>
                </a:solidFill>
                <a:latin typeface="Open Sans" panose="020B0606030504020204" pitchFamily="34" charset="0"/>
                <a:ea typeface="Open Sans" panose="020B0606030504020204" pitchFamily="34" charset="0"/>
                <a:cs typeface="Open Sans" panose="020B0606030504020204" pitchFamily="34" charset="0"/>
              </a:rPr>
              <a:t>ex12.scd</a:t>
            </a:r>
            <a:endParaRPr lang="it-IT" sz="1200" b="1" i="1" dirty="0">
              <a:solidFill>
                <a:srgbClr val="FFC000"/>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pic>
        <p:nvPicPr>
          <p:cNvPr id="12" name="Immagine 11">
            <a:extLst>
              <a:ext uri="{FF2B5EF4-FFF2-40B4-BE49-F238E27FC236}">
                <a16:creationId xmlns:a16="http://schemas.microsoft.com/office/drawing/2014/main" id="{1873ECD4-E7CF-4E70-81CA-2A627FDADF7D}"/>
              </a:ext>
            </a:extLst>
          </p:cNvPr>
          <p:cNvPicPr>
            <a:picLocks noChangeAspect="1"/>
          </p:cNvPicPr>
          <p:nvPr/>
        </p:nvPicPr>
        <p:blipFill rotWithShape="1">
          <a:blip r:embed="rId5"/>
          <a:srcRect r="30379"/>
          <a:stretch/>
        </p:blipFill>
        <p:spPr>
          <a:xfrm>
            <a:off x="5748150" y="1870753"/>
            <a:ext cx="1741176" cy="2109713"/>
          </a:xfrm>
          <a:prstGeom prst="rect">
            <a:avLst/>
          </a:prstGeom>
        </p:spPr>
      </p:pic>
      <p:pic>
        <p:nvPicPr>
          <p:cNvPr id="13" name="Immagine 12">
            <a:extLst>
              <a:ext uri="{FF2B5EF4-FFF2-40B4-BE49-F238E27FC236}">
                <a16:creationId xmlns:a16="http://schemas.microsoft.com/office/drawing/2014/main" id="{5A68CCD4-3498-4BE1-9FB6-223E426B3BAA}"/>
              </a:ext>
            </a:extLst>
          </p:cNvPr>
          <p:cNvPicPr>
            <a:picLocks noChangeAspect="1"/>
          </p:cNvPicPr>
          <p:nvPr/>
        </p:nvPicPr>
        <p:blipFill>
          <a:blip r:embed="rId6"/>
          <a:stretch>
            <a:fillRect/>
          </a:stretch>
        </p:blipFill>
        <p:spPr>
          <a:xfrm>
            <a:off x="6322767" y="111658"/>
            <a:ext cx="2609034" cy="1526663"/>
          </a:xfrm>
          <a:prstGeom prst="rect">
            <a:avLst/>
          </a:prstGeom>
        </p:spPr>
      </p:pic>
    </p:spTree>
    <p:extLst>
      <p:ext uri="{BB962C8B-B14F-4D97-AF65-F5344CB8AC3E}">
        <p14:creationId xmlns:p14="http://schemas.microsoft.com/office/powerpoint/2010/main" val="2464759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59314" y="130403"/>
            <a:ext cx="6846879" cy="262691"/>
          </a:xfrm>
        </p:spPr>
        <p:txBody>
          <a:bodyPr/>
          <a:lstStyle/>
          <a:p>
            <a:r>
              <a:rPr lang="en-GB" dirty="0" err="1"/>
              <a:t>OpenSees</a:t>
            </a:r>
            <a:r>
              <a:rPr lang="en-GB" dirty="0"/>
              <a:t> implementation – element loads</a:t>
            </a:r>
          </a:p>
        </p:txBody>
      </p:sp>
      <p:pic>
        <p:nvPicPr>
          <p:cNvPr id="3" name="Immagine 2">
            <a:extLst>
              <a:ext uri="{FF2B5EF4-FFF2-40B4-BE49-F238E27FC236}">
                <a16:creationId xmlns:a16="http://schemas.microsoft.com/office/drawing/2014/main" id="{B145DDBE-2540-462B-B794-049A5368593D}"/>
              </a:ext>
            </a:extLst>
          </p:cNvPr>
          <p:cNvPicPr>
            <a:picLocks noChangeAspect="1"/>
          </p:cNvPicPr>
          <p:nvPr/>
        </p:nvPicPr>
        <p:blipFill rotWithShape="1">
          <a:blip r:embed="rId3"/>
          <a:srcRect t="8368"/>
          <a:stretch/>
        </p:blipFill>
        <p:spPr>
          <a:xfrm>
            <a:off x="273805" y="611994"/>
            <a:ext cx="5036551" cy="2236206"/>
          </a:xfrm>
          <a:prstGeom prst="rect">
            <a:avLst/>
          </a:prstGeom>
        </p:spPr>
      </p:pic>
      <p:sp>
        <p:nvSpPr>
          <p:cNvPr id="17" name="Google Shape;116;p20">
            <a:extLst>
              <a:ext uri="{FF2B5EF4-FFF2-40B4-BE49-F238E27FC236}">
                <a16:creationId xmlns:a16="http://schemas.microsoft.com/office/drawing/2014/main" id="{6E158198-9763-46EC-90DB-98E22BD323CF}"/>
              </a:ext>
            </a:extLst>
          </p:cNvPr>
          <p:cNvSpPr txBox="1">
            <a:spLocks/>
          </p:cNvSpPr>
          <p:nvPr/>
        </p:nvSpPr>
        <p:spPr>
          <a:xfrm>
            <a:off x="5310356" y="134703"/>
            <a:ext cx="3121380" cy="1766996"/>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0" lvl="2" indent="0" algn="ctr">
              <a:buClrTx/>
              <a:buSzPct val="100000"/>
              <a:buNone/>
            </a:pPr>
            <a:r>
              <a:rPr lang="en-US" sz="1400" i="1" dirty="0">
                <a:solidFill>
                  <a:schemeClr val="tx1"/>
                </a:solidFill>
                <a:latin typeface="+mj-lt"/>
                <a:ea typeface="Open Sans" panose="020B0606030504020204" pitchFamily="34" charset="0"/>
                <a:cs typeface="Open Sans" panose="020B0606030504020204" pitchFamily="34" charset="0"/>
              </a:rPr>
              <a:t>Again, the </a:t>
            </a:r>
            <a:r>
              <a:rPr lang="en-US" sz="1400" i="1" dirty="0" err="1">
                <a:solidFill>
                  <a:schemeClr val="tx1"/>
                </a:solidFill>
                <a:latin typeface="+mj-lt"/>
                <a:ea typeface="Open Sans" panose="020B0606030504020204" pitchFamily="34" charset="0"/>
                <a:cs typeface="Open Sans" panose="020B0606030504020204" pitchFamily="34" charset="0"/>
              </a:rPr>
              <a:t>displBeamColumn</a:t>
            </a:r>
            <a:r>
              <a:rPr lang="en-US" sz="1400" i="1" dirty="0">
                <a:solidFill>
                  <a:schemeClr val="tx1"/>
                </a:solidFill>
                <a:latin typeface="+mj-lt"/>
                <a:ea typeface="Open Sans" panose="020B0606030504020204" pitchFamily="34" charset="0"/>
                <a:cs typeface="Open Sans" panose="020B0606030504020204" pitchFamily="34" charset="0"/>
              </a:rPr>
              <a:t> assumes </a:t>
            </a:r>
            <a:r>
              <a:rPr lang="en-US" sz="1400" i="1" u="sng" dirty="0">
                <a:solidFill>
                  <a:schemeClr val="tx1"/>
                </a:solidFill>
                <a:latin typeface="+mj-lt"/>
                <a:ea typeface="Open Sans" panose="020B0606030504020204" pitchFamily="34" charset="0"/>
                <a:cs typeface="Open Sans" panose="020B0606030504020204" pitchFamily="34" charset="0"/>
              </a:rPr>
              <a:t>continuous displacement along the element </a:t>
            </a:r>
            <a:r>
              <a:rPr lang="en-US" sz="1400" i="1" dirty="0">
                <a:solidFill>
                  <a:schemeClr val="tx1"/>
                </a:solidFill>
                <a:latin typeface="+mj-lt"/>
                <a:ea typeface="Open Sans" panose="020B0606030504020204" pitchFamily="34" charset="0"/>
                <a:cs typeface="Open Sans" panose="020B0606030504020204" pitchFamily="34" charset="0"/>
              </a:rPr>
              <a:t> and then computes the forces.</a:t>
            </a:r>
          </a:p>
          <a:p>
            <a:pPr marL="0" lvl="2" indent="0" algn="ctr">
              <a:buClrTx/>
              <a:buSzPct val="100000"/>
              <a:buNone/>
            </a:pPr>
            <a:r>
              <a:rPr lang="en-US" sz="1400" i="1" dirty="0">
                <a:solidFill>
                  <a:schemeClr val="tx1"/>
                </a:solidFill>
                <a:latin typeface="+mj-lt"/>
                <a:ea typeface="Open Sans" panose="020B0606030504020204" pitchFamily="34" charset="0"/>
                <a:cs typeface="Open Sans" panose="020B0606030504020204" pitchFamily="34" charset="0"/>
              </a:rPr>
              <a:t>The </a:t>
            </a:r>
            <a:r>
              <a:rPr lang="en-US" sz="1400" i="1" dirty="0" err="1">
                <a:solidFill>
                  <a:schemeClr val="tx1"/>
                </a:solidFill>
                <a:latin typeface="+mj-lt"/>
                <a:ea typeface="Open Sans" panose="020B0606030504020204" pitchFamily="34" charset="0"/>
                <a:cs typeface="Open Sans" panose="020B0606030504020204" pitchFamily="34" charset="0"/>
              </a:rPr>
              <a:t>forceBeamColumn</a:t>
            </a:r>
            <a:r>
              <a:rPr lang="en-US" sz="1400" i="1" dirty="0">
                <a:solidFill>
                  <a:schemeClr val="tx1"/>
                </a:solidFill>
                <a:latin typeface="+mj-lt"/>
                <a:ea typeface="Open Sans" panose="020B0606030504020204" pitchFamily="34" charset="0"/>
                <a:cs typeface="Open Sans" panose="020B0606030504020204" pitchFamily="34" charset="0"/>
              </a:rPr>
              <a:t> assumes the </a:t>
            </a:r>
            <a:r>
              <a:rPr lang="en-US" sz="1400" i="1" u="sng" dirty="0">
                <a:solidFill>
                  <a:schemeClr val="tx1"/>
                </a:solidFill>
                <a:latin typeface="+mj-lt"/>
                <a:ea typeface="Open Sans" panose="020B0606030504020204" pitchFamily="34" charset="0"/>
                <a:cs typeface="Open Sans" panose="020B0606030504020204" pitchFamily="34" charset="0"/>
              </a:rPr>
              <a:t>forces continuous along the element </a:t>
            </a:r>
            <a:r>
              <a:rPr lang="en-US" sz="1400" i="1" dirty="0">
                <a:solidFill>
                  <a:schemeClr val="tx1"/>
                </a:solidFill>
                <a:latin typeface="+mj-lt"/>
                <a:ea typeface="Open Sans" panose="020B0606030504020204" pitchFamily="34" charset="0"/>
                <a:cs typeface="Open Sans" panose="020B0606030504020204" pitchFamily="34" charset="0"/>
              </a:rPr>
              <a:t>and then iteratively finds the deformation.</a:t>
            </a:r>
          </a:p>
        </p:txBody>
      </p:sp>
      <p:grpSp>
        <p:nvGrpSpPr>
          <p:cNvPr id="13" name="Gruppo 12">
            <a:extLst>
              <a:ext uri="{FF2B5EF4-FFF2-40B4-BE49-F238E27FC236}">
                <a16:creationId xmlns:a16="http://schemas.microsoft.com/office/drawing/2014/main" id="{8ED25DD5-B8C4-4C1E-9649-E3C6D9742C5D}"/>
              </a:ext>
            </a:extLst>
          </p:cNvPr>
          <p:cNvGrpSpPr/>
          <p:nvPr/>
        </p:nvGrpSpPr>
        <p:grpSpPr>
          <a:xfrm>
            <a:off x="401098" y="2822203"/>
            <a:ext cx="4190662" cy="1975089"/>
            <a:chOff x="540414" y="2812821"/>
            <a:chExt cx="4374148" cy="2080728"/>
          </a:xfrm>
        </p:grpSpPr>
        <p:pic>
          <p:nvPicPr>
            <p:cNvPr id="10" name="Immagine 9">
              <a:extLst>
                <a:ext uri="{FF2B5EF4-FFF2-40B4-BE49-F238E27FC236}">
                  <a16:creationId xmlns:a16="http://schemas.microsoft.com/office/drawing/2014/main" id="{476BFDB2-D210-46DC-9700-43D056C5D6E9}"/>
                </a:ext>
              </a:extLst>
            </p:cNvPr>
            <p:cNvPicPr>
              <a:picLocks noChangeAspect="1"/>
            </p:cNvPicPr>
            <p:nvPr/>
          </p:nvPicPr>
          <p:blipFill>
            <a:blip r:embed="rId4"/>
            <a:stretch>
              <a:fillRect/>
            </a:stretch>
          </p:blipFill>
          <p:spPr>
            <a:xfrm>
              <a:off x="2808192" y="2812821"/>
              <a:ext cx="2106370" cy="2080728"/>
            </a:xfrm>
            <a:prstGeom prst="rect">
              <a:avLst/>
            </a:prstGeom>
          </p:spPr>
        </p:pic>
        <p:pic>
          <p:nvPicPr>
            <p:cNvPr id="12" name="Immagine 11">
              <a:extLst>
                <a:ext uri="{FF2B5EF4-FFF2-40B4-BE49-F238E27FC236}">
                  <a16:creationId xmlns:a16="http://schemas.microsoft.com/office/drawing/2014/main" id="{EB49330A-0D00-4688-90FF-7CDCC711BBAF}"/>
                </a:ext>
              </a:extLst>
            </p:cNvPr>
            <p:cNvPicPr>
              <a:picLocks noChangeAspect="1"/>
            </p:cNvPicPr>
            <p:nvPr/>
          </p:nvPicPr>
          <p:blipFill>
            <a:blip r:embed="rId5"/>
            <a:stretch>
              <a:fillRect/>
            </a:stretch>
          </p:blipFill>
          <p:spPr>
            <a:xfrm>
              <a:off x="540414" y="2812821"/>
              <a:ext cx="2190240" cy="2080728"/>
            </a:xfrm>
            <a:prstGeom prst="rect">
              <a:avLst/>
            </a:prstGeom>
          </p:spPr>
        </p:pic>
      </p:grpSp>
      <p:pic>
        <p:nvPicPr>
          <p:cNvPr id="15" name="Immagine 14">
            <a:extLst>
              <a:ext uri="{FF2B5EF4-FFF2-40B4-BE49-F238E27FC236}">
                <a16:creationId xmlns:a16="http://schemas.microsoft.com/office/drawing/2014/main" id="{6626E28C-A366-4855-BB32-2582EEC3C940}"/>
              </a:ext>
            </a:extLst>
          </p:cNvPr>
          <p:cNvPicPr>
            <a:picLocks noChangeAspect="1"/>
          </p:cNvPicPr>
          <p:nvPr/>
        </p:nvPicPr>
        <p:blipFill>
          <a:blip r:embed="rId6"/>
          <a:stretch>
            <a:fillRect/>
          </a:stretch>
        </p:blipFill>
        <p:spPr>
          <a:xfrm>
            <a:off x="4687404" y="2812820"/>
            <a:ext cx="2273356" cy="2139191"/>
          </a:xfrm>
          <a:prstGeom prst="rect">
            <a:avLst/>
          </a:prstGeom>
        </p:spPr>
      </p:pic>
      <p:sp>
        <p:nvSpPr>
          <p:cNvPr id="16" name="CasellaDiTesto 15">
            <a:extLst>
              <a:ext uri="{FF2B5EF4-FFF2-40B4-BE49-F238E27FC236}">
                <a16:creationId xmlns:a16="http://schemas.microsoft.com/office/drawing/2014/main" id="{40D58CC0-43FF-4B70-A5D0-1119BCE010D6}"/>
              </a:ext>
            </a:extLst>
          </p:cNvPr>
          <p:cNvSpPr txBox="1"/>
          <p:nvPr/>
        </p:nvSpPr>
        <p:spPr>
          <a:xfrm>
            <a:off x="2945297" y="473494"/>
            <a:ext cx="1344286" cy="276999"/>
          </a:xfrm>
          <a:prstGeom prst="rect">
            <a:avLst/>
          </a:prstGeom>
          <a:noFill/>
        </p:spPr>
        <p:txBody>
          <a:bodyPr wrap="square" rtlCol="0">
            <a:spAutoFit/>
          </a:bodyPr>
          <a:lstStyle/>
          <a:p>
            <a:r>
              <a:rPr lang="it-IT" sz="1200" i="1" dirty="0">
                <a:latin typeface="+mj-lt"/>
              </a:rPr>
              <a:t>force-</a:t>
            </a:r>
            <a:r>
              <a:rPr lang="it-IT" sz="1200" i="1" dirty="0" err="1">
                <a:latin typeface="+mj-lt"/>
              </a:rPr>
              <a:t>based</a:t>
            </a:r>
            <a:endParaRPr lang="it-IT" sz="1200" i="1" dirty="0">
              <a:latin typeface="+mj-lt"/>
            </a:endParaRPr>
          </a:p>
        </p:txBody>
      </p:sp>
      <p:sp>
        <p:nvSpPr>
          <p:cNvPr id="29" name="CasellaDiTesto 28">
            <a:extLst>
              <a:ext uri="{FF2B5EF4-FFF2-40B4-BE49-F238E27FC236}">
                <a16:creationId xmlns:a16="http://schemas.microsoft.com/office/drawing/2014/main" id="{F3456064-0B75-4115-A052-A748A97DB0FD}"/>
              </a:ext>
            </a:extLst>
          </p:cNvPr>
          <p:cNvSpPr txBox="1"/>
          <p:nvPr/>
        </p:nvSpPr>
        <p:spPr>
          <a:xfrm>
            <a:off x="4045874" y="2202723"/>
            <a:ext cx="1344286" cy="461665"/>
          </a:xfrm>
          <a:prstGeom prst="rect">
            <a:avLst/>
          </a:prstGeom>
          <a:noFill/>
        </p:spPr>
        <p:txBody>
          <a:bodyPr wrap="square" rtlCol="0">
            <a:spAutoFit/>
          </a:bodyPr>
          <a:lstStyle/>
          <a:p>
            <a:pPr algn="ctr"/>
            <a:r>
              <a:rPr lang="it-IT" sz="1200" i="1" dirty="0" err="1">
                <a:latin typeface="+mj-lt"/>
              </a:rPr>
              <a:t>displacement</a:t>
            </a:r>
            <a:endParaRPr lang="it-IT" sz="1200" i="1" dirty="0">
              <a:latin typeface="+mj-lt"/>
            </a:endParaRPr>
          </a:p>
          <a:p>
            <a:pPr algn="ctr"/>
            <a:r>
              <a:rPr lang="it-IT" sz="1200" i="1" dirty="0" err="1">
                <a:latin typeface="+mj-lt"/>
              </a:rPr>
              <a:t>based</a:t>
            </a:r>
            <a:endParaRPr lang="it-IT" sz="1200" i="1" dirty="0">
              <a:latin typeface="+mj-lt"/>
            </a:endParaRPr>
          </a:p>
        </p:txBody>
      </p:sp>
      <p:sp>
        <p:nvSpPr>
          <p:cNvPr id="30" name="TextBox 25">
            <a:extLst>
              <a:ext uri="{FF2B5EF4-FFF2-40B4-BE49-F238E27FC236}">
                <a16:creationId xmlns:a16="http://schemas.microsoft.com/office/drawing/2014/main" id="{A2C51A86-B081-4EF3-93C3-E07D5E391DFE}"/>
              </a:ext>
            </a:extLst>
          </p:cNvPr>
          <p:cNvSpPr txBox="1"/>
          <p:nvPr/>
        </p:nvSpPr>
        <p:spPr>
          <a:xfrm>
            <a:off x="1045648" y="4813512"/>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C000"/>
                </a:solidFill>
                <a:latin typeface="Open Sans" panose="020B0606030504020204" pitchFamily="34" charset="0"/>
                <a:ea typeface="Open Sans" panose="020B0606030504020204" pitchFamily="34" charset="0"/>
                <a:cs typeface="Open Sans" panose="020B0606030504020204" pitchFamily="34" charset="0"/>
              </a:rPr>
              <a:t>ex13.scd</a:t>
            </a:r>
            <a:endParaRPr lang="it-IT" sz="1200" b="1" i="1" dirty="0">
              <a:solidFill>
                <a:srgbClr val="FFC000"/>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8" name="CasellaDiTesto 17">
            <a:extLst>
              <a:ext uri="{FF2B5EF4-FFF2-40B4-BE49-F238E27FC236}">
                <a16:creationId xmlns:a16="http://schemas.microsoft.com/office/drawing/2014/main" id="{0ADD4EDB-3719-42A2-B97E-A19008BBD3AF}"/>
              </a:ext>
            </a:extLst>
          </p:cNvPr>
          <p:cNvSpPr txBox="1"/>
          <p:nvPr/>
        </p:nvSpPr>
        <p:spPr>
          <a:xfrm>
            <a:off x="3742643" y="1428832"/>
            <a:ext cx="1344286" cy="261610"/>
          </a:xfrm>
          <a:prstGeom prst="rect">
            <a:avLst/>
          </a:prstGeom>
          <a:noFill/>
        </p:spPr>
        <p:txBody>
          <a:bodyPr wrap="square" rtlCol="0">
            <a:spAutoFit/>
          </a:bodyPr>
          <a:lstStyle/>
          <a:p>
            <a:r>
              <a:rPr lang="it-IT" sz="1100" u="sng" dirty="0" err="1">
                <a:solidFill>
                  <a:schemeClr val="accent3">
                    <a:lumMod val="75000"/>
                  </a:schemeClr>
                </a:solidFill>
                <a:latin typeface="+mj-lt"/>
              </a:rPr>
              <a:t>element</a:t>
            </a:r>
            <a:r>
              <a:rPr lang="it-IT" sz="1100" u="sng" dirty="0">
                <a:solidFill>
                  <a:schemeClr val="accent3">
                    <a:lumMod val="75000"/>
                  </a:schemeClr>
                </a:solidFill>
                <a:latin typeface="+mj-lt"/>
              </a:rPr>
              <a:t> load</a:t>
            </a:r>
          </a:p>
        </p:txBody>
      </p:sp>
      <p:sp>
        <p:nvSpPr>
          <p:cNvPr id="19" name="CasellaDiTesto 18">
            <a:extLst>
              <a:ext uri="{FF2B5EF4-FFF2-40B4-BE49-F238E27FC236}">
                <a16:creationId xmlns:a16="http://schemas.microsoft.com/office/drawing/2014/main" id="{B8BA216A-B376-4EA0-A397-416B2FD936D6}"/>
              </a:ext>
            </a:extLst>
          </p:cNvPr>
          <p:cNvSpPr txBox="1"/>
          <p:nvPr/>
        </p:nvSpPr>
        <p:spPr>
          <a:xfrm>
            <a:off x="5549806" y="2868067"/>
            <a:ext cx="1229896" cy="276999"/>
          </a:xfrm>
          <a:prstGeom prst="rect">
            <a:avLst/>
          </a:prstGeom>
          <a:noFill/>
        </p:spPr>
        <p:txBody>
          <a:bodyPr wrap="square">
            <a:spAutoFit/>
          </a:bodyPr>
          <a:lstStyle/>
          <a:p>
            <a:r>
              <a:rPr lang="en-US" sz="1200" i="1" dirty="0">
                <a:solidFill>
                  <a:srgbClr val="FF0000"/>
                </a:solidFill>
                <a:latin typeface="+mj-lt"/>
              </a:rPr>
              <a:t>discretization</a:t>
            </a:r>
            <a:endParaRPr lang="it-IT" sz="1200" dirty="0">
              <a:solidFill>
                <a:srgbClr val="FF0000"/>
              </a:solidFill>
            </a:endParaRPr>
          </a:p>
        </p:txBody>
      </p:sp>
      <p:sp>
        <p:nvSpPr>
          <p:cNvPr id="20" name="Google Shape;116;p20">
            <a:extLst>
              <a:ext uri="{FF2B5EF4-FFF2-40B4-BE49-F238E27FC236}">
                <a16:creationId xmlns:a16="http://schemas.microsoft.com/office/drawing/2014/main" id="{46148921-898F-4A84-8AB7-112D765DDF96}"/>
              </a:ext>
            </a:extLst>
          </p:cNvPr>
          <p:cNvSpPr txBox="1">
            <a:spLocks/>
          </p:cNvSpPr>
          <p:nvPr/>
        </p:nvSpPr>
        <p:spPr>
          <a:xfrm>
            <a:off x="308577" y="4813511"/>
            <a:ext cx="3121380" cy="27699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0" lvl="2" indent="0">
              <a:buClrTx/>
              <a:buSzPct val="100000"/>
              <a:buNone/>
            </a:pPr>
            <a:r>
              <a:rPr lang="en-US" sz="1400" i="1" dirty="0">
                <a:solidFill>
                  <a:schemeClr val="tx1"/>
                </a:solidFill>
                <a:latin typeface="+mj-lt"/>
                <a:ea typeface="Open Sans" panose="020B0606030504020204" pitchFamily="34" charset="0"/>
                <a:cs typeface="Open Sans" panose="020B0606030504020204" pitchFamily="34" charset="0"/>
              </a:rPr>
              <a:t>This is true only for </a:t>
            </a:r>
            <a:r>
              <a:rPr lang="en-US" sz="1400" i="1" dirty="0" err="1">
                <a:solidFill>
                  <a:schemeClr val="tx1"/>
                </a:solidFill>
                <a:latin typeface="+mj-lt"/>
                <a:ea typeface="Open Sans" panose="020B0606030504020204" pitchFamily="34" charset="0"/>
                <a:cs typeface="Open Sans" panose="020B0606030504020204" pitchFamily="34" charset="0"/>
              </a:rPr>
              <a:t>OpenSees</a:t>
            </a:r>
            <a:endParaRPr lang="en-US" sz="1400" i="1" dirty="0">
              <a:solidFill>
                <a:schemeClr val="tx1"/>
              </a:solidFill>
              <a:latin typeface="+mj-lt"/>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87357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6779942" y="4165592"/>
            <a:ext cx="2364060"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displBeamColumn</a:t>
            </a:r>
            <a:r>
              <a:rPr lang="it-IT" dirty="0"/>
              <a:t>	    </a:t>
            </a:r>
            <a:r>
              <a:rPr lang="it-IT" dirty="0">
                <a:solidFill>
                  <a:schemeClr val="tx1"/>
                </a:solidFill>
              </a:rPr>
              <a:t>vs</a:t>
            </a:r>
            <a:endParaRPr lang="en-GB" dirty="0">
              <a:solidFill>
                <a:schemeClr val="tx1"/>
              </a:solidFill>
            </a:endParaRPr>
          </a:p>
        </p:txBody>
      </p:sp>
      <p:sp>
        <p:nvSpPr>
          <p:cNvPr id="11" name="CasellaDiTesto 10">
            <a:extLst>
              <a:ext uri="{FF2B5EF4-FFF2-40B4-BE49-F238E27FC236}">
                <a16:creationId xmlns:a16="http://schemas.microsoft.com/office/drawing/2014/main" id="{77DD63CF-1F66-4656-89F8-4655C6D57DAB}"/>
              </a:ext>
            </a:extLst>
          </p:cNvPr>
          <p:cNvSpPr txBox="1"/>
          <p:nvPr/>
        </p:nvSpPr>
        <p:spPr>
          <a:xfrm>
            <a:off x="280396" y="552893"/>
            <a:ext cx="2853330" cy="769441"/>
          </a:xfrm>
          <a:prstGeom prst="rect">
            <a:avLst/>
          </a:prstGeom>
          <a:noFill/>
        </p:spPr>
        <p:txBody>
          <a:bodyPr wrap="square">
            <a:spAutoFit/>
          </a:bodyPr>
          <a:lstStyle/>
          <a:p>
            <a:r>
              <a:rPr lang="en-US" sz="1100" i="1" dirty="0">
                <a:latin typeface="+mj-lt"/>
              </a:rPr>
              <a:t>“displacement is the unknown variable, the element computes the strain from the displacement, gives them to the section that provides stress results”</a:t>
            </a:r>
          </a:p>
        </p:txBody>
      </p:sp>
      <p:sp>
        <p:nvSpPr>
          <p:cNvPr id="18" name="Segnaposto testo 5">
            <a:extLst>
              <a:ext uri="{FF2B5EF4-FFF2-40B4-BE49-F238E27FC236}">
                <a16:creationId xmlns:a16="http://schemas.microsoft.com/office/drawing/2014/main" id="{23BBC928-EF2F-4863-A59A-7ECF0B2FF7D4}"/>
              </a:ext>
            </a:extLst>
          </p:cNvPr>
          <p:cNvSpPr txBox="1">
            <a:spLocks/>
          </p:cNvSpPr>
          <p:nvPr/>
        </p:nvSpPr>
        <p:spPr>
          <a:xfrm>
            <a:off x="4065886" y="191488"/>
            <a:ext cx="6846879"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it-IT" dirty="0" err="1"/>
              <a:t>forceBeamColumn</a:t>
            </a:r>
            <a:endParaRPr lang="it-IT" dirty="0"/>
          </a:p>
        </p:txBody>
      </p:sp>
      <p:sp>
        <p:nvSpPr>
          <p:cNvPr id="19" name="CasellaDiTesto 18">
            <a:extLst>
              <a:ext uri="{FF2B5EF4-FFF2-40B4-BE49-F238E27FC236}">
                <a16:creationId xmlns:a16="http://schemas.microsoft.com/office/drawing/2014/main" id="{5BAD7B29-265B-485E-9E00-820869E39556}"/>
              </a:ext>
            </a:extLst>
          </p:cNvPr>
          <p:cNvSpPr txBox="1"/>
          <p:nvPr/>
        </p:nvSpPr>
        <p:spPr>
          <a:xfrm>
            <a:off x="4065886" y="552893"/>
            <a:ext cx="2769048" cy="600164"/>
          </a:xfrm>
          <a:prstGeom prst="rect">
            <a:avLst/>
          </a:prstGeom>
          <a:noFill/>
        </p:spPr>
        <p:txBody>
          <a:bodyPr wrap="square">
            <a:spAutoFit/>
          </a:bodyPr>
          <a:lstStyle/>
          <a:p>
            <a:r>
              <a:rPr lang="en-US" sz="1100" i="1" dirty="0">
                <a:latin typeface="+mj-lt"/>
              </a:rPr>
              <a:t>“assumes the distribution of stresses along the elements and then computes the strain with an iterative process”</a:t>
            </a:r>
          </a:p>
        </p:txBody>
      </p:sp>
      <p:sp>
        <p:nvSpPr>
          <p:cNvPr id="12" name="Google Shape;260;p32">
            <a:extLst>
              <a:ext uri="{FF2B5EF4-FFF2-40B4-BE49-F238E27FC236}">
                <a16:creationId xmlns:a16="http://schemas.microsoft.com/office/drawing/2014/main" id="{6A06ECE7-139D-4483-AE23-D100AB5776E5}"/>
              </a:ext>
            </a:extLst>
          </p:cNvPr>
          <p:cNvSpPr txBox="1">
            <a:spLocks/>
          </p:cNvSpPr>
          <p:nvPr/>
        </p:nvSpPr>
        <p:spPr>
          <a:xfrm>
            <a:off x="341332" y="1384995"/>
            <a:ext cx="2803488" cy="3236010"/>
          </a:xfrm>
          <a:prstGeom prst="rect">
            <a:avLst/>
          </a:prstGeom>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71450" indent="-171450">
              <a:spcBef>
                <a:spcPts val="1200"/>
              </a:spcBef>
              <a:buFont typeface="Arial" panose="020B0604020202020204" pitchFamily="34" charset="0"/>
              <a:buChar char="•"/>
            </a:pPr>
            <a:r>
              <a:rPr lang="en-US" dirty="0">
                <a:solidFill>
                  <a:schemeClr val="tx1"/>
                </a:solidFill>
                <a:latin typeface="+mj-lt"/>
              </a:rPr>
              <a:t>Requires a fine mesh for non-linear problems</a:t>
            </a:r>
          </a:p>
          <a:p>
            <a:pPr marL="171450" indent="-171450">
              <a:spcBef>
                <a:spcPts val="1200"/>
              </a:spcBef>
              <a:buFont typeface="Arial" panose="020B0604020202020204" pitchFamily="34" charset="0"/>
              <a:buChar char="•"/>
            </a:pPr>
            <a:r>
              <a:rPr lang="en-US" dirty="0">
                <a:solidFill>
                  <a:schemeClr val="tx1"/>
                </a:solidFill>
                <a:latin typeface="+mj-lt"/>
              </a:rPr>
              <a:t>Characteristic length = element</a:t>
            </a:r>
          </a:p>
          <a:p>
            <a:pPr marL="171450" indent="-171450">
              <a:spcBef>
                <a:spcPts val="1200"/>
              </a:spcBef>
              <a:buFont typeface="Arial" panose="020B0604020202020204" pitchFamily="34" charset="0"/>
              <a:buChar char="•"/>
            </a:pPr>
            <a:r>
              <a:rPr lang="en-US" dirty="0">
                <a:solidFill>
                  <a:schemeClr val="tx1"/>
                </a:solidFill>
                <a:latin typeface="+mj-lt"/>
              </a:rPr>
              <a:t>Only Euler-Bernoulli no shear</a:t>
            </a:r>
          </a:p>
          <a:p>
            <a:pPr marL="171450" indent="-171450">
              <a:spcBef>
                <a:spcPts val="1200"/>
              </a:spcBef>
              <a:buFont typeface="Arial" panose="020B0604020202020204" pitchFamily="34" charset="0"/>
              <a:buChar char="•"/>
            </a:pPr>
            <a:r>
              <a:rPr lang="en-US" dirty="0">
                <a:solidFill>
                  <a:schemeClr val="tx1"/>
                </a:solidFill>
                <a:latin typeface="+mj-lt"/>
              </a:rPr>
              <a:t>Element loads do not affect directly the section response</a:t>
            </a:r>
          </a:p>
        </p:txBody>
      </p:sp>
      <p:sp>
        <p:nvSpPr>
          <p:cNvPr id="14" name="Google Shape;261;p32">
            <a:extLst>
              <a:ext uri="{FF2B5EF4-FFF2-40B4-BE49-F238E27FC236}">
                <a16:creationId xmlns:a16="http://schemas.microsoft.com/office/drawing/2014/main" id="{0C327AD8-60A3-4155-86C7-377D354E994C}"/>
              </a:ext>
            </a:extLst>
          </p:cNvPr>
          <p:cNvSpPr txBox="1">
            <a:spLocks/>
          </p:cNvSpPr>
          <p:nvPr/>
        </p:nvSpPr>
        <p:spPr>
          <a:xfrm>
            <a:off x="4126227" y="1384996"/>
            <a:ext cx="3274697" cy="3236009"/>
          </a:xfrm>
          <a:prstGeom prst="rect">
            <a:avLst/>
          </a:prstGeom>
        </p:spPr>
        <p:txBody>
          <a:bodyPr spcFirstLastPara="1" wrap="square" lIns="0" tIns="0" rIns="0" bIns="0" anchor="t" anchorCtr="0">
            <a:noAutofit/>
          </a:bodyPr>
          <a:lstStyle>
            <a:defPPr marR="0" lvl="0" algn="l" rtl="0">
              <a:lnSpc>
                <a:spcPct val="100000"/>
              </a:lnSpc>
              <a:spcBef>
                <a:spcPts val="0"/>
              </a:spcBef>
              <a:spcAft>
                <a:spcPts val="0"/>
              </a:spcAft>
              <a:defRPr/>
            </a:defPPr>
            <a:lvl1pPr marL="171450" indent="-171450">
              <a:spcBef>
                <a:spcPts val="1200"/>
              </a:spcBef>
              <a:buFont typeface="Arial" panose="020B0604020202020204" pitchFamily="34" charset="0"/>
              <a:buChar char="•"/>
              <a:defRPr>
                <a:solidFill>
                  <a:schemeClr val="tx1"/>
                </a:solidFill>
                <a:latin typeface="+mj-lt"/>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t>One element per member is enough if you are studying material nonlinearities</a:t>
            </a:r>
          </a:p>
          <a:p>
            <a:r>
              <a:rPr lang="en-US" dirty="0"/>
              <a:t>Characteristic length = gauss point </a:t>
            </a:r>
          </a:p>
          <a:p>
            <a:r>
              <a:rPr lang="en-US" dirty="0"/>
              <a:t>Shear considered in </a:t>
            </a:r>
            <a:r>
              <a:rPr lang="en-US" dirty="0" err="1"/>
              <a:t>sectionAggregator</a:t>
            </a:r>
            <a:endParaRPr lang="en-US" dirty="0"/>
          </a:p>
          <a:p>
            <a:r>
              <a:rPr lang="en-US" dirty="0"/>
              <a:t>Element loads affect directly the section response</a:t>
            </a:r>
          </a:p>
        </p:txBody>
      </p:sp>
    </p:spTree>
    <p:extLst>
      <p:ext uri="{BB962C8B-B14F-4D97-AF65-F5344CB8AC3E}">
        <p14:creationId xmlns:p14="http://schemas.microsoft.com/office/powerpoint/2010/main" val="1751730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Assignment</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Assignment</a:t>
            </a:r>
            <a:endParaRPr lang="en-GB" dirty="0"/>
          </a:p>
        </p:txBody>
      </p:sp>
      <p:grpSp>
        <p:nvGrpSpPr>
          <p:cNvPr id="14" name="Group 16">
            <a:extLst>
              <a:ext uri="{FF2B5EF4-FFF2-40B4-BE49-F238E27FC236}">
                <a16:creationId xmlns:a16="http://schemas.microsoft.com/office/drawing/2014/main" id="{2B8D34E8-7C3B-400C-828B-D952DE9A466D}"/>
              </a:ext>
            </a:extLst>
          </p:cNvPr>
          <p:cNvGrpSpPr/>
          <p:nvPr/>
        </p:nvGrpSpPr>
        <p:grpSpPr>
          <a:xfrm>
            <a:off x="-170979" y="632336"/>
            <a:ext cx="9038190" cy="392632"/>
            <a:chOff x="-209252" y="591732"/>
            <a:chExt cx="9094653" cy="395084"/>
          </a:xfrm>
        </p:grpSpPr>
        <p:sp>
          <p:nvSpPr>
            <p:cNvPr id="15" name="Rectangle 17">
              <a:extLst>
                <a:ext uri="{FF2B5EF4-FFF2-40B4-BE49-F238E27FC236}">
                  <a16:creationId xmlns:a16="http://schemas.microsoft.com/office/drawing/2014/main" id="{E19C39F0-3C0A-441B-BD5D-D4558D6EE787}"/>
                </a:ext>
              </a:extLst>
            </p:cNvPr>
            <p:cNvSpPr/>
            <p:nvPr/>
          </p:nvSpPr>
          <p:spPr>
            <a:xfrm flipV="1">
              <a:off x="-37205" y="591732"/>
              <a:ext cx="8751389" cy="394593"/>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6" name="Triangolo isoscele 15">
              <a:extLst>
                <a:ext uri="{FF2B5EF4-FFF2-40B4-BE49-F238E27FC236}">
                  <a16:creationId xmlns:a16="http://schemas.microsoft.com/office/drawing/2014/main" id="{B5C485B1-4045-4D25-8F9F-772F490253EB}"/>
                </a:ext>
              </a:extLst>
            </p:cNvPr>
            <p:cNvSpPr/>
            <p:nvPr/>
          </p:nvSpPr>
          <p:spPr>
            <a:xfrm rot="10800000">
              <a:off x="8541734" y="591735"/>
              <a:ext cx="343667" cy="39459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7" name="Triangolo isoscele 16">
              <a:extLst>
                <a:ext uri="{FF2B5EF4-FFF2-40B4-BE49-F238E27FC236}">
                  <a16:creationId xmlns:a16="http://schemas.microsoft.com/office/drawing/2014/main" id="{07615492-68A9-47B7-B6F6-9548188585FB}"/>
                </a:ext>
              </a:extLst>
            </p:cNvPr>
            <p:cNvSpPr/>
            <p:nvPr/>
          </p:nvSpPr>
          <p:spPr>
            <a:xfrm flipH="1">
              <a:off x="-209252" y="591734"/>
              <a:ext cx="344093" cy="395082"/>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sp>
        <p:nvSpPr>
          <p:cNvPr id="19" name="Rectangle 17">
            <a:extLst>
              <a:ext uri="{FF2B5EF4-FFF2-40B4-BE49-F238E27FC236}">
                <a16:creationId xmlns:a16="http://schemas.microsoft.com/office/drawing/2014/main" id="{22E73220-B0BA-4821-A17F-45C9BFB413CC}"/>
              </a:ext>
            </a:extLst>
          </p:cNvPr>
          <p:cNvSpPr/>
          <p:nvPr/>
        </p:nvSpPr>
        <p:spPr>
          <a:xfrm flipV="1">
            <a:off x="-1" y="4162781"/>
            <a:ext cx="7180331" cy="345562"/>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0" name="Triangolo isoscele 19">
            <a:extLst>
              <a:ext uri="{FF2B5EF4-FFF2-40B4-BE49-F238E27FC236}">
                <a16:creationId xmlns:a16="http://schemas.microsoft.com/office/drawing/2014/main" id="{30455E77-6E97-4BEE-A701-B9A955631CDE}"/>
              </a:ext>
            </a:extLst>
          </p:cNvPr>
          <p:cNvSpPr/>
          <p:nvPr/>
        </p:nvSpPr>
        <p:spPr>
          <a:xfrm rot="10800000">
            <a:off x="7033285" y="4164187"/>
            <a:ext cx="300964" cy="345563"/>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21" name="Triangolo isoscele 20">
            <a:extLst>
              <a:ext uri="{FF2B5EF4-FFF2-40B4-BE49-F238E27FC236}">
                <a16:creationId xmlns:a16="http://schemas.microsoft.com/office/drawing/2014/main" id="{1C003050-C1CD-4357-990D-4C8C96282E3A}"/>
              </a:ext>
            </a:extLst>
          </p:cNvPr>
          <p:cNvSpPr/>
          <p:nvPr/>
        </p:nvSpPr>
        <p:spPr>
          <a:xfrm flipH="1">
            <a:off x="-151282" y="4160946"/>
            <a:ext cx="302561" cy="347397"/>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pic>
        <p:nvPicPr>
          <p:cNvPr id="28" name="Immagine 27">
            <a:extLst>
              <a:ext uri="{FF2B5EF4-FFF2-40B4-BE49-F238E27FC236}">
                <a16:creationId xmlns:a16="http://schemas.microsoft.com/office/drawing/2014/main" id="{4A6D0B54-19C9-4813-B2F7-3A4CF8585DCC}"/>
              </a:ext>
            </a:extLst>
          </p:cNvPr>
          <p:cNvPicPr>
            <a:picLocks noChangeAspect="1"/>
          </p:cNvPicPr>
          <p:nvPr/>
        </p:nvPicPr>
        <p:blipFill>
          <a:blip r:embed="rId3"/>
          <a:stretch>
            <a:fillRect/>
          </a:stretch>
        </p:blipFill>
        <p:spPr>
          <a:xfrm>
            <a:off x="275505" y="632336"/>
            <a:ext cx="4796719" cy="3876007"/>
          </a:xfrm>
          <a:prstGeom prst="rect">
            <a:avLst/>
          </a:prstGeom>
        </p:spPr>
      </p:pic>
      <p:pic>
        <p:nvPicPr>
          <p:cNvPr id="30" name="Immagine 29">
            <a:extLst>
              <a:ext uri="{FF2B5EF4-FFF2-40B4-BE49-F238E27FC236}">
                <a16:creationId xmlns:a16="http://schemas.microsoft.com/office/drawing/2014/main" id="{6A4F92E9-8B02-4C2F-9036-6D947281B779}"/>
              </a:ext>
            </a:extLst>
          </p:cNvPr>
          <p:cNvPicPr>
            <a:picLocks noChangeAspect="1"/>
          </p:cNvPicPr>
          <p:nvPr/>
        </p:nvPicPr>
        <p:blipFill rotWithShape="1">
          <a:blip r:embed="rId4"/>
          <a:srcRect l="30690"/>
          <a:stretch/>
        </p:blipFill>
        <p:spPr>
          <a:xfrm>
            <a:off x="264638" y="632335"/>
            <a:ext cx="4796719" cy="4283917"/>
          </a:xfrm>
          <a:prstGeom prst="rect">
            <a:avLst/>
          </a:prstGeom>
        </p:spPr>
      </p:pic>
      <p:sp>
        <p:nvSpPr>
          <p:cNvPr id="32" name="CasellaDiTesto 31">
            <a:extLst>
              <a:ext uri="{FF2B5EF4-FFF2-40B4-BE49-F238E27FC236}">
                <a16:creationId xmlns:a16="http://schemas.microsoft.com/office/drawing/2014/main" id="{663637EA-C3CE-4CE7-BC44-A46B5A97D24C}"/>
              </a:ext>
            </a:extLst>
          </p:cNvPr>
          <p:cNvSpPr txBox="1"/>
          <p:nvPr/>
        </p:nvSpPr>
        <p:spPr>
          <a:xfrm>
            <a:off x="5196450" y="1089682"/>
            <a:ext cx="2648648" cy="954107"/>
          </a:xfrm>
          <a:prstGeom prst="rect">
            <a:avLst/>
          </a:prstGeom>
          <a:noFill/>
        </p:spPr>
        <p:txBody>
          <a:bodyPr wrap="square" rtlCol="0">
            <a:spAutoFit/>
          </a:bodyPr>
          <a:lstStyle/>
          <a:p>
            <a:r>
              <a:rPr lang="it-IT"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Apply</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 the </a:t>
            </a:r>
            <a:r>
              <a:rPr lang="it-IT"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comparisons</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it-IT"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operated</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 in </a:t>
            </a:r>
            <a:r>
              <a:rPr lang="it-IT"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today’s</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 class to the frame </a:t>
            </a:r>
            <a:r>
              <a:rPr lang="it-IT"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structure</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 of last week.</a:t>
            </a:r>
          </a:p>
        </p:txBody>
      </p:sp>
      <p:sp>
        <p:nvSpPr>
          <p:cNvPr id="31" name="TextBox 25">
            <a:extLst>
              <a:ext uri="{FF2B5EF4-FFF2-40B4-BE49-F238E27FC236}">
                <a16:creationId xmlns:a16="http://schemas.microsoft.com/office/drawing/2014/main" id="{5F19056A-7085-4052-935E-DA06C3656141}"/>
              </a:ext>
            </a:extLst>
          </p:cNvPr>
          <p:cNvSpPr txBox="1"/>
          <p:nvPr/>
        </p:nvSpPr>
        <p:spPr>
          <a:xfrm>
            <a:off x="1121848" y="4798123"/>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ex8.tcl, ex8.scd</a:t>
            </a:r>
          </a:p>
        </p:txBody>
      </p:sp>
    </p:spTree>
    <p:extLst>
      <p:ext uri="{BB962C8B-B14F-4D97-AF65-F5344CB8AC3E}">
        <p14:creationId xmlns:p14="http://schemas.microsoft.com/office/powerpoint/2010/main" val="162483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19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Other elements we will encounter…</a:t>
            </a:r>
          </a:p>
        </p:txBody>
      </p:sp>
      <p:sp>
        <p:nvSpPr>
          <p:cNvPr id="9" name="CasellaDiTesto 8">
            <a:extLst>
              <a:ext uri="{FF2B5EF4-FFF2-40B4-BE49-F238E27FC236}">
                <a16:creationId xmlns:a16="http://schemas.microsoft.com/office/drawing/2014/main" id="{A5D81F8B-2A33-4CC7-A1DD-842A29060C2B}"/>
              </a:ext>
            </a:extLst>
          </p:cNvPr>
          <p:cNvSpPr txBox="1"/>
          <p:nvPr/>
        </p:nvSpPr>
        <p:spPr>
          <a:xfrm>
            <a:off x="267856" y="659504"/>
            <a:ext cx="7152119" cy="2739211"/>
          </a:xfrm>
          <a:prstGeom prst="rect">
            <a:avLst/>
          </a:prstGeom>
          <a:noFill/>
        </p:spPr>
        <p:txBody>
          <a:bodyPr wrap="square">
            <a:spAutoFit/>
          </a:bodyPr>
          <a:lstStyle>
            <a:defPPr marR="0" lvl="0" algn="l" rtl="0">
              <a:lnSpc>
                <a:spcPct val="100000"/>
              </a:lnSpc>
              <a:spcBef>
                <a:spcPts val="0"/>
              </a:spcBef>
              <a:spcAft>
                <a:spcPts val="0"/>
              </a:spcAft>
            </a:defPPr>
            <a:lvl1pPr marL="285750" indent="-285750">
              <a:spcBef>
                <a:spcPts val="600"/>
              </a:spcBef>
              <a:buClr>
                <a:srgbClr val="FF9900"/>
              </a:buClr>
              <a:buFont typeface="Arial" panose="020B0604020202020204" pitchFamily="34" charset="0"/>
              <a:buChar char="•"/>
              <a:defRPr sz="1600">
                <a:latin typeface="+mj-lt"/>
              </a:defRPr>
            </a:lvl1pPr>
          </a:lstStyle>
          <a:p>
            <a:pPr>
              <a:spcBef>
                <a:spcPts val="1200"/>
              </a:spcBef>
            </a:pPr>
            <a:r>
              <a:rPr lang="en-US" dirty="0" err="1"/>
              <a:t>zeroLengthElement</a:t>
            </a:r>
            <a:r>
              <a:rPr lang="en-US" dirty="0"/>
              <a:t> </a:t>
            </a:r>
          </a:p>
          <a:p>
            <a:pPr>
              <a:spcBef>
                <a:spcPts val="1200"/>
              </a:spcBef>
            </a:pPr>
            <a:r>
              <a:rPr lang="en-US" dirty="0" err="1"/>
              <a:t>HingedBeam</a:t>
            </a:r>
            <a:endParaRPr lang="en-US" dirty="0"/>
          </a:p>
          <a:p>
            <a:pPr marL="0" indent="0">
              <a:spcBef>
                <a:spcPts val="1200"/>
              </a:spcBef>
              <a:buNone/>
            </a:pPr>
            <a:endParaRPr lang="en-US" dirty="0"/>
          </a:p>
          <a:p>
            <a:pPr>
              <a:spcBef>
                <a:spcPts val="1200"/>
              </a:spcBef>
            </a:pPr>
            <a:r>
              <a:rPr lang="en-US" dirty="0" err="1"/>
              <a:t>MasonryInfillWallElement</a:t>
            </a:r>
            <a:endParaRPr lang="en-US" dirty="0">
              <a:sym typeface="Wingdings" panose="05000000000000000000" pitchFamily="2" charset="2"/>
            </a:endParaRPr>
          </a:p>
          <a:p>
            <a:pPr>
              <a:spcBef>
                <a:spcPts val="1200"/>
              </a:spcBef>
            </a:pPr>
            <a:r>
              <a:rPr lang="en-US" dirty="0">
                <a:sym typeface="Wingdings" panose="05000000000000000000" pitchFamily="2" charset="2"/>
              </a:rPr>
              <a:t>truss</a:t>
            </a:r>
          </a:p>
          <a:p>
            <a:pPr marL="0" indent="0">
              <a:spcBef>
                <a:spcPts val="1200"/>
              </a:spcBef>
              <a:buNone/>
            </a:pPr>
            <a:endParaRPr lang="en-US" dirty="0">
              <a:sym typeface="Wingdings" panose="05000000000000000000" pitchFamily="2" charset="2"/>
            </a:endParaRPr>
          </a:p>
          <a:p>
            <a:pPr>
              <a:spcBef>
                <a:spcPts val="1200"/>
              </a:spcBef>
            </a:pPr>
            <a:r>
              <a:rPr lang="en-US" dirty="0">
                <a:sym typeface="Wingdings" panose="05000000000000000000" pitchFamily="2" charset="2"/>
              </a:rPr>
              <a:t>ASDShellQ4 </a:t>
            </a:r>
            <a:endParaRPr lang="en-US" dirty="0"/>
          </a:p>
        </p:txBody>
      </p:sp>
      <p:sp>
        <p:nvSpPr>
          <p:cNvPr id="10" name="TextBox 25">
            <a:extLst>
              <a:ext uri="{FF2B5EF4-FFF2-40B4-BE49-F238E27FC236}">
                <a16:creationId xmlns:a16="http://schemas.microsoft.com/office/drawing/2014/main" id="{0DAF655A-DF2A-4AF2-A7C8-CD2E3ACFCCBD}"/>
              </a:ext>
            </a:extLst>
          </p:cNvPr>
          <p:cNvSpPr txBox="1"/>
          <p:nvPr/>
        </p:nvSpPr>
        <p:spPr>
          <a:xfrm>
            <a:off x="2947383" y="1099192"/>
            <a:ext cx="2176114" cy="276999"/>
          </a:xfrm>
          <a:prstGeom prst="rect">
            <a:avLst/>
          </a:prstGeom>
          <a:noFill/>
        </p:spPr>
        <p:txBody>
          <a:bodyPr wrap="square">
            <a:spAutoFit/>
          </a:bodyPr>
          <a:lstStyle/>
          <a:p>
            <a:pPr algn="r"/>
            <a:r>
              <a:rPr lang="it-IT" sz="1200" i="1" u="sng" dirty="0" err="1">
                <a:latin typeface="Open Sans" panose="020B0606030504020204" pitchFamily="34" charset="0"/>
                <a:ea typeface="Open Sans" panose="020B0606030504020204" pitchFamily="34" charset="0"/>
                <a:cs typeface="Open Sans" panose="020B0606030504020204" pitchFamily="34" charset="0"/>
              </a:rPr>
              <a:t>See</a:t>
            </a:r>
            <a:r>
              <a:rPr lang="it-IT" sz="1200" i="1" u="sng"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u="sng"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ex14.tcl</a:t>
            </a:r>
          </a:p>
        </p:txBody>
      </p:sp>
      <p:sp>
        <p:nvSpPr>
          <p:cNvPr id="2" name="Parentesi graffa chiusa 1">
            <a:extLst>
              <a:ext uri="{FF2B5EF4-FFF2-40B4-BE49-F238E27FC236}">
                <a16:creationId xmlns:a16="http://schemas.microsoft.com/office/drawing/2014/main" id="{2E0F8069-71C7-4C8B-9701-95E1FFC3E3B5}"/>
              </a:ext>
            </a:extLst>
          </p:cNvPr>
          <p:cNvSpPr/>
          <p:nvPr/>
        </p:nvSpPr>
        <p:spPr>
          <a:xfrm>
            <a:off x="2667000" y="731520"/>
            <a:ext cx="160020" cy="563880"/>
          </a:xfrm>
          <a:prstGeom prst="rightBrace">
            <a:avLst>
              <a:gd name="adj1" fmla="val 57936"/>
              <a:gd name="adj2" fmla="val 50000"/>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1" name="Parentesi graffa chiusa 10">
            <a:extLst>
              <a:ext uri="{FF2B5EF4-FFF2-40B4-BE49-F238E27FC236}">
                <a16:creationId xmlns:a16="http://schemas.microsoft.com/office/drawing/2014/main" id="{0910A92B-F9C0-4925-B5F5-70EE6D3DDD62}"/>
              </a:ext>
            </a:extLst>
          </p:cNvPr>
          <p:cNvSpPr/>
          <p:nvPr/>
        </p:nvSpPr>
        <p:spPr>
          <a:xfrm>
            <a:off x="3176239" y="1939569"/>
            <a:ext cx="160020" cy="563880"/>
          </a:xfrm>
          <a:prstGeom prst="rightBrace">
            <a:avLst>
              <a:gd name="adj1" fmla="val 57936"/>
              <a:gd name="adj2" fmla="val 50000"/>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2" name="Parentesi graffa chiusa 11">
            <a:extLst>
              <a:ext uri="{FF2B5EF4-FFF2-40B4-BE49-F238E27FC236}">
                <a16:creationId xmlns:a16="http://schemas.microsoft.com/office/drawing/2014/main" id="{1CFFD3B5-EF90-4A45-A0F7-CCDB04ACA5AF}"/>
              </a:ext>
            </a:extLst>
          </p:cNvPr>
          <p:cNvSpPr/>
          <p:nvPr/>
        </p:nvSpPr>
        <p:spPr>
          <a:xfrm>
            <a:off x="1893848" y="2936333"/>
            <a:ext cx="160020" cy="563880"/>
          </a:xfrm>
          <a:prstGeom prst="rightBrace">
            <a:avLst>
              <a:gd name="adj1" fmla="val 57936"/>
              <a:gd name="adj2" fmla="val 50000"/>
            </a:avLst>
          </a:prstGeom>
          <a:ln>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13" name="CasellaDiTesto 12">
            <a:extLst>
              <a:ext uri="{FF2B5EF4-FFF2-40B4-BE49-F238E27FC236}">
                <a16:creationId xmlns:a16="http://schemas.microsoft.com/office/drawing/2014/main" id="{30854724-4091-4F61-B6E3-200ED561672D}"/>
              </a:ext>
            </a:extLst>
          </p:cNvPr>
          <p:cNvSpPr txBox="1"/>
          <p:nvPr/>
        </p:nvSpPr>
        <p:spPr>
          <a:xfrm>
            <a:off x="2799236" y="815329"/>
            <a:ext cx="4183213" cy="338554"/>
          </a:xfrm>
          <a:prstGeom prst="rect">
            <a:avLst/>
          </a:prstGeom>
          <a:noFill/>
        </p:spPr>
        <p:txBody>
          <a:bodyPr wrap="square" rtlCol="0">
            <a:spAutoFit/>
          </a:bodyPr>
          <a:lstStyle/>
          <a:p>
            <a:r>
              <a:rPr lang="it-IT" sz="1600" i="1" dirty="0" err="1">
                <a:latin typeface="+mj-lt"/>
              </a:rPr>
              <a:t>concentrated</a:t>
            </a:r>
            <a:r>
              <a:rPr lang="it-IT" sz="1600" i="1" dirty="0">
                <a:latin typeface="+mj-lt"/>
              </a:rPr>
              <a:t> </a:t>
            </a:r>
            <a:r>
              <a:rPr lang="it-IT" sz="1600" i="1" dirty="0" err="1">
                <a:latin typeface="+mj-lt"/>
              </a:rPr>
              <a:t>plasticity</a:t>
            </a:r>
            <a:endParaRPr lang="it-IT" sz="1600" i="1" dirty="0">
              <a:latin typeface="+mj-lt"/>
            </a:endParaRPr>
          </a:p>
        </p:txBody>
      </p:sp>
      <p:sp>
        <p:nvSpPr>
          <p:cNvPr id="14" name="CasellaDiTesto 13">
            <a:extLst>
              <a:ext uri="{FF2B5EF4-FFF2-40B4-BE49-F238E27FC236}">
                <a16:creationId xmlns:a16="http://schemas.microsoft.com/office/drawing/2014/main" id="{8B5C9854-91C0-47C5-B35E-A963D66D73AF}"/>
              </a:ext>
            </a:extLst>
          </p:cNvPr>
          <p:cNvSpPr txBox="1"/>
          <p:nvPr/>
        </p:nvSpPr>
        <p:spPr>
          <a:xfrm>
            <a:off x="3336259" y="2052232"/>
            <a:ext cx="4183213" cy="338554"/>
          </a:xfrm>
          <a:prstGeom prst="rect">
            <a:avLst/>
          </a:prstGeom>
          <a:noFill/>
        </p:spPr>
        <p:txBody>
          <a:bodyPr wrap="square" rtlCol="0">
            <a:spAutoFit/>
          </a:bodyPr>
          <a:lstStyle/>
          <a:p>
            <a:r>
              <a:rPr lang="it-IT" sz="1600" i="1" u="sng" dirty="0" err="1">
                <a:latin typeface="+mj-lt"/>
              </a:rPr>
              <a:t>infill</a:t>
            </a:r>
            <a:r>
              <a:rPr lang="it-IT" sz="1600" i="1" dirty="0">
                <a:latin typeface="+mj-lt"/>
              </a:rPr>
              <a:t> </a:t>
            </a:r>
            <a:r>
              <a:rPr lang="it-IT" sz="1600" i="1" dirty="0" err="1">
                <a:latin typeface="+mj-lt"/>
              </a:rPr>
              <a:t>walls</a:t>
            </a:r>
            <a:endParaRPr lang="it-IT" sz="1600" i="1" dirty="0">
              <a:latin typeface="+mj-lt"/>
            </a:endParaRPr>
          </a:p>
        </p:txBody>
      </p:sp>
      <p:sp>
        <p:nvSpPr>
          <p:cNvPr id="15" name="CasellaDiTesto 14">
            <a:extLst>
              <a:ext uri="{FF2B5EF4-FFF2-40B4-BE49-F238E27FC236}">
                <a16:creationId xmlns:a16="http://schemas.microsoft.com/office/drawing/2014/main" id="{8A1F984B-95F0-4304-BEAB-DFAB45F1C852}"/>
              </a:ext>
            </a:extLst>
          </p:cNvPr>
          <p:cNvSpPr txBox="1"/>
          <p:nvPr/>
        </p:nvSpPr>
        <p:spPr>
          <a:xfrm>
            <a:off x="2135644" y="3033876"/>
            <a:ext cx="4183213" cy="338554"/>
          </a:xfrm>
          <a:prstGeom prst="rect">
            <a:avLst/>
          </a:prstGeom>
          <a:noFill/>
        </p:spPr>
        <p:txBody>
          <a:bodyPr wrap="square" rtlCol="0">
            <a:spAutoFit/>
          </a:bodyPr>
          <a:lstStyle/>
          <a:p>
            <a:r>
              <a:rPr lang="it-IT" sz="1600" i="1" dirty="0">
                <a:latin typeface="+mj-lt"/>
              </a:rPr>
              <a:t>Shear </a:t>
            </a:r>
            <a:r>
              <a:rPr lang="it-IT" sz="1600" i="1" dirty="0" err="1">
                <a:latin typeface="+mj-lt"/>
              </a:rPr>
              <a:t>walls</a:t>
            </a:r>
            <a:endParaRPr lang="it-IT" sz="1600" i="1" dirty="0">
              <a:latin typeface="+mj-lt"/>
            </a:endParaRPr>
          </a:p>
        </p:txBody>
      </p:sp>
    </p:spTree>
    <p:extLst>
      <p:ext uri="{BB962C8B-B14F-4D97-AF65-F5344CB8AC3E}">
        <p14:creationId xmlns:p14="http://schemas.microsoft.com/office/powerpoint/2010/main" val="123997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ttangolo 60">
            <a:extLst>
              <a:ext uri="{FF2B5EF4-FFF2-40B4-BE49-F238E27FC236}">
                <a16:creationId xmlns:a16="http://schemas.microsoft.com/office/drawing/2014/main" id="{067CAD8E-5544-46AF-AF36-11411D5B3B05}"/>
              </a:ext>
            </a:extLst>
          </p:cNvPr>
          <p:cNvSpPr/>
          <p:nvPr/>
        </p:nvSpPr>
        <p:spPr>
          <a:xfrm>
            <a:off x="6664506" y="9822"/>
            <a:ext cx="2244910" cy="5133678"/>
          </a:xfrm>
          <a:prstGeom prst="rect">
            <a:avLst/>
          </a:prstGeom>
          <a:blipFill>
            <a:blip r:embed="rId3">
              <a:alphaModFix amt="23000"/>
              <a:extLst>
                <a:ext uri="{BEBA8EAE-BF5A-486C-A8C5-ECC9F3942E4B}">
                  <a14:imgProps xmlns:a14="http://schemas.microsoft.com/office/drawing/2010/main">
                    <a14:imgLayer r:embed="rId4">
                      <a14:imgEffect>
                        <a14:sharpenSoften amount="-21000"/>
                      </a14:imgEffect>
                      <a14:imgEffect>
                        <a14:saturation sat="170000"/>
                      </a14:imgEffect>
                      <a14:imgEffect>
                        <a14:brightnessContrast bright="30000" contrast="12000"/>
                      </a14:imgEffect>
                    </a14:imgLayer>
                  </a14:imgProps>
                </a:ext>
              </a:extLst>
            </a:blip>
            <a:stretch>
              <a:fillRect r="-1657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 name="Rectangle 4">
            <a:extLst>
              <a:ext uri="{FF2B5EF4-FFF2-40B4-BE49-F238E27FC236}">
                <a16:creationId xmlns:a16="http://schemas.microsoft.com/office/drawing/2014/main" id="{1AE033EC-E0F8-48F0-AADB-48D625378BB8}"/>
              </a:ext>
            </a:extLst>
          </p:cNvPr>
          <p:cNvSpPr/>
          <p:nvPr/>
        </p:nvSpPr>
        <p:spPr>
          <a:xfrm>
            <a:off x="4239661" y="2237712"/>
            <a:ext cx="1828036" cy="215184"/>
          </a:xfrm>
          <a:prstGeom prst="rect">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 name="Segnaposto testo 2">
            <a:extLst>
              <a:ext uri="{FF2B5EF4-FFF2-40B4-BE49-F238E27FC236}">
                <a16:creationId xmlns:a16="http://schemas.microsoft.com/office/drawing/2014/main" id="{0B1AD7BB-3D71-4227-ABD6-9E685967964E}"/>
              </a:ext>
            </a:extLst>
          </p:cNvPr>
          <p:cNvSpPr>
            <a:spLocks noGrp="1"/>
          </p:cNvSpPr>
          <p:nvPr>
            <p:ph type="body" sz="quarter" idx="12"/>
          </p:nvPr>
        </p:nvSpPr>
        <p:spPr>
          <a:xfrm>
            <a:off x="87314" y="2008395"/>
            <a:ext cx="2892425" cy="384635"/>
          </a:xfrm>
        </p:spPr>
        <p:txBody>
          <a:bodyPr/>
          <a:lstStyle/>
          <a:p>
            <a:r>
              <a:rPr lang="it-IT" dirty="0"/>
              <a:t>CONTENTS</a:t>
            </a:r>
          </a:p>
        </p:txBody>
      </p:sp>
      <p:sp>
        <p:nvSpPr>
          <p:cNvPr id="9" name="Segnaposto testo 8">
            <a:extLst>
              <a:ext uri="{FF2B5EF4-FFF2-40B4-BE49-F238E27FC236}">
                <a16:creationId xmlns:a16="http://schemas.microsoft.com/office/drawing/2014/main" id="{3ADA5A8B-983F-40C2-A563-BC194F0A70FF}"/>
              </a:ext>
            </a:extLst>
          </p:cNvPr>
          <p:cNvSpPr txBox="1">
            <a:spLocks/>
          </p:cNvSpPr>
          <p:nvPr/>
        </p:nvSpPr>
        <p:spPr>
          <a:xfrm>
            <a:off x="87322" y="92428"/>
            <a:ext cx="3381091"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chemeClr val="accent1"/>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dirty="0"/>
              <a:t>GET STARTED </a:t>
            </a:r>
          </a:p>
          <a:p>
            <a:r>
              <a:rPr lang="en-GB" dirty="0"/>
              <a:t>in OpenSees with STKO</a:t>
            </a:r>
          </a:p>
        </p:txBody>
      </p:sp>
      <p:sp>
        <p:nvSpPr>
          <p:cNvPr id="10" name="Segnaposto testo 3">
            <a:extLst>
              <a:ext uri="{FF2B5EF4-FFF2-40B4-BE49-F238E27FC236}">
                <a16:creationId xmlns:a16="http://schemas.microsoft.com/office/drawing/2014/main" id="{1A46B865-AEA7-4DAD-B011-49E9C3B57D64}"/>
              </a:ext>
            </a:extLst>
          </p:cNvPr>
          <p:cNvSpPr txBox="1">
            <a:spLocks/>
          </p:cNvSpPr>
          <p:nvPr/>
        </p:nvSpPr>
        <p:spPr>
          <a:xfrm>
            <a:off x="4161805" y="203467"/>
            <a:ext cx="4843206" cy="45393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rPr>
              <a:t>28/04/21 – 05/05/21</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OpenSees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Introduction to STKO – Scientific Toolkit for OpenSees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Model definition overview</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Geometry, Interactions, Selection sets, Local axes</a:t>
            </a:r>
          </a:p>
          <a:p>
            <a:pPr>
              <a:lnSpc>
                <a:spcPct val="130000"/>
              </a:lnSpc>
            </a:pPr>
            <a:r>
              <a:rPr lang="en-US" b="1" strike="sngStrike"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Physical properties</a:t>
            </a:r>
          </a:p>
          <a:p>
            <a:pPr>
              <a:spcBef>
                <a:spcPts val="1200"/>
              </a:spcBef>
            </a:pPr>
            <a:r>
              <a:rPr kumimoji="0" lang="en-US" sz="1000" b="0" i="1" u="none" strike="noStrike" kern="0" cap="none" spc="0" normalizeH="0" baseline="0" noProof="0" dirty="0">
                <a:ln>
                  <a:noFill/>
                </a:ln>
                <a:solidFill>
                  <a:srgbClr val="1CA6DF"/>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June-October (once a week)*</a:t>
            </a:r>
            <a:endParaRPr kumimoji="0" lang="en-US" sz="1000" b="1" u="none" strike="noStrike" kern="0" cap="none" spc="0" normalizeH="0" baseline="0" noProof="0" dirty="0">
              <a:ln>
                <a:noFill/>
              </a:ln>
              <a:solidFill>
                <a:srgbClr val="1CA6DF"/>
              </a:solidFill>
              <a:effectLst/>
              <a:uLnTx/>
              <a:uFillTx/>
              <a:latin typeface="Open Sans ExtraBold" panose="020B0906030804020204" pitchFamily="34" charset="0"/>
              <a:ea typeface="Open Sans ExtraBold" panose="020B0906030804020204" pitchFamily="34" charset="0"/>
              <a:cs typeface="Open Sans ExtraBold" panose="020B0906030804020204" pitchFamily="34" charset="0"/>
              <a:sym typeface="Arial"/>
            </a:endParaRPr>
          </a:p>
          <a:p>
            <a:pPr>
              <a:spcBef>
                <a:spcPts val="1200"/>
              </a:spcBef>
            </a:pPr>
            <a:r>
              <a:rPr lang="en-US"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Element properties</a:t>
            </a:r>
          </a:p>
          <a:p>
            <a:r>
              <a:rPr lang="en-US" dirty="0">
                <a:solidFill>
                  <a:srgbClr val="FFC000"/>
                </a:solidFill>
                <a:latin typeface="Open Sans ExtraBold" panose="020B0906030804020204" pitchFamily="34" charset="0"/>
                <a:ea typeface="Open Sans ExtraBold" panose="020B0906030804020204" pitchFamily="34" charset="0"/>
                <a:cs typeface="Open Sans ExtraBold" panose="020B0906030804020204" pitchFamily="34" charset="0"/>
              </a:rPr>
              <a:t>Definitions and Conditions </a:t>
            </a:r>
            <a:r>
              <a:rPr lang="en-US" sz="1000" b="1" dirty="0">
                <a:solidFill>
                  <a:srgbClr val="1CA6DF"/>
                </a:solidFill>
                <a:latin typeface="Open Sans ExtraBold" panose="020B0906030804020204" pitchFamily="34" charset="0"/>
                <a:ea typeface="Open Sans ExtraBold" panose="020B0906030804020204" pitchFamily="34" charset="0"/>
                <a:cs typeface="Open Sans ExtraBold" panose="020B0906030804020204" pitchFamily="34" charset="0"/>
              </a:rPr>
              <a:t>- Next webinar 07/07/2021</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Mesh and Analysis </a:t>
            </a:r>
            <a:r>
              <a:rPr lang="en-US" sz="1200"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(2 hours on the Analysis Commands)</a:t>
            </a:r>
            <a:endPar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Postprocessing and results visualization</a:t>
            </a:r>
          </a:p>
          <a:p>
            <a:endPar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endParaRP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Modal and response spectrum analysis </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Linear, nonlinear static and dynamic analysis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Reinforced concrete and masonry frame structures</a:t>
            </a:r>
          </a:p>
          <a:p>
            <a:r>
              <a:rPr lang="en-US" dirty="0">
                <a:solidFill>
                  <a:schemeClr val="tx1"/>
                </a:solidFill>
                <a:latin typeface="Open Sans" panose="020B0606030504020204" pitchFamily="34" charset="0"/>
                <a:ea typeface="Open Sans Light" panose="020B0306030504020204" pitchFamily="34" charset="0"/>
                <a:cs typeface="Open Sans Light" panose="020B0306030504020204" pitchFamily="34" charset="0"/>
              </a:rPr>
              <a:t>(+ softening and mesh objectivity, diaphragms modelling, joints modeling, infill panels…)</a:t>
            </a:r>
          </a:p>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CasellaDiTesto 10">
            <a:extLst>
              <a:ext uri="{FF2B5EF4-FFF2-40B4-BE49-F238E27FC236}">
                <a16:creationId xmlns:a16="http://schemas.microsoft.com/office/drawing/2014/main" id="{5EB25FF5-6F9B-44A4-A280-9E23D743E128}"/>
              </a:ext>
            </a:extLst>
          </p:cNvPr>
          <p:cNvSpPr txBox="1"/>
          <p:nvPr/>
        </p:nvSpPr>
        <p:spPr>
          <a:xfrm>
            <a:off x="4161805" y="4849507"/>
            <a:ext cx="2593518" cy="246221"/>
          </a:xfrm>
          <a:prstGeom prst="rect">
            <a:avLst/>
          </a:prstGeom>
          <a:solidFill>
            <a:schemeClr val="bg1"/>
          </a:solidFill>
        </p:spPr>
        <p:txBody>
          <a:bodyPr wrap="square">
            <a:spAutoFit/>
          </a:bodyPr>
          <a:lstStyle/>
          <a:p>
            <a:pPr>
              <a:spcBef>
                <a:spcPts val="600"/>
              </a:spcBef>
            </a:pPr>
            <a:r>
              <a:rPr lang="en-US"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rPr>
              <a:t>*Only one in August</a:t>
            </a:r>
            <a:endParaRPr lang="en-GB" sz="1000" i="1" dirty="0">
              <a:solidFill>
                <a:srgbClr val="1CA6D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 name="Ovale 3">
            <a:extLst>
              <a:ext uri="{FF2B5EF4-FFF2-40B4-BE49-F238E27FC236}">
                <a16:creationId xmlns:a16="http://schemas.microsoft.com/office/drawing/2014/main" id="{1B798194-513C-45B8-9D3A-D3C0F37EE3B6}"/>
              </a:ext>
            </a:extLst>
          </p:cNvPr>
          <p:cNvSpPr/>
          <p:nvPr/>
        </p:nvSpPr>
        <p:spPr>
          <a:xfrm>
            <a:off x="3891962" y="458159"/>
            <a:ext cx="224233" cy="224233"/>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1</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Ovale 14">
            <a:extLst>
              <a:ext uri="{FF2B5EF4-FFF2-40B4-BE49-F238E27FC236}">
                <a16:creationId xmlns:a16="http://schemas.microsoft.com/office/drawing/2014/main" id="{E104245F-7041-40F5-9869-862DB56AA4FD}"/>
              </a:ext>
            </a:extLst>
          </p:cNvPr>
          <p:cNvSpPr/>
          <p:nvPr/>
        </p:nvSpPr>
        <p:spPr>
          <a:xfrm>
            <a:off x="3891197" y="73329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2</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Ovale 16">
            <a:extLst>
              <a:ext uri="{FF2B5EF4-FFF2-40B4-BE49-F238E27FC236}">
                <a16:creationId xmlns:a16="http://schemas.microsoft.com/office/drawing/2014/main" id="{14A0D0FB-BDC9-495F-99B9-963E1BCC86C6}"/>
              </a:ext>
            </a:extLst>
          </p:cNvPr>
          <p:cNvSpPr/>
          <p:nvPr/>
        </p:nvSpPr>
        <p:spPr>
          <a:xfrm>
            <a:off x="3847451" y="2187362"/>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6</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nvGrpSpPr>
          <p:cNvPr id="29" name="Gruppo 28">
            <a:extLst>
              <a:ext uri="{FF2B5EF4-FFF2-40B4-BE49-F238E27FC236}">
                <a16:creationId xmlns:a16="http://schemas.microsoft.com/office/drawing/2014/main" id="{CDD7EF07-C2A8-4843-AF5E-110444266B34}"/>
              </a:ext>
            </a:extLst>
          </p:cNvPr>
          <p:cNvGrpSpPr/>
          <p:nvPr/>
        </p:nvGrpSpPr>
        <p:grpSpPr>
          <a:xfrm>
            <a:off x="3768480" y="2849899"/>
            <a:ext cx="469669" cy="315884"/>
            <a:chOff x="3952702" y="2862634"/>
            <a:chExt cx="469669" cy="315884"/>
          </a:xfrm>
        </p:grpSpPr>
        <p:sp>
          <p:nvSpPr>
            <p:cNvPr id="18" name="Ovale 17">
              <a:extLst>
                <a:ext uri="{FF2B5EF4-FFF2-40B4-BE49-F238E27FC236}">
                  <a16:creationId xmlns:a16="http://schemas.microsoft.com/office/drawing/2014/main" id="{7FB51B08-6E5C-467D-A1A7-4D0EE91D4E39}"/>
                </a:ext>
              </a:extLst>
            </p:cNvPr>
            <p:cNvSpPr/>
            <p:nvPr/>
          </p:nvSpPr>
          <p:spPr>
            <a:xfrm>
              <a:off x="4031673" y="2862634"/>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 name="CasellaDiTesto 7">
              <a:extLst>
                <a:ext uri="{FF2B5EF4-FFF2-40B4-BE49-F238E27FC236}">
                  <a16:creationId xmlns:a16="http://schemas.microsoft.com/office/drawing/2014/main" id="{0F5751FD-9A06-4E00-8DBD-963A61731698}"/>
                </a:ext>
              </a:extLst>
            </p:cNvPr>
            <p:cNvSpPr txBox="1"/>
            <p:nvPr/>
          </p:nvSpPr>
          <p:spPr>
            <a:xfrm>
              <a:off x="3952702" y="2870741"/>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11</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grpSp>
      <p:sp>
        <p:nvSpPr>
          <p:cNvPr id="19" name="Ovale 18">
            <a:extLst>
              <a:ext uri="{FF2B5EF4-FFF2-40B4-BE49-F238E27FC236}">
                <a16:creationId xmlns:a16="http://schemas.microsoft.com/office/drawing/2014/main" id="{1CA7E0D4-5991-4799-A498-A79DEA4C8A63}"/>
              </a:ext>
            </a:extLst>
          </p:cNvPr>
          <p:cNvSpPr/>
          <p:nvPr/>
        </p:nvSpPr>
        <p:spPr>
          <a:xfrm>
            <a:off x="3847451" y="3298480"/>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0" name="CasellaDiTesto 19">
            <a:extLst>
              <a:ext uri="{FF2B5EF4-FFF2-40B4-BE49-F238E27FC236}">
                <a16:creationId xmlns:a16="http://schemas.microsoft.com/office/drawing/2014/main" id="{0694C4E9-A2AF-479A-81E1-F8AA4415A077}"/>
              </a:ext>
            </a:extLst>
          </p:cNvPr>
          <p:cNvSpPr txBox="1"/>
          <p:nvPr/>
        </p:nvSpPr>
        <p:spPr>
          <a:xfrm>
            <a:off x="3768480" y="3306587"/>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12</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Ovale 20">
            <a:extLst>
              <a:ext uri="{FF2B5EF4-FFF2-40B4-BE49-F238E27FC236}">
                <a16:creationId xmlns:a16="http://schemas.microsoft.com/office/drawing/2014/main" id="{FFE5F37F-B553-47A0-9031-631C302A2088}"/>
              </a:ext>
            </a:extLst>
          </p:cNvPr>
          <p:cNvSpPr/>
          <p:nvPr/>
        </p:nvSpPr>
        <p:spPr>
          <a:xfrm>
            <a:off x="3847451" y="4089223"/>
            <a:ext cx="315884" cy="309397"/>
          </a:xfrm>
          <a:prstGeom prst="ellipse">
            <a:avLst/>
          </a:prstGeom>
          <a:solidFill>
            <a:srgbClr val="1CA6D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CasellaDiTesto 21">
            <a:extLst>
              <a:ext uri="{FF2B5EF4-FFF2-40B4-BE49-F238E27FC236}">
                <a16:creationId xmlns:a16="http://schemas.microsoft.com/office/drawing/2014/main" id="{E0F9EF17-96BC-450E-A46C-870C5B490696}"/>
              </a:ext>
            </a:extLst>
          </p:cNvPr>
          <p:cNvSpPr txBox="1"/>
          <p:nvPr/>
        </p:nvSpPr>
        <p:spPr>
          <a:xfrm>
            <a:off x="3768480" y="4097330"/>
            <a:ext cx="469669" cy="307777"/>
          </a:xfrm>
          <a:prstGeom prst="rect">
            <a:avLst/>
          </a:prstGeom>
          <a:noFill/>
        </p:spPr>
        <p:txBody>
          <a:bodyPr wrap="square" rtlCol="0">
            <a:spAutoFit/>
          </a:bodyPr>
          <a:lstStyle/>
          <a:p>
            <a:pPr algn="ctr"/>
            <a:r>
              <a:rPr lang="it-IT"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rPr>
              <a:t>20</a:t>
            </a:r>
            <a:endParaRPr lang="en-GB" b="1" dirty="0">
              <a:solidFill>
                <a:schemeClr val="l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cxnSp>
        <p:nvCxnSpPr>
          <p:cNvPr id="33" name="Connettore diritto 32">
            <a:extLst>
              <a:ext uri="{FF2B5EF4-FFF2-40B4-BE49-F238E27FC236}">
                <a16:creationId xmlns:a16="http://schemas.microsoft.com/office/drawing/2014/main" id="{7D9E6535-B4B5-41CC-A1CF-A36BCE8172A0}"/>
              </a:ext>
            </a:extLst>
          </p:cNvPr>
          <p:cNvCxnSpPr>
            <a:cxnSpLocks/>
            <a:stCxn id="17" idx="4"/>
            <a:endCxn id="8" idx="0"/>
          </p:cNvCxnSpPr>
          <p:nvPr/>
        </p:nvCxnSpPr>
        <p:spPr>
          <a:xfrm flipH="1">
            <a:off x="4003315" y="2503246"/>
            <a:ext cx="2078" cy="354760"/>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Connettore diritto 33">
            <a:extLst>
              <a:ext uri="{FF2B5EF4-FFF2-40B4-BE49-F238E27FC236}">
                <a16:creationId xmlns:a16="http://schemas.microsoft.com/office/drawing/2014/main" id="{7785A0A7-BB40-4AD8-BF3A-4672C9233A58}"/>
              </a:ext>
            </a:extLst>
          </p:cNvPr>
          <p:cNvCxnSpPr>
            <a:cxnSpLocks/>
            <a:stCxn id="20" idx="2"/>
            <a:endCxn id="22" idx="0"/>
          </p:cNvCxnSpPr>
          <p:nvPr/>
        </p:nvCxnSpPr>
        <p:spPr>
          <a:xfrm>
            <a:off x="4003315" y="3614364"/>
            <a:ext cx="0" cy="482966"/>
          </a:xfrm>
          <a:prstGeom prst="line">
            <a:avLst/>
          </a:prstGeom>
          <a:ln w="28575" cap="rnd">
            <a:solidFill>
              <a:srgbClr val="1CA6DF">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6" name="Connettore diritto 35">
            <a:extLst>
              <a:ext uri="{FF2B5EF4-FFF2-40B4-BE49-F238E27FC236}">
                <a16:creationId xmlns:a16="http://schemas.microsoft.com/office/drawing/2014/main" id="{4F67B865-8FC3-4AE9-AA06-FA0BB9A57A00}"/>
              </a:ext>
            </a:extLst>
          </p:cNvPr>
          <p:cNvCxnSpPr>
            <a:cxnSpLocks/>
          </p:cNvCxnSpPr>
          <p:nvPr/>
        </p:nvCxnSpPr>
        <p:spPr>
          <a:xfrm>
            <a:off x="4003314" y="3785664"/>
            <a:ext cx="0" cy="225523"/>
          </a:xfrm>
          <a:prstGeom prst="line">
            <a:avLst/>
          </a:prstGeom>
          <a:ln w="28575" cap="rnd">
            <a:solidFill>
              <a:srgbClr val="FF9900">
                <a:alpha val="50000"/>
              </a:srgbClr>
            </a:solidFill>
            <a:prstDash val="sysDot"/>
            <a:beve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76166FDB-3DC3-4D74-81B1-A970C6D587EB}"/>
              </a:ext>
            </a:extLst>
          </p:cNvPr>
          <p:cNvSpPr txBox="1"/>
          <p:nvPr/>
        </p:nvSpPr>
        <p:spPr>
          <a:xfrm>
            <a:off x="87314" y="2319962"/>
            <a:ext cx="4581524" cy="261610"/>
          </a:xfrm>
          <a:prstGeom prst="rect">
            <a:avLst/>
          </a:prstGeom>
          <a:noFill/>
        </p:spPr>
        <p:txBody>
          <a:bodyPr wrap="square">
            <a:spAutoFit/>
          </a:bodyPr>
          <a:lstStyle/>
          <a:p>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Full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syllabus</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rPr>
              <a:t>available</a:t>
            </a:r>
            <a:r>
              <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rPr>
              <a:t> </a:t>
            </a:r>
            <a:r>
              <a:rPr lang="it-IT" sz="1100" i="1" dirty="0" err="1">
                <a:solidFill>
                  <a:schemeClr val="bg1"/>
                </a:solidFill>
                <a:latin typeface="Open Sans" panose="020B0606030504020204" pitchFamily="34" charset="0"/>
                <a:ea typeface="Open Sans Light" panose="020B0306030504020204" pitchFamily="34" charset="0"/>
                <a:cs typeface="Open Sans Light" panose="020B0306030504020204" pitchFamily="34" charset="0"/>
                <a:hlinkClick r:id="rId5">
                  <a:extLst>
                    <a:ext uri="{A12FA001-AC4F-418D-AE19-62706E023703}">
                      <ahyp:hlinkClr xmlns:ahyp="http://schemas.microsoft.com/office/drawing/2018/hyperlinkcolor" val="tx"/>
                    </a:ext>
                  </a:extLst>
                </a:hlinkClick>
              </a:rPr>
              <a:t>here</a:t>
            </a:r>
            <a:endParaRPr lang="it-IT" sz="1100" i="1" dirty="0">
              <a:solidFill>
                <a:schemeClr val="bg1"/>
              </a:solidFill>
              <a:latin typeface="Open Sans" panose="020B0606030504020204" pitchFamily="34" charset="0"/>
              <a:ea typeface="Open Sans Light" panose="020B0306030504020204" pitchFamily="34" charset="0"/>
              <a:cs typeface="Open Sans Light" panose="020B0306030504020204" pitchFamily="34" charset="0"/>
            </a:endParaRPr>
          </a:p>
        </p:txBody>
      </p:sp>
      <p:sp>
        <p:nvSpPr>
          <p:cNvPr id="49" name="Rettangolo 48">
            <a:extLst>
              <a:ext uri="{FF2B5EF4-FFF2-40B4-BE49-F238E27FC236}">
                <a16:creationId xmlns:a16="http://schemas.microsoft.com/office/drawing/2014/main" id="{464A1FD5-EAFC-45B3-BBD3-23F6D9ED39FF}"/>
              </a:ext>
            </a:extLst>
          </p:cNvPr>
          <p:cNvSpPr/>
          <p:nvPr/>
        </p:nvSpPr>
        <p:spPr>
          <a:xfrm>
            <a:off x="8909416" y="1821459"/>
            <a:ext cx="234584" cy="1263222"/>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0" name="Rettangolo 49">
            <a:extLst>
              <a:ext uri="{FF2B5EF4-FFF2-40B4-BE49-F238E27FC236}">
                <a16:creationId xmlns:a16="http://schemas.microsoft.com/office/drawing/2014/main" id="{C0DF5EC5-0197-40A5-B4FA-83A153B55F4E}"/>
              </a:ext>
            </a:extLst>
          </p:cNvPr>
          <p:cNvSpPr/>
          <p:nvPr/>
        </p:nvSpPr>
        <p:spPr>
          <a:xfrm>
            <a:off x="8909416" y="3078343"/>
            <a:ext cx="234584" cy="345004"/>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1" name="Rettangolo 50">
            <a:extLst>
              <a:ext uri="{FF2B5EF4-FFF2-40B4-BE49-F238E27FC236}">
                <a16:creationId xmlns:a16="http://schemas.microsoft.com/office/drawing/2014/main" id="{D2039086-5BEA-42E9-A5AA-C9321C5546EC}"/>
              </a:ext>
            </a:extLst>
          </p:cNvPr>
          <p:cNvSpPr/>
          <p:nvPr/>
        </p:nvSpPr>
        <p:spPr>
          <a:xfrm>
            <a:off x="8909416" y="3423346"/>
            <a:ext cx="234584" cy="183080"/>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2" name="Rettangolo 51">
            <a:extLst>
              <a:ext uri="{FF2B5EF4-FFF2-40B4-BE49-F238E27FC236}">
                <a16:creationId xmlns:a16="http://schemas.microsoft.com/office/drawing/2014/main" id="{164FAB1C-1406-4644-BD9A-415ED16B6E42}"/>
              </a:ext>
            </a:extLst>
          </p:cNvPr>
          <p:cNvSpPr/>
          <p:nvPr/>
        </p:nvSpPr>
        <p:spPr>
          <a:xfrm>
            <a:off x="8909416" y="3882933"/>
            <a:ext cx="234584" cy="369124"/>
          </a:xfrm>
          <a:prstGeom prst="rect">
            <a:avLst/>
          </a:prstGeom>
          <a:solidFill>
            <a:srgbClr val="FF99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3" name="Rettangolo 52">
            <a:extLst>
              <a:ext uri="{FF2B5EF4-FFF2-40B4-BE49-F238E27FC236}">
                <a16:creationId xmlns:a16="http://schemas.microsoft.com/office/drawing/2014/main" id="{E60945AD-8099-4487-B327-CFAAF2BD6C90}"/>
              </a:ext>
            </a:extLst>
          </p:cNvPr>
          <p:cNvSpPr/>
          <p:nvPr/>
        </p:nvSpPr>
        <p:spPr>
          <a:xfrm>
            <a:off x="8909416" y="3606426"/>
            <a:ext cx="234584" cy="276507"/>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54" name="Rettangolo 53">
            <a:extLst>
              <a:ext uri="{FF2B5EF4-FFF2-40B4-BE49-F238E27FC236}">
                <a16:creationId xmlns:a16="http://schemas.microsoft.com/office/drawing/2014/main" id="{F0940CE1-BB24-418E-9C06-CBEFF5ADC298}"/>
              </a:ext>
            </a:extLst>
          </p:cNvPr>
          <p:cNvSpPr/>
          <p:nvPr/>
        </p:nvSpPr>
        <p:spPr>
          <a:xfrm>
            <a:off x="8909416" y="4251219"/>
            <a:ext cx="234584" cy="882459"/>
          </a:xfrm>
          <a:prstGeom prst="rect">
            <a:avLst/>
          </a:prstGeom>
          <a:solidFill>
            <a:srgbClr val="1CA6DF">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0" name="Ovale 3">
            <a:extLst>
              <a:ext uri="{FF2B5EF4-FFF2-40B4-BE49-F238E27FC236}">
                <a16:creationId xmlns:a16="http://schemas.microsoft.com/office/drawing/2014/main" id="{16FC0251-631D-4FF9-AB3A-3D1B2D9314F5}"/>
              </a:ext>
            </a:extLst>
          </p:cNvPr>
          <p:cNvSpPr/>
          <p:nvPr/>
        </p:nvSpPr>
        <p:spPr>
          <a:xfrm>
            <a:off x="198983" y="3602815"/>
            <a:ext cx="158498" cy="15849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1" name="Ovale 3">
            <a:extLst>
              <a:ext uri="{FF2B5EF4-FFF2-40B4-BE49-F238E27FC236}">
                <a16:creationId xmlns:a16="http://schemas.microsoft.com/office/drawing/2014/main" id="{0FD870BB-D534-4FC6-B03D-5610402F5991}"/>
              </a:ext>
            </a:extLst>
          </p:cNvPr>
          <p:cNvSpPr/>
          <p:nvPr/>
        </p:nvSpPr>
        <p:spPr>
          <a:xfrm>
            <a:off x="198983" y="3934775"/>
            <a:ext cx="158498" cy="158498"/>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2" name="Ovale 3">
            <a:extLst>
              <a:ext uri="{FF2B5EF4-FFF2-40B4-BE49-F238E27FC236}">
                <a16:creationId xmlns:a16="http://schemas.microsoft.com/office/drawing/2014/main" id="{03E95011-6433-4585-8F27-B004098FF9EC}"/>
              </a:ext>
            </a:extLst>
          </p:cNvPr>
          <p:cNvSpPr/>
          <p:nvPr/>
        </p:nvSpPr>
        <p:spPr>
          <a:xfrm>
            <a:off x="198983" y="4279270"/>
            <a:ext cx="158498" cy="158498"/>
          </a:xfrm>
          <a:prstGeom prst="ellipse">
            <a:avLst/>
          </a:prstGeom>
          <a:solidFill>
            <a:srgbClr val="1CA6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 name="TextBox 1">
            <a:extLst>
              <a:ext uri="{FF2B5EF4-FFF2-40B4-BE49-F238E27FC236}">
                <a16:creationId xmlns:a16="http://schemas.microsoft.com/office/drawing/2014/main" id="{83F23270-7636-40C4-99D9-A2CA542A56A3}"/>
              </a:ext>
            </a:extLst>
          </p:cNvPr>
          <p:cNvSpPr txBox="1"/>
          <p:nvPr/>
        </p:nvSpPr>
        <p:spPr>
          <a:xfrm>
            <a:off x="348168" y="3884604"/>
            <a:ext cx="1350904" cy="276999"/>
          </a:xfrm>
          <a:prstGeom prst="rect">
            <a:avLst/>
          </a:prstGeom>
          <a:noFill/>
        </p:spPr>
        <p:txBody>
          <a:bodyPr wrap="square" rtlCol="0">
            <a:spAutoFit/>
          </a:bodyPr>
          <a:lstStyle/>
          <a:p>
            <a:r>
              <a:rPr lang="en-US" sz="1200" b="1" dirty="0">
                <a:solidFill>
                  <a:srgbClr val="FFB13F"/>
                </a:solidFill>
                <a:latin typeface="Open Sans" panose="020B0606030504020204" pitchFamily="34" charset="0"/>
                <a:ea typeface="Open Sans" panose="020B0606030504020204" pitchFamily="34" charset="0"/>
                <a:cs typeface="Open Sans" panose="020B0606030504020204" pitchFamily="34" charset="0"/>
              </a:rPr>
              <a:t>THEORY</a:t>
            </a:r>
          </a:p>
        </p:txBody>
      </p:sp>
      <p:sp>
        <p:nvSpPr>
          <p:cNvPr id="35" name="TextBox 34">
            <a:extLst>
              <a:ext uri="{FF2B5EF4-FFF2-40B4-BE49-F238E27FC236}">
                <a16:creationId xmlns:a16="http://schemas.microsoft.com/office/drawing/2014/main" id="{90D7A3A3-92FF-4AFC-B9C7-E23FC5F6BF2F}"/>
              </a:ext>
            </a:extLst>
          </p:cNvPr>
          <p:cNvSpPr txBox="1"/>
          <p:nvPr/>
        </p:nvSpPr>
        <p:spPr>
          <a:xfrm>
            <a:off x="348168" y="4227894"/>
            <a:ext cx="1350904" cy="276999"/>
          </a:xfrm>
          <a:prstGeom prst="rect">
            <a:avLst/>
          </a:prstGeom>
          <a:noFill/>
        </p:spPr>
        <p:txBody>
          <a:bodyPr wrap="square" rtlCol="0">
            <a:spAutoFit/>
          </a:bodyPr>
          <a:lstStyle/>
          <a:p>
            <a:r>
              <a:rPr lang="en-US" sz="1200" b="1" dirty="0">
                <a:solidFill>
                  <a:srgbClr val="1CA6DF"/>
                </a:solidFill>
                <a:latin typeface="Open Sans" panose="020B0606030504020204" pitchFamily="34" charset="0"/>
                <a:ea typeface="Open Sans" panose="020B0606030504020204" pitchFamily="34" charset="0"/>
                <a:cs typeface="Open Sans" panose="020B0606030504020204" pitchFamily="34" charset="0"/>
              </a:rPr>
              <a:t>PRACTICE</a:t>
            </a:r>
          </a:p>
        </p:txBody>
      </p:sp>
      <p:sp>
        <p:nvSpPr>
          <p:cNvPr id="37" name="TextBox 36">
            <a:extLst>
              <a:ext uri="{FF2B5EF4-FFF2-40B4-BE49-F238E27FC236}">
                <a16:creationId xmlns:a16="http://schemas.microsoft.com/office/drawing/2014/main" id="{CC7CF032-322F-4A44-AF2C-92E9DBEA7F97}"/>
              </a:ext>
            </a:extLst>
          </p:cNvPr>
          <p:cNvSpPr txBox="1"/>
          <p:nvPr/>
        </p:nvSpPr>
        <p:spPr>
          <a:xfrm>
            <a:off x="348168" y="3560883"/>
            <a:ext cx="1350904" cy="276999"/>
          </a:xfrm>
          <a:prstGeom prst="rect">
            <a:avLst/>
          </a:prstGeom>
          <a:noFill/>
        </p:spPr>
        <p:txBody>
          <a:bodyPr wrap="square" rtlCol="0">
            <a:spAutoFit/>
          </a:bodyPr>
          <a:lstStyle/>
          <a:p>
            <a:r>
              <a:rPr lang="en-US" sz="1200" b="1" dirty="0">
                <a:solidFill>
                  <a:schemeClr val="accent4">
                    <a:lumMod val="60000"/>
                    <a:lumOff val="40000"/>
                  </a:schemeClr>
                </a:solidFill>
                <a:latin typeface="Open Sans" panose="020B0606030504020204" pitchFamily="34" charset="0"/>
                <a:ea typeface="Open Sans" panose="020B0606030504020204" pitchFamily="34" charset="0"/>
                <a:cs typeface="Open Sans" panose="020B0606030504020204" pitchFamily="34" charset="0"/>
              </a:rPr>
              <a:t>INTRO</a:t>
            </a:r>
          </a:p>
        </p:txBody>
      </p:sp>
      <p:sp>
        <p:nvSpPr>
          <p:cNvPr id="38" name="Rettangolo 46">
            <a:extLst>
              <a:ext uri="{FF2B5EF4-FFF2-40B4-BE49-F238E27FC236}">
                <a16:creationId xmlns:a16="http://schemas.microsoft.com/office/drawing/2014/main" id="{61D29007-FDBA-4881-8FB5-1B085982795B}"/>
              </a:ext>
            </a:extLst>
          </p:cNvPr>
          <p:cNvSpPr/>
          <p:nvPr/>
        </p:nvSpPr>
        <p:spPr>
          <a:xfrm>
            <a:off x="8909416" y="-1"/>
            <a:ext cx="234584" cy="1811638"/>
          </a:xfrm>
          <a:prstGeom prst="rect">
            <a:avLst/>
          </a:prstGeom>
          <a:solidFill>
            <a:schemeClr val="bg1">
              <a:lumMod val="8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9" name="Ovale 38">
            <a:extLst>
              <a:ext uri="{FF2B5EF4-FFF2-40B4-BE49-F238E27FC236}">
                <a16:creationId xmlns:a16="http://schemas.microsoft.com/office/drawing/2014/main" id="{AD37080A-C842-4984-90B3-3942B61B1EF2}"/>
              </a:ext>
            </a:extLst>
          </p:cNvPr>
          <p:cNvSpPr/>
          <p:nvPr/>
        </p:nvSpPr>
        <p:spPr>
          <a:xfrm>
            <a:off x="3891197" y="993183"/>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3</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0" name="Ovale 39">
            <a:extLst>
              <a:ext uri="{FF2B5EF4-FFF2-40B4-BE49-F238E27FC236}">
                <a16:creationId xmlns:a16="http://schemas.microsoft.com/office/drawing/2014/main" id="{0DC2CE5A-9658-4E04-8E70-4B1D628E9614}"/>
              </a:ext>
            </a:extLst>
          </p:cNvPr>
          <p:cNvSpPr/>
          <p:nvPr/>
        </p:nvSpPr>
        <p:spPr>
          <a:xfrm>
            <a:off x="3891197" y="1261476"/>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4</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4" name="Ovale 43">
            <a:extLst>
              <a:ext uri="{FF2B5EF4-FFF2-40B4-BE49-F238E27FC236}">
                <a16:creationId xmlns:a16="http://schemas.microsoft.com/office/drawing/2014/main" id="{58143DB2-C762-4A61-82F4-8D7BBCE00267}"/>
              </a:ext>
            </a:extLst>
          </p:cNvPr>
          <p:cNvSpPr/>
          <p:nvPr/>
        </p:nvSpPr>
        <p:spPr>
          <a:xfrm>
            <a:off x="3891197" y="1536222"/>
            <a:ext cx="224234" cy="224234"/>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5</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Tree>
    <p:extLst>
      <p:ext uri="{BB962C8B-B14F-4D97-AF65-F5344CB8AC3E}">
        <p14:creationId xmlns:p14="http://schemas.microsoft.com/office/powerpoint/2010/main" val="35738331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20</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a:xfrm>
            <a:off x="194001" y="191488"/>
            <a:ext cx="6846879" cy="262691"/>
          </a:xfrm>
        </p:spPr>
        <p:txBody>
          <a:bodyPr/>
          <a:lstStyle/>
          <a:p>
            <a:r>
              <a:rPr lang="it-IT" dirty="0"/>
              <a:t>RESOURCES &amp; REFERENCES</a:t>
            </a:r>
            <a:endParaRPr lang="en-GB"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406640" y="4165592"/>
            <a:ext cx="173736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R&amp;R</a:t>
            </a:r>
          </a:p>
        </p:txBody>
      </p:sp>
      <p:sp>
        <p:nvSpPr>
          <p:cNvPr id="8" name="Segnaposto testo 3">
            <a:extLst>
              <a:ext uri="{FF2B5EF4-FFF2-40B4-BE49-F238E27FC236}">
                <a16:creationId xmlns:a16="http://schemas.microsoft.com/office/drawing/2014/main" id="{6BE715A0-FD17-436A-8778-D4896A8513FE}"/>
              </a:ext>
            </a:extLst>
          </p:cNvPr>
          <p:cNvSpPr txBox="1">
            <a:spLocks/>
          </p:cNvSpPr>
          <p:nvPr/>
        </p:nvSpPr>
        <p:spPr>
          <a:xfrm>
            <a:off x="4296727" y="632336"/>
            <a:ext cx="7236065" cy="43812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
              </a:rPr>
              <a:t>Installation guide</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Python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PyMpc</a:t>
            </a: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5"/>
              </a:rPr>
              <a:t>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6"/>
              </a:rPr>
              <a:t>MPCO Documentation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7"/>
              </a:rPr>
              <a:t>OpenSees Validation</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8"/>
              </a:rPr>
              <a:t>HDF group</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Tx/>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HDF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9"/>
              </a:rPr>
              <a:t>viewer</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endParaRPr>
          </a:p>
          <a:p>
            <a:pPr marL="285750" indent="-285750" algn="l">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0"/>
              </a:rPr>
              <a:t>Michael Scott’s blog index</a:t>
            </a: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Tx/>
              <a:buFont typeface="Arial" panose="020B0604020202020204" pitchFamily="34" charset="0"/>
              <a:buChar char="•"/>
            </a:pP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l">
              <a:lnSpc>
                <a:spcPct val="150000"/>
              </a:lnSpc>
              <a:buClrTx/>
              <a:buFont typeface="Arial" panose="020B0604020202020204" pitchFamily="34" charset="0"/>
              <a:buChar char="•"/>
            </a:pPr>
            <a:endPar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82563" indent="-182563" algn="l">
              <a:lnSpc>
                <a:spcPct val="150000"/>
              </a:lnSpc>
              <a:buClrTx/>
              <a:buFont typeface="Arial" panose="020B0604020202020204" pitchFamily="34" charset="0"/>
              <a:buChar char="•"/>
            </a:pPr>
            <a:r>
              <a:rPr lang="en-GB"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1"/>
              </a:rPr>
              <a:t>Nonlinear finite element formulations</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71450" lvl="4" indent="-171450">
              <a:lnSpc>
                <a:spcPct val="150000"/>
              </a:lnSpc>
              <a:buClrTx/>
              <a:buFont typeface="Arial" panose="020B0604020202020204" pitchFamily="34" charset="0"/>
              <a:buChar char="•"/>
            </a:pP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A tale of </a:t>
            </a: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two</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 </a:t>
            </a: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element</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 </a:t>
            </a: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2"/>
              </a:rPr>
              <a:t>formulations</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71450" lvl="4" indent="-171450">
              <a:lnSpc>
                <a:spcPct val="150000"/>
              </a:lnSpc>
              <a:buClrTx/>
              <a:buFont typeface="Arial" panose="020B0604020202020204" pitchFamily="34" charset="0"/>
              <a:buChar char="•"/>
            </a:pP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3"/>
              </a:rPr>
              <a:t>Numerical</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3"/>
              </a:rPr>
              <a:t> </a:t>
            </a: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3"/>
              </a:rPr>
              <a:t>integration</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3"/>
              </a:rPr>
              <a:t> options</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71450" lvl="4" indent="-171450">
              <a:lnSpc>
                <a:spcPct val="150000"/>
              </a:lnSpc>
              <a:buClrTx/>
              <a:buFont typeface="Arial" panose="020B0604020202020204" pitchFamily="34" charset="0"/>
              <a:buChar char="•"/>
            </a:pP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4"/>
              </a:rPr>
              <a:t>Massimo’s</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4"/>
              </a:rPr>
              <a:t> </a:t>
            </a:r>
            <a:r>
              <a:rPr lang="it-IT" sz="105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14"/>
              </a:rPr>
              <a:t>OpenSees</a:t>
            </a:r>
            <a:r>
              <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14"/>
              </a:rPr>
              <a:t> support group</a:t>
            </a: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Segnaposto testo 3">
            <a:extLst>
              <a:ext uri="{FF2B5EF4-FFF2-40B4-BE49-F238E27FC236}">
                <a16:creationId xmlns:a16="http://schemas.microsoft.com/office/drawing/2014/main" id="{2D648361-1132-4A04-AB18-82C959E2FDB2}"/>
              </a:ext>
            </a:extLst>
          </p:cNvPr>
          <p:cNvSpPr txBox="1">
            <a:spLocks/>
          </p:cNvSpPr>
          <p:nvPr/>
        </p:nvSpPr>
        <p:spPr>
          <a:xfrm>
            <a:off x="286624" y="632336"/>
            <a:ext cx="4117813" cy="423438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5"/>
              </a:rPr>
              <a:t>Official</a:t>
            </a:r>
            <a:r>
              <a:rPr lang="it-IT" sz="1100" dirty="0">
                <a:solidFill>
                  <a:schemeClr val="tx1"/>
                </a:solidFill>
                <a:latin typeface="+mn-lt"/>
                <a:ea typeface="Open Sans" panose="020B0606030504020204" pitchFamily="34" charset="0"/>
                <a:cs typeface="Open Sans" panose="020B0606030504020204" pitchFamily="34" charset="0"/>
                <a:hlinkClick r:id="rId15"/>
              </a:rPr>
              <a:t> </a:t>
            </a:r>
            <a:r>
              <a:rPr lang="it-IT" sz="1100" dirty="0" err="1">
                <a:solidFill>
                  <a:schemeClr val="tx1"/>
                </a:solidFill>
                <a:latin typeface="+mn-lt"/>
                <a:ea typeface="Open Sans" panose="020B0606030504020204" pitchFamily="34" charset="0"/>
                <a:cs typeface="Open Sans" panose="020B0606030504020204" pitchFamily="34" charset="0"/>
                <a:hlinkClick r:id="rId15"/>
              </a:rPr>
              <a:t>webpage</a:t>
            </a:r>
            <a:r>
              <a:rPr lang="it-IT" sz="1100" dirty="0">
                <a:solidFill>
                  <a:schemeClr val="tx1"/>
                </a:solidFill>
                <a:latin typeface="+mn-lt"/>
                <a:ea typeface="Open Sans" panose="020B0606030504020204" pitchFamily="34" charset="0"/>
                <a:cs typeface="Open Sans" panose="020B0606030504020204" pitchFamily="34" charset="0"/>
                <a:hlinkClick r:id="rId15"/>
              </a:rPr>
              <a:t> </a:t>
            </a:r>
            <a:endParaRPr lang="it-IT" sz="1100" dirty="0">
              <a:solidFill>
                <a:schemeClr val="tx1"/>
              </a:solidFill>
              <a:latin typeface="+mn-lt"/>
              <a:ea typeface="Open Sans" panose="020B0606030504020204" pitchFamily="34" charset="0"/>
              <a:cs typeface="Open Sans" panose="020B0606030504020204" pitchFamily="34" charset="0"/>
              <a:hlinkClick r:id="rId16"/>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7"/>
              </a:rPr>
              <a:t>OpenSees</a:t>
            </a:r>
            <a:r>
              <a:rPr lang="it-IT" sz="1100" dirty="0">
                <a:solidFill>
                  <a:schemeClr val="tx1"/>
                </a:solidFill>
                <a:latin typeface="+mn-lt"/>
                <a:ea typeface="Open Sans" panose="020B0606030504020204" pitchFamily="34" charset="0"/>
                <a:cs typeface="Open Sans" panose="020B0606030504020204" pitchFamily="34" charset="0"/>
                <a:hlinkClick r:id="rId17"/>
              </a:rPr>
              <a:t> Manual</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18"/>
              </a:rPr>
              <a:t>GitHub </a:t>
            </a:r>
            <a:r>
              <a:rPr lang="it-IT" sz="1100" dirty="0" err="1">
                <a:solidFill>
                  <a:schemeClr val="tx1"/>
                </a:solidFill>
                <a:latin typeface="+mn-lt"/>
                <a:ea typeface="Open Sans" panose="020B0606030504020204" pitchFamily="34" charset="0"/>
                <a:cs typeface="Open Sans" panose="020B0606030504020204" pitchFamily="34" charset="0"/>
                <a:hlinkClick r:id="rId18"/>
              </a:rPr>
              <a:t>documentation</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6"/>
              </a:rPr>
              <a:t>OpenSees</a:t>
            </a:r>
            <a:r>
              <a:rPr lang="it-IT" sz="1100" dirty="0">
                <a:solidFill>
                  <a:schemeClr val="tx1"/>
                </a:solidFill>
                <a:latin typeface="+mn-lt"/>
                <a:ea typeface="Open Sans" panose="020B0606030504020204" pitchFamily="34" charset="0"/>
                <a:cs typeface="Open Sans" panose="020B0606030504020204" pitchFamily="34" charset="0"/>
                <a:hlinkClick r:id="rId16"/>
              </a:rPr>
              <a:t> Wiki</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19"/>
              </a:rPr>
              <a:t>OpenSees</a:t>
            </a:r>
            <a:r>
              <a:rPr lang="it-IT" sz="1100" dirty="0">
                <a:solidFill>
                  <a:schemeClr val="tx1"/>
                </a:solidFill>
                <a:latin typeface="+mn-lt"/>
                <a:ea typeface="Open Sans" panose="020B0606030504020204" pitchFamily="34" charset="0"/>
                <a:cs typeface="Open Sans" panose="020B0606030504020204" pitchFamily="34" charset="0"/>
                <a:hlinkClick r:id="rId19"/>
              </a:rPr>
              <a:t> Community</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0"/>
              </a:rPr>
              <a:t>OpenSees</a:t>
            </a:r>
            <a:r>
              <a:rPr lang="it-IT" sz="1100" dirty="0">
                <a:solidFill>
                  <a:schemeClr val="tx1"/>
                </a:solidFill>
                <a:latin typeface="+mn-lt"/>
                <a:ea typeface="Open Sans" panose="020B0606030504020204" pitchFamily="34" charset="0"/>
                <a:cs typeface="Open Sans" panose="020B0606030504020204" pitchFamily="34" charset="0"/>
                <a:hlinkClick r:id="rId20"/>
              </a:rPr>
              <a:t> Facebook</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1"/>
              </a:rPr>
              <a:t>OpenSees</a:t>
            </a:r>
            <a:r>
              <a:rPr lang="it-IT" sz="1100" dirty="0">
                <a:solidFill>
                  <a:schemeClr val="tx1"/>
                </a:solidFill>
                <a:latin typeface="+mn-lt"/>
                <a:ea typeface="Open Sans" panose="020B0606030504020204" pitchFamily="34" charset="0"/>
                <a:cs typeface="Open Sans" panose="020B0606030504020204" pitchFamily="34" charset="0"/>
                <a:hlinkClick r:id="rId21"/>
              </a:rPr>
              <a:t> source code</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mn-lt"/>
                <a:ea typeface="Open Sans" panose="020B0606030504020204" pitchFamily="34" charset="0"/>
                <a:cs typeface="Open Sans" panose="020B0606030504020204" pitchFamily="34" charset="0"/>
                <a:hlinkClick r:id="rId22"/>
              </a:rPr>
              <a:t>Basic </a:t>
            </a:r>
            <a:r>
              <a:rPr lang="it-IT" sz="1100" dirty="0" err="1">
                <a:solidFill>
                  <a:schemeClr val="tx1"/>
                </a:solidFill>
                <a:latin typeface="+mn-lt"/>
                <a:ea typeface="Open Sans" panose="020B0606030504020204" pitchFamily="34" charset="0"/>
                <a:cs typeface="Open Sans" panose="020B0606030504020204" pitchFamily="34" charset="0"/>
                <a:hlinkClick r:id="rId22"/>
              </a:rPr>
              <a:t>OpenSees</a:t>
            </a:r>
            <a:r>
              <a:rPr lang="it-IT" sz="1100" dirty="0">
                <a:solidFill>
                  <a:schemeClr val="tx1"/>
                </a:solidFill>
                <a:latin typeface="+mn-lt"/>
                <a:ea typeface="Open Sans" panose="020B0606030504020204" pitchFamily="34" charset="0"/>
                <a:cs typeface="Open Sans" panose="020B0606030504020204" pitchFamily="34" charset="0"/>
                <a:hlinkClick r:id="rId22"/>
              </a:rPr>
              <a:t> </a:t>
            </a:r>
            <a:r>
              <a:rPr lang="it-IT" sz="1100" dirty="0" err="1">
                <a:solidFill>
                  <a:schemeClr val="tx1"/>
                </a:solidFill>
                <a:latin typeface="+mn-lt"/>
                <a:ea typeface="Open Sans" panose="020B0606030504020204" pitchFamily="34" charset="0"/>
                <a:cs typeface="Open Sans" panose="020B0606030504020204" pitchFamily="34" charset="0"/>
                <a:hlinkClick r:id="rId22"/>
              </a:rPr>
              <a:t>Examples</a:t>
            </a:r>
            <a:endParaRPr lang="it-IT"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err="1">
                <a:solidFill>
                  <a:schemeClr val="tx1"/>
                </a:solidFill>
                <a:latin typeface="+mn-lt"/>
                <a:ea typeface="Open Sans" panose="020B0606030504020204" pitchFamily="34" charset="0"/>
                <a:cs typeface="Open Sans" panose="020B0606030504020204" pitchFamily="34" charset="0"/>
                <a:hlinkClick r:id="rId23"/>
              </a:rPr>
              <a:t>OpenSees</a:t>
            </a:r>
            <a:r>
              <a:rPr lang="it-IT" sz="1100" dirty="0">
                <a:solidFill>
                  <a:schemeClr val="tx1"/>
                </a:solidFill>
                <a:latin typeface="+mn-lt"/>
                <a:ea typeface="Open Sans" panose="020B0606030504020204" pitchFamily="34" charset="0"/>
                <a:cs typeface="Open Sans" panose="020B0606030504020204" pitchFamily="34" charset="0"/>
                <a:hlinkClick r:id="rId23"/>
              </a:rPr>
              <a:t> support group on </a:t>
            </a:r>
            <a:r>
              <a:rPr lang="it-IT" sz="1100" dirty="0" err="1">
                <a:solidFill>
                  <a:schemeClr val="tx1"/>
                </a:solidFill>
                <a:latin typeface="+mn-lt"/>
                <a:ea typeface="Open Sans" panose="020B0606030504020204" pitchFamily="34" charset="0"/>
                <a:cs typeface="Open Sans" panose="020B0606030504020204" pitchFamily="34" charset="0"/>
                <a:hlinkClick r:id="rId23"/>
              </a:rPr>
              <a:t>youtube</a:t>
            </a:r>
            <a:r>
              <a:rPr lang="it-IT" sz="1100" dirty="0">
                <a:solidFill>
                  <a:schemeClr val="tx1"/>
                </a:solidFill>
                <a:latin typeface="+mn-lt"/>
                <a:ea typeface="Open Sans" panose="020B0606030504020204" pitchFamily="34" charset="0"/>
                <a:cs typeface="Open Sans" panose="020B0606030504020204" pitchFamily="34" charset="0"/>
                <a:hlinkClick r:id="rId23"/>
              </a:rPr>
              <a:t> </a:t>
            </a:r>
            <a:endParaRPr lang="it-IT" sz="1100" dirty="0">
              <a:solidFill>
                <a:schemeClr val="tx1"/>
              </a:solidFill>
              <a:latin typeface="+mn-lt"/>
              <a:ea typeface="Open Sans" panose="020B0606030504020204" pitchFamily="34" charset="0"/>
              <a:cs typeface="Open Sans" panose="020B0606030504020204" pitchFamily="34" charset="0"/>
            </a:endParaRPr>
          </a:p>
          <a:p>
            <a:pPr marL="266700">
              <a:lnSpc>
                <a:spcPct val="150000"/>
              </a:lnSpc>
              <a:buClr>
                <a:schemeClr val="accent4">
                  <a:lumMod val="60000"/>
                  <a:lumOff val="40000"/>
                </a:schemeClr>
              </a:buClr>
            </a:pPr>
            <a:r>
              <a:rPr lang="it-IT" sz="1000" i="1" dirty="0">
                <a:solidFill>
                  <a:schemeClr val="tx1"/>
                </a:solidFill>
                <a:latin typeface="+mn-lt"/>
                <a:ea typeface="Open Sans" panose="020B0606030504020204" pitchFamily="34" charset="0"/>
                <a:cs typeface="Open Sans" panose="020B0606030504020204" pitchFamily="34" charset="0"/>
              </a:rPr>
              <a:t>(to </a:t>
            </a:r>
            <a:r>
              <a:rPr lang="it-IT" sz="1000" i="1" dirty="0" err="1">
                <a:solidFill>
                  <a:schemeClr val="tx1"/>
                </a:solidFill>
                <a:latin typeface="+mn-lt"/>
                <a:ea typeface="Open Sans" panose="020B0606030504020204" pitchFamily="34" charset="0"/>
                <a:cs typeface="Open Sans" panose="020B0606030504020204" pitchFamily="34" charset="0"/>
              </a:rPr>
              <a:t>get</a:t>
            </a:r>
            <a:r>
              <a:rPr lang="it-IT" sz="1000" i="1" dirty="0">
                <a:solidFill>
                  <a:schemeClr val="tx1"/>
                </a:solidFill>
                <a:latin typeface="+mn-lt"/>
                <a:ea typeface="Open Sans" panose="020B0606030504020204" pitchFamily="34" charset="0"/>
                <a:cs typeface="Open Sans" panose="020B0606030504020204" pitchFamily="34" charset="0"/>
              </a:rPr>
              <a:t> in </a:t>
            </a:r>
            <a:r>
              <a:rPr lang="it-IT" sz="1000" i="1" dirty="0" err="1">
                <a:solidFill>
                  <a:schemeClr val="tx1"/>
                </a:solidFill>
                <a:latin typeface="+mn-lt"/>
                <a:ea typeface="Open Sans" panose="020B0606030504020204" pitchFamily="34" charset="0"/>
                <a:cs typeface="Open Sans" panose="020B0606030504020204" pitchFamily="34" charset="0"/>
              </a:rPr>
              <a:t>send</a:t>
            </a:r>
            <a:r>
              <a:rPr lang="it-IT" sz="1000" i="1" dirty="0">
                <a:solidFill>
                  <a:schemeClr val="tx1"/>
                </a:solidFill>
                <a:latin typeface="+mn-lt"/>
                <a:ea typeface="Open Sans" panose="020B0606030504020204" pitchFamily="34" charset="0"/>
                <a:cs typeface="Open Sans" panose="020B0606030504020204" pitchFamily="34" charset="0"/>
              </a:rPr>
              <a:t> an email to </a:t>
            </a:r>
            <a:r>
              <a:rPr lang="en-GB" sz="1000" b="0" i="1" u="none" strike="noStrike" dirty="0">
                <a:effectLst/>
                <a:latin typeface="+mn-lt"/>
                <a:hlinkClick r:id="rId24"/>
              </a:rPr>
              <a:t>pchi893@aucklanduni.ac.nz</a:t>
            </a:r>
            <a:r>
              <a:rPr lang="en-GB" sz="1000" b="0" i="1" u="none" strike="noStrike" dirty="0">
                <a:effectLst/>
                <a:latin typeface="+mn-lt"/>
              </a:rPr>
              <a:t>)</a:t>
            </a:r>
            <a:endParaRPr lang="it-IT" sz="1000" i="1"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5"/>
              </a:rPr>
              <a:t>Silvia </a:t>
            </a:r>
            <a:r>
              <a:rPr lang="en-GB" sz="1100" dirty="0" err="1">
                <a:solidFill>
                  <a:schemeClr val="tx1"/>
                </a:solidFill>
                <a:latin typeface="+mn-lt"/>
                <a:ea typeface="Open Sans" panose="020B0606030504020204" pitchFamily="34" charset="0"/>
                <a:cs typeface="Open Sans" panose="020B0606030504020204" pitchFamily="34" charset="0"/>
                <a:hlinkClick r:id="rId25"/>
              </a:rPr>
              <a:t>Mazzoni’s</a:t>
            </a:r>
            <a:r>
              <a:rPr lang="en-GB" sz="1100" dirty="0">
                <a:solidFill>
                  <a:schemeClr val="tx1"/>
                </a:solidFill>
                <a:latin typeface="+mn-lt"/>
                <a:ea typeface="Open Sans" panose="020B0606030504020204" pitchFamily="34" charset="0"/>
                <a:cs typeface="Open Sans" panose="020B0606030504020204" pitchFamily="34" charset="0"/>
                <a:hlinkClick r:id="rId25"/>
              </a:rPr>
              <a:t> site</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r>
              <a:rPr lang="en-GB" sz="1100" dirty="0">
                <a:solidFill>
                  <a:schemeClr val="tx1"/>
                </a:solidFill>
                <a:latin typeface="+mn-lt"/>
                <a:ea typeface="Open Sans" panose="020B0606030504020204" pitchFamily="34" charset="0"/>
                <a:cs typeface="Open Sans" panose="020B0606030504020204" pitchFamily="34" charset="0"/>
                <a:hlinkClick r:id="rId26"/>
              </a:rPr>
              <a:t>Michael Scott blog</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latin typeface="Open Sans" panose="020B0606030504020204" pitchFamily="34" charset="0"/>
                <a:ea typeface="Open Sans" panose="020B0606030504020204" pitchFamily="34" charset="0"/>
                <a:cs typeface="Open Sans" panose="020B0606030504020204" pitchFamily="34" charset="0"/>
                <a:hlinkClick r:id="rId27"/>
              </a:rPr>
              <a:t>STKO purchase page</a:t>
            </a:r>
            <a:endParaRPr lang="en-US" sz="1100" dirty="0">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en-US"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8"/>
              </a:rPr>
              <a:t>NAFEMS</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29"/>
              </a:rPr>
              <a:t>STKO Manual</a:t>
            </a:r>
            <a:endPar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nSpc>
                <a:spcPct val="150000"/>
              </a:lnSpc>
              <a:buClr>
                <a:schemeClr val="accent4">
                  <a:lumMod val="60000"/>
                  <a:lumOff val="40000"/>
                </a:schemeClr>
              </a:buClr>
              <a:buFont typeface="Arial" panose="020B0604020202020204" pitchFamily="34" charset="0"/>
              <a:buChar char="•"/>
            </a:pPr>
            <a:r>
              <a:rPr lang="it-IT" sz="1100"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30"/>
              </a:rPr>
              <a:t>Tutorial </a:t>
            </a:r>
            <a:r>
              <a:rPr lang="it-IT" sz="1100"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30"/>
              </a:rPr>
              <a:t>videos</a:t>
            </a:r>
            <a:endParaRPr lang="en-GB" sz="1100" dirty="0">
              <a:solidFill>
                <a:schemeClr val="tx1"/>
              </a:solidFill>
              <a:latin typeface="+mn-lt"/>
              <a:ea typeface="Open Sans" panose="020B0606030504020204" pitchFamily="34" charset="0"/>
              <a:cs typeface="Open Sans" panose="020B0606030504020204" pitchFamily="34" charset="0"/>
            </a:endParaRPr>
          </a:p>
          <a:p>
            <a:pPr marL="285750" indent="-285750" algn="l">
              <a:lnSpc>
                <a:spcPct val="150000"/>
              </a:lnSpc>
              <a:buClr>
                <a:schemeClr val="accent4">
                  <a:lumMod val="60000"/>
                  <a:lumOff val="40000"/>
                </a:schemeClr>
              </a:buClr>
              <a:buFont typeface="Arial" panose="020B0604020202020204" pitchFamily="34" charset="0"/>
              <a:buChar char="•"/>
            </a:pPr>
            <a:endParaRPr lang="en-GB" sz="1100" b="0" i="0" dirty="0">
              <a:solidFill>
                <a:schemeClr val="tx1"/>
              </a:solidFill>
              <a:effectLst/>
              <a:latin typeface="+mn-lt"/>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endParaRPr lang="it-IT" sz="105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68261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80FBD931-18FA-4DB1-ACFC-D840B9CA7E93}"/>
              </a:ext>
            </a:extLst>
          </p:cNvPr>
          <p:cNvSpPr>
            <a:spLocks noGrp="1"/>
          </p:cNvSpPr>
          <p:nvPr>
            <p:ph type="ctrTitle"/>
          </p:nvPr>
        </p:nvSpPr>
        <p:spPr>
          <a:xfrm>
            <a:off x="240030" y="1525942"/>
            <a:ext cx="5566410" cy="901309"/>
          </a:xfrm>
        </p:spPr>
        <p:txBody>
          <a:bodyPr/>
          <a:lstStyle/>
          <a:p>
            <a:pPr marL="92075"/>
            <a:r>
              <a:rPr lang="it-IT" dirty="0">
                <a:solidFill>
                  <a:schemeClr val="bg1"/>
                </a:solidFill>
              </a:rPr>
              <a:t>Thank </a:t>
            </a:r>
            <a:r>
              <a:rPr lang="it-IT" dirty="0" err="1">
                <a:solidFill>
                  <a:schemeClr val="bg1"/>
                </a:solidFill>
              </a:rPr>
              <a:t>you</a:t>
            </a:r>
            <a:r>
              <a:rPr lang="it-IT" dirty="0">
                <a:solidFill>
                  <a:schemeClr val="bg1"/>
                </a:solidFill>
              </a:rPr>
              <a:t> for </a:t>
            </a:r>
            <a:r>
              <a:rPr lang="it-IT" dirty="0" err="1">
                <a:solidFill>
                  <a:schemeClr val="bg1"/>
                </a:solidFill>
              </a:rPr>
              <a:t>your</a:t>
            </a:r>
            <a:r>
              <a:rPr lang="it-IT" dirty="0">
                <a:solidFill>
                  <a:schemeClr val="bg1"/>
                </a:solidFill>
              </a:rPr>
              <a:t> </a:t>
            </a:r>
            <a:r>
              <a:rPr lang="it-IT" dirty="0" err="1">
                <a:solidFill>
                  <a:schemeClr val="bg1"/>
                </a:solidFill>
              </a:rPr>
              <a:t>attention</a:t>
            </a:r>
            <a:r>
              <a:rPr lang="it-IT" dirty="0">
                <a:solidFill>
                  <a:schemeClr val="bg1"/>
                </a:solidFill>
              </a:rPr>
              <a:t>!</a:t>
            </a:r>
            <a:endParaRPr lang="en-GB" dirty="0">
              <a:solidFill>
                <a:schemeClr val="bg1"/>
              </a:solidFill>
            </a:endParaRPr>
          </a:p>
        </p:txBody>
      </p:sp>
      <p:sp>
        <p:nvSpPr>
          <p:cNvPr id="6" name="CasellaDiTesto 5">
            <a:extLst>
              <a:ext uri="{FF2B5EF4-FFF2-40B4-BE49-F238E27FC236}">
                <a16:creationId xmlns:a16="http://schemas.microsoft.com/office/drawing/2014/main" id="{24E64E11-E790-4C8C-BAC8-2A76479AEE1A}"/>
              </a:ext>
            </a:extLst>
          </p:cNvPr>
          <p:cNvSpPr txBox="1"/>
          <p:nvPr/>
        </p:nvSpPr>
        <p:spPr>
          <a:xfrm>
            <a:off x="6507480" y="587529"/>
            <a:ext cx="2964180" cy="738664"/>
          </a:xfrm>
          <a:prstGeom prst="rect">
            <a:avLst/>
          </a:prstGeom>
          <a:noFill/>
        </p:spPr>
        <p:txBody>
          <a:bodyPr wrap="square" rtlCol="0">
            <a:spAutoFit/>
          </a:bodyPr>
          <a:lstStyle/>
          <a:p>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Following:</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Q/A Session</a:t>
            </a:r>
          </a:p>
          <a:p>
            <a:pPr marL="285750" indent="-285750">
              <a:buClr>
                <a:schemeClr val="bg1"/>
              </a:buClr>
              <a:buFontTx/>
              <a:buChar char="-"/>
            </a:pP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Dive into the </a:t>
            </a:r>
            <a:r>
              <a:rPr lang="en-US" i="1" dirty="0">
                <a:solidFill>
                  <a:srgbClr val="1CA6DF"/>
                </a:solidFill>
                <a:latin typeface="Open Sans" panose="020B06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forum</a:t>
            </a:r>
            <a:r>
              <a:rPr lang="it-IT" i="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GB"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CasellaDiTesto 2">
            <a:extLst>
              <a:ext uri="{FF2B5EF4-FFF2-40B4-BE49-F238E27FC236}">
                <a16:creationId xmlns:a16="http://schemas.microsoft.com/office/drawing/2014/main" id="{CF4F163B-D7CC-4031-A5EC-5C7780905B28}"/>
              </a:ext>
            </a:extLst>
          </p:cNvPr>
          <p:cNvSpPr txBox="1"/>
          <p:nvPr/>
        </p:nvSpPr>
        <p:spPr>
          <a:xfrm>
            <a:off x="148590" y="4331970"/>
            <a:ext cx="2476500" cy="600164"/>
          </a:xfrm>
          <a:prstGeom prst="rect">
            <a:avLst/>
          </a:prstGeom>
          <a:noFill/>
        </p:spPr>
        <p:txBody>
          <a:bodyPr wrap="square" rtlCol="0">
            <a:spAutoFit/>
          </a:bodyPr>
          <a:lstStyle/>
          <a:p>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rPr>
              <a:t>Graphics credits:</a:t>
            </a:r>
          </a:p>
          <a:p>
            <a:r>
              <a:rPr lang="it-IT"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Slidecarnival</a:t>
            </a:r>
            <a:r>
              <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 </a:t>
            </a:r>
            <a:endParaRPr lang="it-IT"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en-GB" sz="1100" i="1" dirty="0" err="1">
                <a:solidFill>
                  <a:schemeClr val="bg1"/>
                </a:solidFill>
                <a:latin typeface="Open Sans" panose="020B0606030504020204" pitchFamily="34" charset="0"/>
                <a:ea typeface="Open Sans" panose="020B0606030504020204" pitchFamily="34" charset="0"/>
                <a:cs typeface="Open Sans" panose="020B0606030504020204" pitchFamily="34" charset="0"/>
                <a:hlinkClick r:id="rId5" action="ppaction://hlinkfile">
                  <a:extLst>
                    <a:ext uri="{A12FA001-AC4F-418D-AE19-62706E023703}">
                      <ahyp:hlinkClr xmlns:ahyp="http://schemas.microsoft.com/office/drawing/2018/hyperlinkcolor" val="tx"/>
                    </a:ext>
                  </a:extLst>
                </a:hlinkClick>
              </a:rPr>
              <a:t>Freepick</a:t>
            </a:r>
            <a:endParaRPr lang="en-GB" sz="11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87107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a:extLst>
              <a:ext uri="{FF2B5EF4-FFF2-40B4-BE49-F238E27FC236}">
                <a16:creationId xmlns:a16="http://schemas.microsoft.com/office/drawing/2014/main" id="{1A20B991-32E5-42A5-830F-64C3AA6CCA60}"/>
              </a:ext>
            </a:extLst>
          </p:cNvPr>
          <p:cNvSpPr>
            <a:spLocks noGrp="1"/>
          </p:cNvSpPr>
          <p:nvPr>
            <p:ph type="body" sz="quarter" idx="11"/>
          </p:nvPr>
        </p:nvSpPr>
        <p:spPr/>
        <p:txBody>
          <a:bodyPr/>
          <a:lstStyle/>
          <a:p>
            <a:r>
              <a:rPr lang="en-US" sz="1200" dirty="0">
                <a:solidFill>
                  <a:schemeClr val="bg1"/>
                </a:solidFill>
              </a:rPr>
              <a:t>GET STARTED in OpenSees with STKO</a:t>
            </a:r>
          </a:p>
        </p:txBody>
      </p:sp>
      <p:sp>
        <p:nvSpPr>
          <p:cNvPr id="6" name="Segnaposto testo 5">
            <a:extLst>
              <a:ext uri="{FF2B5EF4-FFF2-40B4-BE49-F238E27FC236}">
                <a16:creationId xmlns:a16="http://schemas.microsoft.com/office/drawing/2014/main" id="{14D9CF8E-54E2-43AD-B7F2-33C270C0EB2F}"/>
              </a:ext>
            </a:extLst>
          </p:cNvPr>
          <p:cNvSpPr>
            <a:spLocks noGrp="1"/>
          </p:cNvSpPr>
          <p:nvPr>
            <p:ph type="body" sz="quarter" idx="12"/>
          </p:nvPr>
        </p:nvSpPr>
        <p:spPr>
          <a:xfrm>
            <a:off x="639309" y="658903"/>
            <a:ext cx="2892425" cy="844416"/>
          </a:xfrm>
        </p:spPr>
        <p:txBody>
          <a:bodyPr/>
          <a:lstStyle/>
          <a:p>
            <a:pPr marL="90488" indent="0"/>
            <a:r>
              <a:rPr lang="en-US" dirty="0"/>
              <a:t>Element </a:t>
            </a:r>
          </a:p>
          <a:p>
            <a:pPr marL="90488" indent="0"/>
            <a:r>
              <a:rPr lang="en-US" dirty="0"/>
              <a:t>properties</a:t>
            </a:r>
          </a:p>
        </p:txBody>
      </p:sp>
      <p:sp>
        <p:nvSpPr>
          <p:cNvPr id="10" name="Ovale 9">
            <a:extLst>
              <a:ext uri="{FF2B5EF4-FFF2-40B4-BE49-F238E27FC236}">
                <a16:creationId xmlns:a16="http://schemas.microsoft.com/office/drawing/2014/main" id="{BDA7EAF4-6AB7-4E46-824A-473640F222E5}"/>
              </a:ext>
            </a:extLst>
          </p:cNvPr>
          <p:cNvSpPr/>
          <p:nvPr/>
        </p:nvSpPr>
        <p:spPr>
          <a:xfrm>
            <a:off x="212426" y="723554"/>
            <a:ext cx="365586" cy="365586"/>
          </a:xfrm>
          <a:prstGeom prst="ellipse">
            <a:avLst/>
          </a:prstGeom>
          <a:solidFill>
            <a:srgbClr val="FFB1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6</a:t>
            </a:r>
          </a:p>
        </p:txBody>
      </p:sp>
      <p:sp>
        <p:nvSpPr>
          <p:cNvPr id="85" name="Triangolo isoscele 84">
            <a:extLst>
              <a:ext uri="{FF2B5EF4-FFF2-40B4-BE49-F238E27FC236}">
                <a16:creationId xmlns:a16="http://schemas.microsoft.com/office/drawing/2014/main" id="{820D22CF-2C0F-46EF-BC5A-3C2A21CDD520}"/>
              </a:ext>
            </a:extLst>
          </p:cNvPr>
          <p:cNvSpPr/>
          <p:nvPr/>
        </p:nvSpPr>
        <p:spPr>
          <a:xfrm>
            <a:off x="3678680" y="1811481"/>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1" name="Triangolo isoscele 50">
            <a:extLst>
              <a:ext uri="{FF2B5EF4-FFF2-40B4-BE49-F238E27FC236}">
                <a16:creationId xmlns:a16="http://schemas.microsoft.com/office/drawing/2014/main" id="{3147C03C-DAA1-4B83-A18E-C6D8C84FDFC4}"/>
              </a:ext>
            </a:extLst>
          </p:cNvPr>
          <p:cNvSpPr/>
          <p:nvPr/>
        </p:nvSpPr>
        <p:spPr>
          <a:xfrm rot="10800000">
            <a:off x="5942400" y="89542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52" name="Rettangolo 51">
            <a:extLst>
              <a:ext uri="{FF2B5EF4-FFF2-40B4-BE49-F238E27FC236}">
                <a16:creationId xmlns:a16="http://schemas.microsoft.com/office/drawing/2014/main" id="{E70E1FC3-BB7B-43B8-BEC1-2A30F9B3B4FE}"/>
              </a:ext>
            </a:extLst>
          </p:cNvPr>
          <p:cNvSpPr/>
          <p:nvPr/>
        </p:nvSpPr>
        <p:spPr>
          <a:xfrm>
            <a:off x="4426778" y="895420"/>
            <a:ext cx="1862510"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3" name="Triangolo isoscele 72">
            <a:extLst>
              <a:ext uri="{FF2B5EF4-FFF2-40B4-BE49-F238E27FC236}">
                <a16:creationId xmlns:a16="http://schemas.microsoft.com/office/drawing/2014/main" id="{56373A33-7414-4FF6-A52B-ADB9B354C9D8}"/>
              </a:ext>
            </a:extLst>
          </p:cNvPr>
          <p:cNvSpPr/>
          <p:nvPr/>
        </p:nvSpPr>
        <p:spPr>
          <a:xfrm rot="10800000">
            <a:off x="5589968" y="1811485"/>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4" name="Rettangolo 73">
            <a:extLst>
              <a:ext uri="{FF2B5EF4-FFF2-40B4-BE49-F238E27FC236}">
                <a16:creationId xmlns:a16="http://schemas.microsoft.com/office/drawing/2014/main" id="{5CAA3C6B-7ECD-4D71-92FA-E5FBAEDF9E0D}"/>
              </a:ext>
            </a:extLst>
          </p:cNvPr>
          <p:cNvSpPr/>
          <p:nvPr/>
        </p:nvSpPr>
        <p:spPr>
          <a:xfrm>
            <a:off x="4028336" y="1811485"/>
            <a:ext cx="1914063"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75" name="Triangolo isoscele 74">
            <a:extLst>
              <a:ext uri="{FF2B5EF4-FFF2-40B4-BE49-F238E27FC236}">
                <a16:creationId xmlns:a16="http://schemas.microsoft.com/office/drawing/2014/main" id="{C33B14E0-A75C-4E88-946C-3D924743D7BA}"/>
              </a:ext>
            </a:extLst>
          </p:cNvPr>
          <p:cNvSpPr/>
          <p:nvPr/>
        </p:nvSpPr>
        <p:spPr>
          <a:xfrm>
            <a:off x="4077481" y="895415"/>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1" name="Rettangolo 30">
            <a:extLst>
              <a:ext uri="{FF2B5EF4-FFF2-40B4-BE49-F238E27FC236}">
                <a16:creationId xmlns:a16="http://schemas.microsoft.com/office/drawing/2014/main" id="{9E0CEC25-D85A-4A5D-BDB1-6FF0C9DB1350}"/>
              </a:ext>
            </a:extLst>
          </p:cNvPr>
          <p:cNvSpPr/>
          <p:nvPr/>
        </p:nvSpPr>
        <p:spPr>
          <a:xfrm>
            <a:off x="3678680" y="1811483"/>
            <a:ext cx="2610607"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bg2">
                    <a:lumMod val="25000"/>
                  </a:schemeClr>
                </a:solidFill>
                <a:latin typeface="Open Sans" panose="020B0606030504020204" pitchFamily="34" charset="0"/>
              </a:rPr>
              <a:t>displBeamColumn</a:t>
            </a:r>
            <a:endPar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endParaRPr>
          </a:p>
        </p:txBody>
      </p:sp>
      <p:sp>
        <p:nvSpPr>
          <p:cNvPr id="29" name="Rettangolo 28">
            <a:extLst>
              <a:ext uri="{FF2B5EF4-FFF2-40B4-BE49-F238E27FC236}">
                <a16:creationId xmlns:a16="http://schemas.microsoft.com/office/drawing/2014/main" id="{54AE1EF1-B804-4EA2-B901-6B5EB7B9FE81}"/>
              </a:ext>
            </a:extLst>
          </p:cNvPr>
          <p:cNvSpPr/>
          <p:nvPr/>
        </p:nvSpPr>
        <p:spPr>
          <a:xfrm>
            <a:off x="4191069" y="895417"/>
            <a:ext cx="2318750"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2">
                    <a:lumMod val="25000"/>
                  </a:schemeClr>
                </a:solidFill>
                <a:latin typeface="Open Sans" panose="020B0606030504020204" pitchFamily="34" charset="0"/>
              </a:rPr>
              <a:t>definition</a:t>
            </a:r>
          </a:p>
          <a:p>
            <a:pPr algn="ctr"/>
            <a:r>
              <a:rPr lang="en-US" sz="1600" b="1" dirty="0">
                <a:solidFill>
                  <a:schemeClr val="bg2">
                    <a:lumMod val="25000"/>
                  </a:schemeClr>
                </a:solidFill>
                <a:latin typeface="Open Sans" panose="020B0606030504020204" pitchFamily="34" charset="0"/>
              </a:rPr>
              <a:t>creation </a:t>
            </a:r>
          </a:p>
          <a:p>
            <a:pPr algn="ctr"/>
            <a:r>
              <a:rPr lang="en-US" sz="1600" b="1" dirty="0">
                <a:solidFill>
                  <a:schemeClr val="bg2">
                    <a:lumMod val="25000"/>
                  </a:schemeClr>
                </a:solidFill>
                <a:latin typeface="Open Sans" panose="020B0606030504020204" pitchFamily="34" charset="0"/>
              </a:rPr>
              <a:t>assignment</a:t>
            </a:r>
          </a:p>
        </p:txBody>
      </p:sp>
      <p:sp>
        <p:nvSpPr>
          <p:cNvPr id="34" name="Triangolo isoscele 33">
            <a:extLst>
              <a:ext uri="{FF2B5EF4-FFF2-40B4-BE49-F238E27FC236}">
                <a16:creationId xmlns:a16="http://schemas.microsoft.com/office/drawing/2014/main" id="{7BA0A105-E817-40F6-BC29-706981958CF5}"/>
              </a:ext>
            </a:extLst>
          </p:cNvPr>
          <p:cNvSpPr/>
          <p:nvPr/>
        </p:nvSpPr>
        <p:spPr>
          <a:xfrm>
            <a:off x="3288731" y="2736366"/>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5" name="Triangolo isoscele 34">
            <a:extLst>
              <a:ext uri="{FF2B5EF4-FFF2-40B4-BE49-F238E27FC236}">
                <a16:creationId xmlns:a16="http://schemas.microsoft.com/office/drawing/2014/main" id="{1E4D74B4-15F0-49DD-9E66-378B48E4F659}"/>
              </a:ext>
            </a:extLst>
          </p:cNvPr>
          <p:cNvSpPr/>
          <p:nvPr/>
        </p:nvSpPr>
        <p:spPr>
          <a:xfrm rot="10800000">
            <a:off x="5240308" y="2736370"/>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36" name="Rettangolo 35">
            <a:extLst>
              <a:ext uri="{FF2B5EF4-FFF2-40B4-BE49-F238E27FC236}">
                <a16:creationId xmlns:a16="http://schemas.microsoft.com/office/drawing/2014/main" id="{AB11DE4E-F703-4FEF-9796-28C02970B920}"/>
              </a:ext>
            </a:extLst>
          </p:cNvPr>
          <p:cNvSpPr/>
          <p:nvPr/>
        </p:nvSpPr>
        <p:spPr>
          <a:xfrm>
            <a:off x="3638388" y="2736370"/>
            <a:ext cx="1951580"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37" name="Rettangolo 36">
            <a:extLst>
              <a:ext uri="{FF2B5EF4-FFF2-40B4-BE49-F238E27FC236}">
                <a16:creationId xmlns:a16="http://schemas.microsoft.com/office/drawing/2014/main" id="{1D6298CE-DD3C-453E-BF23-E318B051AA4A}"/>
              </a:ext>
            </a:extLst>
          </p:cNvPr>
          <p:cNvSpPr/>
          <p:nvPr/>
        </p:nvSpPr>
        <p:spPr>
          <a:xfrm>
            <a:off x="3394361" y="2736368"/>
            <a:ext cx="236710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a:solidFill>
                  <a:schemeClr val="bg2">
                    <a:lumMod val="25000"/>
                  </a:schemeClr>
                </a:solidFill>
                <a:latin typeface="Open Sans" panose="020B0606030504020204" pitchFamily="34" charset="0"/>
              </a:rPr>
              <a:t>forceBeamC</a:t>
            </a:r>
            <a:r>
              <a:rPr kumimoji="0" lang="en-US" sz="1600" b="1" i="0" u="none" strike="noStrike" kern="0" cap="none" spc="0" normalizeH="0" baseline="0" dirty="0" err="1">
                <a:ln>
                  <a:noFill/>
                </a:ln>
                <a:solidFill>
                  <a:schemeClr val="bg2">
                    <a:lumMod val="25000"/>
                  </a:schemeClr>
                </a:solidFill>
                <a:effectLst/>
                <a:uLnTx/>
                <a:uFillTx/>
                <a:latin typeface="Open Sans" panose="020B0606030504020204" pitchFamily="34" charset="0"/>
                <a:ea typeface="+mn-ea"/>
                <a:cs typeface="+mn-cs"/>
                <a:sym typeface="Arial"/>
              </a:rPr>
              <a:t>olumn</a:t>
            </a:r>
            <a:endPar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endParaRPr>
          </a:p>
        </p:txBody>
      </p:sp>
      <p:sp>
        <p:nvSpPr>
          <p:cNvPr id="38" name="Triangolo isoscele 37">
            <a:extLst>
              <a:ext uri="{FF2B5EF4-FFF2-40B4-BE49-F238E27FC236}">
                <a16:creationId xmlns:a16="http://schemas.microsoft.com/office/drawing/2014/main" id="{AB42E3E3-AAD3-4A63-AFD7-4D8E679414BC}"/>
              </a:ext>
            </a:extLst>
          </p:cNvPr>
          <p:cNvSpPr/>
          <p:nvPr/>
        </p:nvSpPr>
        <p:spPr>
          <a:xfrm>
            <a:off x="2908500" y="3661242"/>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1" name="Triangolo isoscele 40">
            <a:extLst>
              <a:ext uri="{FF2B5EF4-FFF2-40B4-BE49-F238E27FC236}">
                <a16:creationId xmlns:a16="http://schemas.microsoft.com/office/drawing/2014/main" id="{67DCC717-7C25-4874-9617-156301F7838F}"/>
              </a:ext>
            </a:extLst>
          </p:cNvPr>
          <p:cNvSpPr/>
          <p:nvPr/>
        </p:nvSpPr>
        <p:spPr>
          <a:xfrm rot="10800000">
            <a:off x="4890648" y="3661246"/>
            <a:ext cx="699320" cy="844415"/>
          </a:xfrm>
          <a:prstGeom prst="triangle">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42" name="Rettangolo 41">
            <a:extLst>
              <a:ext uri="{FF2B5EF4-FFF2-40B4-BE49-F238E27FC236}">
                <a16:creationId xmlns:a16="http://schemas.microsoft.com/office/drawing/2014/main" id="{7224F6C1-9E4D-4D3C-927E-470ACC9D605A}"/>
              </a:ext>
            </a:extLst>
          </p:cNvPr>
          <p:cNvSpPr/>
          <p:nvPr/>
        </p:nvSpPr>
        <p:spPr>
          <a:xfrm>
            <a:off x="3258156" y="3661246"/>
            <a:ext cx="1982151" cy="844417"/>
          </a:xfrm>
          <a:prstGeom prst="rect">
            <a:avLst/>
          </a:prstGeom>
          <a:solidFill>
            <a:srgbClr val="FFB13F">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44" name="Rettangolo 43">
            <a:extLst>
              <a:ext uri="{FF2B5EF4-FFF2-40B4-BE49-F238E27FC236}">
                <a16:creationId xmlns:a16="http://schemas.microsoft.com/office/drawing/2014/main" id="{E8B790CD-9CEB-48F7-936B-A4E0A7EB7D26}"/>
              </a:ext>
            </a:extLst>
          </p:cNvPr>
          <p:cNvSpPr/>
          <p:nvPr/>
        </p:nvSpPr>
        <p:spPr>
          <a:xfrm>
            <a:off x="3014130" y="3661244"/>
            <a:ext cx="2522051" cy="844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600" b="1" i="0" u="none" strike="noStrike" kern="0" cap="none" spc="0" normalizeH="0" baseline="0" dirty="0">
                <a:ln>
                  <a:noFill/>
                </a:ln>
                <a:solidFill>
                  <a:schemeClr val="bg2">
                    <a:lumMod val="25000"/>
                  </a:schemeClr>
                </a:solidFill>
                <a:effectLst/>
                <a:uLnTx/>
                <a:uFillTx/>
                <a:latin typeface="Open Sans" panose="020B0606030504020204" pitchFamily="34" charset="0"/>
                <a:ea typeface="+mn-ea"/>
                <a:cs typeface="+mn-cs"/>
                <a:sym typeface="Arial"/>
              </a:rPr>
              <a:t>Comparison and use</a:t>
            </a:r>
          </a:p>
        </p:txBody>
      </p:sp>
      <p:sp>
        <p:nvSpPr>
          <p:cNvPr id="58" name="Segnaposto testo 3">
            <a:extLst>
              <a:ext uri="{FF2B5EF4-FFF2-40B4-BE49-F238E27FC236}">
                <a16:creationId xmlns:a16="http://schemas.microsoft.com/office/drawing/2014/main" id="{05091030-F1C1-4A7D-A859-0504EE4559BC}"/>
              </a:ext>
            </a:extLst>
          </p:cNvPr>
          <p:cNvSpPr txBox="1">
            <a:spLocks/>
          </p:cNvSpPr>
          <p:nvPr/>
        </p:nvSpPr>
        <p:spPr>
          <a:xfrm>
            <a:off x="4297031" y="123380"/>
            <a:ext cx="4689379" cy="53552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i="1"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30 June 2021</a:t>
            </a:r>
          </a:p>
          <a:p>
            <a:r>
              <a:rPr lang="en-US" b="1" dirty="0">
                <a:latin typeface="Open Sans" panose="020B0606030504020204" pitchFamily="34" charset="0"/>
                <a:ea typeface="Open Sans" panose="020B0606030504020204" pitchFamily="34" charset="0"/>
                <a:cs typeface="Open Sans" panose="020B0606030504020204" pitchFamily="34" charset="0"/>
              </a:rPr>
              <a:t>Element properties</a:t>
            </a:r>
          </a:p>
        </p:txBody>
      </p:sp>
      <p:sp>
        <p:nvSpPr>
          <p:cNvPr id="59" name="Ovale 58">
            <a:extLst>
              <a:ext uri="{FF2B5EF4-FFF2-40B4-BE49-F238E27FC236}">
                <a16:creationId xmlns:a16="http://schemas.microsoft.com/office/drawing/2014/main" id="{96DADC7C-D27F-4155-9648-FA66D1C223AC}"/>
              </a:ext>
            </a:extLst>
          </p:cNvPr>
          <p:cNvSpPr/>
          <p:nvPr/>
        </p:nvSpPr>
        <p:spPr>
          <a:xfrm>
            <a:off x="3982677" y="275748"/>
            <a:ext cx="315884" cy="315884"/>
          </a:xfrm>
          <a:prstGeom prst="ellipse">
            <a:avLst/>
          </a:prstGeom>
          <a:solidFill>
            <a:srgbClr val="FF99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latin typeface="Open Sans ExtraBold" panose="020B0906030804020204" pitchFamily="34" charset="0"/>
                <a:ea typeface="Open Sans ExtraBold" panose="020B0906030804020204" pitchFamily="34" charset="0"/>
                <a:cs typeface="Open Sans ExtraBold" panose="020B0906030804020204" pitchFamily="34" charset="0"/>
              </a:rPr>
              <a:t>6</a:t>
            </a:r>
            <a:endParaRPr lang="en-GB"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9" name="CasellaDiTesto 38">
            <a:extLst>
              <a:ext uri="{FF2B5EF4-FFF2-40B4-BE49-F238E27FC236}">
                <a16:creationId xmlns:a16="http://schemas.microsoft.com/office/drawing/2014/main" id="{A4453A46-2FAF-4B4C-B30A-0C7890AE67D5}"/>
              </a:ext>
            </a:extLst>
          </p:cNvPr>
          <p:cNvSpPr txBox="1"/>
          <p:nvPr/>
        </p:nvSpPr>
        <p:spPr>
          <a:xfrm rot="17584258">
            <a:off x="2460615" y="2556524"/>
            <a:ext cx="1857191" cy="307777"/>
          </a:xfrm>
          <a:prstGeom prst="rect">
            <a:avLst/>
          </a:prstGeom>
          <a:noFill/>
        </p:spPr>
        <p:txBody>
          <a:bodyPr wrap="square">
            <a:spAutoFit/>
          </a:bodyPr>
          <a:lstStyle/>
          <a:p>
            <a:r>
              <a:rPr lang="en-US" i="1" dirty="0">
                <a:latin typeface="Open Sans" panose="020B0606030504020204" pitchFamily="34" charset="0"/>
                <a:ea typeface="Open Sans Light" panose="020B0306030504020204" pitchFamily="34" charset="0"/>
                <a:cs typeface="Open Sans Light" panose="020B0306030504020204" pitchFamily="34" charset="0"/>
              </a:rPr>
              <a:t>3D frame structures</a:t>
            </a:r>
          </a:p>
        </p:txBody>
      </p:sp>
      <p:cxnSp>
        <p:nvCxnSpPr>
          <p:cNvPr id="7" name="Connettore diritto 6">
            <a:extLst>
              <a:ext uri="{FF2B5EF4-FFF2-40B4-BE49-F238E27FC236}">
                <a16:creationId xmlns:a16="http://schemas.microsoft.com/office/drawing/2014/main" id="{31EFB737-2CF9-47C9-B6AA-E5DED201657A}"/>
              </a:ext>
            </a:extLst>
          </p:cNvPr>
          <p:cNvCxnSpPr/>
          <p:nvPr/>
        </p:nvCxnSpPr>
        <p:spPr>
          <a:xfrm flipH="1">
            <a:off x="2815423" y="895415"/>
            <a:ext cx="1518282" cy="3610242"/>
          </a:xfrm>
          <a:prstGeom prst="line">
            <a:avLst/>
          </a:prstGeom>
          <a:ln w="38100">
            <a:solidFill>
              <a:srgbClr val="FFB13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1419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4</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p:txBody>
          <a:bodyPr/>
          <a:lstStyle/>
          <a:p>
            <a:r>
              <a:rPr lang="it-IT" dirty="0"/>
              <a:t>Definition</a:t>
            </a:r>
            <a:endParaRPr lang="en-GB" b="0" i="1" dirty="0"/>
          </a:p>
        </p:txBody>
      </p:sp>
      <p:sp>
        <p:nvSpPr>
          <p:cNvPr id="9" name="CasellaDiTesto 8">
            <a:extLst>
              <a:ext uri="{FF2B5EF4-FFF2-40B4-BE49-F238E27FC236}">
                <a16:creationId xmlns:a16="http://schemas.microsoft.com/office/drawing/2014/main" id="{ED95DA6F-5BBF-45EC-AD5B-8B807AF36CAA}"/>
              </a:ext>
            </a:extLst>
          </p:cNvPr>
          <p:cNvSpPr txBox="1"/>
          <p:nvPr/>
        </p:nvSpPr>
        <p:spPr>
          <a:xfrm>
            <a:off x="166888" y="861060"/>
            <a:ext cx="7331943" cy="2395656"/>
          </a:xfrm>
          <a:prstGeom prst="rect">
            <a:avLst/>
          </a:prstGeom>
          <a:noFill/>
        </p:spPr>
        <p:txBody>
          <a:bodyPr wrap="square">
            <a:spAutoFit/>
          </a:bodyPr>
          <a:lstStyle/>
          <a:p>
            <a:pPr algn="ctr">
              <a:lnSpc>
                <a:spcPct val="120000"/>
              </a:lnSpc>
            </a:pP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Element properties are namely the </a:t>
            </a: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finite element formulation of the model</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The element properties are the related to the FE method used and the way the solution is going to be identified in our model. In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OpenSees</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you have </a:t>
            </a:r>
            <a:r>
              <a:rPr lang="en-US"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many</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finite element formulations not only one as in many commercial FEM.</a:t>
            </a:r>
          </a:p>
          <a:p>
            <a:pPr algn="ctr">
              <a:lnSpc>
                <a:spcPct val="120000"/>
              </a:lnSpc>
            </a:pPr>
            <a:r>
              <a:rPr lang="en-US" sz="1800" i="1" dirty="0">
                <a:solidFill>
                  <a:schemeClr val="tx1"/>
                </a:solidFill>
                <a:latin typeface="Open Sans" panose="020B0606030504020204" pitchFamily="34" charset="0"/>
                <a:ea typeface="Open Sans" panose="020B0606030504020204" pitchFamily="34" charset="0"/>
                <a:cs typeface="Open Sans" panose="020B0606030504020204" pitchFamily="34" charset="0"/>
              </a:rPr>
              <a:t>You are practically telling to your geometry how </a:t>
            </a:r>
          </a:p>
          <a:p>
            <a:pPr algn="ctr">
              <a:lnSpc>
                <a:spcPct val="120000"/>
              </a:lnSpc>
            </a:pPr>
            <a:r>
              <a:rPr lang="en-US" sz="1800" i="1" dirty="0">
                <a:solidFill>
                  <a:schemeClr val="tx1"/>
                </a:solidFill>
                <a:latin typeface="Open Sans" panose="020B0606030504020204" pitchFamily="34" charset="0"/>
                <a:ea typeface="Open Sans" panose="020B0606030504020204" pitchFamily="34" charset="0"/>
                <a:cs typeface="Open Sans" panose="020B0606030504020204" pitchFamily="34" charset="0"/>
              </a:rPr>
              <a:t>it should behave in the analysis.</a:t>
            </a:r>
            <a:endParaRPr lang="it-IT" sz="1200" i="1" dirty="0">
              <a:latin typeface="+mj-lt"/>
            </a:endParaRPr>
          </a:p>
        </p:txBody>
      </p:sp>
      <p:sp>
        <p:nvSpPr>
          <p:cNvPr id="14" name="CasellaDiTesto 13">
            <a:extLst>
              <a:ext uri="{FF2B5EF4-FFF2-40B4-BE49-F238E27FC236}">
                <a16:creationId xmlns:a16="http://schemas.microsoft.com/office/drawing/2014/main" id="{F80A9CFB-BE2B-4DE3-A121-3FB2CC578536}"/>
              </a:ext>
            </a:extLst>
          </p:cNvPr>
          <p:cNvSpPr txBox="1"/>
          <p:nvPr/>
        </p:nvSpPr>
        <p:spPr>
          <a:xfrm>
            <a:off x="76582" y="3574467"/>
            <a:ext cx="7102592" cy="1295483"/>
          </a:xfrm>
          <a:prstGeom prst="rect">
            <a:avLst/>
          </a:prstGeom>
          <a:noFill/>
        </p:spPr>
        <p:txBody>
          <a:bodyPr wrap="square">
            <a:spAutoFit/>
          </a:bodyPr>
          <a:lstStyle/>
          <a:p>
            <a:pPr algn="ctr">
              <a:lnSpc>
                <a:spcPct val="120000"/>
              </a:lnSpc>
            </a:pPr>
            <a:r>
              <a:rPr lang="it-IT" i="1" dirty="0">
                <a:latin typeface="+mn-lt"/>
              </a:rPr>
              <a:t>The </a:t>
            </a:r>
            <a:r>
              <a:rPr lang="it-IT" i="1" dirty="0" err="1">
                <a:latin typeface="+mn-lt"/>
              </a:rPr>
              <a:t>choice</a:t>
            </a:r>
            <a:r>
              <a:rPr lang="it-IT" i="1" dirty="0">
                <a:latin typeface="+mn-lt"/>
              </a:rPr>
              <a:t> of </a:t>
            </a:r>
            <a:r>
              <a:rPr lang="it-IT" i="1" dirty="0" err="1">
                <a:latin typeface="+mn-lt"/>
              </a:rPr>
              <a:t>elements</a:t>
            </a:r>
            <a:r>
              <a:rPr lang="it-IT" i="1" dirty="0">
                <a:latin typeface="+mn-lt"/>
              </a:rPr>
              <a:t> </a:t>
            </a:r>
            <a:r>
              <a:rPr lang="it-IT" i="1" dirty="0" err="1">
                <a:latin typeface="+mn-lt"/>
              </a:rPr>
              <a:t>depends</a:t>
            </a:r>
            <a:r>
              <a:rPr lang="it-IT" i="1" dirty="0">
                <a:latin typeface="+mn-lt"/>
              </a:rPr>
              <a:t> on the </a:t>
            </a:r>
            <a:r>
              <a:rPr lang="it-IT" i="1" dirty="0" err="1">
                <a:latin typeface="+mn-lt"/>
              </a:rPr>
              <a:t>material</a:t>
            </a:r>
            <a:r>
              <a:rPr lang="it-IT" i="1" dirty="0">
                <a:latin typeface="+mn-lt"/>
              </a:rPr>
              <a:t>, </a:t>
            </a:r>
          </a:p>
          <a:p>
            <a:pPr algn="ctr">
              <a:lnSpc>
                <a:spcPct val="120000"/>
              </a:lnSpc>
            </a:pPr>
            <a:r>
              <a:rPr lang="it-IT" i="1" dirty="0">
                <a:latin typeface="+mn-lt"/>
              </a:rPr>
              <a:t>the </a:t>
            </a:r>
            <a:r>
              <a:rPr lang="it-IT" i="1" dirty="0" err="1">
                <a:latin typeface="+mn-lt"/>
              </a:rPr>
              <a:t>dimension</a:t>
            </a:r>
            <a:r>
              <a:rPr lang="it-IT" i="1" dirty="0">
                <a:latin typeface="+mn-lt"/>
              </a:rPr>
              <a:t> of the </a:t>
            </a:r>
            <a:r>
              <a:rPr lang="it-IT" i="1" dirty="0" err="1">
                <a:latin typeface="+mn-lt"/>
              </a:rPr>
              <a:t>element</a:t>
            </a:r>
            <a:r>
              <a:rPr lang="it-IT" i="1" dirty="0">
                <a:latin typeface="+mn-lt"/>
              </a:rPr>
              <a:t> and the </a:t>
            </a:r>
            <a:r>
              <a:rPr lang="it-IT" i="1" dirty="0" err="1">
                <a:latin typeface="+mn-lt"/>
              </a:rPr>
              <a:t>type</a:t>
            </a:r>
            <a:r>
              <a:rPr lang="it-IT" i="1" dirty="0">
                <a:latin typeface="+mn-lt"/>
              </a:rPr>
              <a:t> of </a:t>
            </a:r>
            <a:r>
              <a:rPr lang="it-IT" i="1" dirty="0" err="1">
                <a:latin typeface="+mn-lt"/>
              </a:rPr>
              <a:t>discretization</a:t>
            </a:r>
            <a:r>
              <a:rPr lang="it-IT" i="1" dirty="0">
                <a:latin typeface="+mn-lt"/>
              </a:rPr>
              <a:t>/mesh </a:t>
            </a:r>
            <a:r>
              <a:rPr lang="it-IT" i="1" dirty="0" err="1">
                <a:latin typeface="+mn-lt"/>
              </a:rPr>
              <a:t>desidered</a:t>
            </a:r>
            <a:r>
              <a:rPr lang="it-IT" i="1" dirty="0">
                <a:latin typeface="+mn-lt"/>
              </a:rPr>
              <a:t>, </a:t>
            </a:r>
          </a:p>
          <a:p>
            <a:pPr algn="ctr">
              <a:lnSpc>
                <a:spcPct val="120000"/>
              </a:lnSpc>
            </a:pPr>
            <a:r>
              <a:rPr lang="it-IT" i="1" dirty="0">
                <a:latin typeface="+mn-lt"/>
              </a:rPr>
              <a:t>and of </a:t>
            </a:r>
            <a:r>
              <a:rPr lang="it-IT" i="1" dirty="0" err="1">
                <a:latin typeface="+mn-lt"/>
              </a:rPr>
              <a:t>course</a:t>
            </a:r>
            <a:r>
              <a:rPr lang="it-IT" i="1" dirty="0">
                <a:latin typeface="+mn-lt"/>
              </a:rPr>
              <a:t> on the </a:t>
            </a:r>
            <a:r>
              <a:rPr lang="it-IT" i="1" dirty="0" err="1">
                <a:latin typeface="+mn-lt"/>
              </a:rPr>
              <a:t>type</a:t>
            </a:r>
            <a:r>
              <a:rPr lang="it-IT" i="1" dirty="0">
                <a:latin typeface="+mn-lt"/>
              </a:rPr>
              <a:t> of </a:t>
            </a:r>
            <a:r>
              <a:rPr lang="it-IT" i="1" dirty="0" err="1">
                <a:latin typeface="+mn-lt"/>
              </a:rPr>
              <a:t>result</a:t>
            </a:r>
            <a:r>
              <a:rPr lang="it-IT" i="1" dirty="0">
                <a:latin typeface="+mn-lt"/>
              </a:rPr>
              <a:t> </a:t>
            </a:r>
            <a:r>
              <a:rPr lang="it-IT" i="1" dirty="0" err="1">
                <a:latin typeface="+mn-lt"/>
              </a:rPr>
              <a:t>we</a:t>
            </a:r>
            <a:r>
              <a:rPr lang="it-IT" i="1" dirty="0">
                <a:latin typeface="+mn-lt"/>
              </a:rPr>
              <a:t> </a:t>
            </a:r>
            <a:r>
              <a:rPr lang="it-IT" i="1" dirty="0" err="1">
                <a:latin typeface="+mn-lt"/>
              </a:rPr>
              <a:t>wish</a:t>
            </a:r>
            <a:r>
              <a:rPr lang="it-IT" i="1" dirty="0">
                <a:latin typeface="+mn-lt"/>
              </a:rPr>
              <a:t> to </a:t>
            </a:r>
            <a:r>
              <a:rPr lang="it-IT" i="1" dirty="0" err="1">
                <a:latin typeface="+mn-lt"/>
              </a:rPr>
              <a:t>obtain</a:t>
            </a:r>
            <a:r>
              <a:rPr lang="it-IT" i="1" dirty="0">
                <a:latin typeface="+mn-lt"/>
              </a:rPr>
              <a:t>.</a:t>
            </a:r>
          </a:p>
          <a:p>
            <a:pPr>
              <a:lnSpc>
                <a:spcPct val="120000"/>
              </a:lnSpc>
            </a:pPr>
            <a:r>
              <a:rPr lang="it-IT" sz="1100" i="1" dirty="0">
                <a:latin typeface="+mn-lt"/>
              </a:rPr>
              <a:t>Ex. </a:t>
            </a:r>
            <a:r>
              <a:rPr lang="it-IT" sz="1100" i="1" dirty="0" err="1">
                <a:latin typeface="+mn-lt"/>
              </a:rPr>
              <a:t>displacement</a:t>
            </a:r>
            <a:r>
              <a:rPr lang="it-IT" sz="1100" i="1" dirty="0">
                <a:latin typeface="+mn-lt"/>
              </a:rPr>
              <a:t> </a:t>
            </a:r>
            <a:r>
              <a:rPr lang="it-IT" sz="1100" i="1" dirty="0" err="1">
                <a:latin typeface="+mn-lt"/>
              </a:rPr>
              <a:t>based</a:t>
            </a:r>
            <a:r>
              <a:rPr lang="it-IT" sz="1100" i="1" dirty="0">
                <a:latin typeface="+mn-lt"/>
              </a:rPr>
              <a:t> </a:t>
            </a:r>
            <a:r>
              <a:rPr lang="it-IT" sz="1100" i="1" dirty="0" err="1">
                <a:latin typeface="+mn-lt"/>
              </a:rPr>
              <a:t>elements</a:t>
            </a:r>
            <a:r>
              <a:rPr lang="it-IT" sz="1100" i="1" dirty="0">
                <a:latin typeface="+mn-lt"/>
              </a:rPr>
              <a:t> for pile-</a:t>
            </a:r>
            <a:r>
              <a:rPr lang="it-IT" sz="1100" i="1" dirty="0" err="1">
                <a:latin typeface="+mn-lt"/>
              </a:rPr>
              <a:t>soil</a:t>
            </a:r>
            <a:r>
              <a:rPr lang="it-IT" sz="1100" i="1" dirty="0">
                <a:latin typeface="+mn-lt"/>
              </a:rPr>
              <a:t> interaction - </a:t>
            </a:r>
            <a:r>
              <a:rPr lang="it-IT" sz="1100" i="1" dirty="0" err="1">
                <a:latin typeface="+mn-lt"/>
              </a:rPr>
              <a:t>discretization</a:t>
            </a:r>
            <a:endParaRPr lang="it-IT" sz="1100" i="1" dirty="0">
              <a:latin typeface="+mn-lt"/>
            </a:endParaRPr>
          </a:p>
          <a:p>
            <a:pPr>
              <a:lnSpc>
                <a:spcPct val="120000"/>
              </a:lnSpc>
            </a:pPr>
            <a:r>
              <a:rPr lang="it-IT" sz="1100" i="1" dirty="0">
                <a:latin typeface="+mn-lt"/>
              </a:rPr>
              <a:t>      force </a:t>
            </a:r>
            <a:r>
              <a:rPr lang="it-IT" sz="1100" i="1" dirty="0" err="1">
                <a:latin typeface="+mn-lt"/>
              </a:rPr>
              <a:t>based</a:t>
            </a:r>
            <a:r>
              <a:rPr lang="it-IT" sz="1100" i="1" dirty="0">
                <a:latin typeface="+mn-lt"/>
              </a:rPr>
              <a:t> </a:t>
            </a:r>
            <a:r>
              <a:rPr lang="it-IT" sz="1100" i="1" dirty="0" err="1">
                <a:latin typeface="+mn-lt"/>
              </a:rPr>
              <a:t>elements</a:t>
            </a:r>
            <a:r>
              <a:rPr lang="it-IT" sz="1100" i="1" dirty="0">
                <a:latin typeface="+mn-lt"/>
              </a:rPr>
              <a:t> for 3D frame </a:t>
            </a:r>
            <a:r>
              <a:rPr lang="it-IT" sz="1100" i="1" dirty="0" err="1">
                <a:latin typeface="+mn-lt"/>
              </a:rPr>
              <a:t>structures</a:t>
            </a:r>
            <a:r>
              <a:rPr lang="it-IT" sz="1100" i="1" dirty="0">
                <a:latin typeface="+mn-lt"/>
              </a:rPr>
              <a:t> - </a:t>
            </a:r>
            <a:r>
              <a:rPr lang="it-IT" sz="1100" i="1" dirty="0" err="1">
                <a:latin typeface="+mn-lt"/>
              </a:rPr>
              <a:t>localization</a:t>
            </a:r>
            <a:endParaRPr lang="it-IT" sz="1100" i="1" dirty="0">
              <a:latin typeface="+mn-lt"/>
            </a:endParaRPr>
          </a:p>
        </p:txBody>
      </p:sp>
    </p:spTree>
    <p:extLst>
      <p:ext uri="{BB962C8B-B14F-4D97-AF65-F5344CB8AC3E}">
        <p14:creationId xmlns:p14="http://schemas.microsoft.com/office/powerpoint/2010/main" val="840487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5</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OpenSees</a:t>
            </a:r>
            <a:r>
              <a:rPr lang="it-IT" dirty="0"/>
              <a:t> and STKO</a:t>
            </a:r>
            <a:endParaRPr lang="en-GB" dirty="0"/>
          </a:p>
        </p:txBody>
      </p:sp>
      <p:sp>
        <p:nvSpPr>
          <p:cNvPr id="9" name="Rettangolo 10">
            <a:extLst>
              <a:ext uri="{FF2B5EF4-FFF2-40B4-BE49-F238E27FC236}">
                <a16:creationId xmlns:a16="http://schemas.microsoft.com/office/drawing/2014/main" id="{2D3F949B-CD2F-475F-9B22-C23ECA2B8301}"/>
              </a:ext>
            </a:extLst>
          </p:cNvPr>
          <p:cNvSpPr/>
          <p:nvPr/>
        </p:nvSpPr>
        <p:spPr>
          <a:xfrm>
            <a:off x="6657661" y="989888"/>
            <a:ext cx="2326512" cy="338554"/>
          </a:xfrm>
          <a:prstGeom prst="rect">
            <a:avLst/>
          </a:prstGeom>
        </p:spPr>
        <p:txBody>
          <a:bodyPr wrap="square">
            <a:spAutoFit/>
          </a:bodyPr>
          <a:lstStyle/>
          <a:p>
            <a:pPr>
              <a:buNone/>
            </a:pPr>
            <a:r>
              <a:rPr lang="en-US"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construct objects</a:t>
            </a:r>
          </a:p>
        </p:txBody>
      </p:sp>
      <p:grpSp>
        <p:nvGrpSpPr>
          <p:cNvPr id="10" name="Group 4">
            <a:extLst>
              <a:ext uri="{FF2B5EF4-FFF2-40B4-BE49-F238E27FC236}">
                <a16:creationId xmlns:a16="http://schemas.microsoft.com/office/drawing/2014/main" id="{FDF81694-38E9-4B27-9AF4-66CDF5113116}"/>
              </a:ext>
            </a:extLst>
          </p:cNvPr>
          <p:cNvGrpSpPr/>
          <p:nvPr/>
        </p:nvGrpSpPr>
        <p:grpSpPr>
          <a:xfrm>
            <a:off x="6699263" y="126649"/>
            <a:ext cx="2250736" cy="844422"/>
            <a:chOff x="456942" y="1831865"/>
            <a:chExt cx="2250736" cy="844422"/>
          </a:xfrm>
        </p:grpSpPr>
        <p:sp>
          <p:nvSpPr>
            <p:cNvPr id="11" name="Triangolo isoscele 50">
              <a:extLst>
                <a:ext uri="{FF2B5EF4-FFF2-40B4-BE49-F238E27FC236}">
                  <a16:creationId xmlns:a16="http://schemas.microsoft.com/office/drawing/2014/main" id="{76804BF6-1FDC-43AB-B7E7-3C869B98625F}"/>
                </a:ext>
              </a:extLst>
            </p:cNvPr>
            <p:cNvSpPr/>
            <p:nvPr/>
          </p:nvSpPr>
          <p:spPr>
            <a:xfrm rot="10800000">
              <a:off x="2008358" y="1831870"/>
              <a:ext cx="699320" cy="844415"/>
            </a:xfrm>
            <a:prstGeom prst="triangle">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12" name="Rettangolo 51">
              <a:extLst>
                <a:ext uri="{FF2B5EF4-FFF2-40B4-BE49-F238E27FC236}">
                  <a16:creationId xmlns:a16="http://schemas.microsoft.com/office/drawing/2014/main" id="{1AE43FA0-CEF3-4C46-9E34-60D3F4526D12}"/>
                </a:ext>
              </a:extLst>
            </p:cNvPr>
            <p:cNvSpPr/>
            <p:nvPr/>
          </p:nvSpPr>
          <p:spPr>
            <a:xfrm>
              <a:off x="806239" y="1831870"/>
              <a:ext cx="1546624" cy="844417"/>
            </a:xfrm>
            <a:prstGeom prst="rect">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FFC000"/>
                </a:solidFill>
              </a:endParaRPr>
            </a:p>
          </p:txBody>
        </p:sp>
        <p:sp>
          <p:nvSpPr>
            <p:cNvPr id="13" name="Triangolo isoscele 74">
              <a:extLst>
                <a:ext uri="{FF2B5EF4-FFF2-40B4-BE49-F238E27FC236}">
                  <a16:creationId xmlns:a16="http://schemas.microsoft.com/office/drawing/2014/main" id="{19412ED7-69D8-4A11-A5BB-1964CF92DD6E}"/>
                </a:ext>
              </a:extLst>
            </p:cNvPr>
            <p:cNvSpPr/>
            <p:nvPr/>
          </p:nvSpPr>
          <p:spPr>
            <a:xfrm>
              <a:off x="456942" y="1831865"/>
              <a:ext cx="699320" cy="844415"/>
            </a:xfrm>
            <a:prstGeom prst="triangle">
              <a:avLst/>
            </a:prstGeom>
            <a:solidFill>
              <a:srgbClr val="FFC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grpSp>
      <p:sp>
        <p:nvSpPr>
          <p:cNvPr id="14" name="Elaborazione 4">
            <a:extLst>
              <a:ext uri="{FF2B5EF4-FFF2-40B4-BE49-F238E27FC236}">
                <a16:creationId xmlns:a16="http://schemas.microsoft.com/office/drawing/2014/main" id="{FFABF90E-95E6-4370-BC41-389714A99476}"/>
              </a:ext>
            </a:extLst>
          </p:cNvPr>
          <p:cNvSpPr/>
          <p:nvPr/>
        </p:nvSpPr>
        <p:spPr>
          <a:xfrm>
            <a:off x="6828547" y="256298"/>
            <a:ext cx="1986649" cy="585116"/>
          </a:xfrm>
          <a:prstGeom prst="round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it-IT" sz="2000" b="1" dirty="0" err="1">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Modelbuilder</a:t>
            </a:r>
            <a:endParaRPr lang="it-IT" sz="20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18" name="TextBox 25">
            <a:extLst>
              <a:ext uri="{FF2B5EF4-FFF2-40B4-BE49-F238E27FC236}">
                <a16:creationId xmlns:a16="http://schemas.microsoft.com/office/drawing/2014/main" id="{C0F2F585-F9FC-4400-8474-553D73491550}"/>
              </a:ext>
            </a:extLst>
          </p:cNvPr>
          <p:cNvSpPr txBox="1"/>
          <p:nvPr/>
        </p:nvSpPr>
        <p:spPr>
          <a:xfrm>
            <a:off x="1121848" y="4798123"/>
            <a:ext cx="5863590" cy="276999"/>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support file: </a:t>
            </a:r>
            <a:r>
              <a:rPr lang="it-IT" sz="1200" b="1" i="1"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rPr>
              <a:t>ex8.tcl, ex8.scd</a:t>
            </a:r>
          </a:p>
        </p:txBody>
      </p:sp>
      <p:grpSp>
        <p:nvGrpSpPr>
          <p:cNvPr id="20" name="Gruppo 19">
            <a:extLst>
              <a:ext uri="{FF2B5EF4-FFF2-40B4-BE49-F238E27FC236}">
                <a16:creationId xmlns:a16="http://schemas.microsoft.com/office/drawing/2014/main" id="{99A6F122-867E-4979-9B70-4C107A9FE54B}"/>
              </a:ext>
            </a:extLst>
          </p:cNvPr>
          <p:cNvGrpSpPr/>
          <p:nvPr/>
        </p:nvGrpSpPr>
        <p:grpSpPr>
          <a:xfrm>
            <a:off x="5636218" y="1271058"/>
            <a:ext cx="2587606" cy="1643410"/>
            <a:chOff x="5636218" y="1271058"/>
            <a:chExt cx="2587606" cy="1643410"/>
          </a:xfrm>
        </p:grpSpPr>
        <p:sp>
          <p:nvSpPr>
            <p:cNvPr id="43" name="Rettangolo 42">
              <a:extLst>
                <a:ext uri="{FF2B5EF4-FFF2-40B4-BE49-F238E27FC236}">
                  <a16:creationId xmlns:a16="http://schemas.microsoft.com/office/drawing/2014/main" id="{8238EFEA-BB08-4A0B-8BA1-D28B67B713BF}"/>
                </a:ext>
              </a:extLst>
            </p:cNvPr>
            <p:cNvSpPr/>
            <p:nvPr/>
          </p:nvSpPr>
          <p:spPr>
            <a:xfrm>
              <a:off x="5828232" y="2309805"/>
              <a:ext cx="1900282" cy="604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a:extLst>
                <a:ext uri="{FF2B5EF4-FFF2-40B4-BE49-F238E27FC236}">
                  <a16:creationId xmlns:a16="http://schemas.microsoft.com/office/drawing/2014/main" id="{60A55F7C-A8A6-412E-A09E-F4CB947515EB}"/>
                </a:ext>
              </a:extLst>
            </p:cNvPr>
            <p:cNvSpPr/>
            <p:nvPr/>
          </p:nvSpPr>
          <p:spPr>
            <a:xfrm>
              <a:off x="5636218" y="1271058"/>
              <a:ext cx="2227099" cy="1114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10">
              <a:extLst>
                <a:ext uri="{FF2B5EF4-FFF2-40B4-BE49-F238E27FC236}">
                  <a16:creationId xmlns:a16="http://schemas.microsoft.com/office/drawing/2014/main" id="{AA2D924B-1FE5-4326-AC11-2424E4FE31F7}"/>
                </a:ext>
              </a:extLst>
            </p:cNvPr>
            <p:cNvSpPr/>
            <p:nvPr/>
          </p:nvSpPr>
          <p:spPr>
            <a:xfrm>
              <a:off x="5768839" y="2279362"/>
              <a:ext cx="2094478" cy="584775"/>
            </a:xfrm>
            <a:prstGeom prst="rect">
              <a:avLst/>
            </a:prstGeom>
          </p:spPr>
          <p:txBody>
            <a:bodyPr wrap="square">
              <a:spAutoFit/>
            </a:bodyPr>
            <a:lstStyle/>
            <a:p>
              <a:pPr algn="ctr">
                <a:buNone/>
              </a:pPr>
              <a:r>
                <a:rPr lang="en-US" sz="1600" dirty="0">
                  <a:solidFill>
                    <a:schemeClr val="tx1"/>
                  </a:solidFill>
                  <a:latin typeface="Open Sans" panose="020B0606030504020204" pitchFamily="34" charset="0"/>
                  <a:ea typeface="Open Sans" panose="020B0606030504020204" pitchFamily="34" charset="0"/>
                  <a:cs typeface="Open Sans" panose="020B0606030504020204" pitchFamily="34" charset="0"/>
                </a:rPr>
                <a:t>create and assign physical properties</a:t>
              </a:r>
            </a:p>
          </p:txBody>
        </p:sp>
        <p:grpSp>
          <p:nvGrpSpPr>
            <p:cNvPr id="36" name="Group 4">
              <a:extLst>
                <a:ext uri="{FF2B5EF4-FFF2-40B4-BE49-F238E27FC236}">
                  <a16:creationId xmlns:a16="http://schemas.microsoft.com/office/drawing/2014/main" id="{CE78A865-96D8-4C2B-B79C-4750D22A441E}"/>
                </a:ext>
              </a:extLst>
            </p:cNvPr>
            <p:cNvGrpSpPr/>
            <p:nvPr/>
          </p:nvGrpSpPr>
          <p:grpSpPr>
            <a:xfrm>
              <a:off x="5973088" y="1396916"/>
              <a:ext cx="2250736" cy="844422"/>
              <a:chOff x="456942" y="1831865"/>
              <a:chExt cx="2250736" cy="844422"/>
            </a:xfrm>
          </p:grpSpPr>
          <p:sp>
            <p:nvSpPr>
              <p:cNvPr id="37" name="Triangolo isoscele 50">
                <a:extLst>
                  <a:ext uri="{FF2B5EF4-FFF2-40B4-BE49-F238E27FC236}">
                    <a16:creationId xmlns:a16="http://schemas.microsoft.com/office/drawing/2014/main" id="{BDE6B7E0-910B-471B-9886-6B1C6834228E}"/>
                  </a:ext>
                </a:extLst>
              </p:cNvPr>
              <p:cNvSpPr/>
              <p:nvPr/>
            </p:nvSpPr>
            <p:spPr>
              <a:xfrm rot="10800000">
                <a:off x="2008358" y="1831870"/>
                <a:ext cx="699320" cy="844415"/>
              </a:xfrm>
              <a:prstGeom prst="triangle">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38" name="Rettangolo 51">
                <a:extLst>
                  <a:ext uri="{FF2B5EF4-FFF2-40B4-BE49-F238E27FC236}">
                    <a16:creationId xmlns:a16="http://schemas.microsoft.com/office/drawing/2014/main" id="{CB1D94D7-1DD0-478F-BC5A-A38DC72DC7E1}"/>
                  </a:ext>
                </a:extLst>
              </p:cNvPr>
              <p:cNvSpPr/>
              <p:nvPr/>
            </p:nvSpPr>
            <p:spPr>
              <a:xfrm>
                <a:off x="806239" y="1831870"/>
                <a:ext cx="1546624" cy="844417"/>
              </a:xfrm>
              <a:prstGeom prst="rect">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00B0F0"/>
                  </a:solidFill>
                </a:endParaRPr>
              </a:p>
            </p:txBody>
          </p:sp>
          <p:sp>
            <p:nvSpPr>
              <p:cNvPr id="39" name="Triangolo isoscele 74">
                <a:extLst>
                  <a:ext uri="{FF2B5EF4-FFF2-40B4-BE49-F238E27FC236}">
                    <a16:creationId xmlns:a16="http://schemas.microsoft.com/office/drawing/2014/main" id="{37372F80-511F-4F61-B9F1-2D65B35C3F76}"/>
                  </a:ext>
                </a:extLst>
              </p:cNvPr>
              <p:cNvSpPr/>
              <p:nvPr/>
            </p:nvSpPr>
            <p:spPr>
              <a:xfrm>
                <a:off x="456942" y="1831865"/>
                <a:ext cx="699320" cy="844415"/>
              </a:xfrm>
              <a:prstGeom prst="triangle">
                <a:avLst/>
              </a:prstGeom>
              <a:solidFill>
                <a:srgbClr val="00B0F0">
                  <a:alpha val="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grpSp>
        <p:sp>
          <p:nvSpPr>
            <p:cNvPr id="40" name="Elaborazione 4">
              <a:extLst>
                <a:ext uri="{FF2B5EF4-FFF2-40B4-BE49-F238E27FC236}">
                  <a16:creationId xmlns:a16="http://schemas.microsoft.com/office/drawing/2014/main" id="{A88755CF-849B-4F3B-99A3-F359AA78A1BA}"/>
                </a:ext>
              </a:extLst>
            </p:cNvPr>
            <p:cNvSpPr/>
            <p:nvPr/>
          </p:nvSpPr>
          <p:spPr>
            <a:xfrm>
              <a:off x="6102372" y="1526565"/>
              <a:ext cx="1986649" cy="585116"/>
            </a:xfrm>
            <a:prstGeom prst="round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buNone/>
              </a:pPr>
              <a:r>
                <a:rPr lang="it-IT" sz="20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rPr>
                <a:t>STKO</a:t>
              </a:r>
            </a:p>
          </p:txBody>
        </p:sp>
      </p:grpSp>
      <p:pic>
        <p:nvPicPr>
          <p:cNvPr id="24" name="Immagine 23">
            <a:extLst>
              <a:ext uri="{FF2B5EF4-FFF2-40B4-BE49-F238E27FC236}">
                <a16:creationId xmlns:a16="http://schemas.microsoft.com/office/drawing/2014/main" id="{584027B4-D7E9-4914-8370-2E90BC52626E}"/>
              </a:ext>
            </a:extLst>
          </p:cNvPr>
          <p:cNvPicPr>
            <a:picLocks noChangeAspect="1"/>
          </p:cNvPicPr>
          <p:nvPr/>
        </p:nvPicPr>
        <p:blipFill rotWithShape="1">
          <a:blip r:embed="rId3"/>
          <a:srcRect r="17313"/>
          <a:stretch/>
        </p:blipFill>
        <p:spPr>
          <a:xfrm>
            <a:off x="288502" y="597008"/>
            <a:ext cx="4926916" cy="3423646"/>
          </a:xfrm>
          <a:prstGeom prst="rect">
            <a:avLst/>
          </a:prstGeom>
          <a:solidFill>
            <a:schemeClr val="bg1"/>
          </a:solidFill>
          <a:ln>
            <a:solidFill>
              <a:srgbClr val="FFC000"/>
            </a:solidFill>
          </a:ln>
        </p:spPr>
      </p:pic>
      <p:pic>
        <p:nvPicPr>
          <p:cNvPr id="3" name="Immagine 2">
            <a:extLst>
              <a:ext uri="{FF2B5EF4-FFF2-40B4-BE49-F238E27FC236}">
                <a16:creationId xmlns:a16="http://schemas.microsoft.com/office/drawing/2014/main" id="{6E9D35F3-5971-4D5F-ABA7-03774BAAF068}"/>
              </a:ext>
            </a:extLst>
          </p:cNvPr>
          <p:cNvPicPr>
            <a:picLocks noChangeAspect="1"/>
          </p:cNvPicPr>
          <p:nvPr/>
        </p:nvPicPr>
        <p:blipFill rotWithShape="1">
          <a:blip r:embed="rId4"/>
          <a:srcRect b="5678"/>
          <a:stretch/>
        </p:blipFill>
        <p:spPr>
          <a:xfrm>
            <a:off x="3415686" y="2612136"/>
            <a:ext cx="1973622" cy="2214892"/>
          </a:xfrm>
          <a:prstGeom prst="rect">
            <a:avLst/>
          </a:prstGeom>
          <a:ln>
            <a:solidFill>
              <a:srgbClr val="00B0F0"/>
            </a:solidFill>
          </a:ln>
        </p:spPr>
      </p:pic>
      <p:pic>
        <p:nvPicPr>
          <p:cNvPr id="26" name="Immagine 25">
            <a:extLst>
              <a:ext uri="{FF2B5EF4-FFF2-40B4-BE49-F238E27FC236}">
                <a16:creationId xmlns:a16="http://schemas.microsoft.com/office/drawing/2014/main" id="{85017773-0161-451D-9C3A-6079EE0C6264}"/>
              </a:ext>
            </a:extLst>
          </p:cNvPr>
          <p:cNvPicPr>
            <a:picLocks noChangeAspect="1"/>
          </p:cNvPicPr>
          <p:nvPr/>
        </p:nvPicPr>
        <p:blipFill>
          <a:blip r:embed="rId5"/>
          <a:stretch>
            <a:fillRect/>
          </a:stretch>
        </p:blipFill>
        <p:spPr>
          <a:xfrm>
            <a:off x="288502" y="4102143"/>
            <a:ext cx="3628417" cy="307245"/>
          </a:xfrm>
          <a:prstGeom prst="rect">
            <a:avLst/>
          </a:prstGeom>
          <a:ln>
            <a:solidFill>
              <a:srgbClr val="00B0F0"/>
            </a:solidFill>
          </a:ln>
        </p:spPr>
      </p:pic>
      <p:sp>
        <p:nvSpPr>
          <p:cNvPr id="27" name="Rettangolo 10">
            <a:extLst>
              <a:ext uri="{FF2B5EF4-FFF2-40B4-BE49-F238E27FC236}">
                <a16:creationId xmlns:a16="http://schemas.microsoft.com/office/drawing/2014/main" id="{048930F6-DCD4-446E-BAFA-508CDAF3815C}"/>
              </a:ext>
            </a:extLst>
          </p:cNvPr>
          <p:cNvSpPr/>
          <p:nvPr/>
        </p:nvSpPr>
        <p:spPr>
          <a:xfrm>
            <a:off x="363488" y="4532774"/>
            <a:ext cx="2977213" cy="577081"/>
          </a:xfrm>
          <a:prstGeom prst="rect">
            <a:avLst/>
          </a:prstGeom>
        </p:spPr>
        <p:txBody>
          <a:bodyPr wrap="square">
            <a:spAutoFit/>
          </a:bodyPr>
          <a:lstStyle/>
          <a:p>
            <a:pPr algn="ctr">
              <a:buNone/>
            </a:pPr>
            <a:r>
              <a:rPr lang="en-US" sz="1050" i="1" dirty="0">
                <a:solidFill>
                  <a:schemeClr val="tx1"/>
                </a:solidFill>
                <a:latin typeface="Open Sans" panose="020B0606030504020204" pitchFamily="34" charset="0"/>
                <a:ea typeface="Open Sans" panose="020B0606030504020204" pitchFamily="34" charset="0"/>
                <a:cs typeface="Open Sans" panose="020B0606030504020204" pitchFamily="34" charset="0"/>
              </a:rPr>
              <a:t>Integration scheme specified in the special purpose physical property object </a:t>
            </a:r>
            <a:r>
              <a:rPr lang="en-US" sz="1050" i="1" dirty="0" err="1">
                <a:solidFill>
                  <a:schemeClr val="tx1"/>
                </a:solidFill>
                <a:latin typeface="Open Sans" panose="020B0606030504020204" pitchFamily="34" charset="0"/>
                <a:ea typeface="Open Sans" panose="020B0606030504020204" pitchFamily="34" charset="0"/>
                <a:cs typeface="Open Sans" panose="020B0606030504020204" pitchFamily="34" charset="0"/>
              </a:rPr>
              <a:t>BeamSectionProperty</a:t>
            </a:r>
            <a:endParaRPr lang="en-US" sz="105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CasellaDiTesto 14">
            <a:extLst>
              <a:ext uri="{FF2B5EF4-FFF2-40B4-BE49-F238E27FC236}">
                <a16:creationId xmlns:a16="http://schemas.microsoft.com/office/drawing/2014/main" id="{16507196-CF83-4E92-8617-DBEE481CB7E4}"/>
              </a:ext>
            </a:extLst>
          </p:cNvPr>
          <p:cNvSpPr txBox="1"/>
          <p:nvPr/>
        </p:nvSpPr>
        <p:spPr>
          <a:xfrm>
            <a:off x="1670350" y="4356925"/>
            <a:ext cx="682924" cy="307777"/>
          </a:xfrm>
          <a:prstGeom prst="rect">
            <a:avLst/>
          </a:prstGeom>
          <a:noFill/>
        </p:spPr>
        <p:txBody>
          <a:bodyPr wrap="square" rtlCol="0">
            <a:spAutoFit/>
          </a:bodyPr>
          <a:lstStyle/>
          <a:p>
            <a:r>
              <a:rPr lang="it-IT" dirty="0"/>
              <a:t>+</a:t>
            </a:r>
          </a:p>
        </p:txBody>
      </p:sp>
    </p:spTree>
    <p:extLst>
      <p:ext uri="{BB962C8B-B14F-4D97-AF65-F5344CB8AC3E}">
        <p14:creationId xmlns:p14="http://schemas.microsoft.com/office/powerpoint/2010/main" val="1934247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AFE80B3D-C5B7-40B8-9B11-86EAC241479E}"/>
              </a:ext>
            </a:extLst>
          </p:cNvPr>
          <p:cNvPicPr>
            <a:picLocks noChangeAspect="1"/>
          </p:cNvPicPr>
          <p:nvPr/>
        </p:nvPicPr>
        <p:blipFill>
          <a:blip r:embed="rId3"/>
          <a:stretch>
            <a:fillRect/>
          </a:stretch>
        </p:blipFill>
        <p:spPr>
          <a:xfrm>
            <a:off x="551671" y="628562"/>
            <a:ext cx="3260614" cy="4212277"/>
          </a:xfrm>
          <a:prstGeom prst="rect">
            <a:avLst/>
          </a:prstGeom>
        </p:spPr>
      </p:pic>
      <p:sp>
        <p:nvSpPr>
          <p:cNvPr id="19" name="CasellaDiTesto 18">
            <a:extLst>
              <a:ext uri="{FF2B5EF4-FFF2-40B4-BE49-F238E27FC236}">
                <a16:creationId xmlns:a16="http://schemas.microsoft.com/office/drawing/2014/main" id="{72104F6D-B4ED-4C2A-B798-C33CDC8B9420}"/>
              </a:ext>
            </a:extLst>
          </p:cNvPr>
          <p:cNvSpPr txBox="1"/>
          <p:nvPr/>
        </p:nvSpPr>
        <p:spPr>
          <a:xfrm>
            <a:off x="368114" y="3976518"/>
            <a:ext cx="5846832" cy="551241"/>
          </a:xfrm>
          <a:prstGeom prst="rect">
            <a:avLst/>
          </a:prstGeom>
          <a:solidFill>
            <a:schemeClr val="bg1"/>
          </a:solidFill>
        </p:spPr>
        <p:txBody>
          <a:bodyPr wrap="square">
            <a:spAutoFit/>
          </a:bodyPr>
          <a:lstStyle/>
          <a:p>
            <a:pPr>
              <a:lnSpc>
                <a:spcPct val="150000"/>
              </a:lnSpc>
            </a:pPr>
            <a:r>
              <a:rPr lang="it-IT" sz="1050" b="1" i="0" dirty="0" err="1">
                <a:solidFill>
                  <a:srgbClr val="000000"/>
                </a:solidFill>
                <a:effectLst/>
                <a:latin typeface="+mj-lt"/>
              </a:rPr>
              <a:t>element</a:t>
            </a:r>
            <a:r>
              <a:rPr lang="it-IT" sz="1050" b="1" i="0" dirty="0">
                <a:solidFill>
                  <a:srgbClr val="000000"/>
                </a:solidFill>
                <a:effectLst/>
                <a:latin typeface="+mj-lt"/>
              </a:rPr>
              <a:t> </a:t>
            </a:r>
            <a:r>
              <a:rPr lang="it-IT" sz="1050" b="1" i="0" dirty="0" err="1">
                <a:solidFill>
                  <a:srgbClr val="000000"/>
                </a:solidFill>
                <a:effectLst/>
                <a:latin typeface="+mj-lt"/>
              </a:rPr>
              <a:t>dispBeamColumn</a:t>
            </a:r>
            <a:r>
              <a:rPr lang="it-IT" sz="1050" b="1" i="0" dirty="0">
                <a:solidFill>
                  <a:srgbClr val="000000"/>
                </a:solidFill>
                <a:effectLst/>
                <a:latin typeface="+mj-lt"/>
              </a:rPr>
              <a:t> 	$</a:t>
            </a:r>
            <a:r>
              <a:rPr lang="it-IT" sz="1050" b="1" i="0" dirty="0" err="1">
                <a:solidFill>
                  <a:srgbClr val="000000"/>
                </a:solidFill>
                <a:effectLst/>
                <a:latin typeface="+mj-lt"/>
              </a:rPr>
              <a:t>eleTag</a:t>
            </a:r>
            <a:r>
              <a:rPr lang="it-IT" sz="1050" b="1" i="0" dirty="0">
                <a:solidFill>
                  <a:srgbClr val="000000"/>
                </a:solidFill>
                <a:effectLst/>
                <a:latin typeface="+mj-lt"/>
              </a:rPr>
              <a:t> $</a:t>
            </a:r>
            <a:r>
              <a:rPr lang="it-IT" sz="1050" b="1" i="0" dirty="0" err="1">
                <a:solidFill>
                  <a:srgbClr val="000000"/>
                </a:solidFill>
                <a:effectLst/>
                <a:latin typeface="+mj-lt"/>
              </a:rPr>
              <a:t>iNode</a:t>
            </a:r>
            <a:r>
              <a:rPr lang="it-IT" sz="1050" b="1" i="0" dirty="0">
                <a:solidFill>
                  <a:srgbClr val="000000"/>
                </a:solidFill>
                <a:effectLst/>
                <a:latin typeface="+mj-lt"/>
              </a:rPr>
              <a:t> $</a:t>
            </a:r>
            <a:r>
              <a:rPr lang="it-IT" sz="1050" b="1" i="0" dirty="0" err="1">
                <a:solidFill>
                  <a:srgbClr val="000000"/>
                </a:solidFill>
                <a:effectLst/>
                <a:latin typeface="+mj-lt"/>
              </a:rPr>
              <a:t>jNode</a:t>
            </a:r>
            <a:r>
              <a:rPr lang="it-IT" sz="1050" b="1" i="0" dirty="0">
                <a:solidFill>
                  <a:srgbClr val="000000"/>
                </a:solidFill>
                <a:effectLst/>
                <a:latin typeface="+mj-lt"/>
              </a:rPr>
              <a:t> </a:t>
            </a:r>
            <a:r>
              <a:rPr lang="it-IT" sz="1050" b="1" i="0" dirty="0">
                <a:solidFill>
                  <a:srgbClr val="FF9900"/>
                </a:solidFill>
                <a:effectLst/>
                <a:latin typeface="+mj-lt"/>
              </a:rPr>
              <a:t>$</a:t>
            </a:r>
            <a:r>
              <a:rPr lang="it-IT" sz="1050" b="1" i="0" dirty="0" err="1">
                <a:solidFill>
                  <a:srgbClr val="FF9900"/>
                </a:solidFill>
                <a:effectLst/>
                <a:latin typeface="+mj-lt"/>
              </a:rPr>
              <a:t>numIntgrPts</a:t>
            </a:r>
            <a:r>
              <a:rPr lang="it-IT" sz="1050" b="1" i="0" dirty="0">
                <a:solidFill>
                  <a:srgbClr val="FF9900"/>
                </a:solidFill>
                <a:effectLst/>
                <a:latin typeface="+mj-lt"/>
              </a:rPr>
              <a:t> $</a:t>
            </a:r>
            <a:r>
              <a:rPr lang="it-IT" sz="1050" b="1" i="0" dirty="0" err="1">
                <a:solidFill>
                  <a:srgbClr val="FF9900"/>
                </a:solidFill>
                <a:effectLst/>
                <a:latin typeface="+mj-lt"/>
              </a:rPr>
              <a:t>secTag</a:t>
            </a:r>
            <a:r>
              <a:rPr lang="it-IT" sz="1050" b="1" i="0" dirty="0">
                <a:solidFill>
                  <a:srgbClr val="FF9900"/>
                </a:solidFill>
                <a:effectLst/>
                <a:latin typeface="+mj-lt"/>
              </a:rPr>
              <a:t> </a:t>
            </a:r>
            <a:r>
              <a:rPr lang="it-IT" sz="1050" b="1" i="0" dirty="0">
                <a:solidFill>
                  <a:srgbClr val="000000"/>
                </a:solidFill>
                <a:effectLst/>
                <a:latin typeface="+mj-lt"/>
              </a:rPr>
              <a:t>$</a:t>
            </a:r>
            <a:r>
              <a:rPr lang="it-IT" sz="1050" b="1" i="0" dirty="0" err="1">
                <a:solidFill>
                  <a:srgbClr val="000000"/>
                </a:solidFill>
                <a:effectLst/>
                <a:latin typeface="+mj-lt"/>
              </a:rPr>
              <a:t>transfTag</a:t>
            </a:r>
            <a:r>
              <a:rPr lang="it-IT" sz="1050" b="1" i="0" dirty="0">
                <a:solidFill>
                  <a:srgbClr val="000000"/>
                </a:solidFill>
                <a:effectLst/>
                <a:latin typeface="+mj-lt"/>
              </a:rPr>
              <a:t> </a:t>
            </a:r>
          </a:p>
          <a:p>
            <a:pPr>
              <a:lnSpc>
                <a:spcPct val="150000"/>
              </a:lnSpc>
            </a:pPr>
            <a:r>
              <a:rPr lang="it-IT" sz="1050" b="1" dirty="0">
                <a:latin typeface="+mj-lt"/>
              </a:rPr>
              <a:t>		</a:t>
            </a:r>
            <a:r>
              <a:rPr lang="it-IT" sz="1050" b="1" i="0" dirty="0">
                <a:solidFill>
                  <a:srgbClr val="000000"/>
                </a:solidFill>
                <a:effectLst/>
                <a:latin typeface="+mj-lt"/>
              </a:rPr>
              <a:t>&lt;-mass $</a:t>
            </a:r>
            <a:r>
              <a:rPr lang="it-IT" sz="1050" b="1" i="0" dirty="0" err="1">
                <a:solidFill>
                  <a:srgbClr val="000000"/>
                </a:solidFill>
                <a:effectLst/>
                <a:latin typeface="+mj-lt"/>
              </a:rPr>
              <a:t>massDens</a:t>
            </a:r>
            <a:r>
              <a:rPr lang="it-IT" sz="1050" b="1" i="0" dirty="0">
                <a:solidFill>
                  <a:srgbClr val="000000"/>
                </a:solidFill>
                <a:effectLst/>
                <a:latin typeface="+mj-lt"/>
              </a:rPr>
              <a:t>&gt; &lt;-</a:t>
            </a:r>
            <a:r>
              <a:rPr lang="it-IT" sz="1050" b="1" i="0" dirty="0" err="1">
                <a:solidFill>
                  <a:srgbClr val="000000"/>
                </a:solidFill>
                <a:effectLst/>
                <a:latin typeface="+mj-lt"/>
              </a:rPr>
              <a:t>cMass</a:t>
            </a:r>
            <a:r>
              <a:rPr lang="it-IT" sz="1050" b="1" i="0" dirty="0">
                <a:solidFill>
                  <a:srgbClr val="000000"/>
                </a:solidFill>
                <a:effectLst/>
                <a:latin typeface="+mj-lt"/>
              </a:rPr>
              <a:t>&gt; &lt;-</a:t>
            </a:r>
            <a:r>
              <a:rPr lang="it-IT" sz="1050" b="1" i="0" dirty="0" err="1">
                <a:solidFill>
                  <a:srgbClr val="000000"/>
                </a:solidFill>
                <a:effectLst/>
                <a:latin typeface="+mj-lt"/>
              </a:rPr>
              <a:t>integration</a:t>
            </a:r>
            <a:r>
              <a:rPr lang="it-IT" sz="1050" b="1" i="0" dirty="0">
                <a:solidFill>
                  <a:srgbClr val="000000"/>
                </a:solidFill>
                <a:effectLst/>
                <a:latin typeface="+mj-lt"/>
              </a:rPr>
              <a:t> $</a:t>
            </a:r>
            <a:r>
              <a:rPr lang="it-IT" sz="1050" b="1" i="0" dirty="0" err="1">
                <a:solidFill>
                  <a:srgbClr val="000000"/>
                </a:solidFill>
                <a:effectLst/>
                <a:latin typeface="+mj-lt"/>
              </a:rPr>
              <a:t>intType</a:t>
            </a:r>
            <a:r>
              <a:rPr lang="it-IT" sz="1000" b="1" i="0" dirty="0">
                <a:solidFill>
                  <a:srgbClr val="000000"/>
                </a:solidFill>
                <a:effectLst/>
                <a:latin typeface="+mj-lt"/>
              </a:rPr>
              <a:t>&gt;</a:t>
            </a:r>
          </a:p>
        </p:txBody>
      </p:sp>
      <p:grpSp>
        <p:nvGrpSpPr>
          <p:cNvPr id="18" name="Gruppo 17">
            <a:extLst>
              <a:ext uri="{FF2B5EF4-FFF2-40B4-BE49-F238E27FC236}">
                <a16:creationId xmlns:a16="http://schemas.microsoft.com/office/drawing/2014/main" id="{3E7BB5C0-1BB7-489D-83F1-0469BA6A2AE8}"/>
              </a:ext>
            </a:extLst>
          </p:cNvPr>
          <p:cNvGrpSpPr/>
          <p:nvPr/>
        </p:nvGrpSpPr>
        <p:grpSpPr>
          <a:xfrm>
            <a:off x="-241967" y="3994135"/>
            <a:ext cx="7576218" cy="520030"/>
            <a:chOff x="2188353" y="4160946"/>
            <a:chExt cx="5145897" cy="353213"/>
          </a:xfrm>
        </p:grpSpPr>
        <p:sp>
          <p:nvSpPr>
            <p:cNvPr id="14" name="Rectangle 17">
              <a:extLst>
                <a:ext uri="{FF2B5EF4-FFF2-40B4-BE49-F238E27FC236}">
                  <a16:creationId xmlns:a16="http://schemas.microsoft.com/office/drawing/2014/main" id="{A5FCB270-0A4F-4202-AC44-ED76540E6355}"/>
                </a:ext>
              </a:extLst>
            </p:cNvPr>
            <p:cNvSpPr/>
            <p:nvPr/>
          </p:nvSpPr>
          <p:spPr>
            <a:xfrm flipV="1">
              <a:off x="2352701" y="4168597"/>
              <a:ext cx="4981549" cy="345562"/>
            </a:xfrm>
            <a:prstGeom prst="rect">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15" name="Triangolo isoscele 14">
              <a:extLst>
                <a:ext uri="{FF2B5EF4-FFF2-40B4-BE49-F238E27FC236}">
                  <a16:creationId xmlns:a16="http://schemas.microsoft.com/office/drawing/2014/main" id="{9FE62903-E5EC-4E51-A58C-CD2F94B4A9E0}"/>
                </a:ext>
              </a:extLst>
            </p:cNvPr>
            <p:cNvSpPr/>
            <p:nvPr/>
          </p:nvSpPr>
          <p:spPr>
            <a:xfrm flipH="1">
              <a:off x="2188353" y="4160946"/>
              <a:ext cx="309047" cy="347397"/>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grpSp>
      <p:pic>
        <p:nvPicPr>
          <p:cNvPr id="21" name="Immagine 20">
            <a:extLst>
              <a:ext uri="{FF2B5EF4-FFF2-40B4-BE49-F238E27FC236}">
                <a16:creationId xmlns:a16="http://schemas.microsoft.com/office/drawing/2014/main" id="{B78C9EC4-7AE8-4E85-90D2-ADC0B41C1088}"/>
              </a:ext>
            </a:extLst>
          </p:cNvPr>
          <p:cNvPicPr>
            <a:picLocks noChangeAspect="1"/>
          </p:cNvPicPr>
          <p:nvPr/>
        </p:nvPicPr>
        <p:blipFill>
          <a:blip r:embed="rId4"/>
          <a:stretch>
            <a:fillRect/>
          </a:stretch>
        </p:blipFill>
        <p:spPr>
          <a:xfrm>
            <a:off x="3838972" y="1431566"/>
            <a:ext cx="3502683" cy="2566136"/>
          </a:xfrm>
          <a:prstGeom prst="rect">
            <a:avLst/>
          </a:prstGeom>
        </p:spPr>
      </p:pic>
      <p:pic>
        <p:nvPicPr>
          <p:cNvPr id="11" name="Immagine 10">
            <a:extLst>
              <a:ext uri="{FF2B5EF4-FFF2-40B4-BE49-F238E27FC236}">
                <a16:creationId xmlns:a16="http://schemas.microsoft.com/office/drawing/2014/main" id="{BC150F7B-6162-45A7-950B-8082E4526ABC}"/>
              </a:ext>
            </a:extLst>
          </p:cNvPr>
          <p:cNvPicPr>
            <a:picLocks noChangeAspect="1"/>
          </p:cNvPicPr>
          <p:nvPr/>
        </p:nvPicPr>
        <p:blipFill rotWithShape="1">
          <a:blip r:embed="rId5"/>
          <a:srcRect b="12327"/>
          <a:stretch/>
        </p:blipFill>
        <p:spPr>
          <a:xfrm>
            <a:off x="3853415" y="579474"/>
            <a:ext cx="4643485" cy="340518"/>
          </a:xfrm>
          <a:prstGeom prst="rect">
            <a:avLst/>
          </a:prstGeom>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6</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69450" y="149108"/>
            <a:ext cx="6846879" cy="262691"/>
          </a:xfrm>
        </p:spPr>
        <p:txBody>
          <a:bodyPr/>
          <a:lstStyle/>
          <a:p>
            <a:r>
              <a:rPr lang="it-IT" dirty="0"/>
              <a:t>X-Objects</a:t>
            </a:r>
            <a:endParaRPr lang="en-GB" b="0" i="1" dirty="0"/>
          </a:p>
        </p:txBody>
      </p:sp>
      <p:sp>
        <p:nvSpPr>
          <p:cNvPr id="13" name="CasellaDiTesto 12">
            <a:extLst>
              <a:ext uri="{FF2B5EF4-FFF2-40B4-BE49-F238E27FC236}">
                <a16:creationId xmlns:a16="http://schemas.microsoft.com/office/drawing/2014/main" id="{29C8ED36-CAC1-48A6-9698-69843D36C240}"/>
              </a:ext>
            </a:extLst>
          </p:cNvPr>
          <p:cNvSpPr txBox="1"/>
          <p:nvPr/>
        </p:nvSpPr>
        <p:spPr>
          <a:xfrm>
            <a:off x="259366" y="150967"/>
            <a:ext cx="8648577" cy="298287"/>
          </a:xfrm>
          <a:prstGeom prst="rect">
            <a:avLst/>
          </a:prstGeom>
          <a:noFill/>
        </p:spPr>
        <p:txBody>
          <a:bodyPr wrap="square">
            <a:spAutoFit/>
          </a:bodyPr>
          <a:lstStyle/>
          <a:p>
            <a:pPr algn="r">
              <a:lnSpc>
                <a:spcPct val="120000"/>
              </a:lnSpc>
            </a:pPr>
            <a:r>
              <a:rPr lang="it-IT" sz="1200" i="1" dirty="0" err="1">
                <a:latin typeface="+mn-lt"/>
              </a:rPr>
              <a:t>all</a:t>
            </a:r>
            <a:r>
              <a:rPr lang="it-IT" sz="1200" i="1" dirty="0">
                <a:latin typeface="+mn-lt"/>
              </a:rPr>
              <a:t> </a:t>
            </a:r>
            <a:r>
              <a:rPr lang="it-IT" sz="1200" i="1" dirty="0" err="1">
                <a:latin typeface="+mn-lt"/>
              </a:rPr>
              <a:t>elements</a:t>
            </a:r>
            <a:r>
              <a:rPr lang="it-IT" sz="1200" i="1" dirty="0">
                <a:latin typeface="+mn-lt"/>
              </a:rPr>
              <a:t> in </a:t>
            </a:r>
            <a:r>
              <a:rPr lang="it-IT" sz="1200" i="1" dirty="0" err="1">
                <a:latin typeface="+mn-lt"/>
              </a:rPr>
              <a:t>OpenSees</a:t>
            </a:r>
            <a:r>
              <a:rPr lang="it-IT" sz="1200" i="1" dirty="0">
                <a:latin typeface="+mn-lt"/>
              </a:rPr>
              <a:t> </a:t>
            </a:r>
            <a:r>
              <a:rPr lang="it-IT" sz="1200" i="1" dirty="0" err="1">
                <a:latin typeface="+mn-lt"/>
              </a:rPr>
              <a:t>correspond</a:t>
            </a:r>
            <a:r>
              <a:rPr lang="it-IT" sz="1200" i="1" dirty="0">
                <a:latin typeface="+mn-lt"/>
              </a:rPr>
              <a:t> to </a:t>
            </a:r>
            <a:r>
              <a:rPr lang="it-IT" sz="1200" b="1" dirty="0" err="1">
                <a:latin typeface="+mn-lt"/>
              </a:rPr>
              <a:t>Element</a:t>
            </a:r>
            <a:r>
              <a:rPr lang="it-IT" sz="1200" b="1" dirty="0">
                <a:latin typeface="+mn-lt"/>
              </a:rPr>
              <a:t> </a:t>
            </a:r>
            <a:r>
              <a:rPr lang="it-IT" sz="1200" b="1" dirty="0" err="1">
                <a:latin typeface="+mn-lt"/>
              </a:rPr>
              <a:t>Property</a:t>
            </a:r>
            <a:r>
              <a:rPr lang="it-IT" sz="1200" b="1" dirty="0">
                <a:latin typeface="+mn-lt"/>
              </a:rPr>
              <a:t> X-Objects </a:t>
            </a:r>
            <a:r>
              <a:rPr lang="it-IT" sz="1200" i="1" dirty="0" err="1">
                <a:latin typeface="+mn-lt"/>
              </a:rPr>
              <a:t>written</a:t>
            </a:r>
            <a:r>
              <a:rPr lang="it-IT" sz="1200" i="1" dirty="0">
                <a:latin typeface="+mn-lt"/>
              </a:rPr>
              <a:t> in Python for STKO</a:t>
            </a:r>
          </a:p>
        </p:txBody>
      </p:sp>
      <p:sp>
        <p:nvSpPr>
          <p:cNvPr id="23" name="CasellaDiTesto 22">
            <a:extLst>
              <a:ext uri="{FF2B5EF4-FFF2-40B4-BE49-F238E27FC236}">
                <a16:creationId xmlns:a16="http://schemas.microsoft.com/office/drawing/2014/main" id="{E34EFFC7-5A38-47A1-929F-C76A2A602501}"/>
              </a:ext>
            </a:extLst>
          </p:cNvPr>
          <p:cNvSpPr txBox="1"/>
          <p:nvPr/>
        </p:nvSpPr>
        <p:spPr>
          <a:xfrm>
            <a:off x="4191977" y="974368"/>
            <a:ext cx="895290"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i="0" dirty="0">
                <a:solidFill>
                  <a:srgbClr val="000000"/>
                </a:solidFill>
                <a:effectLst/>
                <a:latin typeface="+mj-lt"/>
              </a:rPr>
              <a:t>$</a:t>
            </a:r>
            <a:r>
              <a:rPr lang="it-IT" b="1" i="0" dirty="0" err="1">
                <a:solidFill>
                  <a:srgbClr val="000000"/>
                </a:solidFill>
                <a:effectLst/>
                <a:latin typeface="+mj-lt"/>
              </a:rPr>
              <a:t>eleTag</a:t>
            </a:r>
            <a:endParaRPr lang="it-IT" dirty="0">
              <a:latin typeface="+mj-lt"/>
            </a:endParaRPr>
          </a:p>
        </p:txBody>
      </p:sp>
      <p:sp>
        <p:nvSpPr>
          <p:cNvPr id="24" name="CasellaDiTesto 23">
            <a:extLst>
              <a:ext uri="{FF2B5EF4-FFF2-40B4-BE49-F238E27FC236}">
                <a16:creationId xmlns:a16="http://schemas.microsoft.com/office/drawing/2014/main" id="{5B32014F-5ABF-4028-A76C-0B28474D2E3B}"/>
              </a:ext>
            </a:extLst>
          </p:cNvPr>
          <p:cNvSpPr txBox="1"/>
          <p:nvPr/>
        </p:nvSpPr>
        <p:spPr>
          <a:xfrm>
            <a:off x="2346221" y="2264850"/>
            <a:ext cx="1147228"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i="0" dirty="0">
                <a:solidFill>
                  <a:srgbClr val="000000"/>
                </a:solidFill>
                <a:effectLst/>
                <a:latin typeface="+mj-lt"/>
              </a:rPr>
              <a:t>&lt;</a:t>
            </a:r>
            <a:r>
              <a:rPr lang="it-IT" b="1" i="0" dirty="0" err="1">
                <a:solidFill>
                  <a:srgbClr val="000000"/>
                </a:solidFill>
                <a:effectLst/>
                <a:latin typeface="+mj-lt"/>
              </a:rPr>
              <a:t>cMass</a:t>
            </a:r>
            <a:r>
              <a:rPr lang="it-IT" b="1" i="0" dirty="0">
                <a:solidFill>
                  <a:srgbClr val="000000"/>
                </a:solidFill>
                <a:effectLst/>
                <a:latin typeface="+mj-lt"/>
              </a:rPr>
              <a:t>&gt;</a:t>
            </a:r>
            <a:endParaRPr lang="it-IT" dirty="0">
              <a:latin typeface="+mj-lt"/>
            </a:endParaRPr>
          </a:p>
        </p:txBody>
      </p:sp>
      <p:sp>
        <p:nvSpPr>
          <p:cNvPr id="25" name="CasellaDiTesto 24">
            <a:extLst>
              <a:ext uri="{FF2B5EF4-FFF2-40B4-BE49-F238E27FC236}">
                <a16:creationId xmlns:a16="http://schemas.microsoft.com/office/drawing/2014/main" id="{C0459169-9E62-43D4-B81E-F8ABFE40CF06}"/>
              </a:ext>
            </a:extLst>
          </p:cNvPr>
          <p:cNvSpPr txBox="1"/>
          <p:nvPr/>
        </p:nvSpPr>
        <p:spPr>
          <a:xfrm>
            <a:off x="4080043" y="2953369"/>
            <a:ext cx="1007224"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i="0" dirty="0">
                <a:solidFill>
                  <a:srgbClr val="000000"/>
                </a:solidFill>
                <a:effectLst/>
                <a:latin typeface="+mj-lt"/>
              </a:rPr>
              <a:t>$</a:t>
            </a:r>
            <a:r>
              <a:rPr lang="it-IT" b="1" i="0" dirty="0" err="1">
                <a:solidFill>
                  <a:srgbClr val="000000"/>
                </a:solidFill>
                <a:effectLst/>
                <a:latin typeface="+mj-lt"/>
              </a:rPr>
              <a:t>iNode</a:t>
            </a:r>
            <a:endParaRPr lang="it-IT" dirty="0">
              <a:latin typeface="+mj-lt"/>
            </a:endParaRPr>
          </a:p>
        </p:txBody>
      </p:sp>
      <p:sp>
        <p:nvSpPr>
          <p:cNvPr id="26" name="CasellaDiTesto 25">
            <a:extLst>
              <a:ext uri="{FF2B5EF4-FFF2-40B4-BE49-F238E27FC236}">
                <a16:creationId xmlns:a16="http://schemas.microsoft.com/office/drawing/2014/main" id="{6EECA326-7289-49B9-80F0-D656CFCD99AB}"/>
              </a:ext>
            </a:extLst>
          </p:cNvPr>
          <p:cNvSpPr txBox="1"/>
          <p:nvPr/>
        </p:nvSpPr>
        <p:spPr>
          <a:xfrm>
            <a:off x="5348242" y="981608"/>
            <a:ext cx="2838410" cy="1071255"/>
          </a:xfrm>
          <a:prstGeom prst="rect">
            <a:avLst/>
          </a:prstGeom>
          <a:noFill/>
        </p:spPr>
        <p:txBody>
          <a:bodyPr wrap="square">
            <a:spAutoFit/>
          </a:bodyPr>
          <a:lstStyle/>
          <a:p>
            <a:pPr algn="r">
              <a:lnSpc>
                <a:spcPct val="120000"/>
              </a:lnSpc>
            </a:pPr>
            <a:r>
              <a:rPr lang="it-IT" sz="1000" i="1" dirty="0" err="1">
                <a:latin typeface="+mn-lt"/>
              </a:rPr>
              <a:t>OpenSees</a:t>
            </a:r>
            <a:r>
              <a:rPr lang="it-IT" sz="1000" i="1" dirty="0">
                <a:latin typeface="+mn-lt"/>
              </a:rPr>
              <a:t> </a:t>
            </a:r>
            <a:r>
              <a:rPr lang="it-IT" sz="1000" i="1" dirty="0" err="1">
                <a:latin typeface="+mn-lt"/>
              </a:rPr>
              <a:t>Commands</a:t>
            </a:r>
            <a:r>
              <a:rPr lang="it-IT" sz="1000" i="1" dirty="0">
                <a:latin typeface="+mn-lt"/>
              </a:rPr>
              <a:t> </a:t>
            </a:r>
            <a:r>
              <a:rPr lang="it-IT" sz="1000" i="1" dirty="0" err="1">
                <a:latin typeface="+mn-lt"/>
              </a:rPr>
              <a:t>parameters</a:t>
            </a:r>
            <a:r>
              <a:rPr lang="it-IT" sz="1000" i="1" dirty="0">
                <a:latin typeface="+mn-lt"/>
              </a:rPr>
              <a:t> are X-Objects </a:t>
            </a:r>
            <a:r>
              <a:rPr lang="it-IT" sz="1000" b="1" dirty="0" err="1">
                <a:latin typeface="+mn-lt"/>
              </a:rPr>
              <a:t>attributes</a:t>
            </a:r>
            <a:r>
              <a:rPr lang="it-IT" sz="1000" i="1" dirty="0">
                <a:latin typeface="+mn-lt"/>
              </a:rPr>
              <a:t> in STKO. </a:t>
            </a:r>
            <a:r>
              <a:rPr lang="it-IT" sz="1000" i="1" dirty="0" err="1">
                <a:latin typeface="+mn-lt"/>
              </a:rPr>
              <a:t>Each</a:t>
            </a:r>
            <a:r>
              <a:rPr lang="it-IT" sz="1000" i="1" dirty="0">
                <a:latin typeface="+mn-lt"/>
              </a:rPr>
              <a:t> </a:t>
            </a:r>
            <a:r>
              <a:rPr lang="it-IT" sz="1000" i="1" dirty="0" err="1">
                <a:latin typeface="+mn-lt"/>
              </a:rPr>
              <a:t>attribute</a:t>
            </a:r>
            <a:r>
              <a:rPr lang="it-IT" sz="1000" i="1" dirty="0">
                <a:latin typeface="+mn-lt"/>
              </a:rPr>
              <a:t> </a:t>
            </a:r>
            <a:r>
              <a:rPr lang="it-IT" sz="1000" i="1" dirty="0" err="1">
                <a:latin typeface="+mn-lt"/>
              </a:rPr>
              <a:t>has</a:t>
            </a:r>
            <a:r>
              <a:rPr lang="it-IT" sz="1000" i="1" dirty="0">
                <a:latin typeface="+mn-lt"/>
              </a:rPr>
              <a:t> </a:t>
            </a:r>
            <a:r>
              <a:rPr lang="it-IT" sz="1000" i="1" dirty="0" err="1">
                <a:latin typeface="+mn-lt"/>
              </a:rPr>
              <a:t>specific</a:t>
            </a:r>
            <a:r>
              <a:rPr lang="it-IT" sz="1000" i="1" dirty="0">
                <a:latin typeface="+mn-lt"/>
              </a:rPr>
              <a:t> </a:t>
            </a:r>
            <a:r>
              <a:rPr lang="it-IT" sz="1000" b="1" dirty="0">
                <a:latin typeface="+mn-lt"/>
              </a:rPr>
              <a:t>metadata</a:t>
            </a:r>
            <a:r>
              <a:rPr lang="it-IT" sz="1000" i="1" dirty="0">
                <a:latin typeface="+mn-lt"/>
              </a:rPr>
              <a:t>, of a </a:t>
            </a:r>
            <a:r>
              <a:rPr lang="it-IT" sz="1000" i="1" dirty="0" err="1">
                <a:latin typeface="+mn-lt"/>
              </a:rPr>
              <a:t>specific</a:t>
            </a:r>
            <a:r>
              <a:rPr lang="it-IT" sz="1000" i="1" dirty="0">
                <a:latin typeface="+mn-lt"/>
              </a:rPr>
              <a:t> </a:t>
            </a:r>
            <a:r>
              <a:rPr lang="it-IT" sz="1000" i="1" dirty="0" err="1">
                <a:latin typeface="+mn-lt"/>
              </a:rPr>
              <a:t>type</a:t>
            </a:r>
            <a:endParaRPr lang="it-IT" sz="1000" i="1" dirty="0">
              <a:latin typeface="+mn-lt"/>
            </a:endParaRPr>
          </a:p>
          <a:p>
            <a:pPr algn="r">
              <a:lnSpc>
                <a:spcPct val="120000"/>
              </a:lnSpc>
            </a:pPr>
            <a:r>
              <a:rPr lang="it-IT" sz="1000" i="1" dirty="0">
                <a:latin typeface="+mn-lt"/>
              </a:rPr>
              <a:t>(</a:t>
            </a:r>
            <a:r>
              <a:rPr lang="it-IT" sz="1000" i="1" dirty="0" err="1">
                <a:latin typeface="+mn-lt"/>
              </a:rPr>
              <a:t>integer</a:t>
            </a:r>
            <a:r>
              <a:rPr lang="it-IT" sz="1000" i="1" dirty="0">
                <a:latin typeface="+mn-lt"/>
              </a:rPr>
              <a:t>, </a:t>
            </a:r>
            <a:r>
              <a:rPr lang="it-IT" sz="1000" i="1" dirty="0" err="1">
                <a:latin typeface="+mn-lt"/>
              </a:rPr>
              <a:t>real</a:t>
            </a:r>
            <a:r>
              <a:rPr lang="it-IT" sz="1000" i="1" dirty="0">
                <a:latin typeface="+mn-lt"/>
              </a:rPr>
              <a:t>, </a:t>
            </a:r>
            <a:r>
              <a:rPr lang="it-IT" sz="1000" i="1" dirty="0" err="1">
                <a:latin typeface="+mn-lt"/>
              </a:rPr>
              <a:t>string</a:t>
            </a:r>
            <a:r>
              <a:rPr lang="it-IT" sz="1000" i="1" dirty="0">
                <a:latin typeface="+mn-lt"/>
              </a:rPr>
              <a:t>, </a:t>
            </a:r>
            <a:r>
              <a:rPr lang="it-IT" sz="1000" i="1" dirty="0" err="1">
                <a:latin typeface="+mn-lt"/>
              </a:rPr>
              <a:t>vector</a:t>
            </a:r>
            <a:r>
              <a:rPr lang="it-IT" sz="1000" i="1" dirty="0">
                <a:latin typeface="+mn-lt"/>
              </a:rPr>
              <a:t> etc.)</a:t>
            </a:r>
          </a:p>
          <a:p>
            <a:pPr algn="r">
              <a:lnSpc>
                <a:spcPct val="120000"/>
              </a:lnSpc>
            </a:pPr>
            <a:endParaRPr lang="it-IT" i="1" dirty="0">
              <a:latin typeface="+mn-lt"/>
            </a:endParaRPr>
          </a:p>
        </p:txBody>
      </p:sp>
      <p:sp>
        <p:nvSpPr>
          <p:cNvPr id="33" name="TextBox 25">
            <a:extLst>
              <a:ext uri="{FF2B5EF4-FFF2-40B4-BE49-F238E27FC236}">
                <a16:creationId xmlns:a16="http://schemas.microsoft.com/office/drawing/2014/main" id="{5B63028B-C1CD-4FFF-BEC5-08B4DE2E72A8}"/>
              </a:ext>
            </a:extLst>
          </p:cNvPr>
          <p:cNvSpPr txBox="1"/>
          <p:nvPr/>
        </p:nvSpPr>
        <p:spPr>
          <a:xfrm>
            <a:off x="510541" y="4840839"/>
            <a:ext cx="6474897" cy="276999"/>
          </a:xfrm>
          <a:prstGeom prst="rect">
            <a:avLst/>
          </a:prstGeom>
          <a:noFill/>
        </p:spPr>
        <p:txBody>
          <a:bodyPr wrap="square">
            <a:spAutoFit/>
          </a:bodyPr>
          <a:lstStyle/>
          <a:p>
            <a:pPr algn="r"/>
            <a:r>
              <a:rPr lang="it-IT" sz="1200" i="1" u="sng" dirty="0" err="1">
                <a:latin typeface="Open Sans" panose="020B0606030504020204" pitchFamily="34" charset="0"/>
                <a:ea typeface="Open Sans" panose="020B0606030504020204" pitchFamily="34" charset="0"/>
                <a:cs typeface="Open Sans" panose="020B0606030504020204" pitchFamily="34" charset="0"/>
              </a:rPr>
              <a:t>See</a:t>
            </a:r>
            <a:r>
              <a:rPr lang="it-IT" sz="1200" i="1" u="sng" dirty="0">
                <a:latin typeface="Open Sans" panose="020B0606030504020204" pitchFamily="34" charset="0"/>
                <a:ea typeface="Open Sans" panose="020B0606030504020204" pitchFamily="34" charset="0"/>
                <a:cs typeface="Open Sans" panose="020B0606030504020204" pitchFamily="34" charset="0"/>
              </a:rPr>
              <a:t> </a:t>
            </a:r>
            <a:r>
              <a:rPr lang="it-IT" sz="1200" i="1" u="sng" dirty="0" err="1">
                <a:latin typeface="Open Sans" panose="020B0606030504020204" pitchFamily="34" charset="0"/>
                <a:ea typeface="Open Sans" panose="020B0606030504020204" pitchFamily="34" charset="0"/>
                <a:cs typeface="Open Sans" panose="020B0606030504020204" pitchFamily="34" charset="0"/>
                <a:hlinkClick r:id="rId6"/>
              </a:rPr>
              <a:t>PyMpc</a:t>
            </a:r>
            <a:r>
              <a:rPr lang="it-IT" sz="1200" i="1" u="sng" dirty="0">
                <a:latin typeface="Open Sans" panose="020B0606030504020204" pitchFamily="34" charset="0"/>
                <a:ea typeface="Open Sans" panose="020B0606030504020204" pitchFamily="34" charset="0"/>
                <a:cs typeface="Open Sans" panose="020B0606030504020204" pitchFamily="34" charset="0"/>
              </a:rPr>
              <a:t> classes </a:t>
            </a:r>
            <a:r>
              <a:rPr lang="it-IT" sz="1200" i="1" u="sng" dirty="0" err="1">
                <a:latin typeface="Open Sans" panose="020B0606030504020204" pitchFamily="34" charset="0"/>
                <a:ea typeface="Open Sans" panose="020B0606030504020204" pitchFamily="34" charset="0"/>
                <a:cs typeface="Open Sans" panose="020B0606030504020204" pitchFamily="34" charset="0"/>
              </a:rPr>
              <a:t>MpcXObject</a:t>
            </a:r>
            <a:r>
              <a:rPr lang="it-IT" sz="1200" i="1" u="sng" dirty="0">
                <a:latin typeface="Open Sans" panose="020B0606030504020204" pitchFamily="34" charset="0"/>
                <a:ea typeface="Open Sans" panose="020B0606030504020204" pitchFamily="34" charset="0"/>
                <a:cs typeface="Open Sans" panose="020B0606030504020204" pitchFamily="34" charset="0"/>
              </a:rPr>
              <a:t>, </a:t>
            </a:r>
            <a:r>
              <a:rPr lang="it-IT" sz="1200" i="1" u="sng" dirty="0" err="1">
                <a:latin typeface="Open Sans" panose="020B0606030504020204" pitchFamily="34" charset="0"/>
                <a:ea typeface="Open Sans" panose="020B0606030504020204" pitchFamily="34" charset="0"/>
                <a:cs typeface="Open Sans" panose="020B0606030504020204" pitchFamily="34" charset="0"/>
              </a:rPr>
              <a:t>MpcAttribute</a:t>
            </a:r>
            <a:r>
              <a:rPr lang="it-IT" sz="1200" i="1" u="sng" dirty="0">
                <a:latin typeface="Open Sans" panose="020B0606030504020204" pitchFamily="34" charset="0"/>
                <a:ea typeface="Open Sans" panose="020B0606030504020204" pitchFamily="34" charset="0"/>
                <a:cs typeface="Open Sans" panose="020B0606030504020204" pitchFamily="34" charset="0"/>
              </a:rPr>
              <a:t>, </a:t>
            </a:r>
            <a:r>
              <a:rPr lang="it-IT" sz="1200" i="1" u="sng" dirty="0" err="1">
                <a:latin typeface="Open Sans" panose="020B0606030504020204" pitchFamily="34" charset="0"/>
                <a:ea typeface="Open Sans" panose="020B0606030504020204" pitchFamily="34" charset="0"/>
                <a:cs typeface="Open Sans" panose="020B0606030504020204" pitchFamily="34" charset="0"/>
              </a:rPr>
              <a:t>MpcAttributeMetadata</a:t>
            </a:r>
            <a:r>
              <a:rPr lang="it-IT" sz="1200" i="1" u="sng" dirty="0">
                <a:latin typeface="Open Sans" panose="020B0606030504020204" pitchFamily="34" charset="0"/>
                <a:ea typeface="Open Sans" panose="020B0606030504020204" pitchFamily="34" charset="0"/>
                <a:cs typeface="Open Sans" panose="020B0606030504020204" pitchFamily="34" charset="0"/>
              </a:rPr>
              <a:t> </a:t>
            </a:r>
            <a:endParaRPr lang="it-IT" sz="1200" b="1" i="1" u="sng" dirty="0">
              <a:solidFill>
                <a:srgbClr val="FFB13F"/>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sp>
        <p:nvSpPr>
          <p:cNvPr id="35" name="Triangolo isoscele 34">
            <a:extLst>
              <a:ext uri="{FF2B5EF4-FFF2-40B4-BE49-F238E27FC236}">
                <a16:creationId xmlns:a16="http://schemas.microsoft.com/office/drawing/2014/main" id="{F1540708-02B1-4521-98BE-F19221B23BD1}"/>
              </a:ext>
            </a:extLst>
          </p:cNvPr>
          <p:cNvSpPr/>
          <p:nvPr/>
        </p:nvSpPr>
        <p:spPr>
          <a:xfrm rot="10800000" flipH="1">
            <a:off x="7099505" y="4002250"/>
            <a:ext cx="462250" cy="519611"/>
          </a:xfrm>
          <a:prstGeom prst="triangle">
            <a:avLst/>
          </a:prstGeom>
          <a:solidFill>
            <a:srgbClr val="FFB13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Open Sans" panose="020B0606030504020204" pitchFamily="34" charset="0"/>
            </a:endParaRPr>
          </a:p>
        </p:txBody>
      </p:sp>
      <p:sp>
        <p:nvSpPr>
          <p:cNvPr id="36" name="CasellaDiTesto 35">
            <a:extLst>
              <a:ext uri="{FF2B5EF4-FFF2-40B4-BE49-F238E27FC236}">
                <a16:creationId xmlns:a16="http://schemas.microsoft.com/office/drawing/2014/main" id="{B212FF58-30E1-4C39-8AA8-F398214017EE}"/>
              </a:ext>
            </a:extLst>
          </p:cNvPr>
          <p:cNvSpPr txBox="1"/>
          <p:nvPr/>
        </p:nvSpPr>
        <p:spPr>
          <a:xfrm>
            <a:off x="2346221" y="2651822"/>
            <a:ext cx="1231776"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dirty="0">
                <a:latin typeface="+mj-lt"/>
              </a:rPr>
              <a:t>$</a:t>
            </a:r>
            <a:r>
              <a:rPr lang="it-IT" b="1" dirty="0" err="1">
                <a:latin typeface="+mj-lt"/>
              </a:rPr>
              <a:t>transfType</a:t>
            </a:r>
            <a:endParaRPr lang="it-IT" dirty="0">
              <a:latin typeface="+mj-lt"/>
            </a:endParaRPr>
          </a:p>
        </p:txBody>
      </p:sp>
      <p:sp>
        <p:nvSpPr>
          <p:cNvPr id="37" name="CasellaDiTesto 36">
            <a:extLst>
              <a:ext uri="{FF2B5EF4-FFF2-40B4-BE49-F238E27FC236}">
                <a16:creationId xmlns:a16="http://schemas.microsoft.com/office/drawing/2014/main" id="{9CBC6B9D-8D50-4BB6-AF97-29591815E6C8}"/>
              </a:ext>
            </a:extLst>
          </p:cNvPr>
          <p:cNvSpPr txBox="1"/>
          <p:nvPr/>
        </p:nvSpPr>
        <p:spPr>
          <a:xfrm>
            <a:off x="2346221" y="3075070"/>
            <a:ext cx="1147228"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i="0" dirty="0">
                <a:solidFill>
                  <a:srgbClr val="000000"/>
                </a:solidFill>
                <a:effectLst/>
                <a:latin typeface="+mj-lt"/>
              </a:rPr>
              <a:t>&lt;-mass&gt;</a:t>
            </a:r>
            <a:endParaRPr lang="it-IT" dirty="0">
              <a:latin typeface="+mj-lt"/>
            </a:endParaRPr>
          </a:p>
        </p:txBody>
      </p:sp>
      <p:sp>
        <p:nvSpPr>
          <p:cNvPr id="38" name="CasellaDiTesto 37">
            <a:extLst>
              <a:ext uri="{FF2B5EF4-FFF2-40B4-BE49-F238E27FC236}">
                <a16:creationId xmlns:a16="http://schemas.microsoft.com/office/drawing/2014/main" id="{6C550343-55FD-4F64-8F6D-3BE5C24E6130}"/>
              </a:ext>
            </a:extLst>
          </p:cNvPr>
          <p:cNvSpPr txBox="1"/>
          <p:nvPr/>
        </p:nvSpPr>
        <p:spPr>
          <a:xfrm>
            <a:off x="5348242" y="1999282"/>
            <a:ext cx="1007224" cy="340519"/>
          </a:xfrm>
          <a:prstGeom prst="roundRect">
            <a:avLst/>
          </a:prstGeom>
          <a:solidFill>
            <a:schemeClr val="bg1"/>
          </a:solidFill>
          <a:ln w="9525">
            <a:solidFill>
              <a:srgbClr val="FFC000"/>
            </a:solidFill>
          </a:ln>
          <a:effectLst>
            <a:outerShdw blurRad="50800" dist="38100" dir="2700000" algn="tl" rotWithShape="0">
              <a:prstClr val="black">
                <a:alpha val="40000"/>
              </a:prstClr>
            </a:outerShdw>
          </a:effectLst>
        </p:spPr>
        <p:txBody>
          <a:bodyPr wrap="square">
            <a:spAutoFit/>
          </a:bodyPr>
          <a:lstStyle/>
          <a:p>
            <a:pPr algn="ctr"/>
            <a:r>
              <a:rPr lang="it-IT" b="1" i="0" dirty="0">
                <a:solidFill>
                  <a:srgbClr val="000000"/>
                </a:solidFill>
                <a:effectLst/>
                <a:latin typeface="+mj-lt"/>
              </a:rPr>
              <a:t>$</a:t>
            </a:r>
            <a:r>
              <a:rPr lang="it-IT" b="1" i="0" dirty="0" err="1">
                <a:solidFill>
                  <a:srgbClr val="000000"/>
                </a:solidFill>
                <a:effectLst/>
                <a:latin typeface="+mj-lt"/>
              </a:rPr>
              <a:t>jNode</a:t>
            </a:r>
            <a:endParaRPr lang="it-IT" dirty="0">
              <a:latin typeface="+mj-lt"/>
            </a:endParaRPr>
          </a:p>
        </p:txBody>
      </p:sp>
    </p:spTree>
    <p:extLst>
      <p:ext uri="{BB962C8B-B14F-4D97-AF65-F5344CB8AC3E}">
        <p14:creationId xmlns:p14="http://schemas.microsoft.com/office/powerpoint/2010/main" val="414621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DFFFB49C-F6BE-4A14-AF6E-5A3363043E2A}"/>
              </a:ext>
            </a:extLst>
          </p:cNvPr>
          <p:cNvPicPr>
            <a:picLocks noChangeAspect="1"/>
          </p:cNvPicPr>
          <p:nvPr/>
        </p:nvPicPr>
        <p:blipFill>
          <a:blip r:embed="rId3"/>
          <a:stretch>
            <a:fillRect/>
          </a:stretch>
        </p:blipFill>
        <p:spPr>
          <a:xfrm>
            <a:off x="4034287" y="700105"/>
            <a:ext cx="3676650" cy="742950"/>
          </a:xfrm>
          <a:prstGeom prst="rect">
            <a:avLst/>
          </a:prstGeom>
          <a:effectLst>
            <a:glow rad="63500">
              <a:schemeClr val="accent2">
                <a:satMod val="175000"/>
                <a:alpha val="40000"/>
              </a:schemeClr>
            </a:glow>
          </a:effectLst>
        </p:spPr>
      </p:pic>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7</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Segnaposto testo 5">
            <a:extLst>
              <a:ext uri="{FF2B5EF4-FFF2-40B4-BE49-F238E27FC236}">
                <a16:creationId xmlns:a16="http://schemas.microsoft.com/office/drawing/2014/main" id="{7367DE26-D4B0-4083-9E63-72AFE4D40588}"/>
              </a:ext>
            </a:extLst>
          </p:cNvPr>
          <p:cNvSpPr>
            <a:spLocks noGrp="1"/>
          </p:cNvSpPr>
          <p:nvPr>
            <p:ph type="body" sz="quarter" idx="11"/>
          </p:nvPr>
        </p:nvSpPr>
        <p:spPr/>
        <p:txBody>
          <a:bodyPr/>
          <a:lstStyle/>
          <a:p>
            <a:r>
              <a:rPr lang="en-US" dirty="0"/>
              <a:t>Creation and assignments</a:t>
            </a:r>
            <a:endParaRPr lang="en-US" b="0" i="1" dirty="0"/>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Element prop.</a:t>
            </a:r>
          </a:p>
        </p:txBody>
      </p:sp>
      <p:sp>
        <p:nvSpPr>
          <p:cNvPr id="9" name="Segnaposto testo 3">
            <a:extLst>
              <a:ext uri="{FF2B5EF4-FFF2-40B4-BE49-F238E27FC236}">
                <a16:creationId xmlns:a16="http://schemas.microsoft.com/office/drawing/2014/main" id="{8DD84E20-B60E-4C4A-B93C-358146C282C3}"/>
              </a:ext>
            </a:extLst>
          </p:cNvPr>
          <p:cNvSpPr txBox="1">
            <a:spLocks/>
          </p:cNvSpPr>
          <p:nvPr/>
        </p:nvSpPr>
        <p:spPr>
          <a:xfrm>
            <a:off x="327503" y="530344"/>
            <a:ext cx="7006745" cy="447599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lnSpc>
                <a:spcPct val="130000"/>
              </a:lnSpc>
              <a:buClr>
                <a:srgbClr val="FFB13F"/>
              </a:buClr>
              <a:buFont typeface="Arial" panose="020B0604020202020204" pitchFamily="34" charset="0"/>
              <a:buChar char="•"/>
            </a:pPr>
            <a:r>
              <a:rPr lang="en-US" sz="1600" dirty="0">
                <a:solidFill>
                  <a:schemeClr val="tx1"/>
                </a:solidFill>
                <a:latin typeface="+mj-lt"/>
                <a:ea typeface="Open Sans Semibold" panose="020B0706030804020204" pitchFamily="34" charset="0"/>
                <a:cs typeface="Open Sans Semibold" panose="020B0706030804020204" pitchFamily="34" charset="0"/>
              </a:rPr>
              <a:t>available operations</a:t>
            </a:r>
          </a:p>
          <a:p>
            <a:pPr>
              <a:lnSpc>
                <a:spcPct val="130000"/>
              </a:lnSpc>
              <a:buClr>
                <a:srgbClr val="FFB13F"/>
              </a:buCl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FFB13F"/>
              </a:buClr>
              <a:buFont typeface="Arial" panose="020B0604020202020204" pitchFamily="34" charset="0"/>
              <a:buChar char="•"/>
            </a:pPr>
            <a:r>
              <a:rPr lang="en-US" sz="1600" dirty="0">
                <a:solidFill>
                  <a:schemeClr val="tx1"/>
                </a:solidFill>
                <a:latin typeface="+mj-lt"/>
                <a:ea typeface="Open Sans Semibold" panose="020B0706030804020204" pitchFamily="34" charset="0"/>
                <a:cs typeface="Open Sans Semibold" panose="020B0706030804020204" pitchFamily="34" charset="0"/>
              </a:rPr>
              <a:t>color coding</a:t>
            </a:r>
          </a:p>
          <a:p>
            <a:pPr marL="342900" indent="-342900">
              <a:lnSpc>
                <a:spcPct val="130000"/>
              </a:lnSpc>
              <a:buClr>
                <a:srgbClr val="FFB13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FFB13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285750" indent="-285750">
              <a:lnSpc>
                <a:spcPct val="130000"/>
              </a:lnSpc>
              <a:buClr>
                <a:srgbClr val="FFB13F"/>
              </a:buClr>
              <a:buFont typeface="Arial" panose="020B0604020202020204" pitchFamily="34" charset="0"/>
              <a:buChar char="•"/>
            </a:pPr>
            <a:r>
              <a:rPr lang="en-US" sz="1600" i="1" dirty="0">
                <a:solidFill>
                  <a:schemeClr val="tx1"/>
                </a:solidFill>
                <a:latin typeface="+mj-lt"/>
                <a:ea typeface="Open Sans Semibold" panose="020B0706030804020204" pitchFamily="34" charset="0"/>
                <a:cs typeface="Open Sans Semibold" panose="020B0706030804020204" pitchFamily="34" charset="0"/>
              </a:rPr>
              <a:t>All geometries with an assigned physical properties need to have an assigned element properties too, and vice versa.</a:t>
            </a:r>
          </a:p>
          <a:p>
            <a:pPr marL="285750" indent="-285750">
              <a:lnSpc>
                <a:spcPct val="130000"/>
              </a:lnSpc>
              <a:buClr>
                <a:srgbClr val="FFB13F"/>
              </a:buClr>
              <a:buFont typeface="Arial" panose="020B0604020202020204" pitchFamily="34" charset="0"/>
              <a:buChar char="•"/>
            </a:pPr>
            <a:r>
              <a:rPr lang="en-US" sz="1600" b="1" dirty="0">
                <a:solidFill>
                  <a:schemeClr val="tx1"/>
                </a:solidFill>
                <a:latin typeface="+mj-lt"/>
                <a:ea typeface="Open Sans Semibold" panose="020B0706030804020204" pitchFamily="34" charset="0"/>
                <a:cs typeface="Open Sans Semibold" panose="020B0706030804020204" pitchFamily="34" charset="0"/>
              </a:rPr>
              <a:t>TIP: </a:t>
            </a:r>
            <a:r>
              <a:rPr lang="en-US" sz="1600" dirty="0">
                <a:solidFill>
                  <a:schemeClr val="tx1"/>
                </a:solidFill>
                <a:latin typeface="+mj-lt"/>
                <a:ea typeface="Open Sans Semibold" panose="020B0706030804020204" pitchFamily="34" charset="0"/>
                <a:cs typeface="Open Sans Semibold" panose="020B0706030804020204" pitchFamily="34" charset="0"/>
              </a:rPr>
              <a:t>Select all elements with a specific physical property assigned to assign the element properties. </a:t>
            </a:r>
            <a:endParaRPr lang="en-US" sz="1600" b="1" dirty="0">
              <a:solidFill>
                <a:schemeClr val="tx1"/>
              </a:solidFill>
              <a:latin typeface="+mj-lt"/>
              <a:ea typeface="Open Sans Semibold" panose="020B0706030804020204" pitchFamily="34" charset="0"/>
              <a:cs typeface="Open Sans Semibold" panose="020B0706030804020204" pitchFamily="34" charset="0"/>
            </a:endParaRPr>
          </a:p>
          <a:p>
            <a:pPr marL="285750" indent="-285750">
              <a:lnSpc>
                <a:spcPct val="130000"/>
              </a:lnSpc>
              <a:buClr>
                <a:srgbClr val="FFB13F"/>
              </a:buClr>
              <a:buFont typeface="Arial" panose="020B0604020202020204" pitchFamily="34" charset="0"/>
              <a:buChar char="•"/>
            </a:pPr>
            <a:r>
              <a:rPr lang="en-US" sz="1600" b="1" dirty="0">
                <a:solidFill>
                  <a:schemeClr val="tx1"/>
                </a:solidFill>
                <a:latin typeface="+mj-lt"/>
                <a:ea typeface="Open Sans Semibold" panose="020B0706030804020204" pitchFamily="34" charset="0"/>
                <a:cs typeface="Open Sans Semibold" panose="020B0706030804020204" pitchFamily="34" charset="0"/>
              </a:rPr>
              <a:t>TIP: </a:t>
            </a:r>
            <a:r>
              <a:rPr lang="en-US" sz="1600" dirty="0">
                <a:solidFill>
                  <a:schemeClr val="tx1"/>
                </a:solidFill>
                <a:latin typeface="+mj-lt"/>
                <a:ea typeface="Open Sans Semibold" panose="020B0706030804020204" pitchFamily="34" charset="0"/>
                <a:cs typeface="Open Sans Semibold" panose="020B0706030804020204" pitchFamily="34" charset="0"/>
              </a:rPr>
              <a:t>How to read results on </a:t>
            </a:r>
            <a:r>
              <a:rPr lang="en-US" sz="1600" dirty="0" err="1">
                <a:solidFill>
                  <a:schemeClr val="tx1"/>
                </a:solidFill>
                <a:latin typeface="+mj-lt"/>
                <a:ea typeface="Open Sans Semibold" panose="020B0706030804020204" pitchFamily="34" charset="0"/>
                <a:cs typeface="Open Sans Semibold" panose="020B0706030804020204" pitchFamily="34" charset="0"/>
              </a:rPr>
              <a:t>beamColumn</a:t>
            </a:r>
            <a:r>
              <a:rPr lang="en-US" sz="1600" dirty="0">
                <a:solidFill>
                  <a:schemeClr val="tx1"/>
                </a:solidFill>
                <a:latin typeface="+mj-lt"/>
                <a:ea typeface="Open Sans Semibold" panose="020B0706030804020204" pitchFamily="34" charset="0"/>
                <a:cs typeface="Open Sans Semibold" panose="020B0706030804020204" pitchFamily="34" charset="0"/>
              </a:rPr>
              <a:t> elements???</a:t>
            </a:r>
            <a:r>
              <a:rPr lang="en-US" sz="1600" b="1" dirty="0">
                <a:solidFill>
                  <a:schemeClr val="tx1"/>
                </a:solidFill>
                <a:latin typeface="+mj-lt"/>
                <a:ea typeface="Open Sans Semibold" panose="020B0706030804020204" pitchFamily="34" charset="0"/>
                <a:cs typeface="Open Sans Semibold" panose="020B0706030804020204" pitchFamily="34" charset="0"/>
              </a:rPr>
              <a:t> 	</a:t>
            </a:r>
          </a:p>
          <a:p>
            <a:pPr>
              <a:lnSpc>
                <a:spcPct val="130000"/>
              </a:lnSpc>
              <a:buClr>
                <a:srgbClr val="FFB13F"/>
              </a:buClr>
            </a:pPr>
            <a:r>
              <a:rPr lang="en-US" sz="1600" b="1" dirty="0">
                <a:solidFill>
                  <a:schemeClr val="tx1"/>
                </a:solidFill>
                <a:latin typeface="+mj-lt"/>
                <a:ea typeface="Open Sans Semibold" panose="020B0706030804020204" pitchFamily="34" charset="0"/>
                <a:cs typeface="Open Sans Semibold" panose="020B0706030804020204" pitchFamily="34" charset="0"/>
              </a:rPr>
              <a:t>	</a:t>
            </a:r>
            <a:r>
              <a:rPr lang="en-US" sz="1600" b="1" dirty="0" err="1">
                <a:solidFill>
                  <a:schemeClr val="tx1"/>
                </a:solidFill>
                <a:latin typeface="+mj-lt"/>
                <a:ea typeface="Open Sans Semibold" panose="020B0706030804020204" pitchFamily="34" charset="0"/>
                <a:cs typeface="Open Sans Semibold" panose="020B0706030804020204" pitchFamily="34" charset="0"/>
              </a:rPr>
              <a:t>reaction.force</a:t>
            </a:r>
            <a:r>
              <a:rPr lang="en-US" sz="1600" b="1" dirty="0">
                <a:solidFill>
                  <a:schemeClr val="tx1"/>
                </a:solidFill>
                <a:latin typeface="+mj-lt"/>
                <a:ea typeface="Open Sans Semibold" panose="020B0706030804020204" pitchFamily="34" charset="0"/>
                <a:cs typeface="Open Sans Semibold" panose="020B0706030804020204" pitchFamily="34" charset="0"/>
              </a:rPr>
              <a:t> = </a:t>
            </a:r>
            <a:r>
              <a:rPr lang="en-US" sz="1600" b="1" i="1" dirty="0">
                <a:solidFill>
                  <a:schemeClr val="tx1"/>
                </a:solidFill>
                <a:latin typeface="+mj-lt"/>
                <a:ea typeface="Open Sans Semibold" panose="020B0706030804020204" pitchFamily="34" charset="0"/>
                <a:cs typeface="Open Sans Semibold" panose="020B0706030804020204" pitchFamily="34" charset="0"/>
              </a:rPr>
              <a:t>results at the nodes </a:t>
            </a:r>
            <a:r>
              <a:rPr lang="en-US" sz="1200" i="1" dirty="0">
                <a:solidFill>
                  <a:schemeClr val="tx1"/>
                </a:solidFill>
                <a:latin typeface="+mj-lt"/>
                <a:ea typeface="Open Sans Semibold" panose="020B0706030804020204" pitchFamily="34" charset="0"/>
                <a:cs typeface="Open Sans Semibold" panose="020B0706030804020204" pitchFamily="34" charset="0"/>
              </a:rPr>
              <a:t>(linear along the element)</a:t>
            </a:r>
            <a:endParaRPr lang="en-US" sz="1200" dirty="0">
              <a:solidFill>
                <a:schemeClr val="tx1"/>
              </a:solidFill>
              <a:latin typeface="+mj-lt"/>
              <a:ea typeface="Open Sans Semibold" panose="020B0706030804020204" pitchFamily="34" charset="0"/>
              <a:cs typeface="Open Sans Semibold" panose="020B0706030804020204" pitchFamily="34" charset="0"/>
            </a:endParaRPr>
          </a:p>
          <a:p>
            <a:pPr lvl="2">
              <a:lnSpc>
                <a:spcPct val="130000"/>
              </a:lnSpc>
              <a:buClr>
                <a:srgbClr val="FFB13F"/>
              </a:buClr>
            </a:pPr>
            <a:r>
              <a:rPr lang="en-US" sz="1600" b="1" dirty="0">
                <a:solidFill>
                  <a:schemeClr val="tx1"/>
                </a:solidFill>
                <a:latin typeface="+mj-lt"/>
                <a:ea typeface="Open Sans Semibold" panose="020B0706030804020204" pitchFamily="34" charset="0"/>
                <a:cs typeface="Open Sans Semibold" panose="020B0706030804020204" pitchFamily="34" charset="0"/>
              </a:rPr>
              <a:t>	</a:t>
            </a:r>
            <a:r>
              <a:rPr lang="en-US" sz="1600" b="1" dirty="0" err="1">
                <a:solidFill>
                  <a:schemeClr val="tx1"/>
                </a:solidFill>
                <a:latin typeface="+mj-lt"/>
                <a:ea typeface="Open Sans Semibold" panose="020B0706030804020204" pitchFamily="34" charset="0"/>
                <a:cs typeface="Open Sans Semibold" panose="020B0706030804020204" pitchFamily="34" charset="0"/>
              </a:rPr>
              <a:t>section.force</a:t>
            </a:r>
            <a:r>
              <a:rPr lang="en-US" sz="1600" b="1" dirty="0">
                <a:solidFill>
                  <a:schemeClr val="tx1"/>
                </a:solidFill>
                <a:latin typeface="+mj-lt"/>
                <a:ea typeface="Open Sans Semibold" panose="020B0706030804020204" pitchFamily="34" charset="0"/>
                <a:cs typeface="Open Sans Semibold" panose="020B0706030804020204" pitchFamily="34" charset="0"/>
              </a:rPr>
              <a:t> = </a:t>
            </a:r>
            <a:r>
              <a:rPr lang="en-US" sz="1600" b="1" i="1" dirty="0">
                <a:solidFill>
                  <a:schemeClr val="tx1"/>
                </a:solidFill>
                <a:latin typeface="+mj-lt"/>
                <a:ea typeface="Open Sans Semibold" panose="020B0706030804020204" pitchFamily="34" charset="0"/>
                <a:cs typeface="Open Sans Semibold" panose="020B0706030804020204" pitchFamily="34" charset="0"/>
              </a:rPr>
              <a:t>results at the gauss points</a:t>
            </a:r>
          </a:p>
          <a:p>
            <a:pPr lvl="2">
              <a:lnSpc>
                <a:spcPct val="130000"/>
              </a:lnSpc>
              <a:buClr>
                <a:srgbClr val="FFB13F"/>
              </a:buClr>
            </a:pPr>
            <a:r>
              <a:rPr lang="en-US" sz="1600" b="1" dirty="0">
                <a:solidFill>
                  <a:schemeClr val="tx1"/>
                </a:solidFill>
                <a:latin typeface="+mj-lt"/>
                <a:ea typeface="Open Sans Semibold" panose="020B0706030804020204" pitchFamily="34" charset="0"/>
                <a:cs typeface="Open Sans Semibold" panose="020B0706030804020204" pitchFamily="34" charset="0"/>
              </a:rPr>
              <a:t>	</a:t>
            </a:r>
            <a:r>
              <a:rPr lang="en-US" sz="1600" b="1" dirty="0" err="1">
                <a:solidFill>
                  <a:schemeClr val="tx1"/>
                </a:solidFill>
                <a:latin typeface="+mj-lt"/>
                <a:ea typeface="Open Sans Semibold" panose="020B0706030804020204" pitchFamily="34" charset="0"/>
                <a:cs typeface="Open Sans Semibold" panose="020B0706030804020204" pitchFamily="34" charset="0"/>
              </a:rPr>
              <a:t>localForce</a:t>
            </a:r>
            <a:r>
              <a:rPr lang="en-US" sz="1600" b="1" dirty="0">
                <a:solidFill>
                  <a:schemeClr val="tx1"/>
                </a:solidFill>
                <a:latin typeface="+mj-lt"/>
                <a:ea typeface="Open Sans Semibold" panose="020B0706030804020204" pitchFamily="34" charset="0"/>
                <a:cs typeface="Open Sans Semibold" panose="020B0706030804020204" pitchFamily="34" charset="0"/>
              </a:rPr>
              <a:t> = </a:t>
            </a:r>
            <a:r>
              <a:rPr lang="en-US" sz="1600" b="1" i="1" dirty="0">
                <a:solidFill>
                  <a:schemeClr val="tx1"/>
                </a:solidFill>
                <a:latin typeface="+mj-lt"/>
                <a:ea typeface="Open Sans Semibold" panose="020B0706030804020204" pitchFamily="34" charset="0"/>
                <a:cs typeface="Open Sans Semibold" panose="020B0706030804020204" pitchFamily="34" charset="0"/>
              </a:rPr>
              <a:t>results in the extremities of the elements</a:t>
            </a:r>
          </a:p>
          <a:p>
            <a:pPr lvl="2">
              <a:lnSpc>
                <a:spcPct val="130000"/>
              </a:lnSpc>
              <a:buClr>
                <a:srgbClr val="FFB13F"/>
              </a:buClr>
            </a:pPr>
            <a:r>
              <a:rPr lang="en-US" sz="1200" i="1" dirty="0">
                <a:solidFill>
                  <a:schemeClr val="tx1"/>
                </a:solidFill>
                <a:latin typeface="+mj-lt"/>
                <a:ea typeface="Open Sans Semibold" panose="020B0706030804020204" pitchFamily="34" charset="0"/>
                <a:cs typeface="Open Sans Semibold" panose="020B0706030804020204" pitchFamily="34" charset="0"/>
              </a:rPr>
              <a:t>	(also different at the two sides)</a:t>
            </a:r>
          </a:p>
          <a:p>
            <a:pPr marL="342900" indent="-342900">
              <a:lnSpc>
                <a:spcPct val="130000"/>
              </a:lnSpc>
              <a:buClr>
                <a:srgbClr val="1CA6D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1CA6D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1CA6D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1CA6DF"/>
              </a:buClr>
              <a:buFont typeface="Arial" panose="020B0604020202020204" pitchFamily="34" charset="0"/>
              <a:buChar char="•"/>
            </a:pPr>
            <a:endParaRPr lang="en-US" sz="1600" b="1" dirty="0">
              <a:solidFill>
                <a:schemeClr val="tx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marL="342900" indent="-342900">
              <a:lnSpc>
                <a:spcPct val="130000"/>
              </a:lnSpc>
              <a:buClr>
                <a:srgbClr val="1CA6DF"/>
              </a:buClr>
              <a:buFont typeface="Arial" panose="020B0604020202020204" pitchFamily="34" charset="0"/>
              <a:buChar char="•"/>
            </a:pPr>
            <a:endParaRPr lang="en-US" sz="1600" dirty="0">
              <a:solidFill>
                <a:schemeClr val="tx1"/>
              </a:solidFill>
              <a:latin typeface="Open Sans" panose="020B0606030504020204" pitchFamily="34" charset="0"/>
              <a:ea typeface="Open Sans Semibold" panose="020B0706030804020204" pitchFamily="34" charset="0"/>
              <a:cs typeface="Open Sans Semibold" panose="020B0706030804020204" pitchFamily="34" charset="0"/>
            </a:endParaRPr>
          </a:p>
        </p:txBody>
      </p:sp>
      <p:sp>
        <p:nvSpPr>
          <p:cNvPr id="13" name="CasellaDiTesto 12">
            <a:extLst>
              <a:ext uri="{FF2B5EF4-FFF2-40B4-BE49-F238E27FC236}">
                <a16:creationId xmlns:a16="http://schemas.microsoft.com/office/drawing/2014/main" id="{EE565FF9-E6C1-4DF2-B45B-6AF1B249B9F7}"/>
              </a:ext>
            </a:extLst>
          </p:cNvPr>
          <p:cNvSpPr txBox="1"/>
          <p:nvPr/>
        </p:nvSpPr>
        <p:spPr>
          <a:xfrm>
            <a:off x="786159" y="1413499"/>
            <a:ext cx="3244825" cy="646331"/>
          </a:xfrm>
          <a:prstGeom prst="rect">
            <a:avLst/>
          </a:prstGeom>
          <a:noFill/>
        </p:spPr>
        <p:txBody>
          <a:bodyPr wrap="square" numCol="2">
            <a:spAutoFit/>
          </a:bodyPr>
          <a:lstStyle/>
          <a:p>
            <a:pPr>
              <a:lnSpc>
                <a:spcPct val="150000"/>
              </a:lnSpc>
            </a:pPr>
            <a:r>
              <a:rPr lang="it-IT" sz="1200" dirty="0">
                <a:solidFill>
                  <a:schemeClr val="bg1">
                    <a:lumMod val="8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Not </a:t>
            </a:r>
            <a:r>
              <a:rPr lang="it-IT" sz="1200" dirty="0" err="1">
                <a:solidFill>
                  <a:schemeClr val="bg1">
                    <a:lumMod val="8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Used</a:t>
            </a:r>
            <a:r>
              <a:rPr lang="it-IT" sz="1200" dirty="0">
                <a:solidFill>
                  <a:schemeClr val="bg1">
                    <a:lumMod val="8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it-IT" sz="1200" dirty="0" err="1">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Referenced</a:t>
            </a:r>
            <a:r>
              <a:rPr lang="it-IT" sz="1200"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 </a:t>
            </a:r>
            <a:r>
              <a:rPr lang="it-IT" sz="1200" dirty="0" err="1">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Used</a:t>
            </a:r>
            <a:endParaRPr lang="it-IT" sz="1200"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endParaRPr>
          </a:p>
          <a:p>
            <a:pPr>
              <a:lnSpc>
                <a:spcPct val="150000"/>
              </a:lnSpc>
            </a:pPr>
            <a:r>
              <a:rPr lang="it-IT" sz="1200" dirty="0" err="1">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Used</a:t>
            </a:r>
            <a:r>
              <a:rPr lang="it-IT" sz="1200" dirty="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rPr>
              <a:t> </a:t>
            </a:r>
          </a:p>
          <a:p>
            <a:pPr>
              <a:lnSpc>
                <a:spcPct val="150000"/>
              </a:lnSpc>
            </a:pPr>
            <a:r>
              <a:rPr lang="it-IT" sz="1200" dirty="0" err="1">
                <a:solidFill>
                  <a:schemeClr val="accent2">
                    <a:lumMod val="20000"/>
                    <a:lumOff val="80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Referenced</a:t>
            </a:r>
            <a:endParaRPr lang="it-IT" sz="1200" dirty="0">
              <a:solidFill>
                <a:schemeClr val="accent2">
                  <a:lumMod val="20000"/>
                  <a:lumOff val="80000"/>
                </a:schemeClr>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1" name="CasellaDiTesto 20">
            <a:extLst>
              <a:ext uri="{FF2B5EF4-FFF2-40B4-BE49-F238E27FC236}">
                <a16:creationId xmlns:a16="http://schemas.microsoft.com/office/drawing/2014/main" id="{57958AD7-2DAE-4DFC-9175-91C2C985BCD8}"/>
              </a:ext>
            </a:extLst>
          </p:cNvPr>
          <p:cNvSpPr txBox="1"/>
          <p:nvPr/>
        </p:nvSpPr>
        <p:spPr>
          <a:xfrm>
            <a:off x="4906008" y="223579"/>
            <a:ext cx="1721643" cy="332592"/>
          </a:xfrm>
          <a:prstGeom prst="rect">
            <a:avLst/>
          </a:prstGeom>
          <a:noFill/>
        </p:spPr>
        <p:txBody>
          <a:bodyPr wrap="square">
            <a:spAutoFit/>
          </a:bodyPr>
          <a:lstStyle/>
          <a:p>
            <a:pPr algn="ctr">
              <a:lnSpc>
                <a:spcPct val="120000"/>
              </a:lnSpc>
            </a:pPr>
            <a:r>
              <a:rPr lang="it-IT" i="1" dirty="0">
                <a:latin typeface="+mn-lt"/>
              </a:rPr>
              <a:t>Drag on </a:t>
            </a:r>
            <a:r>
              <a:rPr lang="it-IT" i="1" dirty="0" err="1">
                <a:latin typeface="+mn-lt"/>
              </a:rPr>
              <a:t>selection</a:t>
            </a:r>
            <a:endParaRPr lang="it-IT" i="1" dirty="0">
              <a:latin typeface="+mn-lt"/>
            </a:endParaRPr>
          </a:p>
        </p:txBody>
      </p:sp>
      <p:cxnSp>
        <p:nvCxnSpPr>
          <p:cNvPr id="19" name="Connettore diritto 18">
            <a:extLst>
              <a:ext uri="{FF2B5EF4-FFF2-40B4-BE49-F238E27FC236}">
                <a16:creationId xmlns:a16="http://schemas.microsoft.com/office/drawing/2014/main" id="{8C814725-DAB5-4ABE-B9D4-1B5716323767}"/>
              </a:ext>
            </a:extLst>
          </p:cNvPr>
          <p:cNvCxnSpPr/>
          <p:nvPr/>
        </p:nvCxnSpPr>
        <p:spPr>
          <a:xfrm>
            <a:off x="4880608" y="556171"/>
            <a:ext cx="1767840" cy="0"/>
          </a:xfrm>
          <a:prstGeom prst="line">
            <a:avLst/>
          </a:prstGeom>
          <a:ln w="22225"/>
        </p:spPr>
        <p:style>
          <a:lnRef idx="1">
            <a:schemeClr val="dk1"/>
          </a:lnRef>
          <a:fillRef idx="0">
            <a:schemeClr val="dk1"/>
          </a:fillRef>
          <a:effectRef idx="0">
            <a:schemeClr val="dk1"/>
          </a:effectRef>
          <a:fontRef idx="minor">
            <a:schemeClr val="tx1"/>
          </a:fontRef>
        </p:style>
      </p:cxnSp>
      <p:cxnSp>
        <p:nvCxnSpPr>
          <p:cNvPr id="24" name="Connettore 2 23">
            <a:extLst>
              <a:ext uri="{FF2B5EF4-FFF2-40B4-BE49-F238E27FC236}">
                <a16:creationId xmlns:a16="http://schemas.microsoft.com/office/drawing/2014/main" id="{4308544A-095B-4503-BFA9-413BCFD43EB8}"/>
              </a:ext>
            </a:extLst>
          </p:cNvPr>
          <p:cNvCxnSpPr>
            <a:cxnSpLocks/>
            <a:stCxn id="21" idx="2"/>
          </p:cNvCxnSpPr>
          <p:nvPr/>
        </p:nvCxnSpPr>
        <p:spPr>
          <a:xfrm>
            <a:off x="5766830" y="556171"/>
            <a:ext cx="0" cy="76164"/>
          </a:xfrm>
          <a:prstGeom prst="straightConnector1">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6" name="CasellaDiTesto 25">
            <a:extLst>
              <a:ext uri="{FF2B5EF4-FFF2-40B4-BE49-F238E27FC236}">
                <a16:creationId xmlns:a16="http://schemas.microsoft.com/office/drawing/2014/main" id="{7C57138C-4C90-4378-BA21-35BE52388505}"/>
              </a:ext>
            </a:extLst>
          </p:cNvPr>
          <p:cNvSpPr txBox="1"/>
          <p:nvPr/>
        </p:nvSpPr>
        <p:spPr>
          <a:xfrm>
            <a:off x="5254623" y="1508600"/>
            <a:ext cx="2277984" cy="332592"/>
          </a:xfrm>
          <a:prstGeom prst="rect">
            <a:avLst/>
          </a:prstGeom>
          <a:noFill/>
        </p:spPr>
        <p:txBody>
          <a:bodyPr wrap="square">
            <a:spAutoFit/>
          </a:bodyPr>
          <a:lstStyle/>
          <a:p>
            <a:pPr algn="ctr">
              <a:lnSpc>
                <a:spcPct val="120000"/>
              </a:lnSpc>
            </a:pPr>
            <a:r>
              <a:rPr lang="it-IT" i="1" dirty="0">
                <a:latin typeface="+mn-lt"/>
              </a:rPr>
              <a:t>Drag on </a:t>
            </a:r>
            <a:r>
              <a:rPr lang="it-IT" i="1" dirty="0" err="1">
                <a:latin typeface="+mn-lt"/>
              </a:rPr>
              <a:t>selection</a:t>
            </a:r>
            <a:r>
              <a:rPr lang="it-IT" i="1" dirty="0">
                <a:latin typeface="+mn-lt"/>
              </a:rPr>
              <a:t> + </a:t>
            </a:r>
            <a:r>
              <a:rPr lang="it-IT" i="1" dirty="0" err="1">
                <a:latin typeface="+mn-lt"/>
              </a:rPr>
              <a:t>Ctrl</a:t>
            </a:r>
            <a:endParaRPr lang="it-IT" i="1" dirty="0">
              <a:latin typeface="+mn-lt"/>
            </a:endParaRPr>
          </a:p>
        </p:txBody>
      </p:sp>
      <p:cxnSp>
        <p:nvCxnSpPr>
          <p:cNvPr id="27" name="Connettore diritto 26">
            <a:extLst>
              <a:ext uri="{FF2B5EF4-FFF2-40B4-BE49-F238E27FC236}">
                <a16:creationId xmlns:a16="http://schemas.microsoft.com/office/drawing/2014/main" id="{51026A72-BC95-47A8-A410-BEA0D5A8E7A3}"/>
              </a:ext>
            </a:extLst>
          </p:cNvPr>
          <p:cNvCxnSpPr>
            <a:cxnSpLocks/>
          </p:cNvCxnSpPr>
          <p:nvPr/>
        </p:nvCxnSpPr>
        <p:spPr>
          <a:xfrm>
            <a:off x="5391148" y="1560205"/>
            <a:ext cx="2031922" cy="0"/>
          </a:xfrm>
          <a:prstGeom prst="line">
            <a:avLst/>
          </a:prstGeom>
          <a:ln w="22225"/>
        </p:spPr>
        <p:style>
          <a:lnRef idx="1">
            <a:schemeClr val="dk1"/>
          </a:lnRef>
          <a:fillRef idx="0">
            <a:schemeClr val="dk1"/>
          </a:fillRef>
          <a:effectRef idx="0">
            <a:schemeClr val="dk1"/>
          </a:effectRef>
          <a:fontRef idx="minor">
            <a:schemeClr val="tx1"/>
          </a:fontRef>
        </p:style>
      </p:cxnSp>
      <p:cxnSp>
        <p:nvCxnSpPr>
          <p:cNvPr id="29" name="Connettore 2 28">
            <a:extLst>
              <a:ext uri="{FF2B5EF4-FFF2-40B4-BE49-F238E27FC236}">
                <a16:creationId xmlns:a16="http://schemas.microsoft.com/office/drawing/2014/main" id="{44B33838-9914-4168-A8E4-99671FF98DB6}"/>
              </a:ext>
            </a:extLst>
          </p:cNvPr>
          <p:cNvCxnSpPr>
            <a:cxnSpLocks/>
          </p:cNvCxnSpPr>
          <p:nvPr/>
        </p:nvCxnSpPr>
        <p:spPr>
          <a:xfrm flipV="1">
            <a:off x="6396989" y="1248937"/>
            <a:ext cx="0" cy="311271"/>
          </a:xfrm>
          <a:prstGeom prst="straightConnector1">
            <a:avLst/>
          </a:prstGeom>
          <a:ln w="28575">
            <a:solidFill>
              <a:schemeClr val="tx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1581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8</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6779942" y="4165592"/>
            <a:ext cx="2364060"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dirty="0">
                <a:solidFill>
                  <a:schemeClr val="bg2">
                    <a:lumMod val="25000"/>
                  </a:schemeClr>
                </a:solidFill>
                <a:latin typeface="Open Sans" panose="020B0606030504020204" pitchFamily="34" charset="0"/>
              </a:rPr>
              <a:t>Element prop.</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it-IT" dirty="0" err="1"/>
              <a:t>displBeamColumn</a:t>
            </a:r>
            <a:r>
              <a:rPr lang="it-IT" dirty="0"/>
              <a:t>	    </a:t>
            </a:r>
            <a:r>
              <a:rPr lang="it-IT" dirty="0">
                <a:solidFill>
                  <a:schemeClr val="tx1"/>
                </a:solidFill>
              </a:rPr>
              <a:t>vs</a:t>
            </a:r>
            <a:endParaRPr lang="en-GB" dirty="0">
              <a:solidFill>
                <a:schemeClr val="tx1"/>
              </a:solidFill>
            </a:endParaRPr>
          </a:p>
        </p:txBody>
      </p:sp>
      <p:sp>
        <p:nvSpPr>
          <p:cNvPr id="11" name="CasellaDiTesto 10">
            <a:extLst>
              <a:ext uri="{FF2B5EF4-FFF2-40B4-BE49-F238E27FC236}">
                <a16:creationId xmlns:a16="http://schemas.microsoft.com/office/drawing/2014/main" id="{77DD63CF-1F66-4656-89F8-4655C6D57DAB}"/>
              </a:ext>
            </a:extLst>
          </p:cNvPr>
          <p:cNvSpPr txBox="1"/>
          <p:nvPr/>
        </p:nvSpPr>
        <p:spPr>
          <a:xfrm>
            <a:off x="280396" y="662768"/>
            <a:ext cx="2853330" cy="3416320"/>
          </a:xfrm>
          <a:prstGeom prst="rect">
            <a:avLst/>
          </a:prstGeom>
          <a:noFill/>
        </p:spPr>
        <p:txBody>
          <a:bodyPr wrap="square">
            <a:spAutoFit/>
          </a:bodyPr>
          <a:lstStyle/>
          <a:p>
            <a:r>
              <a:rPr lang="en-US" sz="1800" i="1" dirty="0">
                <a:latin typeface="+mj-lt"/>
              </a:rPr>
              <a:t>“displacement is the unknown variable, the element computes the strain from the displacement, gives them to the section that provides stress results”</a:t>
            </a:r>
          </a:p>
          <a:p>
            <a:endParaRPr lang="en-US" sz="1800" i="1" dirty="0">
              <a:latin typeface="+mj-lt"/>
            </a:endParaRPr>
          </a:p>
          <a:p>
            <a:endParaRPr lang="en-US" sz="1800" i="1" dirty="0">
              <a:latin typeface="+mj-lt"/>
            </a:endParaRPr>
          </a:p>
          <a:p>
            <a:r>
              <a:rPr lang="en-US" sz="1800" u="sng" dirty="0">
                <a:latin typeface="+mj-lt"/>
              </a:rPr>
              <a:t>The deformation is considered continuous along the element</a:t>
            </a:r>
          </a:p>
        </p:txBody>
      </p:sp>
      <p:sp>
        <p:nvSpPr>
          <p:cNvPr id="13" name="TextBox 25">
            <a:extLst>
              <a:ext uri="{FF2B5EF4-FFF2-40B4-BE49-F238E27FC236}">
                <a16:creationId xmlns:a16="http://schemas.microsoft.com/office/drawing/2014/main" id="{A66FCEAB-964D-44BB-AB68-FC0DD36CC6DB}"/>
              </a:ext>
            </a:extLst>
          </p:cNvPr>
          <p:cNvSpPr txBox="1"/>
          <p:nvPr/>
        </p:nvSpPr>
        <p:spPr>
          <a:xfrm>
            <a:off x="-1786190" y="4657008"/>
            <a:ext cx="8697057" cy="646331"/>
          </a:xfrm>
          <a:prstGeom prst="rect">
            <a:avLst/>
          </a:prstGeom>
          <a:noFill/>
        </p:spPr>
        <p:txBody>
          <a:bodyPr wrap="square">
            <a:spAutoFit/>
          </a:bodyPr>
          <a:lstStyle/>
          <a:p>
            <a:pPr algn="r"/>
            <a:r>
              <a:rPr lang="it-IT" sz="1200" i="1" dirty="0" err="1">
                <a:latin typeface="Open Sans" panose="020B0606030504020204" pitchFamily="34" charset="0"/>
                <a:ea typeface="Open Sans" panose="020B0606030504020204" pitchFamily="34" charset="0"/>
                <a:cs typeface="Open Sans" panose="020B0606030504020204" pitchFamily="34" charset="0"/>
              </a:rPr>
              <a:t>See</a:t>
            </a:r>
            <a:r>
              <a:rPr lang="it-IT" sz="1200" i="1" dirty="0">
                <a:latin typeface="Open Sans" panose="020B0606030504020204" pitchFamily="34" charset="0"/>
                <a:ea typeface="Open Sans" panose="020B0606030504020204" pitchFamily="34" charset="0"/>
                <a:cs typeface="Open Sans" panose="020B0606030504020204" pitchFamily="34" charset="0"/>
              </a:rPr>
              <a:t> </a:t>
            </a:r>
            <a:r>
              <a:rPr lang="it-IT" sz="1200" i="1" dirty="0" err="1">
                <a:latin typeface="Open Sans" panose="020B0606030504020204" pitchFamily="34" charset="0"/>
                <a:ea typeface="Open Sans" panose="020B0606030504020204" pitchFamily="34" charset="0"/>
                <a:cs typeface="Open Sans" panose="020B0606030504020204" pitchFamily="34" charset="0"/>
                <a:hlinkClick r:id="rId3"/>
              </a:rPr>
              <a:t>OpenSees</a:t>
            </a:r>
            <a:r>
              <a:rPr lang="it-IT" sz="1200" i="1" dirty="0">
                <a:latin typeface="Open Sans" panose="020B0606030504020204" pitchFamily="34" charset="0"/>
                <a:ea typeface="Open Sans" panose="020B0606030504020204" pitchFamily="34" charset="0"/>
                <a:cs typeface="Open Sans" panose="020B0606030504020204" pitchFamily="34" charset="0"/>
                <a:hlinkClick r:id="rId3"/>
              </a:rPr>
              <a:t> Manual</a:t>
            </a:r>
          </a:p>
          <a:p>
            <a:pPr algn="r"/>
            <a:r>
              <a:rPr lang="it-IT" sz="1200" i="1" dirty="0">
                <a:latin typeface="Open Sans" panose="020B0606030504020204" pitchFamily="34" charset="0"/>
                <a:ea typeface="Open Sans" panose="020B0606030504020204" pitchFamily="34" charset="0"/>
                <a:cs typeface="Open Sans" panose="020B0606030504020204" pitchFamily="34" charset="0"/>
              </a:rPr>
              <a:t>and prof. Scott blog post on «</a:t>
            </a:r>
            <a:r>
              <a:rPr lang="it-IT" sz="1200" i="1"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A tale of </a:t>
            </a:r>
            <a:r>
              <a:rPr lang="it-IT" sz="1200" i="1"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two</a:t>
            </a:r>
            <a:r>
              <a:rPr lang="it-IT" sz="1200" i="1"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 </a:t>
            </a:r>
            <a:r>
              <a:rPr lang="it-IT" sz="1200" i="1"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element</a:t>
            </a:r>
            <a:r>
              <a:rPr lang="it-IT" sz="1200" i="1" dirty="0">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 </a:t>
            </a:r>
            <a:r>
              <a:rPr lang="it-IT" sz="1200" i="1" dirty="0" err="1">
                <a:solidFill>
                  <a:schemeClr val="tx1"/>
                </a:solidFill>
                <a:latin typeface="Open Sans" panose="020B0606030504020204" pitchFamily="34" charset="0"/>
                <a:ea typeface="Open Sans" panose="020B0606030504020204" pitchFamily="34" charset="0"/>
                <a:cs typeface="Open Sans" panose="020B0606030504020204" pitchFamily="34" charset="0"/>
                <a:hlinkClick r:id="rId4"/>
              </a:rPr>
              <a:t>formulations</a:t>
            </a:r>
            <a:r>
              <a:rPr lang="it-IT" sz="1200" i="1"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p>
          <a:p>
            <a:pPr algn="r"/>
            <a:r>
              <a:rPr lang="it-IT" sz="1200" i="1" dirty="0">
                <a:latin typeface="Open Sans" panose="020B0606030504020204" pitchFamily="34" charset="0"/>
                <a:ea typeface="Open Sans" panose="020B0606030504020204" pitchFamily="34" charset="0"/>
                <a:cs typeface="Open Sans" panose="020B0606030504020204" pitchFamily="34" charset="0"/>
              </a:rPr>
              <a:t>»</a:t>
            </a:r>
          </a:p>
        </p:txBody>
      </p:sp>
      <p:sp>
        <p:nvSpPr>
          <p:cNvPr id="18" name="Segnaposto testo 5">
            <a:extLst>
              <a:ext uri="{FF2B5EF4-FFF2-40B4-BE49-F238E27FC236}">
                <a16:creationId xmlns:a16="http://schemas.microsoft.com/office/drawing/2014/main" id="{23BBC928-EF2F-4863-A59A-7ECF0B2FF7D4}"/>
              </a:ext>
            </a:extLst>
          </p:cNvPr>
          <p:cNvSpPr txBox="1">
            <a:spLocks/>
          </p:cNvSpPr>
          <p:nvPr/>
        </p:nvSpPr>
        <p:spPr>
          <a:xfrm>
            <a:off x="4141819" y="191488"/>
            <a:ext cx="6846879" cy="262691"/>
          </a:xfrm>
          <a:prstGeom prst="rect">
            <a:avLst/>
          </a:prstGeom>
        </p:spPr>
        <p:txBody>
          <a:bodyPr/>
          <a:lstStyle>
            <a:defPPr marR="0" lvl="0" algn="l" rtl="0">
              <a:lnSpc>
                <a:spcPct val="100000"/>
              </a:lnSpc>
              <a:spcBef>
                <a:spcPts val="0"/>
              </a:spcBef>
              <a:spcAft>
                <a:spcPts val="0"/>
              </a:spcAft>
            </a:defPPr>
            <a:lvl1pPr marL="76200" marR="0" lvl="0" indent="0" algn="l" rtl="0">
              <a:lnSpc>
                <a:spcPct val="100000"/>
              </a:lnSpc>
              <a:spcBef>
                <a:spcPts val="0"/>
              </a:spcBef>
              <a:spcAft>
                <a:spcPts val="0"/>
              </a:spcAft>
              <a:buClr>
                <a:srgbClr val="000000"/>
              </a:buClr>
              <a:buFont typeface="Arial"/>
              <a:buNone/>
              <a:defRPr lang="it-IT" sz="1800" b="1" i="0" u="none" strike="noStrike" cap="none" dirty="0" smtClean="0">
                <a:solidFill>
                  <a:srgbClr val="FFB13F"/>
                </a:solidFill>
                <a:latin typeface="Open Sans" panose="020B0606030504020204" pitchFamily="34" charset="0"/>
                <a:ea typeface="Open Sans" panose="020B0606030504020204" pitchFamily="34" charset="0"/>
                <a:cs typeface="Open Sans" panose="020B0606030504020204" pitchFamily="34" charset="0"/>
                <a:sym typeface="News Cycle"/>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it-IT" dirty="0" err="1"/>
              <a:t>forceBeamColumn</a:t>
            </a:r>
            <a:endParaRPr lang="it-IT" dirty="0"/>
          </a:p>
        </p:txBody>
      </p:sp>
      <p:sp>
        <p:nvSpPr>
          <p:cNvPr id="19" name="CasellaDiTesto 18">
            <a:extLst>
              <a:ext uri="{FF2B5EF4-FFF2-40B4-BE49-F238E27FC236}">
                <a16:creationId xmlns:a16="http://schemas.microsoft.com/office/drawing/2014/main" id="{5BAD7B29-265B-485E-9E00-820869E39556}"/>
              </a:ext>
            </a:extLst>
          </p:cNvPr>
          <p:cNvSpPr txBox="1"/>
          <p:nvPr/>
        </p:nvSpPr>
        <p:spPr>
          <a:xfrm>
            <a:off x="4141819" y="662768"/>
            <a:ext cx="2769048" cy="3693319"/>
          </a:xfrm>
          <a:prstGeom prst="rect">
            <a:avLst/>
          </a:prstGeom>
          <a:noFill/>
        </p:spPr>
        <p:txBody>
          <a:bodyPr wrap="square">
            <a:spAutoFit/>
          </a:bodyPr>
          <a:lstStyle/>
          <a:p>
            <a:r>
              <a:rPr lang="en-US" sz="1800" i="1" dirty="0">
                <a:latin typeface="+mj-lt"/>
              </a:rPr>
              <a:t>“assumes the distribution of forces along the elements and then computes the deformations with an iterative process”</a:t>
            </a:r>
          </a:p>
          <a:p>
            <a:endParaRPr lang="en-US" sz="1800" i="1" dirty="0">
              <a:latin typeface="+mj-lt"/>
            </a:endParaRPr>
          </a:p>
          <a:p>
            <a:r>
              <a:rPr lang="en-US" sz="1800" u="sng" dirty="0">
                <a:latin typeface="+mj-lt"/>
              </a:rPr>
              <a:t>The force is considered continuous, and deformation is found iteratively. Displacement can be discontinuous here.</a:t>
            </a:r>
          </a:p>
        </p:txBody>
      </p:sp>
      <p:sp>
        <p:nvSpPr>
          <p:cNvPr id="12" name="Google Shape;116;p20">
            <a:extLst>
              <a:ext uri="{FF2B5EF4-FFF2-40B4-BE49-F238E27FC236}">
                <a16:creationId xmlns:a16="http://schemas.microsoft.com/office/drawing/2014/main" id="{733BA6F4-DA32-4D16-B234-6490913A7173}"/>
              </a:ext>
            </a:extLst>
          </p:cNvPr>
          <p:cNvSpPr txBox="1">
            <a:spLocks/>
          </p:cNvSpPr>
          <p:nvPr/>
        </p:nvSpPr>
        <p:spPr>
          <a:xfrm>
            <a:off x="280396" y="4338373"/>
            <a:ext cx="3121380" cy="43950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indent="-381000">
              <a:spcBef>
                <a:spcPts val="600"/>
              </a:spcBef>
              <a:buClr>
                <a:schemeClr val="accent1"/>
              </a:buClr>
              <a:buSzPts val="2400"/>
              <a:buFont typeface="Arial" panose="020B0604020202020204" pitchFamily="34" charset="0"/>
              <a:buChar char="•"/>
              <a:defRPr sz="2400">
                <a:solidFill>
                  <a:schemeClr val="lt1"/>
                </a:solidFill>
                <a:latin typeface="News Cycle"/>
                <a:ea typeface="News Cycle"/>
                <a:cs typeface="News Cycle"/>
                <a:sym typeface="News Cycle"/>
              </a:defRPr>
            </a:lvl1pPr>
            <a:lvl2pPr marL="914400" indent="-381000">
              <a:buClr>
                <a:schemeClr val="dk2"/>
              </a:buClr>
              <a:buSzPts val="2400"/>
              <a:buFont typeface="News Cycle"/>
              <a:buChar char="-"/>
              <a:defRPr sz="2400">
                <a:solidFill>
                  <a:schemeClr val="lt1"/>
                </a:solidFill>
                <a:latin typeface="News Cycle"/>
                <a:ea typeface="News Cycle"/>
                <a:cs typeface="News Cycle"/>
                <a:sym typeface="News Cycle"/>
              </a:defRPr>
            </a:lvl2pPr>
            <a:lvl3pPr marL="1371600" indent="-381000">
              <a:buClr>
                <a:schemeClr val="dk2"/>
              </a:buClr>
              <a:buSzPts val="2400"/>
              <a:buFont typeface="News Cycle"/>
              <a:buChar char="-"/>
              <a:defRPr sz="2400">
                <a:solidFill>
                  <a:schemeClr val="lt1"/>
                </a:solidFill>
                <a:latin typeface="News Cycle"/>
                <a:ea typeface="News Cycle"/>
                <a:cs typeface="News Cycle"/>
                <a:sym typeface="News Cycle"/>
              </a:defRPr>
            </a:lvl3pPr>
            <a:lvl4pPr marL="1828800" indent="-381000">
              <a:buClr>
                <a:schemeClr val="dk2"/>
              </a:buClr>
              <a:buSzPts val="2400"/>
              <a:buFont typeface="News Cycle"/>
              <a:buChar char="-"/>
              <a:defRPr sz="2400">
                <a:solidFill>
                  <a:schemeClr val="lt1"/>
                </a:solidFill>
                <a:latin typeface="News Cycle"/>
                <a:ea typeface="News Cycle"/>
                <a:cs typeface="News Cycle"/>
                <a:sym typeface="News Cycle"/>
              </a:defRPr>
            </a:lvl4pPr>
            <a:lvl5pPr marL="2286000" indent="-381000">
              <a:buClr>
                <a:schemeClr val="lt1"/>
              </a:buClr>
              <a:buSzPts val="2400"/>
              <a:buFont typeface="News Cycle"/>
              <a:buChar char="○"/>
              <a:defRPr sz="2400">
                <a:solidFill>
                  <a:schemeClr val="lt1"/>
                </a:solidFill>
                <a:latin typeface="News Cycle"/>
                <a:ea typeface="News Cycle"/>
                <a:cs typeface="News Cycle"/>
                <a:sym typeface="News Cycle"/>
              </a:defRPr>
            </a:lvl5pPr>
            <a:lvl6pPr marL="2743200" indent="-381000">
              <a:buClr>
                <a:schemeClr val="lt1"/>
              </a:buClr>
              <a:buSzPts val="2400"/>
              <a:buFont typeface="News Cycle"/>
              <a:buChar char="■"/>
              <a:defRPr sz="2400">
                <a:solidFill>
                  <a:schemeClr val="lt1"/>
                </a:solidFill>
                <a:latin typeface="News Cycle"/>
                <a:ea typeface="News Cycle"/>
                <a:cs typeface="News Cycle"/>
                <a:sym typeface="News Cycle"/>
              </a:defRPr>
            </a:lvl6pPr>
            <a:lvl7pPr marL="3200400" indent="-381000">
              <a:buClr>
                <a:schemeClr val="lt1"/>
              </a:buClr>
              <a:buSzPts val="2400"/>
              <a:buFont typeface="News Cycle"/>
              <a:buChar char="●"/>
              <a:defRPr sz="2400">
                <a:solidFill>
                  <a:schemeClr val="lt1"/>
                </a:solidFill>
                <a:latin typeface="News Cycle"/>
                <a:ea typeface="News Cycle"/>
                <a:cs typeface="News Cycle"/>
                <a:sym typeface="News Cycle"/>
              </a:defRPr>
            </a:lvl7pPr>
            <a:lvl8pPr marL="3657600" indent="-381000">
              <a:buClr>
                <a:schemeClr val="lt1"/>
              </a:buClr>
              <a:buSzPts val="2400"/>
              <a:buFont typeface="News Cycle"/>
              <a:buChar char="○"/>
              <a:defRPr sz="2400">
                <a:solidFill>
                  <a:schemeClr val="lt1"/>
                </a:solidFill>
                <a:latin typeface="News Cycle"/>
                <a:ea typeface="News Cycle"/>
                <a:cs typeface="News Cycle"/>
                <a:sym typeface="News Cycle"/>
              </a:defRPr>
            </a:lvl8pPr>
            <a:lvl9pPr marL="4114800" indent="-381000">
              <a:buClr>
                <a:schemeClr val="lt1"/>
              </a:buClr>
              <a:buSzPts val="2400"/>
              <a:buFont typeface="News Cycle"/>
              <a:buChar char="■"/>
              <a:defRPr sz="2400">
                <a:solidFill>
                  <a:schemeClr val="lt1"/>
                </a:solidFill>
                <a:latin typeface="News Cycle"/>
                <a:ea typeface="News Cycle"/>
                <a:cs typeface="News Cycle"/>
                <a:sym typeface="News Cycle"/>
              </a:defRPr>
            </a:lvl9pPr>
          </a:lstStyle>
          <a:p>
            <a:pPr marL="0" lvl="2" indent="0">
              <a:buClrTx/>
              <a:buSzPct val="100000"/>
              <a:buNone/>
            </a:pPr>
            <a:r>
              <a:rPr lang="en-US" sz="1400" i="1" dirty="0">
                <a:solidFill>
                  <a:schemeClr val="tx1"/>
                </a:solidFill>
                <a:latin typeface="+mj-lt"/>
                <a:ea typeface="Open Sans" panose="020B0606030504020204" pitchFamily="34" charset="0"/>
                <a:cs typeface="Open Sans" panose="020B0606030504020204" pitchFamily="34" charset="0"/>
              </a:rPr>
              <a:t>This is true for all displacement based and force based FE in general</a:t>
            </a:r>
          </a:p>
        </p:txBody>
      </p:sp>
    </p:spTree>
    <p:extLst>
      <p:ext uri="{BB962C8B-B14F-4D97-AF65-F5344CB8AC3E}">
        <p14:creationId xmlns:p14="http://schemas.microsoft.com/office/powerpoint/2010/main" val="1244201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A5EEECD8-F4AC-4513-B3E5-9F9DEFE446D0}"/>
              </a:ext>
            </a:extLst>
          </p:cNvPr>
          <p:cNvSpPr txBox="1"/>
          <p:nvPr/>
        </p:nvSpPr>
        <p:spPr>
          <a:xfrm>
            <a:off x="7845098" y="3283868"/>
            <a:ext cx="757881" cy="246221"/>
          </a:xfrm>
          <a:prstGeom prst="rect">
            <a:avLst/>
          </a:prstGeom>
          <a:noFill/>
        </p:spPr>
        <p:txBody>
          <a:bodyPr wrap="square" rtlCol="0">
            <a:spAutoFit/>
          </a:bodyPr>
          <a:lstStyle/>
          <a:p>
            <a:r>
              <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rPr>
              <a:t>Page </a:t>
            </a:r>
            <a:fld id="{2B7EE687-DFE8-43A6-964E-739ED0B0FD04}" type="slidenum">
              <a:rPr lang="en-GB" sz="1000" i="1" smtClean="0">
                <a:solidFill>
                  <a:schemeClr val="tx1"/>
                </a:solidFill>
                <a:latin typeface="Open Sans" panose="020B0606030504020204" pitchFamily="34" charset="0"/>
                <a:ea typeface="Open Sans" panose="020B0606030504020204" pitchFamily="34" charset="0"/>
                <a:cs typeface="Open Sans" panose="020B0606030504020204" pitchFamily="34" charset="0"/>
              </a:rPr>
              <a:t>9</a:t>
            </a:fld>
            <a:endParaRPr lang="en-GB" sz="1000" i="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Rettangolo 9">
            <a:extLst>
              <a:ext uri="{FF2B5EF4-FFF2-40B4-BE49-F238E27FC236}">
                <a16:creationId xmlns:a16="http://schemas.microsoft.com/office/drawing/2014/main" id="{BE7A3A30-7769-4733-B72B-7D06B445DF0C}"/>
              </a:ext>
            </a:extLst>
          </p:cNvPr>
          <p:cNvSpPr/>
          <p:nvPr/>
        </p:nvSpPr>
        <p:spPr>
          <a:xfrm>
            <a:off x="7334250" y="4165600"/>
            <a:ext cx="1809750" cy="345564"/>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en Sans" panose="020B0606030504020204" pitchFamily="34" charset="0"/>
            </a:endParaRPr>
          </a:p>
        </p:txBody>
      </p:sp>
      <p:sp>
        <p:nvSpPr>
          <p:cNvPr id="5" name="Triangolo isoscele 12">
            <a:extLst>
              <a:ext uri="{FF2B5EF4-FFF2-40B4-BE49-F238E27FC236}">
                <a16:creationId xmlns:a16="http://schemas.microsoft.com/office/drawing/2014/main" id="{6F60B24E-B11C-422A-8239-2EB43ABA4A4F}"/>
              </a:ext>
            </a:extLst>
          </p:cNvPr>
          <p:cNvSpPr/>
          <p:nvPr/>
        </p:nvSpPr>
        <p:spPr>
          <a:xfrm>
            <a:off x="7179174" y="4165591"/>
            <a:ext cx="310152" cy="345565"/>
          </a:xfrm>
          <a:prstGeom prst="triangle">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en Sans" panose="020B0606030504020204" pitchFamily="34" charset="0"/>
            </a:endParaRPr>
          </a:p>
        </p:txBody>
      </p:sp>
      <p:sp>
        <p:nvSpPr>
          <p:cNvPr id="7" name="Rettangolo 15">
            <a:extLst>
              <a:ext uri="{FF2B5EF4-FFF2-40B4-BE49-F238E27FC236}">
                <a16:creationId xmlns:a16="http://schemas.microsoft.com/office/drawing/2014/main" id="{18897F13-EDF2-408E-9C75-5FA0606E74C0}"/>
              </a:ext>
            </a:extLst>
          </p:cNvPr>
          <p:cNvSpPr/>
          <p:nvPr/>
        </p:nvSpPr>
        <p:spPr>
          <a:xfrm>
            <a:off x="7334250" y="4165592"/>
            <a:ext cx="1809751" cy="34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600" b="1" dirty="0">
                <a:solidFill>
                  <a:schemeClr val="bg2">
                    <a:lumMod val="25000"/>
                  </a:schemeClr>
                </a:solidFill>
                <a:latin typeface="Open Sans" panose="020B0606030504020204" pitchFamily="34" charset="0"/>
              </a:rPr>
              <a:t>Comparison</a:t>
            </a:r>
          </a:p>
        </p:txBody>
      </p:sp>
      <p:sp>
        <p:nvSpPr>
          <p:cNvPr id="8" name="Segnaposto testo 5">
            <a:extLst>
              <a:ext uri="{FF2B5EF4-FFF2-40B4-BE49-F238E27FC236}">
                <a16:creationId xmlns:a16="http://schemas.microsoft.com/office/drawing/2014/main" id="{B7CDA6D5-8F48-454B-9F64-8F2BC32FB420}"/>
              </a:ext>
            </a:extLst>
          </p:cNvPr>
          <p:cNvSpPr>
            <a:spLocks noGrp="1"/>
          </p:cNvSpPr>
          <p:nvPr>
            <p:ph type="body" sz="quarter" idx="11"/>
          </p:nvPr>
        </p:nvSpPr>
        <p:spPr>
          <a:xfrm>
            <a:off x="194001" y="191488"/>
            <a:ext cx="6846879" cy="262691"/>
          </a:xfrm>
        </p:spPr>
        <p:txBody>
          <a:bodyPr/>
          <a:lstStyle/>
          <a:p>
            <a:r>
              <a:rPr lang="en-GB" dirty="0"/>
              <a:t>Softening and mesh objectivity</a:t>
            </a:r>
          </a:p>
          <a:p>
            <a:endParaRPr lang="en-GB" dirty="0"/>
          </a:p>
        </p:txBody>
      </p:sp>
      <p:sp>
        <p:nvSpPr>
          <p:cNvPr id="30" name="CasellaDiTesto 29">
            <a:extLst>
              <a:ext uri="{FF2B5EF4-FFF2-40B4-BE49-F238E27FC236}">
                <a16:creationId xmlns:a16="http://schemas.microsoft.com/office/drawing/2014/main" id="{F9C75A16-EB44-4A06-9B09-C7D599E5F1FD}"/>
              </a:ext>
            </a:extLst>
          </p:cNvPr>
          <p:cNvSpPr txBox="1"/>
          <p:nvPr/>
        </p:nvSpPr>
        <p:spPr>
          <a:xfrm>
            <a:off x="312559" y="538835"/>
            <a:ext cx="7261721" cy="4408066"/>
          </a:xfrm>
          <a:prstGeom prst="rect">
            <a:avLst/>
          </a:prstGeom>
          <a:noFill/>
        </p:spPr>
        <p:txBody>
          <a:bodyPr wrap="square">
            <a:spAutoFit/>
          </a:bodyPr>
          <a:lstStyle/>
          <a:p>
            <a:pPr marL="285750" indent="-285750">
              <a:spcBef>
                <a:spcPts val="600"/>
              </a:spcBef>
              <a:buClr>
                <a:srgbClr val="FF9900"/>
              </a:buClr>
              <a:buFont typeface="Arial" panose="020B0604020202020204" pitchFamily="34" charset="0"/>
              <a:buChar char="•"/>
            </a:pPr>
            <a:r>
              <a:rPr lang="en-US" sz="1600" dirty="0">
                <a:latin typeface="+mj-lt"/>
              </a:rPr>
              <a:t>strain-softening in constitutive models - </a:t>
            </a:r>
            <a:r>
              <a:rPr lang="en-US" sz="1600" b="1" dirty="0">
                <a:latin typeface="+mj-lt"/>
              </a:rPr>
              <a:t>non-uniqueness of the solution</a:t>
            </a:r>
          </a:p>
          <a:p>
            <a:pPr marL="266700">
              <a:buClr>
                <a:srgbClr val="FF9900"/>
              </a:buClr>
            </a:pPr>
            <a:r>
              <a:rPr lang="en-US" i="1" dirty="0">
                <a:latin typeface="+mj-lt"/>
              </a:rPr>
              <a:t>(elements do not behave all the same in the presence of cracks, the solutions depends on the element size or integration size)</a:t>
            </a:r>
          </a:p>
          <a:p>
            <a:pPr marL="285750" indent="-285750">
              <a:lnSpc>
                <a:spcPct val="150000"/>
              </a:lnSpc>
              <a:spcBef>
                <a:spcPts val="600"/>
              </a:spcBef>
              <a:buClr>
                <a:srgbClr val="FF9900"/>
              </a:buClr>
              <a:buFont typeface="Arial" panose="020B0604020202020204" pitchFamily="34" charset="0"/>
              <a:buChar char="•"/>
            </a:pPr>
            <a:r>
              <a:rPr lang="en-US" sz="1600" dirty="0">
                <a:latin typeface="+mj-lt"/>
              </a:rPr>
              <a:t>displacement field becomes </a:t>
            </a:r>
            <a:r>
              <a:rPr lang="en-US" sz="1600" b="1" dirty="0">
                <a:latin typeface="+mj-lt"/>
              </a:rPr>
              <a:t>discontinuous </a:t>
            </a:r>
          </a:p>
          <a:p>
            <a:pPr marL="266700"/>
            <a:r>
              <a:rPr lang="en-US" i="1" dirty="0">
                <a:solidFill>
                  <a:srgbClr val="383838"/>
                </a:solidFill>
                <a:latin typeface="+mj-lt"/>
              </a:rPr>
              <a:t>(displacement jumps, not good for standard FEM! as we assume the solution to be derivable)</a:t>
            </a:r>
          </a:p>
          <a:p>
            <a:pPr marL="285750" indent="-285750">
              <a:lnSpc>
                <a:spcPct val="150000"/>
              </a:lnSpc>
              <a:spcBef>
                <a:spcPts val="600"/>
              </a:spcBef>
              <a:buClr>
                <a:srgbClr val="FF9900"/>
              </a:buClr>
              <a:buFont typeface="Arial" panose="020B0604020202020204" pitchFamily="34" charset="0"/>
              <a:buChar char="•"/>
            </a:pPr>
            <a:r>
              <a:rPr lang="en-US" sz="1600" dirty="0">
                <a:latin typeface="+mj-lt"/>
              </a:rPr>
              <a:t>however we still want to use </a:t>
            </a:r>
            <a:r>
              <a:rPr lang="en-US" sz="1600" b="1" dirty="0">
                <a:latin typeface="+mj-lt"/>
              </a:rPr>
              <a:t>stress-strain models</a:t>
            </a:r>
          </a:p>
          <a:p>
            <a:pPr marL="285750" indent="-285750">
              <a:spcBef>
                <a:spcPts val="600"/>
              </a:spcBef>
              <a:buClr>
                <a:srgbClr val="FF9900"/>
              </a:buClr>
              <a:buFont typeface="Arial" panose="020B0604020202020204" pitchFamily="34" charset="0"/>
              <a:buChar char="•"/>
            </a:pPr>
            <a:r>
              <a:rPr lang="en-US" sz="1600" dirty="0">
                <a:latin typeface="+mj-lt"/>
              </a:rPr>
              <a:t>strain localizes into a narrow band of elements, the energy dissipation depends on the </a:t>
            </a:r>
            <a:r>
              <a:rPr lang="en-US" sz="1600" b="1" u="sng" dirty="0">
                <a:latin typeface="+mj-lt"/>
              </a:rPr>
              <a:t>element characteristic length</a:t>
            </a:r>
          </a:p>
          <a:p>
            <a:pPr marL="285750" indent="-285750">
              <a:lnSpc>
                <a:spcPct val="150000"/>
              </a:lnSpc>
              <a:spcBef>
                <a:spcPts val="600"/>
              </a:spcBef>
              <a:buClr>
                <a:srgbClr val="FF9900"/>
              </a:buClr>
              <a:buFont typeface="Arial" panose="020B0604020202020204" pitchFamily="34" charset="0"/>
              <a:buChar char="•"/>
            </a:pPr>
            <a:endParaRPr lang="en-US" sz="1600" b="1" u="sng" dirty="0">
              <a:latin typeface="+mj-lt"/>
            </a:endParaRPr>
          </a:p>
          <a:p>
            <a:pPr marL="285750" indent="-285750">
              <a:lnSpc>
                <a:spcPct val="150000"/>
              </a:lnSpc>
              <a:spcBef>
                <a:spcPts val="600"/>
              </a:spcBef>
              <a:buClr>
                <a:srgbClr val="FF9900"/>
              </a:buClr>
              <a:buFont typeface="Arial" panose="020B0604020202020204" pitchFamily="34" charset="0"/>
              <a:buChar char="•"/>
            </a:pPr>
            <a:endParaRPr lang="en-US" sz="1600" b="1" u="sng" dirty="0">
              <a:latin typeface="+mj-lt"/>
            </a:endParaRPr>
          </a:p>
          <a:p>
            <a:pPr marL="285750" indent="-285750">
              <a:lnSpc>
                <a:spcPct val="150000"/>
              </a:lnSpc>
              <a:spcBef>
                <a:spcPts val="600"/>
              </a:spcBef>
              <a:buClr>
                <a:srgbClr val="FF9900"/>
              </a:buClr>
              <a:buFont typeface="Arial" panose="020B0604020202020204" pitchFamily="34" charset="0"/>
              <a:buChar char="•"/>
            </a:pPr>
            <a:endParaRPr lang="en-US" sz="1600" dirty="0">
              <a:latin typeface="+mj-lt"/>
            </a:endParaRPr>
          </a:p>
          <a:p>
            <a:pPr marL="285750" indent="-285750">
              <a:lnSpc>
                <a:spcPct val="150000"/>
              </a:lnSpc>
              <a:spcBef>
                <a:spcPts val="600"/>
              </a:spcBef>
              <a:buClr>
                <a:srgbClr val="FF9900"/>
              </a:buClr>
              <a:buFont typeface="Arial" panose="020B0604020202020204" pitchFamily="34" charset="0"/>
              <a:buChar char="•"/>
            </a:pPr>
            <a:r>
              <a:rPr lang="en-US" sz="1600" dirty="0">
                <a:latin typeface="+mj-lt"/>
              </a:rPr>
              <a:t>displacement-based and force-based elements </a:t>
            </a:r>
            <a:r>
              <a:rPr lang="en-US" sz="1600" b="1" dirty="0">
                <a:latin typeface="+mj-lt"/>
              </a:rPr>
              <a:t>behave differently</a:t>
            </a:r>
          </a:p>
        </p:txBody>
      </p:sp>
      <p:sp>
        <p:nvSpPr>
          <p:cNvPr id="31" name="CasellaDiTesto 30">
            <a:extLst>
              <a:ext uri="{FF2B5EF4-FFF2-40B4-BE49-F238E27FC236}">
                <a16:creationId xmlns:a16="http://schemas.microsoft.com/office/drawing/2014/main" id="{46D32A33-6C87-46C5-8DEB-DCB26D45B108}"/>
              </a:ext>
            </a:extLst>
          </p:cNvPr>
          <p:cNvSpPr txBox="1"/>
          <p:nvPr/>
        </p:nvSpPr>
        <p:spPr>
          <a:xfrm>
            <a:off x="312559" y="3166290"/>
            <a:ext cx="6728321" cy="1169551"/>
          </a:xfrm>
          <a:prstGeom prst="rect">
            <a:avLst/>
          </a:prstGeom>
          <a:noFill/>
        </p:spPr>
        <p:txBody>
          <a:bodyPr wrap="square">
            <a:spAutoFit/>
          </a:bodyPr>
          <a:lstStyle/>
          <a:p>
            <a:pPr marL="268288">
              <a:spcBef>
                <a:spcPts val="600"/>
              </a:spcBef>
              <a:buClr>
                <a:srgbClr val="FF9900"/>
              </a:buClr>
              <a:tabLst>
                <a:tab pos="6370638" algn="l"/>
              </a:tabLst>
            </a:pPr>
            <a:r>
              <a:rPr lang="en-US" i="1" dirty="0">
                <a:solidFill>
                  <a:srgbClr val="383838"/>
                </a:solidFill>
                <a:latin typeface="+mj-lt"/>
              </a:rPr>
              <a:t>(he characteristic length depends on the size of finite element for displacement based, but if you have higher order integration schemes or force based elements, then it is related to the integration scheme. Therefore the solution depends on the mesh or the integration type and this is something that should never happen)</a:t>
            </a:r>
          </a:p>
        </p:txBody>
      </p:sp>
    </p:spTree>
    <p:extLst>
      <p:ext uri="{BB962C8B-B14F-4D97-AF65-F5344CB8AC3E}">
        <p14:creationId xmlns:p14="http://schemas.microsoft.com/office/powerpoint/2010/main" val="2128117612"/>
      </p:ext>
    </p:extLst>
  </p:cSld>
  <p:clrMapOvr>
    <a:masterClrMapping/>
  </p:clrMapOvr>
</p:sld>
</file>

<file path=ppt/theme/theme1.xml><?xml version="1.0" encoding="utf-8"?>
<a:theme xmlns:a="http://schemas.openxmlformats.org/drawingml/2006/main" name="Westmoreland template">
  <a:themeElements>
    <a:clrScheme name="Personalizzato 1">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1CADE4"/>
      </a:hlink>
      <a:folHlink>
        <a:srgbClr val="B26B02"/>
      </a:folHlink>
    </a:clrScheme>
    <a:fontScheme name="Personalizzato 1">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Banded</Template>
  <TotalTime>11836</TotalTime>
  <Words>1509</Words>
  <Application>Microsoft Office PowerPoint</Application>
  <PresentationFormat>Presentazione su schermo (16:9)</PresentationFormat>
  <Paragraphs>297</Paragraphs>
  <Slides>21</Slides>
  <Notes>21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21</vt:i4>
      </vt:variant>
    </vt:vector>
  </HeadingPairs>
  <TitlesOfParts>
    <vt:vector size="29" baseType="lpstr">
      <vt:lpstr>Open Sans ExtraBold</vt:lpstr>
      <vt:lpstr>Arial</vt:lpstr>
      <vt:lpstr>Open Sans Light</vt:lpstr>
      <vt:lpstr>Open Sans Semibold</vt:lpstr>
      <vt:lpstr>Open Sans</vt:lpstr>
      <vt:lpstr>News Cycle</vt:lpstr>
      <vt:lpstr>Cambria Math</vt:lpstr>
      <vt:lpstr>Westmoreland template</vt:lpstr>
      <vt:lpstr>GET STARTED in OpenSees with STKO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x</dc:creator>
  <cp:lastModifiedBy>ASDEASoft</cp:lastModifiedBy>
  <cp:revision>542</cp:revision>
  <dcterms:modified xsi:type="dcterms:W3CDTF">2021-07-07T09:03:05Z</dcterms:modified>
</cp:coreProperties>
</file>