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6"/>
  </p:notesMasterIdLst>
  <p:handoutMasterIdLst>
    <p:handoutMasterId r:id="rId17"/>
  </p:handoutMasterIdLst>
  <p:sldIdLst>
    <p:sldId id="308" r:id="rId2"/>
    <p:sldId id="353" r:id="rId3"/>
    <p:sldId id="310" r:id="rId4"/>
    <p:sldId id="391" r:id="rId5"/>
    <p:sldId id="403" r:id="rId6"/>
    <p:sldId id="402" r:id="rId7"/>
    <p:sldId id="401" r:id="rId8"/>
    <p:sldId id="407" r:id="rId9"/>
    <p:sldId id="406" r:id="rId10"/>
    <p:sldId id="408" r:id="rId11"/>
    <p:sldId id="404" r:id="rId12"/>
    <p:sldId id="409" r:id="rId13"/>
    <p:sldId id="325" r:id="rId14"/>
    <p:sldId id="292" r:id="rId15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18"/>
      <p:bold r:id="rId19"/>
      <p:italic r:id="rId20"/>
      <p:boldItalic r:id="rId21"/>
    </p:embeddedFont>
    <p:embeddedFont>
      <p:font typeface="Open Sans ExtraBold" panose="020B0906030804020204" pitchFamily="34" charset="0"/>
      <p:bold r:id="rId22"/>
      <p:boldItalic r:id="rId23"/>
    </p:embeddedFont>
    <p:embeddedFont>
      <p:font typeface="Open Sans Light" panose="020B0306030504020204" pitchFamily="34" charset="0"/>
      <p:regular r:id="rId24"/>
      <p: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DE4"/>
    <a:srgbClr val="FF9900"/>
    <a:srgbClr val="56C2EB"/>
    <a:srgbClr val="0000FF"/>
    <a:srgbClr val="FFFFFF"/>
    <a:srgbClr val="38373D"/>
    <a:srgbClr val="95B8FF"/>
    <a:srgbClr val="6600FF"/>
    <a:srgbClr val="9D71FF"/>
    <a:srgbClr val="C5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89942" autoAdjust="0"/>
  </p:normalViewPr>
  <p:slideViewPr>
    <p:cSldViewPr snapToGrid="0">
      <p:cViewPr>
        <p:scale>
          <a:sx n="125" d="100"/>
          <a:sy n="125" d="100"/>
        </p:scale>
        <p:origin x="1278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9/23/2021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723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5106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8620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9894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389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428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0187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9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671199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</a:t>
            </a:r>
            <a:r>
              <a:rPr lang="it-IT" dirty="0" err="1"/>
              <a:t>ins</a:t>
            </a:r>
            <a:r>
              <a:rPr lang="it-IT" dirty="0"/>
              <a:t>&lt;</a:t>
            </a:r>
            <a:r>
              <a:rPr lang="it-IT" dirty="0" err="1"/>
              <a:t>erire</a:t>
            </a:r>
            <a:r>
              <a:rPr lang="it-IT" dirty="0"/>
              <a:t>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9">
            <a:extLst>
              <a:ext uri="{FF2B5EF4-FFF2-40B4-BE49-F238E27FC236}">
                <a16:creationId xmlns:a16="http://schemas.microsoft.com/office/drawing/2014/main" id="{89DFB4C3-B602-4FA3-95E2-678B511240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431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9" y="107139"/>
            <a:ext cx="8286808" cy="535785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750082"/>
            <a:ext cx="8286808" cy="3844541"/>
          </a:xfrm>
        </p:spPr>
        <p:txBody>
          <a:bodyPr/>
          <a:lstStyle>
            <a:lvl1pPr>
              <a:buNone/>
              <a:defRPr sz="1200">
                <a:latin typeface="Open Sans" panose="020B0606030504020204" pitchFamily="34" charset="0"/>
              </a:defRPr>
            </a:lvl1pPr>
            <a:lvl2pPr>
              <a:buNone/>
              <a:defRPr sz="1050">
                <a:latin typeface="Open Sans" panose="020B0606030504020204" pitchFamily="34" charset="0"/>
              </a:defRPr>
            </a:lvl2pPr>
            <a:lvl3pPr>
              <a:buNone/>
              <a:defRPr sz="1050">
                <a:latin typeface="Open Sans" panose="020B0606030504020204" pitchFamily="34" charset="0"/>
              </a:defRPr>
            </a:lvl3pPr>
            <a:lvl4pPr>
              <a:buNone/>
              <a:defRPr sz="1050">
                <a:latin typeface="Open Sans" panose="020B0606030504020204" pitchFamily="34" charset="0"/>
              </a:defRPr>
            </a:lvl4pPr>
            <a:lvl5pPr>
              <a:buNone/>
              <a:defRPr sz="1050">
                <a:latin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20A33-00F9-46CC-AD6C-F7AC6A879C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72744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8785B-2B63-449E-95D5-AA90E4A65FE9}" type="slidenum">
              <a:rPr lang="it-IT">
                <a:solidFill>
                  <a:srgbClr val="000000"/>
                </a:solidFill>
              </a:rPr>
              <a:pPr/>
              <a:t>‹#›</a:t>
            </a:fld>
            <a:endParaRPr 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72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50" r:id="rId13"/>
    <p:sldLayoutId id="2147483676" r:id="rId14"/>
    <p:sldLayoutId id="2147483677" r:id="rId15"/>
    <p:sldLayoutId id="2147483663" r:id="rId16"/>
    <p:sldLayoutId id="2147483675" r:id="rId17"/>
    <p:sldLayoutId id="2147483664" r:id="rId18"/>
    <p:sldLayoutId id="2147483680" r:id="rId19"/>
    <p:sldLayoutId id="2147483670" r:id="rId20"/>
    <p:sldLayoutId id="2147483679" r:id="rId21"/>
    <p:sldLayoutId id="2147483681" r:id="rId22"/>
    <p:sldLayoutId id="2147483682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wiki/index.php/Main_Page" TargetMode="External"/><Relationship Id="rId18" Type="http://schemas.openxmlformats.org/officeDocument/2006/relationships/hyperlink" Target="https://github.com/OpenSees/OpenSees" TargetMode="External"/><Relationship Id="rId26" Type="http://schemas.openxmlformats.org/officeDocument/2006/relationships/hyperlink" Target="https://asdeasoft.net/pdf/_STKO%20Manual_.pdf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mailto:pchi893@aucklanduni.ac.nz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opensees.berkeley.edu/index.php" TargetMode="External"/><Relationship Id="rId17" Type="http://schemas.openxmlformats.org/officeDocument/2006/relationships/hyperlink" Target="https://www.facebook.com/groups/opensees/" TargetMode="External"/><Relationship Id="rId25" Type="http://schemas.openxmlformats.org/officeDocument/2006/relationships/hyperlink" Target="http://www.nafems.org/" TargetMode="External"/><Relationship Id="rId2" Type="http://schemas.openxmlformats.org/officeDocument/2006/relationships/notesSlide" Target="../notesSlides/notesSlide13.xml"/><Relationship Id="rId16" Type="http://schemas.openxmlformats.org/officeDocument/2006/relationships/hyperlink" Target="https://opensees.berkeley.edu/community/index.php" TargetMode="External"/><Relationship Id="rId20" Type="http://schemas.openxmlformats.org/officeDocument/2006/relationships/hyperlink" Target="https://www.youtube.com/channel/UCNnQc_JjWz-gJh4GQwQZHNA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://www1.coe.neu.edu/~jfhajjar/home/Denavit%20and%20Hajjar%20-%20Geometric%20Nonlinearity%20in%20OpenSees%20-%20Report%20No.%20NEU-CEE-2013-02%202013.pdf" TargetMode="External"/><Relationship Id="rId24" Type="http://schemas.openxmlformats.org/officeDocument/2006/relationships/hyperlink" Target="https://asdeasoft.net/?product-stko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github.io/OpenSeesDocumentation/index.html" TargetMode="External"/><Relationship Id="rId23" Type="http://schemas.openxmlformats.org/officeDocument/2006/relationships/hyperlink" Target="https://portwooddigital.com/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opensees.berkeley.edu/wiki/index.php/Examples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opensees.berkeley.edu/OpenSees/manuals/usermanual/OpenSeesCommandLanguageManualJune2006.pdf" TargetMode="External"/><Relationship Id="rId22" Type="http://schemas.openxmlformats.org/officeDocument/2006/relationships/hyperlink" Target="https://courses.silviasbrainery.com/" TargetMode="External"/><Relationship Id="rId27" Type="http://schemas.openxmlformats.org/officeDocument/2006/relationships/hyperlink" Target="https://www.youtube.com/playlist?list=PLxIjVL0KnONuxLl5QkvVxyiSKy3Gah29Q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b="1" dirty="0">
                <a:latin typeface="Open Sans" panose="020B0606030504020204" pitchFamily="34" charset="0"/>
              </a:rPr>
              <a:t>min</a:t>
            </a:r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844849" cy="262691"/>
          </a:xfrm>
        </p:spPr>
        <p:txBody>
          <a:bodyPr/>
          <a:lstStyle/>
          <a:p>
            <a:r>
              <a:rPr lang="it-IT" dirty="0"/>
              <a:t>Mass </a:t>
            </a:r>
            <a:r>
              <a:rPr lang="it-IT" dirty="0" err="1"/>
              <a:t>proportional</a:t>
            </a:r>
            <a:r>
              <a:rPr lang="it-IT" dirty="0"/>
              <a:t> </a:t>
            </a:r>
            <a:r>
              <a:rPr lang="it-IT" dirty="0" err="1"/>
              <a:t>lateral</a:t>
            </a:r>
            <a:r>
              <a:rPr lang="it-IT" dirty="0"/>
              <a:t> load </a:t>
            </a:r>
            <a:r>
              <a:rPr lang="it-IT" dirty="0" err="1"/>
              <a:t>distribution</a:t>
            </a:r>
            <a:endParaRPr lang="it-IT" dirty="0"/>
          </a:p>
          <a:p>
            <a:endParaRPr lang="en-GB" b="0" i="1" dirty="0"/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2333445-4322-49EB-BDF5-160F1376BCBA}"/>
              </a:ext>
            </a:extLst>
          </p:cNvPr>
          <p:cNvSpPr txBox="1"/>
          <p:nvPr/>
        </p:nvSpPr>
        <p:spPr>
          <a:xfrm>
            <a:off x="5676900" y="4764789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ex24.scd</a:t>
            </a:r>
            <a:endParaRPr lang="en-GB" b="1" i="1" dirty="0">
              <a:solidFill>
                <a:srgbClr val="FF9900"/>
              </a:solidFill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01BA691C-4FD8-4941-B5CE-27EC21C37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204"/>
          <a:stretch/>
        </p:blipFill>
        <p:spPr>
          <a:xfrm>
            <a:off x="201621" y="631514"/>
            <a:ext cx="3398946" cy="186784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11BFA00A-CE62-4A30-BE6F-E54E342AE7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584"/>
          <a:stretch/>
        </p:blipFill>
        <p:spPr>
          <a:xfrm>
            <a:off x="1836959" y="1299226"/>
            <a:ext cx="3382371" cy="365278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AD70001-3876-4896-8260-975AC2EFD3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2883"/>
          <a:stretch/>
        </p:blipFill>
        <p:spPr>
          <a:xfrm>
            <a:off x="4541520" y="521014"/>
            <a:ext cx="3163220" cy="242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057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Pushover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Results</a:t>
            </a:r>
            <a:r>
              <a:rPr lang="it-IT" dirty="0"/>
              <a:t> </a:t>
            </a:r>
            <a:r>
              <a:rPr lang="it-IT" dirty="0" err="1"/>
              <a:t>extraction</a:t>
            </a:r>
            <a:endParaRPr lang="en-GB" b="0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07D8A6-D675-4C2D-A616-9C9999BBA5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66" y="684916"/>
            <a:ext cx="2391834" cy="1393677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0BCDB782-9B2A-499A-83BD-F0BF3B557F8D}"/>
              </a:ext>
            </a:extLst>
          </p:cNvPr>
          <p:cNvGrpSpPr/>
          <p:nvPr/>
        </p:nvGrpSpPr>
        <p:grpSpPr>
          <a:xfrm>
            <a:off x="3605386" y="771416"/>
            <a:ext cx="1047815" cy="1205774"/>
            <a:chOff x="3131066" y="645706"/>
            <a:chExt cx="1234780" cy="1391658"/>
          </a:xfrm>
        </p:grpSpPr>
        <p:pic>
          <p:nvPicPr>
            <p:cNvPr id="11" name="Immagine 11">
              <a:extLst>
                <a:ext uri="{FF2B5EF4-FFF2-40B4-BE49-F238E27FC236}">
                  <a16:creationId xmlns:a16="http://schemas.microsoft.com/office/drawing/2014/main" id="{955B231E-CF13-4722-8659-1569A219A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31066" y="645706"/>
              <a:ext cx="1234780" cy="1391658"/>
            </a:xfrm>
            <a:prstGeom prst="rect">
              <a:avLst/>
            </a:prstGeom>
          </p:spPr>
        </p:pic>
        <p:grpSp>
          <p:nvGrpSpPr>
            <p:cNvPr id="12" name="Gruppo 45">
              <a:extLst>
                <a:ext uri="{FF2B5EF4-FFF2-40B4-BE49-F238E27FC236}">
                  <a16:creationId xmlns:a16="http://schemas.microsoft.com/office/drawing/2014/main" id="{399FD501-ADC9-4AE0-98F9-E39F174F7FB6}"/>
                </a:ext>
              </a:extLst>
            </p:cNvPr>
            <p:cNvGrpSpPr/>
            <p:nvPr/>
          </p:nvGrpSpPr>
          <p:grpSpPr>
            <a:xfrm>
              <a:off x="3712004" y="834415"/>
              <a:ext cx="527975" cy="883180"/>
              <a:chOff x="3596350" y="3595687"/>
              <a:chExt cx="416056" cy="883180"/>
            </a:xfrm>
          </p:grpSpPr>
          <p:cxnSp>
            <p:nvCxnSpPr>
              <p:cNvPr id="13" name="Connettore 2 20">
                <a:extLst>
                  <a:ext uri="{FF2B5EF4-FFF2-40B4-BE49-F238E27FC236}">
                    <a16:creationId xmlns:a16="http://schemas.microsoft.com/office/drawing/2014/main" id="{46C98763-6C59-4813-8D69-C9E20675B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3595687"/>
                <a:ext cx="416056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ttore 2 22">
                <a:extLst>
                  <a:ext uri="{FF2B5EF4-FFF2-40B4-BE49-F238E27FC236}">
                    <a16:creationId xmlns:a16="http://schemas.microsoft.com/office/drawing/2014/main" id="{C0D013B1-5463-45CB-BB59-667089F319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3740943"/>
                <a:ext cx="361288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ttore 2 24">
                <a:extLst>
                  <a:ext uri="{FF2B5EF4-FFF2-40B4-BE49-F238E27FC236}">
                    <a16:creationId xmlns:a16="http://schemas.microsoft.com/office/drawing/2014/main" id="{1B33ED1D-3D21-4A75-ABD1-6C828B8AE0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3888580"/>
                <a:ext cx="293585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ttore 2 30">
                <a:extLst>
                  <a:ext uri="{FF2B5EF4-FFF2-40B4-BE49-F238E27FC236}">
                    <a16:creationId xmlns:a16="http://schemas.microsoft.com/office/drawing/2014/main" id="{A1298BCB-6053-47F5-9731-716BECE7C3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4038599"/>
                <a:ext cx="239844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ttore 2 32">
                <a:extLst>
                  <a:ext uri="{FF2B5EF4-FFF2-40B4-BE49-F238E27FC236}">
                    <a16:creationId xmlns:a16="http://schemas.microsoft.com/office/drawing/2014/main" id="{A8AFAC4B-F897-4E08-B9EB-ED17AD23D9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4186237"/>
                <a:ext cx="180644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ttore 2 34">
                <a:extLst>
                  <a:ext uri="{FF2B5EF4-FFF2-40B4-BE49-F238E27FC236}">
                    <a16:creationId xmlns:a16="http://schemas.microsoft.com/office/drawing/2014/main" id="{3ACC09A6-B2F6-40B0-AB97-A19BC4A6E9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4333610"/>
                <a:ext cx="119922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ttore 2 36">
                <a:extLst>
                  <a:ext uri="{FF2B5EF4-FFF2-40B4-BE49-F238E27FC236}">
                    <a16:creationId xmlns:a16="http://schemas.microsoft.com/office/drawing/2014/main" id="{58B245A9-4E52-4D90-B4B5-F6FF936440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96350" y="4478867"/>
                <a:ext cx="70775" cy="0"/>
              </a:xfrm>
              <a:prstGeom prst="straightConnector1">
                <a:avLst/>
              </a:prstGeom>
              <a:ln w="15875">
                <a:solidFill>
                  <a:srgbClr val="56C2EB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9C37DA2-157D-40D1-885E-FE3F669A3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660" y="2044024"/>
            <a:ext cx="2340046" cy="1386412"/>
          </a:xfrm>
          <a:prstGeom prst="rect">
            <a:avLst/>
          </a:prstGeom>
        </p:spPr>
      </p:pic>
      <p:pic>
        <p:nvPicPr>
          <p:cNvPr id="36" name="Immagine 11">
            <a:extLst>
              <a:ext uri="{FF2B5EF4-FFF2-40B4-BE49-F238E27FC236}">
                <a16:creationId xmlns:a16="http://schemas.microsoft.com/office/drawing/2014/main" id="{79A70198-CF30-49F9-AEB7-B1979124D6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386" y="3479840"/>
            <a:ext cx="1047815" cy="1205774"/>
          </a:xfrm>
          <a:prstGeom prst="rect">
            <a:avLst/>
          </a:prstGeom>
        </p:spPr>
      </p:pic>
      <p:pic>
        <p:nvPicPr>
          <p:cNvPr id="24" name="Immagine 11">
            <a:extLst>
              <a:ext uri="{FF2B5EF4-FFF2-40B4-BE49-F238E27FC236}">
                <a16:creationId xmlns:a16="http://schemas.microsoft.com/office/drawing/2014/main" id="{75E4F9E1-C0A1-4C9C-9640-20505CD91E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386" y="2176387"/>
            <a:ext cx="1047815" cy="1205774"/>
          </a:xfrm>
          <a:prstGeom prst="rect">
            <a:avLst/>
          </a:prstGeom>
        </p:spPr>
      </p:pic>
      <p:cxnSp>
        <p:nvCxnSpPr>
          <p:cNvPr id="26" name="Connettore 2 20">
            <a:extLst>
              <a:ext uri="{FF2B5EF4-FFF2-40B4-BE49-F238E27FC236}">
                <a16:creationId xmlns:a16="http://schemas.microsoft.com/office/drawing/2014/main" id="{7CFC6843-2468-450E-8176-603FCAB9B907}"/>
              </a:ext>
            </a:extLst>
          </p:cNvPr>
          <p:cNvCxnSpPr>
            <a:cxnSpLocks/>
          </p:cNvCxnSpPr>
          <p:nvPr/>
        </p:nvCxnSpPr>
        <p:spPr>
          <a:xfrm>
            <a:off x="4098361" y="2339890"/>
            <a:ext cx="448031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2">
            <a:extLst>
              <a:ext uri="{FF2B5EF4-FFF2-40B4-BE49-F238E27FC236}">
                <a16:creationId xmlns:a16="http://schemas.microsoft.com/office/drawing/2014/main" id="{E56A55F7-C046-4337-8EC4-D17A3BFE57EA}"/>
              </a:ext>
            </a:extLst>
          </p:cNvPr>
          <p:cNvCxnSpPr>
            <a:cxnSpLocks/>
          </p:cNvCxnSpPr>
          <p:nvPr/>
        </p:nvCxnSpPr>
        <p:spPr>
          <a:xfrm>
            <a:off x="4098361" y="2465744"/>
            <a:ext cx="389054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2 24">
            <a:extLst>
              <a:ext uri="{FF2B5EF4-FFF2-40B4-BE49-F238E27FC236}">
                <a16:creationId xmlns:a16="http://schemas.microsoft.com/office/drawing/2014/main" id="{E52CE443-991C-460D-801D-4BEA806154C8}"/>
              </a:ext>
            </a:extLst>
          </p:cNvPr>
          <p:cNvCxnSpPr>
            <a:cxnSpLocks/>
          </p:cNvCxnSpPr>
          <p:nvPr/>
        </p:nvCxnSpPr>
        <p:spPr>
          <a:xfrm>
            <a:off x="4098361" y="2593661"/>
            <a:ext cx="316148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30">
            <a:extLst>
              <a:ext uri="{FF2B5EF4-FFF2-40B4-BE49-F238E27FC236}">
                <a16:creationId xmlns:a16="http://schemas.microsoft.com/office/drawing/2014/main" id="{11F65F38-0A65-41C0-9589-4978672A151F}"/>
              </a:ext>
            </a:extLst>
          </p:cNvPr>
          <p:cNvCxnSpPr>
            <a:cxnSpLocks/>
          </p:cNvCxnSpPr>
          <p:nvPr/>
        </p:nvCxnSpPr>
        <p:spPr>
          <a:xfrm>
            <a:off x="4098361" y="2723642"/>
            <a:ext cx="258277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32">
            <a:extLst>
              <a:ext uri="{FF2B5EF4-FFF2-40B4-BE49-F238E27FC236}">
                <a16:creationId xmlns:a16="http://schemas.microsoft.com/office/drawing/2014/main" id="{CA2B8A81-9012-4666-BED2-1E105DDF509C}"/>
              </a:ext>
            </a:extLst>
          </p:cNvPr>
          <p:cNvCxnSpPr>
            <a:cxnSpLocks/>
          </p:cNvCxnSpPr>
          <p:nvPr/>
        </p:nvCxnSpPr>
        <p:spPr>
          <a:xfrm>
            <a:off x="4098361" y="2865149"/>
            <a:ext cx="194527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4">
            <a:extLst>
              <a:ext uri="{FF2B5EF4-FFF2-40B4-BE49-F238E27FC236}">
                <a16:creationId xmlns:a16="http://schemas.microsoft.com/office/drawing/2014/main" id="{1527EB29-2144-4A0C-8A9F-E36204B79025}"/>
              </a:ext>
            </a:extLst>
          </p:cNvPr>
          <p:cNvCxnSpPr>
            <a:cxnSpLocks/>
          </p:cNvCxnSpPr>
          <p:nvPr/>
        </p:nvCxnSpPr>
        <p:spPr>
          <a:xfrm>
            <a:off x="4098361" y="2992837"/>
            <a:ext cx="129138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6">
            <a:extLst>
              <a:ext uri="{FF2B5EF4-FFF2-40B4-BE49-F238E27FC236}">
                <a16:creationId xmlns:a16="http://schemas.microsoft.com/office/drawing/2014/main" id="{B3B7FAC6-6FDC-4ECC-990D-B7F059CA5DBC}"/>
              </a:ext>
            </a:extLst>
          </p:cNvPr>
          <p:cNvCxnSpPr>
            <a:cxnSpLocks/>
          </p:cNvCxnSpPr>
          <p:nvPr/>
        </p:nvCxnSpPr>
        <p:spPr>
          <a:xfrm>
            <a:off x="4098361" y="3118692"/>
            <a:ext cx="76214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CD36F57-50FB-4424-9722-0A36676B3809}"/>
              </a:ext>
            </a:extLst>
          </p:cNvPr>
          <p:cNvGrpSpPr/>
          <p:nvPr/>
        </p:nvGrpSpPr>
        <p:grpSpPr>
          <a:xfrm rot="10800000" flipH="1">
            <a:off x="4091276" y="3633817"/>
            <a:ext cx="455115" cy="776257"/>
            <a:chOff x="4098361" y="3643343"/>
            <a:chExt cx="448031" cy="778802"/>
          </a:xfrm>
        </p:grpSpPr>
        <p:cxnSp>
          <p:nvCxnSpPr>
            <p:cNvPr id="37" name="Connettore 2 20">
              <a:extLst>
                <a:ext uri="{FF2B5EF4-FFF2-40B4-BE49-F238E27FC236}">
                  <a16:creationId xmlns:a16="http://schemas.microsoft.com/office/drawing/2014/main" id="{B699439B-AF5D-4A43-A75E-F258F598E15F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3643343"/>
              <a:ext cx="448031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2 22">
              <a:extLst>
                <a:ext uri="{FF2B5EF4-FFF2-40B4-BE49-F238E27FC236}">
                  <a16:creationId xmlns:a16="http://schemas.microsoft.com/office/drawing/2014/main" id="{188CD640-7C97-4C71-A35A-28CE10F83A38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3769197"/>
              <a:ext cx="389054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2 24">
              <a:extLst>
                <a:ext uri="{FF2B5EF4-FFF2-40B4-BE49-F238E27FC236}">
                  <a16:creationId xmlns:a16="http://schemas.microsoft.com/office/drawing/2014/main" id="{DCF071F7-6ABC-4946-8C46-072EA74DC9C2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3897114"/>
              <a:ext cx="316148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0">
              <a:extLst>
                <a:ext uri="{FF2B5EF4-FFF2-40B4-BE49-F238E27FC236}">
                  <a16:creationId xmlns:a16="http://schemas.microsoft.com/office/drawing/2014/main" id="{772D3106-49E4-41ED-A4F6-5E0DCAB46871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4027095"/>
              <a:ext cx="258277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2 32">
              <a:extLst>
                <a:ext uri="{FF2B5EF4-FFF2-40B4-BE49-F238E27FC236}">
                  <a16:creationId xmlns:a16="http://schemas.microsoft.com/office/drawing/2014/main" id="{3E5E2C7F-1ACA-48E3-876F-78102F691E11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4168602"/>
              <a:ext cx="194527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ttore 2 34">
              <a:extLst>
                <a:ext uri="{FF2B5EF4-FFF2-40B4-BE49-F238E27FC236}">
                  <a16:creationId xmlns:a16="http://schemas.microsoft.com/office/drawing/2014/main" id="{B201886B-C709-452B-AC44-4D781DED896B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4296291"/>
              <a:ext cx="129138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2 36">
              <a:extLst>
                <a:ext uri="{FF2B5EF4-FFF2-40B4-BE49-F238E27FC236}">
                  <a16:creationId xmlns:a16="http://schemas.microsoft.com/office/drawing/2014/main" id="{88E93DAB-2372-4E22-A937-07E5ADDD1EAC}"/>
                </a:ext>
              </a:extLst>
            </p:cNvPr>
            <p:cNvCxnSpPr>
              <a:cxnSpLocks/>
            </p:cNvCxnSpPr>
            <p:nvPr/>
          </p:nvCxnSpPr>
          <p:spPr>
            <a:xfrm>
              <a:off x="4098361" y="4422145"/>
              <a:ext cx="76214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45996C95-825C-4962-8CAA-ADA5CBDD4E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3659" y="3382161"/>
            <a:ext cx="2384552" cy="1459076"/>
          </a:xfrm>
          <a:prstGeom prst="rect">
            <a:avLst/>
          </a:prstGeom>
        </p:spPr>
      </p:pic>
      <p:sp>
        <p:nvSpPr>
          <p:cNvPr id="45" name="CasellaDiTesto 67">
            <a:extLst>
              <a:ext uri="{FF2B5EF4-FFF2-40B4-BE49-F238E27FC236}">
                <a16:creationId xmlns:a16="http://schemas.microsoft.com/office/drawing/2014/main" id="{2037E45C-A38F-4775-8D74-41E081511419}"/>
              </a:ext>
            </a:extLst>
          </p:cNvPr>
          <p:cNvSpPr txBox="1"/>
          <p:nvPr/>
        </p:nvSpPr>
        <p:spPr>
          <a:xfrm>
            <a:off x="4616600" y="1188690"/>
            <a:ext cx="15409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FF9900"/>
                </a:solidFill>
                <a:latin typeface="+mj-lt"/>
              </a:rPr>
              <a:t>TRIANGULAR</a:t>
            </a:r>
          </a:p>
        </p:txBody>
      </p:sp>
      <p:sp>
        <p:nvSpPr>
          <p:cNvPr id="46" name="CasellaDiTesto 67">
            <a:extLst>
              <a:ext uri="{FF2B5EF4-FFF2-40B4-BE49-F238E27FC236}">
                <a16:creationId xmlns:a16="http://schemas.microsoft.com/office/drawing/2014/main" id="{5509B473-1E7A-4EDE-AD5D-902970EB31D3}"/>
              </a:ext>
            </a:extLst>
          </p:cNvPr>
          <p:cNvSpPr txBox="1"/>
          <p:nvPr/>
        </p:nvSpPr>
        <p:spPr>
          <a:xfrm>
            <a:off x="4616600" y="2598730"/>
            <a:ext cx="1540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FF9900"/>
                </a:solidFill>
                <a:latin typeface="+mj-lt"/>
              </a:rPr>
              <a:t>MODAL PROPORTIONAL</a:t>
            </a:r>
          </a:p>
        </p:txBody>
      </p:sp>
      <p:sp>
        <p:nvSpPr>
          <p:cNvPr id="47" name="CasellaDiTesto 67">
            <a:extLst>
              <a:ext uri="{FF2B5EF4-FFF2-40B4-BE49-F238E27FC236}">
                <a16:creationId xmlns:a16="http://schemas.microsoft.com/office/drawing/2014/main" id="{C8E28BDD-8C40-4968-B4DD-76C1B2F48CB2}"/>
              </a:ext>
            </a:extLst>
          </p:cNvPr>
          <p:cNvSpPr txBox="1"/>
          <p:nvPr/>
        </p:nvSpPr>
        <p:spPr>
          <a:xfrm>
            <a:off x="4616600" y="3851894"/>
            <a:ext cx="1540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FF9900"/>
                </a:solidFill>
                <a:latin typeface="+mj-lt"/>
              </a:rPr>
              <a:t>MASS PROPORTIONAL*</a:t>
            </a:r>
          </a:p>
          <a:p>
            <a:pPr algn="ctr"/>
            <a:r>
              <a:rPr lang="it-IT" sz="600" i="1" dirty="0">
                <a:solidFill>
                  <a:schemeClr val="tx1"/>
                </a:solidFill>
                <a:latin typeface="+mj-lt"/>
              </a:rPr>
              <a:t>*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comparison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with the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other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load patterns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is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not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as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relevant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here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as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a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different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mass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distribution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was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applied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here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to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vary</a:t>
            </a:r>
            <a:r>
              <a:rPr lang="it-IT" sz="600" i="1" dirty="0">
                <a:solidFill>
                  <a:schemeClr val="tx1"/>
                </a:solidFill>
                <a:latin typeface="+mj-lt"/>
              </a:rPr>
              <a:t> the </a:t>
            </a:r>
            <a:r>
              <a:rPr lang="it-IT" sz="600" i="1" dirty="0" err="1">
                <a:solidFill>
                  <a:schemeClr val="tx1"/>
                </a:solidFill>
                <a:latin typeface="+mj-lt"/>
              </a:rPr>
              <a:t>results</a:t>
            </a:r>
            <a:endParaRPr lang="it-IT" sz="600" i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741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Pushover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Comparison</a:t>
            </a:r>
            <a:endParaRPr lang="it-IT" dirty="0"/>
          </a:p>
          <a:p>
            <a:endParaRPr lang="en-GB" b="0" i="1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0DAD6E61-A33A-41BE-8D51-B09AA79F5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46" y="613609"/>
            <a:ext cx="3305086" cy="42672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BDD19999-6138-40DF-8535-948885185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758" y="191487"/>
            <a:ext cx="3714341" cy="357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78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111701" cy="262691"/>
          </a:xfrm>
        </p:spPr>
        <p:txBody>
          <a:bodyPr/>
          <a:lstStyle/>
          <a:p>
            <a:r>
              <a:rPr lang="it-IT" dirty="0"/>
              <a:t>MORE 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PyMpc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MPCO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 Validation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group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viewer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Geometric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nonlinearities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in OpenSees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3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rgbClr val="FF9900"/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57150" y="449961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e 40">
            <a:extLst>
              <a:ext uri="{FF2B5EF4-FFF2-40B4-BE49-F238E27FC236}">
                <a16:creationId xmlns:a16="http://schemas.microsoft.com/office/drawing/2014/main" id="{AF5F3121-BBED-4C49-9089-AB0973768370}"/>
              </a:ext>
            </a:extLst>
          </p:cNvPr>
          <p:cNvSpPr/>
          <p:nvPr/>
        </p:nvSpPr>
        <p:spPr>
          <a:xfrm>
            <a:off x="3962199" y="3374816"/>
            <a:ext cx="177722" cy="177722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3495" y="3631462"/>
            <a:ext cx="3735755" cy="295847"/>
          </a:xfrm>
          <a:prstGeom prst="rect">
            <a:avLst/>
          </a:prstGeom>
          <a:solidFill>
            <a:srgbClr val="FF99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7"/>
            <a:ext cx="4843206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00" b="1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27/10/2021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 and Analysis 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1-2)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3-4)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Postprocessing and results visualization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Linear elastic analysis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 and geometrical nonlinearities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Modelling approaches to plasticity</a:t>
            </a:r>
          </a:p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static (pushover) analysis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Nonlinear static and dynamic analysis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623408"/>
            <a:ext cx="315884" cy="309397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635045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783670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791777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3942822"/>
            <a:ext cx="0" cy="848955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7B80B6-279C-421A-A109-D2A5429BA736}"/>
              </a:ext>
            </a:extLst>
          </p:cNvPr>
          <p:cNvGrpSpPr/>
          <p:nvPr/>
        </p:nvGrpSpPr>
        <p:grpSpPr>
          <a:xfrm>
            <a:off x="8909416" y="3814622"/>
            <a:ext cx="234584" cy="1319056"/>
            <a:chOff x="8909416" y="3611494"/>
            <a:chExt cx="234584" cy="1522184"/>
          </a:xfrm>
        </p:grpSpPr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164FAB1C-1406-4644-BD9A-415ED16B6E42}"/>
                </a:ext>
              </a:extLst>
            </p:cNvPr>
            <p:cNvSpPr/>
            <p:nvPr/>
          </p:nvSpPr>
          <p:spPr>
            <a:xfrm>
              <a:off x="8909416" y="3611494"/>
              <a:ext cx="234584" cy="640563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F0940CE1-BB24-418E-9C06-CBEFF5ADC298}"/>
                </a:ext>
              </a:extLst>
            </p:cNvPr>
            <p:cNvSpPr/>
            <p:nvPr/>
          </p:nvSpPr>
          <p:spPr>
            <a:xfrm>
              <a:off x="8909416" y="4251219"/>
              <a:ext cx="234584" cy="882459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3"/>
            <a:ext cx="234584" cy="3814624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5" y="4171127"/>
            <a:ext cx="0" cy="343290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15704BE7-E429-416A-BCBA-CB3ED9BFCC85}"/>
              </a:ext>
            </a:extLst>
          </p:cNvPr>
          <p:cNvGrpSpPr/>
          <p:nvPr/>
        </p:nvGrpSpPr>
        <p:grpSpPr>
          <a:xfrm>
            <a:off x="3861248" y="493019"/>
            <a:ext cx="372247" cy="2842250"/>
            <a:chOff x="3818824" y="438547"/>
            <a:chExt cx="414671" cy="3166172"/>
          </a:xfrm>
        </p:grpSpPr>
        <p:sp>
          <p:nvSpPr>
            <p:cNvPr id="4" name="Ovale 3">
              <a:extLst>
                <a:ext uri="{FF2B5EF4-FFF2-40B4-BE49-F238E27FC236}">
                  <a16:creationId xmlns:a16="http://schemas.microsoft.com/office/drawing/2014/main" id="{1B798194-513C-45B8-9D3A-D3C0F37EE3B6}"/>
                </a:ext>
              </a:extLst>
            </p:cNvPr>
            <p:cNvSpPr/>
            <p:nvPr/>
          </p:nvSpPr>
          <p:spPr>
            <a:xfrm>
              <a:off x="3931955" y="438547"/>
              <a:ext cx="197975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Ovale 14">
              <a:extLst>
                <a:ext uri="{FF2B5EF4-FFF2-40B4-BE49-F238E27FC236}">
                  <a16:creationId xmlns:a16="http://schemas.microsoft.com/office/drawing/2014/main" id="{E104245F-7041-40F5-9869-862DB56AA4FD}"/>
                </a:ext>
              </a:extLst>
            </p:cNvPr>
            <p:cNvSpPr/>
            <p:nvPr/>
          </p:nvSpPr>
          <p:spPr>
            <a:xfrm>
              <a:off x="3931280" y="68146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AD37080A-C842-4984-90B3-3942B61B1EF2}"/>
                </a:ext>
              </a:extLst>
            </p:cNvPr>
            <p:cNvSpPr/>
            <p:nvPr/>
          </p:nvSpPr>
          <p:spPr>
            <a:xfrm>
              <a:off x="3931280" y="91092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0" name="Ovale 39">
              <a:extLst>
                <a:ext uri="{FF2B5EF4-FFF2-40B4-BE49-F238E27FC236}">
                  <a16:creationId xmlns:a16="http://schemas.microsoft.com/office/drawing/2014/main" id="{0DC2CE5A-9658-4E04-8E70-4B1D628E9614}"/>
                </a:ext>
              </a:extLst>
            </p:cNvPr>
            <p:cNvSpPr/>
            <p:nvPr/>
          </p:nvSpPr>
          <p:spPr>
            <a:xfrm>
              <a:off x="3931280" y="114779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4" name="Ovale 43">
              <a:extLst>
                <a:ext uri="{FF2B5EF4-FFF2-40B4-BE49-F238E27FC236}">
                  <a16:creationId xmlns:a16="http://schemas.microsoft.com/office/drawing/2014/main" id="{58143DB2-C762-4A61-82F4-8D7BBCE00267}"/>
                </a:ext>
              </a:extLst>
            </p:cNvPr>
            <p:cNvSpPr/>
            <p:nvPr/>
          </p:nvSpPr>
          <p:spPr>
            <a:xfrm>
              <a:off x="3931280" y="139037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1" name="Ovale 40">
              <a:extLst>
                <a:ext uri="{FF2B5EF4-FFF2-40B4-BE49-F238E27FC236}">
                  <a16:creationId xmlns:a16="http://schemas.microsoft.com/office/drawing/2014/main" id="{81C1F93D-1F91-42A9-B405-88C0DD79F58D}"/>
                </a:ext>
              </a:extLst>
            </p:cNvPr>
            <p:cNvSpPr/>
            <p:nvPr/>
          </p:nvSpPr>
          <p:spPr>
            <a:xfrm>
              <a:off x="3931280" y="164297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2" name="Ovale 40">
              <a:extLst>
                <a:ext uri="{FF2B5EF4-FFF2-40B4-BE49-F238E27FC236}">
                  <a16:creationId xmlns:a16="http://schemas.microsoft.com/office/drawing/2014/main" id="{1D46B0D1-CA4B-41F9-826A-BEE312CBCF08}"/>
                </a:ext>
              </a:extLst>
            </p:cNvPr>
            <p:cNvSpPr/>
            <p:nvPr/>
          </p:nvSpPr>
          <p:spPr>
            <a:xfrm>
              <a:off x="3931280" y="1893199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7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6" name="Ovale 40">
              <a:extLst>
                <a:ext uri="{FF2B5EF4-FFF2-40B4-BE49-F238E27FC236}">
                  <a16:creationId xmlns:a16="http://schemas.microsoft.com/office/drawing/2014/main" id="{1028587D-32A7-4D9B-B91E-1F5B10E0ED65}"/>
                </a:ext>
              </a:extLst>
            </p:cNvPr>
            <p:cNvSpPr/>
            <p:nvPr/>
          </p:nvSpPr>
          <p:spPr>
            <a:xfrm>
              <a:off x="3931280" y="2143313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Ovale 40">
              <a:extLst>
                <a:ext uri="{FF2B5EF4-FFF2-40B4-BE49-F238E27FC236}">
                  <a16:creationId xmlns:a16="http://schemas.microsoft.com/office/drawing/2014/main" id="{50D0AA7F-8174-4E16-999B-114543ACC280}"/>
                </a:ext>
              </a:extLst>
            </p:cNvPr>
            <p:cNvSpPr/>
            <p:nvPr/>
          </p:nvSpPr>
          <p:spPr>
            <a:xfrm>
              <a:off x="3931280" y="239342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9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Ovale 40">
              <a:extLst>
                <a:ext uri="{FF2B5EF4-FFF2-40B4-BE49-F238E27FC236}">
                  <a16:creationId xmlns:a16="http://schemas.microsoft.com/office/drawing/2014/main" id="{B2326C79-856B-4D0A-9A14-E6D3CF4E1CC4}"/>
                </a:ext>
              </a:extLst>
            </p:cNvPr>
            <p:cNvSpPr/>
            <p:nvPr/>
          </p:nvSpPr>
          <p:spPr>
            <a:xfrm>
              <a:off x="3931280" y="2626719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818824" y="2590776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10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5" name="Ovale 40">
              <a:extLst>
                <a:ext uri="{FF2B5EF4-FFF2-40B4-BE49-F238E27FC236}">
                  <a16:creationId xmlns:a16="http://schemas.microsoft.com/office/drawing/2014/main" id="{FF83BE36-68DE-40B9-9419-F50EFA3012F6}"/>
                </a:ext>
              </a:extLst>
            </p:cNvPr>
            <p:cNvSpPr/>
            <p:nvPr/>
          </p:nvSpPr>
          <p:spPr>
            <a:xfrm>
              <a:off x="3931280" y="286969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CasellaDiTesto 47">
              <a:extLst>
                <a:ext uri="{FF2B5EF4-FFF2-40B4-BE49-F238E27FC236}">
                  <a16:creationId xmlns:a16="http://schemas.microsoft.com/office/drawing/2014/main" id="{A6D4982E-FFD2-4C4E-9B36-F50FA42F8236}"/>
                </a:ext>
              </a:extLst>
            </p:cNvPr>
            <p:cNvSpPr txBox="1"/>
            <p:nvPr/>
          </p:nvSpPr>
          <p:spPr>
            <a:xfrm>
              <a:off x="3818824" y="2833580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9" name="Ovale 40">
              <a:extLst>
                <a:ext uri="{FF2B5EF4-FFF2-40B4-BE49-F238E27FC236}">
                  <a16:creationId xmlns:a16="http://schemas.microsoft.com/office/drawing/2014/main" id="{0B3258BF-7675-485A-A13D-37659A1B4B40}"/>
                </a:ext>
              </a:extLst>
            </p:cNvPr>
            <p:cNvSpPr/>
            <p:nvPr/>
          </p:nvSpPr>
          <p:spPr>
            <a:xfrm>
              <a:off x="3931280" y="3121793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CasellaDiTesto 55">
              <a:extLst>
                <a:ext uri="{FF2B5EF4-FFF2-40B4-BE49-F238E27FC236}">
                  <a16:creationId xmlns:a16="http://schemas.microsoft.com/office/drawing/2014/main" id="{6B01336C-6E39-473A-99ED-DE385218934A}"/>
                </a:ext>
              </a:extLst>
            </p:cNvPr>
            <p:cNvSpPr txBox="1"/>
            <p:nvPr/>
          </p:nvSpPr>
          <p:spPr>
            <a:xfrm>
              <a:off x="3818824" y="3082313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12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7" name="Ovale 40">
              <a:extLst>
                <a:ext uri="{FF2B5EF4-FFF2-40B4-BE49-F238E27FC236}">
                  <a16:creationId xmlns:a16="http://schemas.microsoft.com/office/drawing/2014/main" id="{B8B419BD-7768-47DE-A022-A16268556033}"/>
                </a:ext>
              </a:extLst>
            </p:cNvPr>
            <p:cNvSpPr/>
            <p:nvPr/>
          </p:nvSpPr>
          <p:spPr>
            <a:xfrm>
              <a:off x="3931280" y="339444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8" name="CasellaDiTesto 57">
              <a:extLst>
                <a:ext uri="{FF2B5EF4-FFF2-40B4-BE49-F238E27FC236}">
                  <a16:creationId xmlns:a16="http://schemas.microsoft.com/office/drawing/2014/main" id="{DCDDFB98-213C-426F-B329-9B7B2E1F2987}"/>
                </a:ext>
              </a:extLst>
            </p:cNvPr>
            <p:cNvSpPr txBox="1"/>
            <p:nvPr/>
          </p:nvSpPr>
          <p:spPr>
            <a:xfrm>
              <a:off x="3818824" y="3358498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13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5451D59C-4730-46F4-A4BD-96A540468E32}"/>
              </a:ext>
            </a:extLst>
          </p:cNvPr>
          <p:cNvSpPr txBox="1"/>
          <p:nvPr/>
        </p:nvSpPr>
        <p:spPr>
          <a:xfrm>
            <a:off x="3860320" y="3341543"/>
            <a:ext cx="372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14</a:t>
            </a:r>
            <a:endParaRPr lang="en-GB" sz="1000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89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  <a:stCxn id="107" idx="1"/>
          </p:cNvCxnSpPr>
          <p:nvPr/>
        </p:nvCxnSpPr>
        <p:spPr>
          <a:xfrm flipH="1">
            <a:off x="4838133" y="2714215"/>
            <a:ext cx="215401" cy="0"/>
          </a:xfrm>
          <a:prstGeom prst="line">
            <a:avLst/>
          </a:prstGeom>
          <a:ln w="28575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6665" y="789485"/>
            <a:ext cx="2892425" cy="1585913"/>
          </a:xfrm>
        </p:spPr>
        <p:txBody>
          <a:bodyPr/>
          <a:lstStyle/>
          <a:p>
            <a:pPr marL="90488" indent="0"/>
            <a:r>
              <a:rPr lang="en-US" dirty="0"/>
              <a:t>Nonlinear</a:t>
            </a:r>
          </a:p>
          <a:p>
            <a:pPr marL="90488" indent="0"/>
            <a:r>
              <a:rPr lang="en-US" dirty="0"/>
              <a:t>static</a:t>
            </a:r>
          </a:p>
          <a:p>
            <a:pPr marL="90488" indent="0"/>
            <a:r>
              <a:rPr lang="en-US" dirty="0"/>
              <a:t>analysis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317946" y="541159"/>
            <a:ext cx="365586" cy="365586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2">
                  <a:lumMod val="2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024663" y="2218020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218210" y="2218024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374319" y="2218024"/>
            <a:ext cx="1185285" cy="844417"/>
          </a:xfrm>
          <a:prstGeom prst="rect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185686" y="2218022"/>
            <a:ext cx="1526359" cy="844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Pushover</a:t>
            </a:r>
          </a:p>
        </p:txBody>
      </p:sp>
      <p:sp>
        <p:nvSpPr>
          <p:cNvPr id="103" name="Rettangolo 102">
            <a:extLst>
              <a:ext uri="{FF2B5EF4-FFF2-40B4-BE49-F238E27FC236}">
                <a16:creationId xmlns:a16="http://schemas.microsoft.com/office/drawing/2014/main" id="{E959FF78-933C-4E50-A2A2-44097056F2CB}"/>
              </a:ext>
            </a:extLst>
          </p:cNvPr>
          <p:cNvSpPr/>
          <p:nvPr/>
        </p:nvSpPr>
        <p:spPr>
          <a:xfrm>
            <a:off x="4883204" y="3086508"/>
            <a:ext cx="338412" cy="326279"/>
          </a:xfrm>
          <a:prstGeom prst="rect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4" name="Triangolo isoscele 103">
            <a:extLst>
              <a:ext uri="{FF2B5EF4-FFF2-40B4-BE49-F238E27FC236}">
                <a16:creationId xmlns:a16="http://schemas.microsoft.com/office/drawing/2014/main" id="{9C9267EC-0296-48C9-97AC-71B81FAA2374}"/>
              </a:ext>
            </a:extLst>
          </p:cNvPr>
          <p:cNvSpPr/>
          <p:nvPr/>
        </p:nvSpPr>
        <p:spPr>
          <a:xfrm>
            <a:off x="4748237" y="3086506"/>
            <a:ext cx="270214" cy="326278"/>
          </a:xfrm>
          <a:prstGeom prst="triangl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5120947" y="2551078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4985980" y="2551076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6F7B6F2B-CE1F-4941-BEEA-736F10E3E27C}"/>
              </a:ext>
            </a:extLst>
          </p:cNvPr>
          <p:cNvSpPr txBox="1"/>
          <p:nvPr/>
        </p:nvSpPr>
        <p:spPr>
          <a:xfrm>
            <a:off x="4981724" y="3081568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Sensitivity analysis</a:t>
            </a: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5200057" y="2535444"/>
            <a:ext cx="39145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Lateral load distribution patterns</a:t>
            </a: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22 September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static (pushover) analysis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cxnSpLocks/>
            <a:stCxn id="104" idx="2"/>
            <a:endCxn id="46" idx="0"/>
          </p:cNvCxnSpPr>
          <p:nvPr/>
        </p:nvCxnSpPr>
        <p:spPr>
          <a:xfrm flipV="1">
            <a:off x="4748237" y="2067590"/>
            <a:ext cx="566797" cy="1345194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105">
            <a:extLst>
              <a:ext uri="{FF2B5EF4-FFF2-40B4-BE49-F238E27FC236}">
                <a16:creationId xmlns:a16="http://schemas.microsoft.com/office/drawing/2014/main" id="{06C0E1CD-8105-4E71-80E7-7382A1A36338}"/>
              </a:ext>
            </a:extLst>
          </p:cNvPr>
          <p:cNvSpPr/>
          <p:nvPr/>
        </p:nvSpPr>
        <p:spPr>
          <a:xfrm>
            <a:off x="5304451" y="2065806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106">
            <a:extLst>
              <a:ext uri="{FF2B5EF4-FFF2-40B4-BE49-F238E27FC236}">
                <a16:creationId xmlns:a16="http://schemas.microsoft.com/office/drawing/2014/main" id="{7EB47788-E92E-4D2D-9181-CA91065C89BF}"/>
              </a:ext>
            </a:extLst>
          </p:cNvPr>
          <p:cNvSpPr/>
          <p:nvPr/>
        </p:nvSpPr>
        <p:spPr>
          <a:xfrm>
            <a:off x="5179927" y="2067590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CasellaDiTesto 113">
            <a:extLst>
              <a:ext uri="{FF2B5EF4-FFF2-40B4-BE49-F238E27FC236}">
                <a16:creationId xmlns:a16="http://schemas.microsoft.com/office/drawing/2014/main" id="{8BBF125A-BB1C-4754-AE67-349FFFBDD2E2}"/>
              </a:ext>
            </a:extLst>
          </p:cNvPr>
          <p:cNvSpPr txBox="1"/>
          <p:nvPr/>
        </p:nvSpPr>
        <p:spPr>
          <a:xfrm>
            <a:off x="5301444" y="2060583"/>
            <a:ext cx="42791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Load Control vs </a:t>
            </a:r>
            <a:r>
              <a:rPr lang="it-IT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Displacement</a:t>
            </a:r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control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E936FC9-A8A4-439A-BBA7-17EA836BE8D3}"/>
              </a:ext>
            </a:extLst>
          </p:cNvPr>
          <p:cNvSpPr txBox="1"/>
          <p:nvPr/>
        </p:nvSpPr>
        <p:spPr>
          <a:xfrm>
            <a:off x="192337" y="523897"/>
            <a:ext cx="597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38373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b="1" dirty="0">
              <a:solidFill>
                <a:srgbClr val="38373D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F4E4E0E-6247-4D07-8B79-15D9685CD06E}"/>
              </a:ext>
            </a:extLst>
          </p:cNvPr>
          <p:cNvSpPr txBox="1"/>
          <p:nvPr/>
        </p:nvSpPr>
        <p:spPr>
          <a:xfrm>
            <a:off x="3905020" y="286124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Pushover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Example</a:t>
            </a:r>
            <a:endParaRPr lang="it-IT" dirty="0"/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E3B3A794-F9CE-45B4-B96C-CC9A322C32A0}"/>
              </a:ext>
            </a:extLst>
          </p:cNvPr>
          <p:cNvGrpSpPr/>
          <p:nvPr/>
        </p:nvGrpSpPr>
        <p:grpSpPr>
          <a:xfrm>
            <a:off x="1948880" y="0"/>
            <a:ext cx="4796747" cy="5143500"/>
            <a:chOff x="1510686" y="0"/>
            <a:chExt cx="4796747" cy="5143500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A6EBF616-0CBD-4F20-B105-27E5FE2BC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10686" y="0"/>
              <a:ext cx="4796747" cy="5143500"/>
            </a:xfrm>
            <a:prstGeom prst="rect">
              <a:avLst/>
            </a:prstGeom>
          </p:spPr>
        </p:pic>
        <p:sp>
          <p:nvSpPr>
            <p:cNvPr id="9" name="Ovale 8">
              <a:extLst>
                <a:ext uri="{FF2B5EF4-FFF2-40B4-BE49-F238E27FC236}">
                  <a16:creationId xmlns:a16="http://schemas.microsoft.com/office/drawing/2014/main" id="{4F34172F-DE8F-4366-B1B9-8A62E615BD78}"/>
                </a:ext>
              </a:extLst>
            </p:cNvPr>
            <p:cNvSpPr/>
            <p:nvPr/>
          </p:nvSpPr>
          <p:spPr>
            <a:xfrm>
              <a:off x="3881437" y="909637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e 20">
              <a:extLst>
                <a:ext uri="{FF2B5EF4-FFF2-40B4-BE49-F238E27FC236}">
                  <a16:creationId xmlns:a16="http://schemas.microsoft.com/office/drawing/2014/main" id="{A0954C67-5044-4707-9540-4ED0C76C6346}"/>
                </a:ext>
              </a:extLst>
            </p:cNvPr>
            <p:cNvSpPr/>
            <p:nvPr/>
          </p:nvSpPr>
          <p:spPr>
            <a:xfrm>
              <a:off x="3881437" y="1365095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e 22">
              <a:extLst>
                <a:ext uri="{FF2B5EF4-FFF2-40B4-BE49-F238E27FC236}">
                  <a16:creationId xmlns:a16="http://schemas.microsoft.com/office/drawing/2014/main" id="{3F7D64AB-E5FA-4F08-AD25-EB5F292C95EC}"/>
                </a:ext>
              </a:extLst>
            </p:cNvPr>
            <p:cNvSpPr/>
            <p:nvPr/>
          </p:nvSpPr>
          <p:spPr>
            <a:xfrm>
              <a:off x="3881437" y="1820553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e 23">
              <a:extLst>
                <a:ext uri="{FF2B5EF4-FFF2-40B4-BE49-F238E27FC236}">
                  <a16:creationId xmlns:a16="http://schemas.microsoft.com/office/drawing/2014/main" id="{2183890C-C09E-400D-B285-A21130008591}"/>
                </a:ext>
              </a:extLst>
            </p:cNvPr>
            <p:cNvSpPr/>
            <p:nvPr/>
          </p:nvSpPr>
          <p:spPr>
            <a:xfrm>
              <a:off x="3881437" y="2274907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e 28">
              <a:extLst>
                <a:ext uri="{FF2B5EF4-FFF2-40B4-BE49-F238E27FC236}">
                  <a16:creationId xmlns:a16="http://schemas.microsoft.com/office/drawing/2014/main" id="{FF2CCE1C-636B-41FB-B33D-AF9E6D494EFD}"/>
                </a:ext>
              </a:extLst>
            </p:cNvPr>
            <p:cNvSpPr/>
            <p:nvPr/>
          </p:nvSpPr>
          <p:spPr>
            <a:xfrm>
              <a:off x="3881437" y="2693165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e 29">
              <a:extLst>
                <a:ext uri="{FF2B5EF4-FFF2-40B4-BE49-F238E27FC236}">
                  <a16:creationId xmlns:a16="http://schemas.microsoft.com/office/drawing/2014/main" id="{3B9B9A4C-4675-44CA-8B5D-188953850497}"/>
                </a:ext>
              </a:extLst>
            </p:cNvPr>
            <p:cNvSpPr/>
            <p:nvPr/>
          </p:nvSpPr>
          <p:spPr>
            <a:xfrm>
              <a:off x="3881437" y="3084009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e 30">
              <a:extLst>
                <a:ext uri="{FF2B5EF4-FFF2-40B4-BE49-F238E27FC236}">
                  <a16:creationId xmlns:a16="http://schemas.microsoft.com/office/drawing/2014/main" id="{0112F2FD-78A6-43E8-9EA1-0A1309217F7F}"/>
                </a:ext>
              </a:extLst>
            </p:cNvPr>
            <p:cNvSpPr/>
            <p:nvPr/>
          </p:nvSpPr>
          <p:spPr>
            <a:xfrm>
              <a:off x="3881437" y="3474853"/>
              <a:ext cx="90487" cy="904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EEA6434-6068-443F-9D92-7F369DCBB153}"/>
              </a:ext>
            </a:extLst>
          </p:cNvPr>
          <p:cNvSpPr txBox="1"/>
          <p:nvPr/>
        </p:nvSpPr>
        <p:spPr>
          <a:xfrm>
            <a:off x="463894" y="1410338"/>
            <a:ext cx="1684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+mj-lt"/>
              </a:rPr>
              <a:t>7 </a:t>
            </a:r>
            <a:r>
              <a:rPr lang="it-IT" sz="1200" i="1" dirty="0" err="1">
                <a:latin typeface="+mj-lt"/>
              </a:rPr>
              <a:t>constrained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nodes</a:t>
            </a:r>
            <a:r>
              <a:rPr lang="it-IT" sz="1200" i="1" dirty="0">
                <a:latin typeface="+mj-lt"/>
              </a:rPr>
              <a:t> for </a:t>
            </a:r>
            <a:r>
              <a:rPr lang="it-IT" sz="1200" i="1" dirty="0" err="1">
                <a:latin typeface="+mj-lt"/>
              </a:rPr>
              <a:t>pushover</a:t>
            </a:r>
            <a:r>
              <a:rPr lang="it-IT" sz="1200" i="1" dirty="0">
                <a:latin typeface="+mj-lt"/>
              </a:rPr>
              <a:t> load pattern </a:t>
            </a:r>
            <a:r>
              <a:rPr lang="it-IT" sz="1200" i="1" dirty="0" err="1">
                <a:latin typeface="+mj-lt"/>
              </a:rPr>
              <a:t>application</a:t>
            </a:r>
            <a:endParaRPr lang="en-GB" sz="1200" i="1" dirty="0">
              <a:latin typeface="+mj-lt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58B11D8-2E09-43C6-8B00-6CBD3D0B5233}"/>
              </a:ext>
            </a:extLst>
          </p:cNvPr>
          <p:cNvSpPr txBox="1"/>
          <p:nvPr/>
        </p:nvSpPr>
        <p:spPr>
          <a:xfrm>
            <a:off x="463894" y="645667"/>
            <a:ext cx="1684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+mj-lt"/>
              </a:rPr>
              <a:t>3D frame </a:t>
            </a:r>
            <a:r>
              <a:rPr lang="it-IT" sz="1200" i="1" dirty="0" err="1">
                <a:latin typeface="+mj-lt"/>
              </a:rPr>
              <a:t>structure</a:t>
            </a:r>
            <a:r>
              <a:rPr lang="it-IT" sz="1200" i="1" dirty="0">
                <a:latin typeface="+mj-lt"/>
              </a:rPr>
              <a:t> with </a:t>
            </a:r>
            <a:r>
              <a:rPr lang="it-IT" sz="1200" i="1" dirty="0" err="1">
                <a:latin typeface="+mj-lt"/>
              </a:rPr>
              <a:t>rigid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diaphragms</a:t>
            </a:r>
            <a:endParaRPr lang="en-GB" sz="12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8577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uppo 97">
            <a:extLst>
              <a:ext uri="{FF2B5EF4-FFF2-40B4-BE49-F238E27FC236}">
                <a16:creationId xmlns:a16="http://schemas.microsoft.com/office/drawing/2014/main" id="{F65A72AB-A39E-47D2-B75F-9A54EE066C5B}"/>
              </a:ext>
            </a:extLst>
          </p:cNvPr>
          <p:cNvGrpSpPr/>
          <p:nvPr/>
        </p:nvGrpSpPr>
        <p:grpSpPr>
          <a:xfrm>
            <a:off x="2506677" y="885711"/>
            <a:ext cx="3208323" cy="1863658"/>
            <a:chOff x="2249957" y="2063682"/>
            <a:chExt cx="3790489" cy="2201828"/>
          </a:xfrm>
        </p:grpSpPr>
        <p:grpSp>
          <p:nvGrpSpPr>
            <p:cNvPr id="97" name="Gruppo 96">
              <a:extLst>
                <a:ext uri="{FF2B5EF4-FFF2-40B4-BE49-F238E27FC236}">
                  <a16:creationId xmlns:a16="http://schemas.microsoft.com/office/drawing/2014/main" id="{36C8D51E-C6F7-4AAC-8E7F-AB9F2B62A3CE}"/>
                </a:ext>
              </a:extLst>
            </p:cNvPr>
            <p:cNvGrpSpPr/>
            <p:nvPr/>
          </p:nvGrpSpPr>
          <p:grpSpPr>
            <a:xfrm>
              <a:off x="2249957" y="2063682"/>
              <a:ext cx="3790489" cy="2201828"/>
              <a:chOff x="2249957" y="2063682"/>
              <a:chExt cx="3790489" cy="2201828"/>
            </a:xfrm>
          </p:grpSpPr>
          <p:pic>
            <p:nvPicPr>
              <p:cNvPr id="84" name="Immagine 83">
                <a:extLst>
                  <a:ext uri="{FF2B5EF4-FFF2-40B4-BE49-F238E27FC236}">
                    <a16:creationId xmlns:a16="http://schemas.microsoft.com/office/drawing/2014/main" id="{B8B39788-D514-4FE4-B935-6DA1BC986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49957" y="2063682"/>
                <a:ext cx="3790489" cy="2201828"/>
              </a:xfrm>
              <a:prstGeom prst="rect">
                <a:avLst/>
              </a:prstGeom>
            </p:spPr>
          </p:pic>
          <p:cxnSp>
            <p:nvCxnSpPr>
              <p:cNvPr id="29" name="Straight Connector 73">
                <a:extLst>
                  <a:ext uri="{FF2B5EF4-FFF2-40B4-BE49-F238E27FC236}">
                    <a16:creationId xmlns:a16="http://schemas.microsoft.com/office/drawing/2014/main" id="{165A0553-9C50-40AD-91BA-ACB3CE90CA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0861" y="2507522"/>
                <a:ext cx="0" cy="1446360"/>
              </a:xfrm>
              <a:prstGeom prst="line">
                <a:avLst/>
              </a:prstGeom>
              <a:ln>
                <a:solidFill>
                  <a:srgbClr val="FF99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73">
                <a:extLst>
                  <a:ext uri="{FF2B5EF4-FFF2-40B4-BE49-F238E27FC236}">
                    <a16:creationId xmlns:a16="http://schemas.microsoft.com/office/drawing/2014/main" id="{7E8A3927-15A4-4EC8-9D19-121A3C411D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2349" y="2288884"/>
                <a:ext cx="0" cy="1664998"/>
              </a:xfrm>
              <a:prstGeom prst="line">
                <a:avLst/>
              </a:prstGeom>
              <a:ln>
                <a:solidFill>
                  <a:srgbClr val="FF99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73">
                <a:extLst>
                  <a:ext uri="{FF2B5EF4-FFF2-40B4-BE49-F238E27FC236}">
                    <a16:creationId xmlns:a16="http://schemas.microsoft.com/office/drawing/2014/main" id="{A115DE3D-E0FE-4A7B-9447-FC352FE5CF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02364" y="2228850"/>
                <a:ext cx="0" cy="1725032"/>
              </a:xfrm>
              <a:prstGeom prst="line">
                <a:avLst/>
              </a:prstGeom>
              <a:ln>
                <a:solidFill>
                  <a:srgbClr val="FF99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73">
                <a:extLst>
                  <a:ext uri="{FF2B5EF4-FFF2-40B4-BE49-F238E27FC236}">
                    <a16:creationId xmlns:a16="http://schemas.microsoft.com/office/drawing/2014/main" id="{DF9B2D1B-6816-4191-86E7-9762A1606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65445" y="2228850"/>
                <a:ext cx="0" cy="1725032"/>
              </a:xfrm>
              <a:prstGeom prst="line">
                <a:avLst/>
              </a:prstGeom>
              <a:ln>
                <a:solidFill>
                  <a:srgbClr val="FF99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73">
                <a:extLst>
                  <a:ext uri="{FF2B5EF4-FFF2-40B4-BE49-F238E27FC236}">
                    <a16:creationId xmlns:a16="http://schemas.microsoft.com/office/drawing/2014/main" id="{C2F80C75-B4F6-4B07-94E9-1E84252008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1695" y="2228850"/>
                <a:ext cx="0" cy="1725032"/>
              </a:xfrm>
              <a:prstGeom prst="line">
                <a:avLst/>
              </a:prstGeom>
              <a:ln>
                <a:solidFill>
                  <a:srgbClr val="FF99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73">
                <a:extLst>
                  <a:ext uri="{FF2B5EF4-FFF2-40B4-BE49-F238E27FC236}">
                    <a16:creationId xmlns:a16="http://schemas.microsoft.com/office/drawing/2014/main" id="{49B55358-15F2-46DD-83EE-FE896AD4DA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84620" y="2343150"/>
                <a:ext cx="0" cy="1610732"/>
              </a:xfrm>
              <a:prstGeom prst="line">
                <a:avLst/>
              </a:prstGeom>
              <a:ln>
                <a:solidFill>
                  <a:srgbClr val="FF9900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47">
              <a:extLst>
                <a:ext uri="{FF2B5EF4-FFF2-40B4-BE49-F238E27FC236}">
                  <a16:creationId xmlns:a16="http://schemas.microsoft.com/office/drawing/2014/main" id="{66477BF2-30F2-4E16-A0F3-E73AB67A35F3}"/>
                </a:ext>
              </a:extLst>
            </p:cNvPr>
            <p:cNvSpPr txBox="1"/>
            <p:nvPr/>
          </p:nvSpPr>
          <p:spPr>
            <a:xfrm>
              <a:off x="4866688" y="2371253"/>
              <a:ext cx="1073162" cy="327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>
                  <a:latin typeface="+mj-lt"/>
                </a:rPr>
                <a:t>Softening</a:t>
              </a:r>
              <a:endParaRPr lang="en-US" sz="2000" i="1" dirty="0">
                <a:latin typeface="+mj-lt"/>
              </a:endParaRPr>
            </a:p>
          </p:txBody>
        </p:sp>
      </p:grpSp>
      <p:cxnSp>
        <p:nvCxnSpPr>
          <p:cNvPr id="110" name="Straight Connector 73">
            <a:extLst>
              <a:ext uri="{FF2B5EF4-FFF2-40B4-BE49-F238E27FC236}">
                <a16:creationId xmlns:a16="http://schemas.microsoft.com/office/drawing/2014/main" id="{6D357B4F-3914-4218-925D-708D4DC78966}"/>
              </a:ext>
            </a:extLst>
          </p:cNvPr>
          <p:cNvCxnSpPr>
            <a:cxnSpLocks/>
          </p:cNvCxnSpPr>
          <p:nvPr/>
        </p:nvCxnSpPr>
        <p:spPr>
          <a:xfrm flipH="1">
            <a:off x="2959100" y="1122257"/>
            <a:ext cx="2541481" cy="0"/>
          </a:xfrm>
          <a:prstGeom prst="line">
            <a:avLst/>
          </a:prstGeom>
          <a:ln>
            <a:solidFill>
              <a:srgbClr val="1CADE4"/>
            </a:solidFill>
            <a:prstDash val="dash"/>
            <a:headEnd type="diamon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Pushover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71416" y="123956"/>
            <a:ext cx="7140250" cy="262691"/>
          </a:xfrm>
        </p:spPr>
        <p:txBody>
          <a:bodyPr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PUSHOVER</a:t>
            </a:r>
          </a:p>
          <a:p>
            <a:pPr algn="ctr"/>
            <a:r>
              <a:rPr lang="it-IT" dirty="0">
                <a:solidFill>
                  <a:srgbClr val="56C2EB"/>
                </a:solidFill>
              </a:rPr>
              <a:t>Load control </a:t>
            </a:r>
            <a:r>
              <a:rPr lang="it-IT" dirty="0">
                <a:solidFill>
                  <a:schemeClr val="tx1"/>
                </a:solidFill>
              </a:rPr>
              <a:t>vs</a:t>
            </a:r>
            <a:r>
              <a:rPr lang="it-IT" dirty="0"/>
              <a:t> </a:t>
            </a:r>
            <a:r>
              <a:rPr lang="it-IT" dirty="0" err="1"/>
              <a:t>Displacement</a:t>
            </a:r>
            <a:r>
              <a:rPr lang="it-IT" dirty="0"/>
              <a:t> Control </a:t>
            </a:r>
            <a:endParaRPr lang="en-GB" b="0" i="1" dirty="0"/>
          </a:p>
        </p:txBody>
      </p:sp>
      <p:sp>
        <p:nvSpPr>
          <p:cNvPr id="72" name="CasellaDiTesto 71">
            <a:extLst>
              <a:ext uri="{FF2B5EF4-FFF2-40B4-BE49-F238E27FC236}">
                <a16:creationId xmlns:a16="http://schemas.microsoft.com/office/drawing/2014/main" id="{68607298-507A-4780-BC14-F5CB8B4F015E}"/>
              </a:ext>
            </a:extLst>
          </p:cNvPr>
          <p:cNvSpPr txBox="1"/>
          <p:nvPr/>
        </p:nvSpPr>
        <p:spPr>
          <a:xfrm>
            <a:off x="390669" y="1168123"/>
            <a:ext cx="16476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latin typeface="+mj-lt"/>
              </a:rPr>
              <a:t>The user defines</a:t>
            </a:r>
            <a:r>
              <a:rPr lang="en-GB" sz="1400" i="1" dirty="0">
                <a:latin typeface="+mj-lt"/>
              </a:rPr>
              <a:t> how the loads are incremented over time.</a:t>
            </a:r>
            <a:endParaRPr lang="en-GB" i="1" dirty="0"/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4E095D61-AE78-40A3-B003-2BC757041319}"/>
              </a:ext>
            </a:extLst>
          </p:cNvPr>
          <p:cNvSpPr txBox="1"/>
          <p:nvPr/>
        </p:nvSpPr>
        <p:spPr>
          <a:xfrm>
            <a:off x="6051550" y="1168123"/>
            <a:ext cx="204206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i="1" dirty="0">
                <a:latin typeface="+mj-lt"/>
              </a:rPr>
              <a:t>The integrator defines </a:t>
            </a:r>
            <a:r>
              <a:rPr lang="en-GB" sz="1400" i="1" dirty="0">
                <a:latin typeface="+mj-lt"/>
              </a:rPr>
              <a:t>how the loads are incremented over time.</a:t>
            </a:r>
            <a:endParaRPr lang="en-GB" i="1" dirty="0"/>
          </a:p>
        </p:txBody>
      </p:sp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05F62E19-4FBD-48B1-9422-EDAAEB4D6749}"/>
              </a:ext>
            </a:extLst>
          </p:cNvPr>
          <p:cNvSpPr txBox="1"/>
          <p:nvPr/>
        </p:nvSpPr>
        <p:spPr>
          <a:xfrm>
            <a:off x="403800" y="2773154"/>
            <a:ext cx="59322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solidFill>
                  <a:srgbClr val="56C2EB"/>
                </a:solidFill>
                <a:latin typeface="+mj-lt"/>
              </a:rPr>
              <a:t>Apply an </a:t>
            </a:r>
            <a:r>
              <a:rPr lang="en-GB" sz="1400" b="1" dirty="0" err="1">
                <a:solidFill>
                  <a:srgbClr val="56C2EB"/>
                </a:solidFill>
                <a:latin typeface="+mj-lt"/>
              </a:rPr>
              <a:t>sp</a:t>
            </a:r>
            <a:r>
              <a:rPr lang="en-GB" sz="1400" b="1" dirty="0">
                <a:solidFill>
                  <a:srgbClr val="56C2EB"/>
                </a:solidFill>
                <a:latin typeface="+mj-lt"/>
              </a:rPr>
              <a:t> = maximum displacement expected</a:t>
            </a:r>
          </a:p>
          <a:p>
            <a:r>
              <a:rPr lang="en-GB" dirty="0">
                <a:solidFill>
                  <a:srgbClr val="56C2EB"/>
                </a:solidFill>
                <a:latin typeface="+mj-lt"/>
              </a:rPr>
              <a:t>Set duration = timeSeries duration</a:t>
            </a:r>
          </a:p>
          <a:p>
            <a:r>
              <a:rPr lang="en-GB" i="1" dirty="0">
                <a:solidFill>
                  <a:srgbClr val="56C2EB"/>
                </a:solidFill>
                <a:latin typeface="+mj-lt"/>
              </a:rPr>
              <a:t>R</a:t>
            </a:r>
            <a:r>
              <a:rPr lang="en-GB" sz="1200" i="1" dirty="0">
                <a:solidFill>
                  <a:srgbClr val="56C2EB"/>
                </a:solidFill>
                <a:latin typeface="+mj-lt"/>
              </a:rPr>
              <a:t>ead (-) sum of reaction at the base as maximum load capacity reached</a:t>
            </a:r>
          </a:p>
          <a:p>
            <a:r>
              <a:rPr lang="en-GB" b="1" i="1" dirty="0">
                <a:solidFill>
                  <a:srgbClr val="56C2EB"/>
                </a:solidFill>
                <a:latin typeface="+mj-lt"/>
              </a:rPr>
              <a:t>Not for a force profile application !!!</a:t>
            </a:r>
            <a:endParaRPr lang="en-GB" b="1" i="1" dirty="0">
              <a:solidFill>
                <a:srgbClr val="56C2EB"/>
              </a:solidFill>
            </a:endParaRPr>
          </a:p>
        </p:txBody>
      </p:sp>
      <p:sp>
        <p:nvSpPr>
          <p:cNvPr id="75" name="CasellaDiTesto 74">
            <a:extLst>
              <a:ext uri="{FF2B5EF4-FFF2-40B4-BE49-F238E27FC236}">
                <a16:creationId xmlns:a16="http://schemas.microsoft.com/office/drawing/2014/main" id="{3CAFA3C5-80AA-4705-B4DE-328E3AE495B2}"/>
              </a:ext>
            </a:extLst>
          </p:cNvPr>
          <p:cNvSpPr txBox="1"/>
          <p:nvPr/>
        </p:nvSpPr>
        <p:spPr>
          <a:xfrm>
            <a:off x="403800" y="4010978"/>
            <a:ext cx="6257781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latin typeface="+mj-lt"/>
              </a:defRPr>
            </a:lvl1pPr>
          </a:lstStyle>
          <a:p>
            <a:r>
              <a:rPr lang="en-GB" dirty="0">
                <a:solidFill>
                  <a:srgbClr val="FF9900"/>
                </a:solidFill>
              </a:rPr>
              <a:t>Apply a </a:t>
            </a:r>
            <a:r>
              <a:rPr lang="en-GB" b="1" dirty="0">
                <a:solidFill>
                  <a:srgbClr val="FF9900"/>
                </a:solidFill>
              </a:rPr>
              <a:t>lateral load = 1 </a:t>
            </a:r>
          </a:p>
          <a:p>
            <a:r>
              <a:rPr lang="en-GB" sz="1050" i="1" dirty="0">
                <a:solidFill>
                  <a:srgbClr val="FF9900"/>
                </a:solidFill>
              </a:rPr>
              <a:t>(if with Penalty choose the order of magnitude close to the expected value to avoid numerical errors)</a:t>
            </a:r>
          </a:p>
          <a:p>
            <a:r>
              <a:rPr lang="en-GB" dirty="0">
                <a:solidFill>
                  <a:srgbClr val="FF9900"/>
                </a:solidFill>
              </a:rPr>
              <a:t>Set </a:t>
            </a:r>
            <a:r>
              <a:rPr lang="en-GB" b="1" dirty="0">
                <a:solidFill>
                  <a:srgbClr val="FF9900"/>
                </a:solidFill>
              </a:rPr>
              <a:t>target displacement </a:t>
            </a:r>
            <a:r>
              <a:rPr lang="en-GB" dirty="0">
                <a:solidFill>
                  <a:srgbClr val="FF9900"/>
                </a:solidFill>
              </a:rPr>
              <a:t>= maximum displacement expected</a:t>
            </a:r>
          </a:p>
          <a:p>
            <a:r>
              <a:rPr lang="en-GB" i="1" dirty="0">
                <a:solidFill>
                  <a:srgbClr val="FF9900"/>
                </a:solidFill>
              </a:rPr>
              <a:t>Read load multiplier as maximum load capacity reached</a:t>
            </a:r>
          </a:p>
        </p:txBody>
      </p:sp>
      <p:pic>
        <p:nvPicPr>
          <p:cNvPr id="76" name="Immagine 75">
            <a:extLst>
              <a:ext uri="{FF2B5EF4-FFF2-40B4-BE49-F238E27FC236}">
                <a16:creationId xmlns:a16="http://schemas.microsoft.com/office/drawing/2014/main" id="{C60EF64B-2C95-4958-B762-73C9706D9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901" y="2571750"/>
            <a:ext cx="1234780" cy="1391658"/>
          </a:xfrm>
          <a:prstGeom prst="rect">
            <a:avLst/>
          </a:prstGeom>
        </p:spPr>
      </p:pic>
      <p:cxnSp>
        <p:nvCxnSpPr>
          <p:cNvPr id="77" name="Connettore 2 76">
            <a:extLst>
              <a:ext uri="{FF2B5EF4-FFF2-40B4-BE49-F238E27FC236}">
                <a16:creationId xmlns:a16="http://schemas.microsoft.com/office/drawing/2014/main" id="{31EB9023-814D-4D48-8BF0-3AEBE2CBA186}"/>
              </a:ext>
            </a:extLst>
          </p:cNvPr>
          <p:cNvCxnSpPr/>
          <p:nvPr/>
        </p:nvCxnSpPr>
        <p:spPr>
          <a:xfrm>
            <a:off x="6779053" y="2760414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73">
            <a:extLst>
              <a:ext uri="{FF2B5EF4-FFF2-40B4-BE49-F238E27FC236}">
                <a16:creationId xmlns:a16="http://schemas.microsoft.com/office/drawing/2014/main" id="{9DB7E993-4623-4296-AA33-73001E534A97}"/>
              </a:ext>
            </a:extLst>
          </p:cNvPr>
          <p:cNvCxnSpPr>
            <a:cxnSpLocks/>
          </p:cNvCxnSpPr>
          <p:nvPr/>
        </p:nvCxnSpPr>
        <p:spPr>
          <a:xfrm flipH="1">
            <a:off x="2959100" y="2240869"/>
            <a:ext cx="162719" cy="0"/>
          </a:xfrm>
          <a:prstGeom prst="line">
            <a:avLst/>
          </a:prstGeom>
          <a:ln>
            <a:solidFill>
              <a:srgbClr val="1CADE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73">
            <a:extLst>
              <a:ext uri="{FF2B5EF4-FFF2-40B4-BE49-F238E27FC236}">
                <a16:creationId xmlns:a16="http://schemas.microsoft.com/office/drawing/2014/main" id="{85BC9253-8DE1-4555-87CA-0A93976B9CFC}"/>
              </a:ext>
            </a:extLst>
          </p:cNvPr>
          <p:cNvCxnSpPr>
            <a:cxnSpLocks/>
          </p:cNvCxnSpPr>
          <p:nvPr/>
        </p:nvCxnSpPr>
        <p:spPr>
          <a:xfrm flipH="1">
            <a:off x="2959101" y="2050368"/>
            <a:ext cx="215105" cy="0"/>
          </a:xfrm>
          <a:prstGeom prst="line">
            <a:avLst/>
          </a:prstGeom>
          <a:ln>
            <a:solidFill>
              <a:srgbClr val="1CADE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73">
            <a:extLst>
              <a:ext uri="{FF2B5EF4-FFF2-40B4-BE49-F238E27FC236}">
                <a16:creationId xmlns:a16="http://schemas.microsoft.com/office/drawing/2014/main" id="{951C3505-C325-40C1-A028-6C45A1BD1B01}"/>
              </a:ext>
            </a:extLst>
          </p:cNvPr>
          <p:cNvCxnSpPr>
            <a:cxnSpLocks/>
          </p:cNvCxnSpPr>
          <p:nvPr/>
        </p:nvCxnSpPr>
        <p:spPr>
          <a:xfrm flipH="1">
            <a:off x="2959102" y="1857486"/>
            <a:ext cx="260348" cy="0"/>
          </a:xfrm>
          <a:prstGeom prst="line">
            <a:avLst/>
          </a:prstGeom>
          <a:ln>
            <a:solidFill>
              <a:srgbClr val="1CADE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73">
            <a:extLst>
              <a:ext uri="{FF2B5EF4-FFF2-40B4-BE49-F238E27FC236}">
                <a16:creationId xmlns:a16="http://schemas.microsoft.com/office/drawing/2014/main" id="{74EAD34B-6D18-4B93-81E5-A550AD294986}"/>
              </a:ext>
            </a:extLst>
          </p:cNvPr>
          <p:cNvCxnSpPr>
            <a:cxnSpLocks/>
          </p:cNvCxnSpPr>
          <p:nvPr/>
        </p:nvCxnSpPr>
        <p:spPr>
          <a:xfrm flipH="1">
            <a:off x="2959102" y="1471723"/>
            <a:ext cx="374648" cy="0"/>
          </a:xfrm>
          <a:prstGeom prst="line">
            <a:avLst/>
          </a:prstGeom>
          <a:ln>
            <a:solidFill>
              <a:srgbClr val="1CADE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73">
            <a:extLst>
              <a:ext uri="{FF2B5EF4-FFF2-40B4-BE49-F238E27FC236}">
                <a16:creationId xmlns:a16="http://schemas.microsoft.com/office/drawing/2014/main" id="{9F4E40F2-5E32-4524-B0FA-8B3BBFF4DF0F}"/>
              </a:ext>
            </a:extLst>
          </p:cNvPr>
          <p:cNvCxnSpPr>
            <a:cxnSpLocks/>
          </p:cNvCxnSpPr>
          <p:nvPr/>
        </p:nvCxnSpPr>
        <p:spPr>
          <a:xfrm flipH="1">
            <a:off x="2959102" y="1085850"/>
            <a:ext cx="788986" cy="0"/>
          </a:xfrm>
          <a:prstGeom prst="line">
            <a:avLst/>
          </a:prstGeom>
          <a:ln>
            <a:solidFill>
              <a:srgbClr val="1CADE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3270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Pushover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Constant and </a:t>
            </a:r>
            <a:r>
              <a:rPr lang="it-IT" dirty="0" err="1"/>
              <a:t>triangular</a:t>
            </a:r>
            <a:r>
              <a:rPr lang="it-IT" dirty="0"/>
              <a:t> </a:t>
            </a:r>
            <a:r>
              <a:rPr lang="it-IT" dirty="0" err="1"/>
              <a:t>lateral</a:t>
            </a:r>
            <a:r>
              <a:rPr lang="it-IT" dirty="0"/>
              <a:t> force </a:t>
            </a:r>
            <a:r>
              <a:rPr lang="it-IT" dirty="0" err="1"/>
              <a:t>distribution</a:t>
            </a:r>
            <a:endParaRPr lang="en-GB" b="0" i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EF8AC83-8CA6-415D-854F-5B8093A211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314" y="1303579"/>
            <a:ext cx="2469557" cy="336361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F10E616-1410-457B-99D5-63A9E0CB1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30" y="630486"/>
            <a:ext cx="2469558" cy="336361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3F694E7-916D-4D60-A583-ECDA959CC0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8973" y="630486"/>
            <a:ext cx="1234780" cy="139165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9D8E3815-42F6-4CB2-822E-F0D9E45710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5411" y="3406978"/>
            <a:ext cx="1234780" cy="1391658"/>
          </a:xfrm>
          <a:prstGeom prst="rect">
            <a:avLst/>
          </a:prstGeom>
        </p:spPr>
      </p:pic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01A638F3-B9F9-4785-81FD-4427ACA2F080}"/>
              </a:ext>
            </a:extLst>
          </p:cNvPr>
          <p:cNvCxnSpPr/>
          <p:nvPr/>
        </p:nvCxnSpPr>
        <p:spPr>
          <a:xfrm>
            <a:off x="3667125" y="819150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1A73F7A8-60CC-4690-9BFF-5BC84721909B}"/>
              </a:ext>
            </a:extLst>
          </p:cNvPr>
          <p:cNvCxnSpPr/>
          <p:nvPr/>
        </p:nvCxnSpPr>
        <p:spPr>
          <a:xfrm>
            <a:off x="3667125" y="962025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A0099251-728B-4EED-B267-9FC09ED37D3F}"/>
              </a:ext>
            </a:extLst>
          </p:cNvPr>
          <p:cNvCxnSpPr/>
          <p:nvPr/>
        </p:nvCxnSpPr>
        <p:spPr>
          <a:xfrm>
            <a:off x="3667125" y="1116807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8FAF8F89-FFC9-4B50-BDB2-F92CA7E69418}"/>
              </a:ext>
            </a:extLst>
          </p:cNvPr>
          <p:cNvCxnSpPr/>
          <p:nvPr/>
        </p:nvCxnSpPr>
        <p:spPr>
          <a:xfrm>
            <a:off x="3667125" y="1259682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F397D7CA-6CE8-4ACD-AEC5-7AEA8B3B1804}"/>
              </a:ext>
            </a:extLst>
          </p:cNvPr>
          <p:cNvCxnSpPr/>
          <p:nvPr/>
        </p:nvCxnSpPr>
        <p:spPr>
          <a:xfrm>
            <a:off x="3667125" y="1407319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7BAC52E5-3DF5-4D62-B123-37A006F46E03}"/>
              </a:ext>
            </a:extLst>
          </p:cNvPr>
          <p:cNvCxnSpPr/>
          <p:nvPr/>
        </p:nvCxnSpPr>
        <p:spPr>
          <a:xfrm>
            <a:off x="3667125" y="1557337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D84D2461-AB39-479B-B7CA-773829961DC9}"/>
              </a:ext>
            </a:extLst>
          </p:cNvPr>
          <p:cNvCxnSpPr/>
          <p:nvPr/>
        </p:nvCxnSpPr>
        <p:spPr>
          <a:xfrm>
            <a:off x="3667125" y="1702593"/>
            <a:ext cx="222810" cy="0"/>
          </a:xfrm>
          <a:prstGeom prst="straightConnector1">
            <a:avLst/>
          </a:prstGeom>
          <a:ln w="15875">
            <a:solidFill>
              <a:srgbClr val="56C2E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158D8C3F-3DC1-4216-AE2B-B035B28A5FD6}"/>
              </a:ext>
            </a:extLst>
          </p:cNvPr>
          <p:cNvGrpSpPr/>
          <p:nvPr/>
        </p:nvGrpSpPr>
        <p:grpSpPr>
          <a:xfrm>
            <a:off x="3596349" y="3595687"/>
            <a:ext cx="527975" cy="883180"/>
            <a:chOff x="3596350" y="3595687"/>
            <a:chExt cx="416056" cy="883180"/>
          </a:xfrm>
        </p:grpSpPr>
        <p:cxnSp>
          <p:nvCxnSpPr>
            <p:cNvPr id="21" name="Connettore 2 20">
              <a:extLst>
                <a:ext uri="{FF2B5EF4-FFF2-40B4-BE49-F238E27FC236}">
                  <a16:creationId xmlns:a16="http://schemas.microsoft.com/office/drawing/2014/main" id="{16CBB170-EE23-4F5F-829A-E37A2B8BB8A5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3595687"/>
              <a:ext cx="416056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2 22">
              <a:extLst>
                <a:ext uri="{FF2B5EF4-FFF2-40B4-BE49-F238E27FC236}">
                  <a16:creationId xmlns:a16="http://schemas.microsoft.com/office/drawing/2014/main" id="{A3AE7422-1753-4403-8B1C-13C8413570BB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3740943"/>
              <a:ext cx="361288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2 24">
              <a:extLst>
                <a:ext uri="{FF2B5EF4-FFF2-40B4-BE49-F238E27FC236}">
                  <a16:creationId xmlns:a16="http://schemas.microsoft.com/office/drawing/2014/main" id="{E34BC4BF-5B00-4DA1-84B1-433B48F5268B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3888580"/>
              <a:ext cx="293585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2 30">
              <a:extLst>
                <a:ext uri="{FF2B5EF4-FFF2-40B4-BE49-F238E27FC236}">
                  <a16:creationId xmlns:a16="http://schemas.microsoft.com/office/drawing/2014/main" id="{062B2DA6-93F6-4961-A32D-368DDA0EC33A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4038599"/>
              <a:ext cx="239844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2 32">
              <a:extLst>
                <a:ext uri="{FF2B5EF4-FFF2-40B4-BE49-F238E27FC236}">
                  <a16:creationId xmlns:a16="http://schemas.microsoft.com/office/drawing/2014/main" id="{53EE9919-552A-403F-B26C-205FADB332F2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4186237"/>
              <a:ext cx="180644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2 34">
              <a:extLst>
                <a:ext uri="{FF2B5EF4-FFF2-40B4-BE49-F238E27FC236}">
                  <a16:creationId xmlns:a16="http://schemas.microsoft.com/office/drawing/2014/main" id="{0FB0D0F8-F69A-405D-858D-088F726CE440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4333610"/>
              <a:ext cx="119922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2 36">
              <a:extLst>
                <a:ext uri="{FF2B5EF4-FFF2-40B4-BE49-F238E27FC236}">
                  <a16:creationId xmlns:a16="http://schemas.microsoft.com/office/drawing/2014/main" id="{6D66D963-26ED-491C-B650-541893815EEA}"/>
                </a:ext>
              </a:extLst>
            </p:cNvPr>
            <p:cNvCxnSpPr>
              <a:cxnSpLocks/>
            </p:cNvCxnSpPr>
            <p:nvPr/>
          </p:nvCxnSpPr>
          <p:spPr>
            <a:xfrm>
              <a:off x="3596350" y="4478867"/>
              <a:ext cx="70775" cy="0"/>
            </a:xfrm>
            <a:prstGeom prst="straightConnector1">
              <a:avLst/>
            </a:prstGeom>
            <a:ln w="15875">
              <a:solidFill>
                <a:srgbClr val="56C2E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C3AA114D-B661-45C6-A56B-6A52E116EC9F}"/>
              </a:ext>
            </a:extLst>
          </p:cNvPr>
          <p:cNvSpPr txBox="1"/>
          <p:nvPr/>
        </p:nvSpPr>
        <p:spPr>
          <a:xfrm>
            <a:off x="5676900" y="4764789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ex22.scd</a:t>
            </a:r>
            <a:endParaRPr lang="en-GB" b="1" i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217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12809" cy="262691"/>
          </a:xfrm>
        </p:spPr>
        <p:txBody>
          <a:bodyPr/>
          <a:lstStyle/>
          <a:p>
            <a:r>
              <a:rPr lang="it-IT" dirty="0" err="1"/>
              <a:t>Modal</a:t>
            </a:r>
            <a:r>
              <a:rPr lang="it-IT" dirty="0"/>
              <a:t> </a:t>
            </a:r>
            <a:r>
              <a:rPr lang="it-IT" dirty="0" err="1"/>
              <a:t>proportional</a:t>
            </a:r>
            <a:r>
              <a:rPr lang="it-IT" dirty="0"/>
              <a:t> </a:t>
            </a:r>
            <a:r>
              <a:rPr lang="it-IT" dirty="0" err="1"/>
              <a:t>lateral</a:t>
            </a:r>
            <a:r>
              <a:rPr lang="it-IT" dirty="0"/>
              <a:t> load </a:t>
            </a:r>
            <a:r>
              <a:rPr lang="it-IT" dirty="0" err="1"/>
              <a:t>distribution</a:t>
            </a:r>
            <a:endParaRPr lang="it-IT" dirty="0"/>
          </a:p>
          <a:p>
            <a:endParaRPr lang="en-GB" b="0" i="1" dirty="0"/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61DE23C6-27C0-4C8C-BF43-1E324A861E66}"/>
              </a:ext>
            </a:extLst>
          </p:cNvPr>
          <p:cNvGrpSpPr/>
          <p:nvPr/>
        </p:nvGrpSpPr>
        <p:grpSpPr>
          <a:xfrm>
            <a:off x="3769855" y="1304342"/>
            <a:ext cx="3036955" cy="2824944"/>
            <a:chOff x="673675" y="833267"/>
            <a:chExt cx="4096962" cy="3810952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4FF2D748-45EF-42D2-8EA5-93763325D0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1637"/>
            <a:stretch/>
          </p:blipFill>
          <p:spPr>
            <a:xfrm>
              <a:off x="673675" y="965400"/>
              <a:ext cx="1237327" cy="3281627"/>
            </a:xfrm>
            <a:prstGeom prst="rect">
              <a:avLst/>
            </a:prstGeom>
          </p:spPr>
        </p:pic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5BD6F706-B2C4-4992-9B1B-B4D46DB207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188"/>
            <a:stretch/>
          </p:blipFill>
          <p:spPr>
            <a:xfrm>
              <a:off x="1911003" y="833267"/>
              <a:ext cx="2859634" cy="3810952"/>
            </a:xfrm>
            <a:prstGeom prst="rect">
              <a:avLst/>
            </a:prstGeom>
          </p:spPr>
        </p:pic>
      </p:grpSp>
      <p:pic>
        <p:nvPicPr>
          <p:cNvPr id="14" name="Immagine 13">
            <a:extLst>
              <a:ext uri="{FF2B5EF4-FFF2-40B4-BE49-F238E27FC236}">
                <a16:creationId xmlns:a16="http://schemas.microsoft.com/office/drawing/2014/main" id="{45A41ED1-A5C0-4113-8960-766C3E4B3C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6920" y="1143975"/>
            <a:ext cx="2048749" cy="2139893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AEA54C79-2D7D-4752-B445-6877417C7E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239"/>
          <a:stretch/>
        </p:blipFill>
        <p:spPr>
          <a:xfrm>
            <a:off x="1806920" y="3181215"/>
            <a:ext cx="2131349" cy="1329941"/>
          </a:xfrm>
          <a:prstGeom prst="rect">
            <a:avLst/>
          </a:prstGeom>
        </p:spPr>
      </p:pic>
      <p:sp>
        <p:nvSpPr>
          <p:cNvPr id="64" name="Rectangle 17">
            <a:extLst>
              <a:ext uri="{FF2B5EF4-FFF2-40B4-BE49-F238E27FC236}">
                <a16:creationId xmlns:a16="http://schemas.microsoft.com/office/drawing/2014/main" id="{1F5C28FF-FCA8-4428-952C-BD30EE23F731}"/>
              </a:ext>
            </a:extLst>
          </p:cNvPr>
          <p:cNvSpPr/>
          <p:nvPr/>
        </p:nvSpPr>
        <p:spPr>
          <a:xfrm flipV="1">
            <a:off x="-1320" y="573016"/>
            <a:ext cx="8662518" cy="599195"/>
          </a:xfrm>
          <a:prstGeom prst="rect">
            <a:avLst/>
          </a:prstGeom>
          <a:solidFill>
            <a:srgbClr val="FFB13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5" name="Triangolo isoscele 64">
            <a:extLst>
              <a:ext uri="{FF2B5EF4-FFF2-40B4-BE49-F238E27FC236}">
                <a16:creationId xmlns:a16="http://schemas.microsoft.com/office/drawing/2014/main" id="{6DE9FED2-3B01-4E87-82B2-A616D3E90AD9}"/>
              </a:ext>
            </a:extLst>
          </p:cNvPr>
          <p:cNvSpPr/>
          <p:nvPr/>
        </p:nvSpPr>
        <p:spPr>
          <a:xfrm rot="10800000">
            <a:off x="8383307" y="574423"/>
            <a:ext cx="520636" cy="597788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6" name="Triangolo isoscele 65">
            <a:extLst>
              <a:ext uri="{FF2B5EF4-FFF2-40B4-BE49-F238E27FC236}">
                <a16:creationId xmlns:a16="http://schemas.microsoft.com/office/drawing/2014/main" id="{FFAF4CDF-3571-4D66-B7FC-4891367A4985}"/>
              </a:ext>
            </a:extLst>
          </p:cNvPr>
          <p:cNvSpPr/>
          <p:nvPr/>
        </p:nvSpPr>
        <p:spPr>
          <a:xfrm flipH="1">
            <a:off x="-263230" y="571183"/>
            <a:ext cx="526459" cy="604474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DB941AC7-8186-4655-9BFB-070BD720F70F}"/>
              </a:ext>
            </a:extLst>
          </p:cNvPr>
          <p:cNvSpPr txBox="1"/>
          <p:nvPr/>
        </p:nvSpPr>
        <p:spPr>
          <a:xfrm>
            <a:off x="541021" y="2462308"/>
            <a:ext cx="1540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>
                <a:solidFill>
                  <a:srgbClr val="FF9900"/>
                </a:solidFill>
                <a:latin typeface="+mj-lt"/>
              </a:rPr>
              <a:t>MODE 1 </a:t>
            </a:r>
          </a:p>
          <a:p>
            <a:pPr algn="ctr"/>
            <a:r>
              <a:rPr lang="it-IT" sz="1200" b="1" dirty="0" err="1">
                <a:latin typeface="+mj-lt"/>
              </a:rPr>
              <a:t>Translation</a:t>
            </a:r>
            <a:r>
              <a:rPr lang="it-IT" sz="1200" b="1" dirty="0">
                <a:latin typeface="+mj-lt"/>
              </a:rPr>
              <a:t> in the </a:t>
            </a:r>
          </a:p>
          <a:p>
            <a:pPr algn="ctr"/>
            <a:r>
              <a:rPr lang="it-IT" sz="1200" b="1" dirty="0">
                <a:latin typeface="+mj-lt"/>
              </a:rPr>
              <a:t>–X </a:t>
            </a:r>
            <a:r>
              <a:rPr lang="it-IT" sz="1200" b="1" dirty="0" err="1">
                <a:latin typeface="+mj-lt"/>
              </a:rPr>
              <a:t>direction</a:t>
            </a:r>
            <a:endParaRPr lang="en-GB" sz="1200" b="1" dirty="0">
              <a:latin typeface="+mj-lt"/>
            </a:endParaRPr>
          </a:p>
        </p:txBody>
      </p:sp>
      <p:sp>
        <p:nvSpPr>
          <p:cNvPr id="69" name="Segnaposto testo 5">
            <a:extLst>
              <a:ext uri="{FF2B5EF4-FFF2-40B4-BE49-F238E27FC236}">
                <a16:creationId xmlns:a16="http://schemas.microsoft.com/office/drawing/2014/main" id="{6369E3EB-BF44-4336-AD3D-C49430F26C5D}"/>
              </a:ext>
            </a:extLst>
          </p:cNvPr>
          <p:cNvSpPr txBox="1">
            <a:spLocks/>
          </p:cNvSpPr>
          <p:nvPr/>
        </p:nvSpPr>
        <p:spPr>
          <a:xfrm>
            <a:off x="194002" y="592838"/>
            <a:ext cx="8408978" cy="47856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600" dirty="0">
                <a:solidFill>
                  <a:schemeClr val="bg1"/>
                </a:solidFill>
              </a:rPr>
              <a:t>Each constrained node is pushed of a force proportional to the eigenvector of the principal mode of the structure. </a:t>
            </a:r>
          </a:p>
          <a:p>
            <a:endParaRPr lang="en-GB" sz="2400" i="1" dirty="0"/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2333445-4322-49EB-BDF5-160F1376BCBA}"/>
              </a:ext>
            </a:extLst>
          </p:cNvPr>
          <p:cNvSpPr txBox="1"/>
          <p:nvPr/>
        </p:nvSpPr>
        <p:spPr>
          <a:xfrm>
            <a:off x="5676900" y="4764789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ex23.scd</a:t>
            </a:r>
            <a:endParaRPr lang="en-GB" b="1" i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900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612809" cy="262691"/>
          </a:xfrm>
        </p:spPr>
        <p:txBody>
          <a:bodyPr/>
          <a:lstStyle/>
          <a:p>
            <a:r>
              <a:rPr lang="it-IT" dirty="0" err="1"/>
              <a:t>Modal</a:t>
            </a:r>
            <a:r>
              <a:rPr lang="it-IT" dirty="0"/>
              <a:t> </a:t>
            </a:r>
            <a:r>
              <a:rPr lang="it-IT" dirty="0" err="1"/>
              <a:t>proportional</a:t>
            </a:r>
            <a:r>
              <a:rPr lang="it-IT" dirty="0"/>
              <a:t> </a:t>
            </a:r>
            <a:r>
              <a:rPr lang="it-IT" dirty="0" err="1"/>
              <a:t>lateral</a:t>
            </a:r>
            <a:r>
              <a:rPr lang="it-IT" dirty="0"/>
              <a:t> load </a:t>
            </a:r>
            <a:r>
              <a:rPr lang="it-IT" dirty="0" err="1"/>
              <a:t>distribution</a:t>
            </a:r>
            <a:endParaRPr lang="it-IT" dirty="0"/>
          </a:p>
          <a:p>
            <a:endParaRPr lang="en-GB" b="0" i="1" dirty="0"/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2333445-4322-49EB-BDF5-160F1376BCBA}"/>
              </a:ext>
            </a:extLst>
          </p:cNvPr>
          <p:cNvSpPr txBox="1"/>
          <p:nvPr/>
        </p:nvSpPr>
        <p:spPr>
          <a:xfrm>
            <a:off x="5676900" y="4764789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ex23.scd</a:t>
            </a:r>
            <a:endParaRPr lang="en-GB" b="1" i="1" dirty="0">
              <a:solidFill>
                <a:srgbClr val="FF9900"/>
              </a:solidFill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273CCF8-753B-4101-9DF4-0C784B2C7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588" y="786358"/>
            <a:ext cx="3323104" cy="372479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EED9777-1E7D-4ADD-ABE8-E0328C4064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59" y="786358"/>
            <a:ext cx="3224126" cy="373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38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844849" cy="262691"/>
          </a:xfrm>
        </p:spPr>
        <p:txBody>
          <a:bodyPr/>
          <a:lstStyle/>
          <a:p>
            <a:r>
              <a:rPr lang="it-IT" dirty="0"/>
              <a:t>Mass </a:t>
            </a:r>
            <a:r>
              <a:rPr lang="it-IT" dirty="0" err="1"/>
              <a:t>proportional</a:t>
            </a:r>
            <a:r>
              <a:rPr lang="it-IT" dirty="0"/>
              <a:t> </a:t>
            </a:r>
            <a:r>
              <a:rPr lang="it-IT" dirty="0" err="1"/>
              <a:t>lateral</a:t>
            </a:r>
            <a:r>
              <a:rPr lang="it-IT" dirty="0"/>
              <a:t> load </a:t>
            </a:r>
            <a:r>
              <a:rPr lang="it-IT" dirty="0" err="1"/>
              <a:t>distribution</a:t>
            </a:r>
            <a:endParaRPr lang="it-IT" dirty="0"/>
          </a:p>
          <a:p>
            <a:endParaRPr lang="en-GB" b="0" i="1" dirty="0"/>
          </a:p>
        </p:txBody>
      </p:sp>
      <p:sp>
        <p:nvSpPr>
          <p:cNvPr id="64" name="Rectangle 17">
            <a:extLst>
              <a:ext uri="{FF2B5EF4-FFF2-40B4-BE49-F238E27FC236}">
                <a16:creationId xmlns:a16="http://schemas.microsoft.com/office/drawing/2014/main" id="{1F5C28FF-FCA8-4428-952C-BD30EE23F731}"/>
              </a:ext>
            </a:extLst>
          </p:cNvPr>
          <p:cNvSpPr/>
          <p:nvPr/>
        </p:nvSpPr>
        <p:spPr>
          <a:xfrm flipV="1">
            <a:off x="-1320" y="573016"/>
            <a:ext cx="8662518" cy="599195"/>
          </a:xfrm>
          <a:prstGeom prst="rect">
            <a:avLst/>
          </a:prstGeom>
          <a:solidFill>
            <a:srgbClr val="FFB13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5" name="Triangolo isoscele 64">
            <a:extLst>
              <a:ext uri="{FF2B5EF4-FFF2-40B4-BE49-F238E27FC236}">
                <a16:creationId xmlns:a16="http://schemas.microsoft.com/office/drawing/2014/main" id="{6DE9FED2-3B01-4E87-82B2-A616D3E90AD9}"/>
              </a:ext>
            </a:extLst>
          </p:cNvPr>
          <p:cNvSpPr/>
          <p:nvPr/>
        </p:nvSpPr>
        <p:spPr>
          <a:xfrm rot="10800000">
            <a:off x="8383307" y="574423"/>
            <a:ext cx="520636" cy="597788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6" name="Triangolo isoscele 65">
            <a:extLst>
              <a:ext uri="{FF2B5EF4-FFF2-40B4-BE49-F238E27FC236}">
                <a16:creationId xmlns:a16="http://schemas.microsoft.com/office/drawing/2014/main" id="{FFAF4CDF-3571-4D66-B7FC-4891367A4985}"/>
              </a:ext>
            </a:extLst>
          </p:cNvPr>
          <p:cNvSpPr/>
          <p:nvPr/>
        </p:nvSpPr>
        <p:spPr>
          <a:xfrm flipH="1">
            <a:off x="-263230" y="571183"/>
            <a:ext cx="526459" cy="604474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69" name="Segnaposto testo 5">
            <a:extLst>
              <a:ext uri="{FF2B5EF4-FFF2-40B4-BE49-F238E27FC236}">
                <a16:creationId xmlns:a16="http://schemas.microsoft.com/office/drawing/2014/main" id="{6369E3EB-BF44-4336-AD3D-C49430F26C5D}"/>
              </a:ext>
            </a:extLst>
          </p:cNvPr>
          <p:cNvSpPr txBox="1">
            <a:spLocks/>
          </p:cNvSpPr>
          <p:nvPr/>
        </p:nvSpPr>
        <p:spPr>
          <a:xfrm>
            <a:off x="194002" y="592838"/>
            <a:ext cx="8408978" cy="47856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600" dirty="0">
                <a:solidFill>
                  <a:schemeClr val="bg1"/>
                </a:solidFill>
              </a:rPr>
              <a:t>Each constrained node is pushed of a force proportional to the eigenvector of the principal mode of the structure. </a:t>
            </a:r>
          </a:p>
          <a:p>
            <a:endParaRPr lang="en-GB" sz="2400" i="1" dirty="0"/>
          </a:p>
        </p:txBody>
      </p:sp>
      <p:sp>
        <p:nvSpPr>
          <p:cNvPr id="73" name="CasellaDiTesto 72">
            <a:extLst>
              <a:ext uri="{FF2B5EF4-FFF2-40B4-BE49-F238E27FC236}">
                <a16:creationId xmlns:a16="http://schemas.microsoft.com/office/drawing/2014/main" id="{B2333445-4322-49EB-BDF5-160F1376BCBA}"/>
              </a:ext>
            </a:extLst>
          </p:cNvPr>
          <p:cNvSpPr txBox="1"/>
          <p:nvPr/>
        </p:nvSpPr>
        <p:spPr>
          <a:xfrm>
            <a:off x="5676900" y="4764789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ex24.scd</a:t>
            </a:r>
            <a:endParaRPr lang="en-GB" b="1" i="1" dirty="0">
              <a:solidFill>
                <a:srgbClr val="FF9900"/>
              </a:solidFill>
            </a:endParaRP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00C2367A-9393-46FF-89B9-EB9EBEA7B5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915" y="1589916"/>
            <a:ext cx="2825168" cy="261961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FC6C6EB-B967-4BB5-AFC2-CCF913C50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05" y="1282723"/>
            <a:ext cx="3474383" cy="3789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67499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9251</TotalTime>
  <Words>572</Words>
  <Application>Microsoft Office PowerPoint</Application>
  <PresentationFormat>On-screen Show (16:9)</PresentationFormat>
  <Paragraphs>158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Open Sans ExtraBold</vt:lpstr>
      <vt:lpstr>Open Sans Light</vt:lpstr>
      <vt:lpstr>Open Sans</vt:lpstr>
      <vt:lpstr>Arial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429</cp:revision>
  <dcterms:modified xsi:type="dcterms:W3CDTF">2021-09-23T11:06:05Z</dcterms:modified>
</cp:coreProperties>
</file>