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autoCompressPictures="0">
  <p:sldMasterIdLst>
    <p:sldMasterId id="2147483661" r:id="rId1"/>
  </p:sldMasterIdLst>
  <p:notesMasterIdLst>
    <p:notesMasterId r:id="rId15"/>
  </p:notesMasterIdLst>
  <p:sldIdLst>
    <p:sldId id="256" r:id="rId2"/>
    <p:sldId id="285" r:id="rId3"/>
    <p:sldId id="312" r:id="rId4"/>
    <p:sldId id="313" r:id="rId5"/>
    <p:sldId id="314" r:id="rId6"/>
    <p:sldId id="315" r:id="rId7"/>
    <p:sldId id="316" r:id="rId8"/>
    <p:sldId id="317" r:id="rId9"/>
    <p:sldId id="318" r:id="rId10"/>
    <p:sldId id="319" r:id="rId11"/>
    <p:sldId id="320" r:id="rId12"/>
    <p:sldId id="321" r:id="rId13"/>
    <p:sldId id="322" r:id="rId14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Lato" panose="020F0502020204030203" pitchFamily="34" charset="0"/>
      <p:regular r:id="rId20"/>
      <p:bold r:id="rId21"/>
      <p:italic r:id="rId22"/>
      <p:boldItalic r:id="rId23"/>
    </p:embeddedFont>
    <p:embeddedFont>
      <p:font typeface="News Cycle" panose="02000503000000000000" pitchFamily="2" charset="2"/>
      <p:regular r:id="rId24"/>
      <p:bold r:id="rId2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2626"/>
    <a:srgbClr val="1CADE4"/>
    <a:srgbClr val="F9FF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7B9FCAC-5A45-4CCA-AE65-77CEF21B6FB7}">
  <a:tblStyle styleId="{C7B9FCAC-5A45-4CCA-AE65-77CEF21B6FB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2" autoAdjust="0"/>
    <p:restoredTop sz="96730" autoAdjust="0"/>
  </p:normalViewPr>
  <p:slideViewPr>
    <p:cSldViewPr snapToGrid="0">
      <p:cViewPr varScale="1">
        <p:scale>
          <a:sx n="146" d="100"/>
          <a:sy n="146" d="100"/>
        </p:scale>
        <p:origin x="516" y="12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3675612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73108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561884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371093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099118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700471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531097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704076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257202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360683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506644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970947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957572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527092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 userDrawn="1"/>
        </p:nvSpPr>
        <p:spPr>
          <a:xfrm>
            <a:off x="12" y="-19"/>
            <a:ext cx="5713277" cy="5143519"/>
          </a:xfrm>
          <a:custGeom>
            <a:avLst/>
            <a:gdLst/>
            <a:ahLst/>
            <a:cxnLst/>
            <a:rect l="l" t="t" r="r" b="b"/>
            <a:pathLst>
              <a:path w="4644941" h="4202349" extrusionOk="0">
                <a:moveTo>
                  <a:pt x="2816531" y="4202349"/>
                </a:moveTo>
                <a:lnTo>
                  <a:pt x="0" y="4202349"/>
                </a:lnTo>
                <a:lnTo>
                  <a:pt x="0" y="0"/>
                </a:lnTo>
                <a:lnTo>
                  <a:pt x="4644942" y="0"/>
                </a:lnTo>
                <a:lnTo>
                  <a:pt x="2816531" y="4202349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15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3807571" y="1106345"/>
            <a:ext cx="1603738" cy="2930810"/>
          </a:xfrm>
          <a:custGeom>
            <a:avLst/>
            <a:gdLst/>
            <a:ahLst/>
            <a:cxnLst/>
            <a:rect l="l" t="t" r="r" b="b"/>
            <a:pathLst>
              <a:path w="1303852" h="2392498" extrusionOk="0">
                <a:moveTo>
                  <a:pt x="1040950" y="0"/>
                </a:moveTo>
                <a:lnTo>
                  <a:pt x="0" y="2392499"/>
                </a:lnTo>
                <a:lnTo>
                  <a:pt x="262902" y="2392499"/>
                </a:lnTo>
                <a:lnTo>
                  <a:pt x="1303852" y="0"/>
                </a:lnTo>
                <a:lnTo>
                  <a:pt x="104095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algn="bl" rotWithShape="0">
              <a:schemeClr val="dk1">
                <a:alpha val="30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457200" y="1122100"/>
            <a:ext cx="3477000" cy="2899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E71152CD-B8B9-8742-16CF-7F86016A37F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736443"/>
            <a:ext cx="977288" cy="35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412630BF-5E41-97DC-A930-3D9D0371C48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5578" y="4736443"/>
            <a:ext cx="359696" cy="35969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1/3">
  <p:cSld name="BLANK_1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/>
          <p:nvPr/>
        </p:nvSpPr>
        <p:spPr>
          <a:xfrm>
            <a:off x="0" y="0"/>
            <a:ext cx="4042035" cy="5143500"/>
          </a:xfrm>
          <a:custGeom>
            <a:avLst/>
            <a:gdLst/>
            <a:ahLst/>
            <a:cxnLst/>
            <a:rect l="l" t="t" r="r" b="b"/>
            <a:pathLst>
              <a:path w="161407" h="206500" extrusionOk="0">
                <a:moveTo>
                  <a:pt x="71935" y="206500"/>
                </a:moveTo>
                <a:lnTo>
                  <a:pt x="161407" y="0"/>
                </a:lnTo>
                <a:lnTo>
                  <a:pt x="0" y="0"/>
                </a:lnTo>
                <a:lnTo>
                  <a:pt x="0" y="20614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15000"/>
              </a:schemeClr>
            </a:outerShdw>
          </a:effectLst>
        </p:spPr>
      </p:sp>
      <p:sp>
        <p:nvSpPr>
          <p:cNvPr id="69" name="Google Shape;69;p12"/>
          <p:cNvSpPr/>
          <p:nvPr/>
        </p:nvSpPr>
        <p:spPr>
          <a:xfrm>
            <a:off x="2385870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540B3C34-BF9D-A2BE-5CA1-77BD572945B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736443"/>
            <a:ext cx="977288" cy="35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BD161831-221D-F410-715D-A8C5E9D5AB4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5578" y="4736443"/>
            <a:ext cx="359696" cy="35969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2/3">
  <p:cSld name="BLANK_1_1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3"/>
          <p:cNvSpPr/>
          <p:nvPr/>
        </p:nvSpPr>
        <p:spPr>
          <a:xfrm>
            <a:off x="0" y="-19"/>
            <a:ext cx="6727695" cy="5143519"/>
          </a:xfrm>
          <a:custGeom>
            <a:avLst/>
            <a:gdLst/>
            <a:ahLst/>
            <a:cxnLst/>
            <a:rect l="l" t="t" r="r" b="b"/>
            <a:pathLst>
              <a:path w="5469671" h="4202349" extrusionOk="0">
                <a:moveTo>
                  <a:pt x="3641261" y="4202349"/>
                </a:moveTo>
                <a:lnTo>
                  <a:pt x="0" y="4202349"/>
                </a:lnTo>
                <a:lnTo>
                  <a:pt x="0" y="0"/>
                </a:lnTo>
                <a:lnTo>
                  <a:pt x="5469672" y="0"/>
                </a:lnTo>
                <a:lnTo>
                  <a:pt x="3641261" y="4202349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20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13"/>
          <p:cNvSpPr/>
          <p:nvPr/>
        </p:nvSpPr>
        <p:spPr>
          <a:xfrm>
            <a:off x="5061079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D05C87C8-1F07-240C-F2A5-61A458342E7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736443"/>
            <a:ext cx="977288" cy="35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9E6865EB-F12A-BC23-5028-BDF30521BD9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5578" y="4736443"/>
            <a:ext cx="359696" cy="359696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blipFill dpi="0" rotWithShape="1">
          <a:blip r:embed="rId5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587675"/>
            <a:ext cx="5343900" cy="71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421049"/>
            <a:ext cx="4574700" cy="312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ews Cycle"/>
              <a:buChar char="╸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1pPr>
            <a:lvl2pPr marL="914400" lvl="1" indent="-381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ews Cycle"/>
              <a:buChar char="-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2pPr>
            <a:lvl3pPr marL="1371600" lvl="2" indent="-381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ews Cycle"/>
              <a:buChar char="-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3pPr>
            <a:lvl4pPr marL="1828800" lvl="3" indent="-381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ews Cycle"/>
              <a:buChar char="-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4pPr>
            <a:lvl5pPr marL="2286000" lvl="4" indent="-3810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News Cycle"/>
              <a:buChar char="○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5pPr>
            <a:lvl6pPr marL="2743200" lvl="5" indent="-3810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News Cycle"/>
              <a:buChar char="■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6pPr>
            <a:lvl7pPr marL="3200400" lvl="6" indent="-3810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News Cycle"/>
              <a:buChar char="●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7pPr>
            <a:lvl8pPr marL="3657600" lvl="7" indent="-3810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News Cycle"/>
              <a:buChar char="○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8pPr>
            <a:lvl9pPr marL="4114800" lvl="8" indent="-3810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News Cycle"/>
              <a:buChar char="■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9pPr>
          </a:lstStyle>
          <a:p>
            <a:endParaRPr/>
          </a:p>
        </p:txBody>
      </p:sp>
      <p:cxnSp>
        <p:nvCxnSpPr>
          <p:cNvPr id="9" name="Google Shape;9;p1"/>
          <p:cNvCxnSpPr>
            <a:stCxn id="7" idx="1"/>
          </p:cNvCxnSpPr>
          <p:nvPr/>
        </p:nvCxnSpPr>
        <p:spPr>
          <a:xfrm>
            <a:off x="457200" y="2982549"/>
            <a:ext cx="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026" name="Picture 2">
            <a:extLst>
              <a:ext uri="{FF2B5EF4-FFF2-40B4-BE49-F238E27FC236}">
                <a16:creationId xmlns:a16="http://schemas.microsoft.com/office/drawing/2014/main" id="{A7131817-161A-D10F-1914-1D7DAEA2CC6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736443"/>
            <a:ext cx="977288" cy="35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49A05E33-718A-F468-7F1B-7F8293E4F9E9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5578" y="4736443"/>
            <a:ext cx="359696" cy="359696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8" r:id="rId2"/>
    <p:sldLayoutId id="2147483659" r:id="rId3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opensees.github.io/OpenSeesDocumentation/user/manual/material/ndMaterials/ASDConcrete3D.html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gif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gif"/><Relationship Id="rId5" Type="http://schemas.openxmlformats.org/officeDocument/2006/relationships/image" Target="../media/image14.gif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2989/EAS.2014.6.6.627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5"/>
          <p:cNvSpPr txBox="1">
            <a:spLocks noGrp="1"/>
          </p:cNvSpPr>
          <p:nvPr>
            <p:ph type="ctrTitle"/>
          </p:nvPr>
        </p:nvSpPr>
        <p:spPr>
          <a:xfrm>
            <a:off x="69273" y="50223"/>
            <a:ext cx="4689764" cy="2007177"/>
          </a:xfrm>
          <a:prstGeom prst="rect">
            <a:avLst/>
          </a:prstGeom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latin typeface="News Cycle" panose="02000503000000000000" pitchFamily="2" charset="2"/>
              </a:rPr>
              <a:t>Modeling an Adobe Wall </a:t>
            </a:r>
            <a:br>
              <a:rPr lang="en-US" sz="4000" b="1" dirty="0">
                <a:latin typeface="News Cycle" panose="02000503000000000000" pitchFamily="2" charset="2"/>
              </a:rPr>
            </a:br>
            <a:r>
              <a:rPr lang="en-US" sz="3600" b="1" dirty="0">
                <a:latin typeface="News Cycle" panose="02000503000000000000" pitchFamily="2" charset="2"/>
              </a:rPr>
              <a:t>Under Cyclic Actions</a:t>
            </a:r>
            <a:br>
              <a:rPr lang="en-US" sz="3600" b="1" dirty="0">
                <a:latin typeface="News Cycle" panose="02000503000000000000" pitchFamily="2" charset="2"/>
              </a:rPr>
            </a:br>
            <a:br>
              <a:rPr lang="en-US" sz="3600" b="1" dirty="0">
                <a:latin typeface="News Cycle" panose="02000503000000000000" pitchFamily="2" charset="2"/>
              </a:rPr>
            </a:br>
            <a:r>
              <a:rPr lang="en-US" sz="2000" dirty="0">
                <a:latin typeface="News Cycle" panose="02000503000000000000" pitchFamily="2" charset="2"/>
              </a:rPr>
              <a:t>using the New </a:t>
            </a:r>
            <a:r>
              <a:rPr lang="en-US" sz="2000" b="0" i="0" dirty="0">
                <a:effectLst/>
                <a:latin typeface="News Cycle" panose="02000503000000000000" pitchFamily="2" charset="2"/>
              </a:rPr>
              <a:t>ASDConcrete3D Material</a:t>
            </a:r>
            <a:br>
              <a:rPr lang="en-US" sz="2000" b="0" i="0" dirty="0">
                <a:effectLst/>
                <a:latin typeface="News Cycle" panose="02000503000000000000" pitchFamily="2" charset="2"/>
              </a:rPr>
            </a:br>
            <a:br>
              <a:rPr lang="en-US" sz="2000" b="0" i="0" dirty="0">
                <a:effectLst/>
                <a:latin typeface="News Cycle" panose="02000503000000000000" pitchFamily="2" charset="2"/>
              </a:rPr>
            </a:br>
            <a:br>
              <a:rPr lang="en-US" sz="2000" b="0" i="0" dirty="0">
                <a:effectLst/>
                <a:latin typeface="News Cycle" panose="02000503000000000000" pitchFamily="2" charset="2"/>
              </a:rPr>
            </a:br>
            <a:br>
              <a:rPr lang="en-US" sz="2000" b="0" i="0" dirty="0">
                <a:effectLst/>
                <a:latin typeface="News Cycle" panose="02000503000000000000" pitchFamily="2" charset="2"/>
              </a:rPr>
            </a:br>
            <a:endParaRPr sz="3200" dirty="0">
              <a:solidFill>
                <a:schemeClr val="accent3">
                  <a:lumMod val="60000"/>
                  <a:lumOff val="40000"/>
                </a:schemeClr>
              </a:solidFill>
              <a:latin typeface="News Cycle" panose="02000503000000000000" pitchFamily="2" charset="2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E1594ED1-63BA-4390-A4F5-46CA690F7048}"/>
              </a:ext>
            </a:extLst>
          </p:cNvPr>
          <p:cNvSpPr txBox="1"/>
          <p:nvPr/>
        </p:nvSpPr>
        <p:spPr>
          <a:xfrm>
            <a:off x="8090187" y="4943445"/>
            <a:ext cx="1116011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700" dirty="0">
                <a:solidFill>
                  <a:schemeClr val="bg1"/>
                </a:solidFill>
              </a:rPr>
              <a:t>Image </a:t>
            </a:r>
            <a:r>
              <a:rPr lang="it-IT" sz="700" dirty="0" err="1">
                <a:solidFill>
                  <a:schemeClr val="bg1"/>
                </a:solidFill>
              </a:rPr>
              <a:t>courtesy</a:t>
            </a:r>
            <a:r>
              <a:rPr lang="it-IT" sz="700" dirty="0">
                <a:solidFill>
                  <a:schemeClr val="bg1"/>
                </a:solidFill>
              </a:rPr>
              <a:t> of ESO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2457D59B-36ED-2A12-E6C9-C07A40F008C8}"/>
              </a:ext>
            </a:extLst>
          </p:cNvPr>
          <p:cNvSpPr txBox="1"/>
          <p:nvPr/>
        </p:nvSpPr>
        <p:spPr>
          <a:xfrm>
            <a:off x="215538" y="2161902"/>
            <a:ext cx="345965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1CADE4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use the new ASDConcrete3D material to model Adobe shear walls subjected to in-plane cyclic actions</a:t>
            </a:r>
          </a:p>
          <a:p>
            <a:pPr marL="285750" indent="-285750">
              <a:buClr>
                <a:srgbClr val="1CADE4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choose the proper preset from among the available ones: Concrete (1P), Concrete (4P), Concrete (6P)</a:t>
            </a:r>
          </a:p>
          <a:p>
            <a:pPr marL="285750" indent="-285750">
              <a:buClr>
                <a:srgbClr val="1CADE4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set up the “User-Defined” preset when none of the built-in presets are adequate. </a:t>
            </a:r>
            <a:endParaRPr lang="it-IT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96;p17">
            <a:extLst>
              <a:ext uri="{FF2B5EF4-FFF2-40B4-BE49-F238E27FC236}">
                <a16:creationId xmlns:a16="http://schemas.microsoft.com/office/drawing/2014/main" id="{3B8846EF-9969-A885-93E3-1AD6656A9EA6}"/>
              </a:ext>
            </a:extLst>
          </p:cNvPr>
          <p:cNvSpPr txBox="1">
            <a:spLocks/>
          </p:cNvSpPr>
          <p:nvPr/>
        </p:nvSpPr>
        <p:spPr>
          <a:xfrm>
            <a:off x="180107" y="301147"/>
            <a:ext cx="2981104" cy="2317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9pPr>
          </a:lstStyle>
          <a:p>
            <a:r>
              <a:rPr lang="en-US" sz="3600" dirty="0"/>
              <a:t>Adobe Wall Model &amp; References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9922A46C-2855-F3CF-C7A9-ACC395C007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2690" y="1366638"/>
            <a:ext cx="4935387" cy="1252465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2615EA46-8ADF-1051-C984-EFDC666AFF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34280" y="2810335"/>
            <a:ext cx="6042032" cy="2107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100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96;p17">
            <a:extLst>
              <a:ext uri="{FF2B5EF4-FFF2-40B4-BE49-F238E27FC236}">
                <a16:creationId xmlns:a16="http://schemas.microsoft.com/office/drawing/2014/main" id="{3B8846EF-9969-A885-93E3-1AD6656A9EA6}"/>
              </a:ext>
            </a:extLst>
          </p:cNvPr>
          <p:cNvSpPr txBox="1">
            <a:spLocks/>
          </p:cNvSpPr>
          <p:nvPr/>
        </p:nvSpPr>
        <p:spPr>
          <a:xfrm>
            <a:off x="180107" y="301147"/>
            <a:ext cx="2981104" cy="2317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9pPr>
          </a:lstStyle>
          <a:p>
            <a:r>
              <a:rPr lang="en-US" sz="3600" dirty="0"/>
              <a:t>Adobe Wall Model &amp; References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806366F2-04D0-4E7C-4159-16B4DA4F7D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2372" y="251460"/>
            <a:ext cx="3589883" cy="4640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7017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96;p17">
            <a:extLst>
              <a:ext uri="{FF2B5EF4-FFF2-40B4-BE49-F238E27FC236}">
                <a16:creationId xmlns:a16="http://schemas.microsoft.com/office/drawing/2014/main" id="{3B8846EF-9969-A885-93E3-1AD6656A9EA6}"/>
              </a:ext>
            </a:extLst>
          </p:cNvPr>
          <p:cNvSpPr txBox="1">
            <a:spLocks/>
          </p:cNvSpPr>
          <p:nvPr/>
        </p:nvSpPr>
        <p:spPr>
          <a:xfrm>
            <a:off x="180107" y="301147"/>
            <a:ext cx="2981104" cy="2317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9pPr>
          </a:lstStyle>
          <a:p>
            <a:r>
              <a:rPr lang="en-US" sz="3600" dirty="0"/>
              <a:t>Adobe Wall Model &amp; References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4C77D61C-E1B4-92CE-83D3-625FE1E125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5667" y="130629"/>
            <a:ext cx="2767247" cy="1561011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109B825A-D0BB-D29E-0D26-BEDAE5A6BC8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364" r="4188"/>
          <a:stretch/>
        </p:blipFill>
        <p:spPr>
          <a:xfrm>
            <a:off x="3043646" y="2901666"/>
            <a:ext cx="2423160" cy="2111205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B177D1A0-DF7B-D9F3-1282-3188FFE5F5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17655" y="2571750"/>
            <a:ext cx="3517382" cy="2382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2428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96;p17">
            <a:extLst>
              <a:ext uri="{FF2B5EF4-FFF2-40B4-BE49-F238E27FC236}">
                <a16:creationId xmlns:a16="http://schemas.microsoft.com/office/drawing/2014/main" id="{3B8846EF-9969-A885-93E3-1AD6656A9EA6}"/>
              </a:ext>
            </a:extLst>
          </p:cNvPr>
          <p:cNvSpPr txBox="1">
            <a:spLocks/>
          </p:cNvSpPr>
          <p:nvPr/>
        </p:nvSpPr>
        <p:spPr>
          <a:xfrm>
            <a:off x="180107" y="301147"/>
            <a:ext cx="2981104" cy="2317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9pPr>
          </a:lstStyle>
          <a:p>
            <a:r>
              <a:rPr lang="en-US" sz="3600" dirty="0"/>
              <a:t>Adobe Wall Model &amp; References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4C77D61C-E1B4-92CE-83D3-625FE1E125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5667" y="130629"/>
            <a:ext cx="2767247" cy="1561011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D5C424CC-D041-D4EE-D0CA-0DB5E9AB6F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5777" y="3233758"/>
            <a:ext cx="2541590" cy="1779113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BED51273-664C-BB58-2DB6-DD170C0C66C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03698" y="2571750"/>
            <a:ext cx="3060195" cy="2291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8974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7"/>
          <p:cNvSpPr txBox="1">
            <a:spLocks noGrp="1"/>
          </p:cNvSpPr>
          <p:nvPr>
            <p:ph type="ctrTitle" idx="4294967295"/>
          </p:nvPr>
        </p:nvSpPr>
        <p:spPr>
          <a:xfrm>
            <a:off x="180107" y="301147"/>
            <a:ext cx="2981104" cy="2317956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dirty="0"/>
              <a:t>ASDConcrete3D</a:t>
            </a:r>
            <a:br>
              <a:rPr lang="en-US" sz="3600" dirty="0"/>
            </a:br>
            <a:br>
              <a:rPr lang="en-US" sz="3600" dirty="0"/>
            </a:b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27CED7"/>
                </a:solidFill>
                <a:effectLst/>
                <a:uLnTx/>
                <a:uFillTx/>
                <a:latin typeface="News Cycle"/>
                <a:sym typeface="News Cycle"/>
              </a:rPr>
              <a:t>Documentation and References</a:t>
            </a:r>
            <a:endParaRPr lang="en-US" sz="3600" dirty="0"/>
          </a:p>
        </p:txBody>
      </p:sp>
      <p:sp>
        <p:nvSpPr>
          <p:cNvPr id="4" name="Google Shape;116;p20">
            <a:extLst>
              <a:ext uri="{FF2B5EF4-FFF2-40B4-BE49-F238E27FC236}">
                <a16:creationId xmlns:a16="http://schemas.microsoft.com/office/drawing/2014/main" id="{401931B8-F2C0-4C8C-82E8-58514DD98538}"/>
              </a:ext>
            </a:extLst>
          </p:cNvPr>
          <p:cNvSpPr txBox="1">
            <a:spLocks/>
          </p:cNvSpPr>
          <p:nvPr/>
        </p:nvSpPr>
        <p:spPr>
          <a:xfrm>
            <a:off x="3304905" y="3928986"/>
            <a:ext cx="5505994" cy="8324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indent="-381000">
              <a:spcBef>
                <a:spcPts val="600"/>
              </a:spcBef>
              <a:buClr>
                <a:schemeClr val="accent1"/>
              </a:buClr>
              <a:buSzPts val="2400"/>
              <a:buFont typeface="Arial" panose="020B0604020202020204" pitchFamily="34" charset="0"/>
              <a:buChar char="•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1pPr>
            <a:lvl2pPr marL="914400" indent="-381000">
              <a:buClr>
                <a:schemeClr val="dk2"/>
              </a:buClr>
              <a:buSzPts val="2400"/>
              <a:buFont typeface="News Cycle"/>
              <a:buChar char="-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2pPr>
            <a:lvl3pPr marL="1371600" indent="-381000">
              <a:buClr>
                <a:schemeClr val="dk2"/>
              </a:buClr>
              <a:buSzPts val="2400"/>
              <a:buFont typeface="News Cycle"/>
              <a:buChar char="-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3pPr>
            <a:lvl4pPr marL="1828800" indent="-381000">
              <a:buClr>
                <a:schemeClr val="dk2"/>
              </a:buClr>
              <a:buSzPts val="2400"/>
              <a:buFont typeface="News Cycle"/>
              <a:buChar char="-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4pPr>
            <a:lvl5pPr marL="2286000" indent="-381000">
              <a:buClr>
                <a:schemeClr val="lt1"/>
              </a:buClr>
              <a:buSzPts val="2400"/>
              <a:buFont typeface="News Cycle"/>
              <a:buChar char="○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5pPr>
            <a:lvl6pPr marL="2743200" indent="-381000">
              <a:buClr>
                <a:schemeClr val="lt1"/>
              </a:buClr>
              <a:buSzPts val="2400"/>
              <a:buFont typeface="News Cycle"/>
              <a:buChar char="■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6pPr>
            <a:lvl7pPr marL="3200400" indent="-381000">
              <a:buClr>
                <a:schemeClr val="lt1"/>
              </a:buClr>
              <a:buSzPts val="2400"/>
              <a:buFont typeface="News Cycle"/>
              <a:buChar char="●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7pPr>
            <a:lvl8pPr marL="3657600" indent="-381000">
              <a:buClr>
                <a:schemeClr val="lt1"/>
              </a:buClr>
              <a:buSzPts val="2400"/>
              <a:buFont typeface="News Cycle"/>
              <a:buChar char="○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8pPr>
            <a:lvl9pPr marL="4114800" indent="-381000">
              <a:buClr>
                <a:schemeClr val="lt1"/>
              </a:buClr>
              <a:buSzPts val="2400"/>
              <a:buFont typeface="News Cycle"/>
              <a:buChar char="■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9pPr>
          </a:lstStyle>
          <a:p>
            <a:pPr marL="76200" indent="0" algn="ctr">
              <a:buNone/>
            </a:pPr>
            <a:r>
              <a:rPr lang="en-US" sz="1600" b="1" dirty="0">
                <a:solidFill>
                  <a:schemeClr val="bg2"/>
                </a:solidFill>
                <a:hlinkClick r:id="rId3"/>
              </a:rPr>
              <a:t>https://opensees.github.io/OpenSeesDocumentation/user/manual/material/ndMaterials/ASDConcrete3D.html</a:t>
            </a:r>
            <a:r>
              <a:rPr lang="en-US" sz="1600" b="1" dirty="0">
                <a:solidFill>
                  <a:schemeClr val="bg2"/>
                </a:solidFill>
              </a:rPr>
              <a:t> </a:t>
            </a:r>
          </a:p>
          <a:p>
            <a:pPr marL="76200" indent="0" algn="ctr">
              <a:buNone/>
            </a:pPr>
            <a:endParaRPr lang="en-US" sz="1600" b="1" dirty="0">
              <a:solidFill>
                <a:schemeClr val="bg2"/>
              </a:solidFill>
            </a:endParaRPr>
          </a:p>
          <a:p>
            <a:pPr algn="ctr"/>
            <a:endParaRPr lang="en-US" sz="1400" dirty="0">
              <a:solidFill>
                <a:schemeClr val="bg2"/>
              </a:solidFill>
            </a:endParaRPr>
          </a:p>
          <a:p>
            <a:pPr marL="76200" indent="0" algn="ctr">
              <a:buNone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EED30E1F-FCA1-23B3-A244-0A6FCA716E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0926" y="451370"/>
            <a:ext cx="4038730" cy="3276480"/>
          </a:xfrm>
          <a:prstGeom prst="rect">
            <a:avLst/>
          </a:prstGeom>
          <a:ln>
            <a:solidFill>
              <a:srgbClr val="1CADE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070859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7"/>
          <p:cNvSpPr txBox="1">
            <a:spLocks noGrp="1"/>
          </p:cNvSpPr>
          <p:nvPr>
            <p:ph type="ctrTitle" idx="4294967295"/>
          </p:nvPr>
        </p:nvSpPr>
        <p:spPr>
          <a:xfrm>
            <a:off x="180107" y="301147"/>
            <a:ext cx="2981104" cy="2317956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dirty="0"/>
              <a:t>ASDConcrete3D</a:t>
            </a:r>
            <a:br>
              <a:rPr lang="en-US" sz="3600" dirty="0"/>
            </a:br>
            <a:br>
              <a:rPr lang="en-US" sz="3600" dirty="0"/>
            </a:b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27CED7"/>
                </a:solidFill>
                <a:effectLst/>
                <a:uLnTx/>
                <a:uFillTx/>
                <a:latin typeface="News Cycle"/>
                <a:sym typeface="News Cycle"/>
              </a:rPr>
              <a:t>Theory</a:t>
            </a:r>
            <a:endParaRPr lang="en-US" sz="3600" dirty="0"/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9A5A15FF-A018-C140-E689-E7816C9D98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0986" y="1194282"/>
            <a:ext cx="4301137" cy="626833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13EE0C14-6EE5-1DD8-1B96-E64D85D06E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0986" y="2041113"/>
            <a:ext cx="4181106" cy="886901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6687A467-A678-2419-4A73-F3150E3D6AF3}"/>
              </a:ext>
            </a:extLst>
          </p:cNvPr>
          <p:cNvSpPr txBox="1"/>
          <p:nvPr/>
        </p:nvSpPr>
        <p:spPr>
          <a:xfrm>
            <a:off x="4220986" y="498242"/>
            <a:ext cx="430113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News Cycle"/>
                <a:sym typeface="News Cycle"/>
              </a:rPr>
              <a:t>1. Elastic prediction and unilateral effect</a:t>
            </a:r>
            <a:endParaRPr lang="it-IT" dirty="0">
              <a:solidFill>
                <a:srgbClr val="262626"/>
              </a:solidFill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536AB8F0-4563-0677-4A51-4A0706CF12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8141" y="2997558"/>
            <a:ext cx="2076872" cy="2076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ABC639A8-B900-73B2-01F8-54FC33F9D09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09508" y="3222145"/>
            <a:ext cx="3128634" cy="1835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4585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magine 13">
            <a:extLst>
              <a:ext uri="{FF2B5EF4-FFF2-40B4-BE49-F238E27FC236}">
                <a16:creationId xmlns:a16="http://schemas.microsoft.com/office/drawing/2014/main" id="{2B084E63-0461-DE60-371C-72F1BE179D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7653" y="1139896"/>
            <a:ext cx="4481185" cy="2080550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A9EBA750-0649-E8D2-5BE0-815F3CCF52F7}"/>
              </a:ext>
            </a:extLst>
          </p:cNvPr>
          <p:cNvSpPr txBox="1"/>
          <p:nvPr/>
        </p:nvSpPr>
        <p:spPr>
          <a:xfrm>
            <a:off x="4220986" y="498242"/>
            <a:ext cx="430113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News Cycle"/>
                <a:sym typeface="News Cycle"/>
              </a:rPr>
              <a:t>2. Damage Surfaces</a:t>
            </a:r>
            <a:endParaRPr lang="it-IT" dirty="0">
              <a:solidFill>
                <a:srgbClr val="262626"/>
              </a:solidFill>
            </a:endParaRP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E2272A8A-0491-3427-A8D4-CBA2CF6D8B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3634" y="3220446"/>
            <a:ext cx="1769221" cy="1637305"/>
          </a:xfrm>
          <a:prstGeom prst="rect">
            <a:avLst/>
          </a:prstGeom>
        </p:spPr>
      </p:pic>
      <p:sp>
        <p:nvSpPr>
          <p:cNvPr id="5" name="Google Shape;96;p17">
            <a:extLst>
              <a:ext uri="{FF2B5EF4-FFF2-40B4-BE49-F238E27FC236}">
                <a16:creationId xmlns:a16="http://schemas.microsoft.com/office/drawing/2014/main" id="{1DAE13E0-ECC0-0BE3-0BB4-43B29FCF34A3}"/>
              </a:ext>
            </a:extLst>
          </p:cNvPr>
          <p:cNvSpPr txBox="1">
            <a:spLocks/>
          </p:cNvSpPr>
          <p:nvPr/>
        </p:nvSpPr>
        <p:spPr>
          <a:xfrm>
            <a:off x="180107" y="301147"/>
            <a:ext cx="2981104" cy="2317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9pPr>
          </a:lstStyle>
          <a:p>
            <a:r>
              <a:rPr lang="en-US" sz="3600"/>
              <a:t>ASDConcrete3D</a:t>
            </a:r>
            <a:br>
              <a:rPr lang="en-US" sz="3600"/>
            </a:br>
            <a:br>
              <a:rPr lang="en-US" sz="3600"/>
            </a:br>
            <a:r>
              <a:rPr lang="en-US" sz="1400" b="1">
                <a:solidFill>
                  <a:srgbClr val="27CED7"/>
                </a:solidFill>
              </a:rPr>
              <a:t>Theory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9670287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A9EBA750-0649-E8D2-5BE0-815F3CCF52F7}"/>
              </a:ext>
            </a:extLst>
          </p:cNvPr>
          <p:cNvSpPr txBox="1"/>
          <p:nvPr/>
        </p:nvSpPr>
        <p:spPr>
          <a:xfrm>
            <a:off x="4220986" y="498242"/>
            <a:ext cx="430113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News Cycle"/>
                <a:sym typeface="News Cycle"/>
              </a:rPr>
              <a:t>3. Irreversibility of the Damage process</a:t>
            </a:r>
            <a:endParaRPr lang="it-IT" dirty="0">
              <a:solidFill>
                <a:srgbClr val="262626"/>
              </a:solidFill>
            </a:endParaRP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CD7B7E45-4171-F46C-AAB5-E237EAB3A1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6976" y="1153888"/>
            <a:ext cx="4367822" cy="1973856"/>
          </a:xfrm>
          <a:prstGeom prst="rect">
            <a:avLst/>
          </a:prstGeom>
        </p:spPr>
      </p:pic>
      <p:sp>
        <p:nvSpPr>
          <p:cNvPr id="7" name="Google Shape;96;p17">
            <a:extLst>
              <a:ext uri="{FF2B5EF4-FFF2-40B4-BE49-F238E27FC236}">
                <a16:creationId xmlns:a16="http://schemas.microsoft.com/office/drawing/2014/main" id="{A8D8D24E-BF8D-835E-73BB-6E471EDE2545}"/>
              </a:ext>
            </a:extLst>
          </p:cNvPr>
          <p:cNvSpPr txBox="1">
            <a:spLocks/>
          </p:cNvSpPr>
          <p:nvPr/>
        </p:nvSpPr>
        <p:spPr>
          <a:xfrm>
            <a:off x="180107" y="301147"/>
            <a:ext cx="2981104" cy="2317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9pPr>
          </a:lstStyle>
          <a:p>
            <a:r>
              <a:rPr lang="en-US" sz="3600"/>
              <a:t>ASDConcrete3D</a:t>
            </a:r>
            <a:br>
              <a:rPr lang="en-US" sz="3600"/>
            </a:br>
            <a:br>
              <a:rPr lang="en-US" sz="3600"/>
            </a:br>
            <a:r>
              <a:rPr lang="en-US" sz="1400" b="1">
                <a:solidFill>
                  <a:srgbClr val="27CED7"/>
                </a:solidFill>
              </a:rPr>
              <a:t>Theory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7744844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A9EBA750-0649-E8D2-5BE0-815F3CCF52F7}"/>
              </a:ext>
            </a:extLst>
          </p:cNvPr>
          <p:cNvSpPr txBox="1"/>
          <p:nvPr/>
        </p:nvSpPr>
        <p:spPr>
          <a:xfrm>
            <a:off x="4220986" y="498242"/>
            <a:ext cx="430113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262626"/>
                </a:solidFill>
                <a:latin typeface="News Cycle"/>
                <a:sym typeface="News Cycle"/>
              </a:rPr>
              <a:t>4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News Cycle"/>
                <a:sym typeface="News Cycle"/>
              </a:rPr>
              <a:t>. Equivalent uniaxial laws</a:t>
            </a:r>
            <a:endParaRPr lang="it-IT" dirty="0">
              <a:solidFill>
                <a:srgbClr val="262626"/>
              </a:solidFill>
            </a:endParaRP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25132628-56FC-91DB-A889-7A6C39D571D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67908"/>
          <a:stretch/>
        </p:blipFill>
        <p:spPr>
          <a:xfrm>
            <a:off x="4120297" y="1153888"/>
            <a:ext cx="4414501" cy="1219800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82E0B2D8-1E51-2906-D7BE-DEC9C69C8B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7801" y="3537157"/>
            <a:ext cx="1857761" cy="1295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asd_conc_pic_1">
            <a:extLst>
              <a:ext uri="{FF2B5EF4-FFF2-40B4-BE49-F238E27FC236}">
                <a16:creationId xmlns:a16="http://schemas.microsoft.com/office/drawing/2014/main" id="{4CFA1E3F-7E0E-197C-EAA1-EDE3BCC22A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2629" y="3150968"/>
            <a:ext cx="2293620" cy="179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asd_conc_pic_2">
            <a:extLst>
              <a:ext uri="{FF2B5EF4-FFF2-40B4-BE49-F238E27FC236}">
                <a16:creationId xmlns:a16="http://schemas.microsoft.com/office/drawing/2014/main" id="{5A72A360-3996-1C53-E974-FA5E953F70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6249" y="3125349"/>
            <a:ext cx="2293620" cy="179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Google Shape;96;p17">
            <a:extLst>
              <a:ext uri="{FF2B5EF4-FFF2-40B4-BE49-F238E27FC236}">
                <a16:creationId xmlns:a16="http://schemas.microsoft.com/office/drawing/2014/main" id="{5B3B76CB-0BC3-61B8-9FAA-549CFA085BC1}"/>
              </a:ext>
            </a:extLst>
          </p:cNvPr>
          <p:cNvSpPr txBox="1">
            <a:spLocks/>
          </p:cNvSpPr>
          <p:nvPr/>
        </p:nvSpPr>
        <p:spPr>
          <a:xfrm>
            <a:off x="180107" y="301147"/>
            <a:ext cx="2981104" cy="2317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9pPr>
          </a:lstStyle>
          <a:p>
            <a:r>
              <a:rPr lang="en-US" sz="3600"/>
              <a:t>ASDConcrete3D</a:t>
            </a:r>
            <a:br>
              <a:rPr lang="en-US" sz="3600"/>
            </a:br>
            <a:br>
              <a:rPr lang="en-US" sz="3600"/>
            </a:br>
            <a:r>
              <a:rPr lang="en-US" sz="1400" b="1">
                <a:solidFill>
                  <a:srgbClr val="27CED7"/>
                </a:solidFill>
              </a:rPr>
              <a:t>Theory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617340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A9EBA750-0649-E8D2-5BE0-815F3CCF52F7}"/>
              </a:ext>
            </a:extLst>
          </p:cNvPr>
          <p:cNvSpPr txBox="1"/>
          <p:nvPr/>
        </p:nvSpPr>
        <p:spPr>
          <a:xfrm>
            <a:off x="4220986" y="498242"/>
            <a:ext cx="430113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262626"/>
                </a:solidFill>
                <a:latin typeface="News Cycle"/>
                <a:sym typeface="News Cycle"/>
              </a:rPr>
              <a:t>5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News Cycle"/>
                <a:sym typeface="News Cycle"/>
              </a:rPr>
              <a:t>. IMPL-EX integration scheme</a:t>
            </a:r>
            <a:endParaRPr lang="it-IT" dirty="0">
              <a:solidFill>
                <a:srgbClr val="262626"/>
              </a:solidFill>
            </a:endParaRP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487858FD-CA9C-E660-25EE-2180E4BBA5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1790" y="929874"/>
            <a:ext cx="2105939" cy="1312282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2705ED97-5C99-82A5-92D4-EA6D9A1A2B45}"/>
              </a:ext>
            </a:extLst>
          </p:cNvPr>
          <p:cNvSpPr txBox="1"/>
          <p:nvPr/>
        </p:nvSpPr>
        <p:spPr>
          <a:xfrm>
            <a:off x="3939258" y="2279362"/>
            <a:ext cx="462161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800" b="0" i="1" dirty="0">
                <a:solidFill>
                  <a:srgbClr val="404040"/>
                </a:solidFill>
                <a:effectLst/>
                <a:latin typeface="Lato" panose="020F0502020204030203" pitchFamily="34" charset="0"/>
              </a:rPr>
              <a:t>Taken from:</a:t>
            </a:r>
          </a:p>
          <a:p>
            <a:pPr algn="ctr"/>
            <a:r>
              <a:rPr lang="en-US" sz="800" b="0" i="1" dirty="0">
                <a:solidFill>
                  <a:srgbClr val="404040"/>
                </a:solidFill>
                <a:effectLst/>
                <a:latin typeface="Lato" panose="020F0502020204030203" pitchFamily="34" charset="0"/>
              </a:rPr>
              <a:t>Oliver, J., </a:t>
            </a:r>
            <a:r>
              <a:rPr lang="en-US" sz="800" b="0" i="1" dirty="0" err="1">
                <a:solidFill>
                  <a:srgbClr val="404040"/>
                </a:solidFill>
                <a:effectLst/>
                <a:latin typeface="Lato" panose="020F0502020204030203" pitchFamily="34" charset="0"/>
              </a:rPr>
              <a:t>Huespe</a:t>
            </a:r>
            <a:r>
              <a:rPr lang="en-US" sz="800" b="0" i="1" dirty="0">
                <a:solidFill>
                  <a:srgbClr val="404040"/>
                </a:solidFill>
                <a:effectLst/>
                <a:latin typeface="Lato" panose="020F0502020204030203" pitchFamily="34" charset="0"/>
              </a:rPr>
              <a:t>, A. E., &amp; </a:t>
            </a:r>
            <a:r>
              <a:rPr lang="en-US" sz="800" b="0" i="1" dirty="0" err="1">
                <a:solidFill>
                  <a:srgbClr val="404040"/>
                </a:solidFill>
                <a:effectLst/>
                <a:latin typeface="Lato" panose="020F0502020204030203" pitchFamily="34" charset="0"/>
              </a:rPr>
              <a:t>Cante</a:t>
            </a:r>
            <a:r>
              <a:rPr lang="en-US" sz="800" b="0" i="1" dirty="0">
                <a:solidFill>
                  <a:srgbClr val="404040"/>
                </a:solidFill>
                <a:effectLst/>
                <a:latin typeface="Lato" panose="020F0502020204030203" pitchFamily="34" charset="0"/>
              </a:rPr>
              <a:t>, J. C. (2008). “</a:t>
            </a:r>
            <a:r>
              <a:rPr lang="en-US" sz="800" b="1" i="1" dirty="0">
                <a:solidFill>
                  <a:srgbClr val="404040"/>
                </a:solidFill>
                <a:effectLst/>
                <a:latin typeface="Lato" panose="020F0502020204030203" pitchFamily="34" charset="0"/>
              </a:rPr>
              <a:t>An implicit/explicit integration scheme to increase computability of non-linear material and contact/friction problems</a:t>
            </a:r>
            <a:r>
              <a:rPr lang="en-US" sz="800" b="0" i="1" dirty="0">
                <a:solidFill>
                  <a:srgbClr val="404040"/>
                </a:solidFill>
                <a:effectLst/>
                <a:latin typeface="Lato" panose="020F0502020204030203" pitchFamily="34" charset="0"/>
              </a:rPr>
              <a:t>” Computer Methods in Applied Mechanics and Engineering, 197(21-24), 1865-1889</a:t>
            </a:r>
            <a:endParaRPr lang="it-IT" sz="800" i="1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411CA8D1-A264-EE75-68B3-78E6031882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0860" y="2998451"/>
            <a:ext cx="1661387" cy="1434096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66BC5945-BE07-1D13-27E0-34313C457CE6}"/>
              </a:ext>
            </a:extLst>
          </p:cNvPr>
          <p:cNvSpPr txBox="1"/>
          <p:nvPr/>
        </p:nvSpPr>
        <p:spPr>
          <a:xfrm>
            <a:off x="4060745" y="4537536"/>
            <a:ext cx="46216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800" b="1" dirty="0">
                <a:solidFill>
                  <a:srgbClr val="404040"/>
                </a:solidFill>
                <a:effectLst/>
                <a:latin typeface="Lato" panose="020F0502020204030203" pitchFamily="34" charset="0"/>
              </a:rPr>
              <a:t>Automatic Control of the IMPL-EX error</a:t>
            </a:r>
            <a:endParaRPr lang="it-IT" sz="800" b="1" dirty="0"/>
          </a:p>
        </p:txBody>
      </p:sp>
      <p:sp>
        <p:nvSpPr>
          <p:cNvPr id="11" name="Google Shape;96;p17">
            <a:extLst>
              <a:ext uri="{FF2B5EF4-FFF2-40B4-BE49-F238E27FC236}">
                <a16:creationId xmlns:a16="http://schemas.microsoft.com/office/drawing/2014/main" id="{3B8846EF-9969-A885-93E3-1AD6656A9EA6}"/>
              </a:ext>
            </a:extLst>
          </p:cNvPr>
          <p:cNvSpPr txBox="1">
            <a:spLocks/>
          </p:cNvSpPr>
          <p:nvPr/>
        </p:nvSpPr>
        <p:spPr>
          <a:xfrm>
            <a:off x="180107" y="301147"/>
            <a:ext cx="2981104" cy="2317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9pPr>
          </a:lstStyle>
          <a:p>
            <a:r>
              <a:rPr lang="en-US" sz="3600"/>
              <a:t>ASDConcrete3D</a:t>
            </a:r>
            <a:br>
              <a:rPr lang="en-US" sz="3600"/>
            </a:br>
            <a:br>
              <a:rPr lang="en-US" sz="3600"/>
            </a:br>
            <a:r>
              <a:rPr lang="en-US" sz="1400" b="1">
                <a:solidFill>
                  <a:srgbClr val="27CED7"/>
                </a:solidFill>
              </a:rPr>
              <a:t>Theory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0971942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A9EBA750-0649-E8D2-5BE0-815F3CCF52F7}"/>
              </a:ext>
            </a:extLst>
          </p:cNvPr>
          <p:cNvSpPr txBox="1"/>
          <p:nvPr/>
        </p:nvSpPr>
        <p:spPr>
          <a:xfrm>
            <a:off x="4220986" y="498242"/>
            <a:ext cx="430113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262626"/>
                </a:solidFill>
                <a:latin typeface="News Cycle"/>
                <a:sym typeface="News Cycle"/>
              </a:rPr>
              <a:t>6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News Cycle"/>
                <a:sym typeface="News Cycle"/>
              </a:rPr>
              <a:t>. Crack Planes</a:t>
            </a:r>
            <a:endParaRPr lang="it-IT" dirty="0">
              <a:solidFill>
                <a:srgbClr val="262626"/>
              </a:solidFill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66BC5945-BE07-1D13-27E0-34313C457CE6}"/>
              </a:ext>
            </a:extLst>
          </p:cNvPr>
          <p:cNvSpPr txBox="1"/>
          <p:nvPr/>
        </p:nvSpPr>
        <p:spPr>
          <a:xfrm>
            <a:off x="4060744" y="832611"/>
            <a:ext cx="462161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800" b="1" dirty="0">
                <a:solidFill>
                  <a:srgbClr val="404040"/>
                </a:solidFill>
                <a:latin typeface="Lato" panose="020F0502020204030203" pitchFamily="34" charset="0"/>
              </a:rPr>
              <a:t>Anisotropy of the internal variables</a:t>
            </a:r>
          </a:p>
          <a:p>
            <a:pPr algn="ctr"/>
            <a:r>
              <a:rPr lang="en-US" sz="800" b="1" dirty="0">
                <a:solidFill>
                  <a:srgbClr val="404040"/>
                </a:solidFill>
                <a:latin typeface="Lato" panose="020F0502020204030203" pitchFamily="34" charset="0"/>
              </a:rPr>
              <a:t>Internal variables are store in a discrete set of crack planes</a:t>
            </a:r>
          </a:p>
          <a:p>
            <a:pPr algn="ctr"/>
            <a:r>
              <a:rPr lang="en-US" sz="800" b="1" dirty="0">
                <a:solidFill>
                  <a:srgbClr val="404040"/>
                </a:solidFill>
                <a:latin typeface="Lato" panose="020F0502020204030203" pitchFamily="34" charset="0"/>
              </a:rPr>
              <a:t>Active crack planes are determined from the principal stress directions</a:t>
            </a:r>
          </a:p>
          <a:p>
            <a:pPr algn="ctr"/>
            <a:r>
              <a:rPr lang="en-US" sz="800" b="1" dirty="0">
                <a:solidFill>
                  <a:srgbClr val="404040"/>
                </a:solidFill>
                <a:latin typeface="Lato" panose="020F0502020204030203" pitchFamily="34" charset="0"/>
              </a:rPr>
              <a:t>Internal variables are smoothed in the proximity of the active crack plane</a:t>
            </a:r>
            <a:endParaRPr lang="it-IT" sz="800" b="1" dirty="0"/>
          </a:p>
        </p:txBody>
      </p:sp>
      <p:sp>
        <p:nvSpPr>
          <p:cNvPr id="11" name="Google Shape;96;p17">
            <a:extLst>
              <a:ext uri="{FF2B5EF4-FFF2-40B4-BE49-F238E27FC236}">
                <a16:creationId xmlns:a16="http://schemas.microsoft.com/office/drawing/2014/main" id="{3B8846EF-9969-A885-93E3-1AD6656A9EA6}"/>
              </a:ext>
            </a:extLst>
          </p:cNvPr>
          <p:cNvSpPr txBox="1">
            <a:spLocks/>
          </p:cNvSpPr>
          <p:nvPr/>
        </p:nvSpPr>
        <p:spPr>
          <a:xfrm>
            <a:off x="180107" y="301147"/>
            <a:ext cx="2981104" cy="2317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9pPr>
          </a:lstStyle>
          <a:p>
            <a:r>
              <a:rPr lang="en-US" sz="3600"/>
              <a:t>ASDConcrete3D</a:t>
            </a:r>
            <a:br>
              <a:rPr lang="en-US" sz="3600"/>
            </a:br>
            <a:br>
              <a:rPr lang="en-US" sz="3600"/>
            </a:br>
            <a:r>
              <a:rPr lang="en-US" sz="1400" b="1">
                <a:solidFill>
                  <a:srgbClr val="27CED7"/>
                </a:solidFill>
              </a:rPr>
              <a:t>Theory</a:t>
            </a:r>
            <a:endParaRPr lang="en-US" sz="3600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E56BD74A-F809-5527-9216-51D8FE8C53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1090" y="1757916"/>
            <a:ext cx="1359345" cy="1242829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BC65D48B-CD77-8C82-F9C7-5DF822B5E2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8041" y="3486039"/>
            <a:ext cx="3025441" cy="1016884"/>
          </a:xfrm>
          <a:prstGeom prst="rect">
            <a:avLst/>
          </a:prstGeom>
        </p:spPr>
      </p:pic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E0E7CF0B-6576-C464-3867-8381E7183688}"/>
              </a:ext>
            </a:extLst>
          </p:cNvPr>
          <p:cNvSpPr txBox="1"/>
          <p:nvPr/>
        </p:nvSpPr>
        <p:spPr>
          <a:xfrm>
            <a:off x="3280813" y="3024374"/>
            <a:ext cx="239697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800" b="0" i="1" dirty="0">
                <a:solidFill>
                  <a:srgbClr val="404040"/>
                </a:solidFill>
                <a:effectLst/>
                <a:latin typeface="Lato" panose="020F0502020204030203" pitchFamily="34" charset="0"/>
              </a:rPr>
              <a:t>2D polar plot of damage on different crack planes, for a uniaxial stress input (active crack plane at angle = 0°)</a:t>
            </a:r>
            <a:endParaRPr lang="it-IT" sz="800" dirty="0"/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6C4BE5C3-FEC8-469D-DFA9-213799D7497E}"/>
              </a:ext>
            </a:extLst>
          </p:cNvPr>
          <p:cNvSpPr txBox="1"/>
          <p:nvPr/>
        </p:nvSpPr>
        <p:spPr>
          <a:xfrm>
            <a:off x="3212274" y="4607733"/>
            <a:ext cx="239697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800" b="0" i="1" dirty="0">
                <a:solidFill>
                  <a:srgbClr val="404040"/>
                </a:solidFill>
                <a:effectLst/>
                <a:latin typeface="Lato" panose="020F0502020204030203" pitchFamily="34" charset="0"/>
              </a:rPr>
              <a:t>2D plot of damage on different crack planes, for a uniaxial stress input (active crack plane at angle = 0°)</a:t>
            </a:r>
            <a:endParaRPr lang="it-IT" sz="800" dirty="0"/>
          </a:p>
        </p:txBody>
      </p:sp>
      <p:pic>
        <p:nvPicPr>
          <p:cNvPr id="16" name="Immagine 15">
            <a:extLst>
              <a:ext uri="{FF2B5EF4-FFF2-40B4-BE49-F238E27FC236}">
                <a16:creationId xmlns:a16="http://schemas.microsoft.com/office/drawing/2014/main" id="{0846F417-440D-B2E7-B134-CCA54371A86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3482" y="1474777"/>
            <a:ext cx="3069023" cy="2288652"/>
          </a:xfrm>
          <a:prstGeom prst="rect">
            <a:avLst/>
          </a:prstGeom>
        </p:spPr>
      </p:pic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BE235878-D078-39CD-97C6-CDC64259BA77}"/>
              </a:ext>
            </a:extLst>
          </p:cNvPr>
          <p:cNvSpPr txBox="1"/>
          <p:nvPr/>
        </p:nvSpPr>
        <p:spPr>
          <a:xfrm>
            <a:off x="6153503" y="3790640"/>
            <a:ext cx="239697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800" b="0" i="1" dirty="0">
                <a:solidFill>
                  <a:srgbClr val="404040"/>
                </a:solidFill>
                <a:effectLst/>
                <a:latin typeface="Lato" panose="020F0502020204030203" pitchFamily="34" charset="0"/>
              </a:rPr>
              <a:t>3D spherical plot of damage on different crack planes, for a uniaxial stress input (active crack plane at angle = 0°)</a:t>
            </a:r>
            <a:endParaRPr lang="it-IT" sz="800" dirty="0"/>
          </a:p>
        </p:txBody>
      </p:sp>
    </p:spTree>
    <p:extLst>
      <p:ext uri="{BB962C8B-B14F-4D97-AF65-F5344CB8AC3E}">
        <p14:creationId xmlns:p14="http://schemas.microsoft.com/office/powerpoint/2010/main" val="40719342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96;p17">
            <a:extLst>
              <a:ext uri="{FF2B5EF4-FFF2-40B4-BE49-F238E27FC236}">
                <a16:creationId xmlns:a16="http://schemas.microsoft.com/office/drawing/2014/main" id="{3B8846EF-9969-A885-93E3-1AD6656A9EA6}"/>
              </a:ext>
            </a:extLst>
          </p:cNvPr>
          <p:cNvSpPr txBox="1">
            <a:spLocks/>
          </p:cNvSpPr>
          <p:nvPr/>
        </p:nvSpPr>
        <p:spPr>
          <a:xfrm>
            <a:off x="180107" y="301147"/>
            <a:ext cx="2981104" cy="2317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 b="0" i="0" u="none" strike="noStrike" cap="none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9pPr>
          </a:lstStyle>
          <a:p>
            <a:r>
              <a:rPr lang="en-US" sz="3600" dirty="0"/>
              <a:t>Adobe Wall Model &amp; References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E0EF3412-502D-A5F2-D046-605BFF8C6297}"/>
              </a:ext>
            </a:extLst>
          </p:cNvPr>
          <p:cNvSpPr txBox="1"/>
          <p:nvPr/>
        </p:nvSpPr>
        <p:spPr>
          <a:xfrm>
            <a:off x="3422469" y="1939834"/>
            <a:ext cx="554142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0" i="0" dirty="0">
                <a:solidFill>
                  <a:srgbClr val="676A6C"/>
                </a:solidFill>
                <a:effectLst/>
                <a:latin typeface="+mj-lt"/>
              </a:rPr>
              <a:t>Nicola, T., Guido, C., Humberto, V., Enrico, S., &amp; </a:t>
            </a:r>
            <a:r>
              <a:rPr lang="en-US" b="0" i="0" dirty="0" err="1">
                <a:solidFill>
                  <a:srgbClr val="676A6C"/>
                </a:solidFill>
                <a:effectLst/>
                <a:latin typeface="+mj-lt"/>
              </a:rPr>
              <a:t>Marcial</a:t>
            </a:r>
            <a:r>
              <a:rPr lang="en-US" b="0" i="0" dirty="0">
                <a:solidFill>
                  <a:srgbClr val="676A6C"/>
                </a:solidFill>
                <a:effectLst/>
                <a:latin typeface="+mj-lt"/>
              </a:rPr>
              <a:t>, B. (2014). </a:t>
            </a:r>
            <a:r>
              <a:rPr lang="en-US" b="1" i="0" dirty="0">
                <a:solidFill>
                  <a:srgbClr val="676A6C"/>
                </a:solidFill>
                <a:effectLst/>
                <a:latin typeface="+mj-lt"/>
              </a:rPr>
              <a:t>Numerical simulation of an adobe wall under in-plane loading</a:t>
            </a:r>
            <a:r>
              <a:rPr lang="en-US" b="0" i="0" dirty="0">
                <a:solidFill>
                  <a:srgbClr val="676A6C"/>
                </a:solidFill>
                <a:effectLst/>
                <a:latin typeface="+mj-lt"/>
              </a:rPr>
              <a:t>. </a:t>
            </a:r>
            <a:r>
              <a:rPr lang="en-US" b="0" i="1" dirty="0">
                <a:solidFill>
                  <a:srgbClr val="676A6C"/>
                </a:solidFill>
                <a:effectLst/>
                <a:latin typeface="+mj-lt"/>
              </a:rPr>
              <a:t>Earthquakes and Structures</a:t>
            </a:r>
            <a:r>
              <a:rPr lang="en-US" b="0" i="0" dirty="0">
                <a:solidFill>
                  <a:srgbClr val="676A6C"/>
                </a:solidFill>
                <a:effectLst/>
                <a:latin typeface="+mj-lt"/>
              </a:rPr>
              <a:t>, </a:t>
            </a:r>
            <a:r>
              <a:rPr lang="en-US" b="0" i="1" dirty="0">
                <a:solidFill>
                  <a:srgbClr val="676A6C"/>
                </a:solidFill>
                <a:effectLst/>
                <a:latin typeface="+mj-lt"/>
              </a:rPr>
              <a:t>6</a:t>
            </a:r>
            <a:r>
              <a:rPr lang="en-US" b="0" i="0" dirty="0">
                <a:solidFill>
                  <a:srgbClr val="676A6C"/>
                </a:solidFill>
                <a:effectLst/>
                <a:latin typeface="+mj-lt"/>
              </a:rPr>
              <a:t>(6), 627–646. </a:t>
            </a:r>
            <a:r>
              <a:rPr lang="en-US" b="0" i="0" dirty="0">
                <a:solidFill>
                  <a:srgbClr val="676A6C"/>
                </a:solidFill>
                <a:effectLst/>
                <a:latin typeface="+mj-lt"/>
                <a:hlinkClick r:id="rId3"/>
              </a:rPr>
              <a:t>https://doi.org/10.12989/EAS.2014.6.6.627</a:t>
            </a:r>
            <a:endParaRPr lang="en-US" b="0" i="0" dirty="0">
              <a:solidFill>
                <a:srgbClr val="676A6C"/>
              </a:solidFill>
              <a:effectLst/>
              <a:latin typeface="+mj-lt"/>
            </a:endParaRPr>
          </a:p>
          <a:p>
            <a:pPr algn="ctr"/>
            <a:endParaRPr lang="en-US" dirty="0">
              <a:solidFill>
                <a:srgbClr val="676A6C"/>
              </a:solidFill>
              <a:latin typeface="+mj-lt"/>
            </a:endParaRPr>
          </a:p>
          <a:p>
            <a:pPr algn="ctr"/>
            <a:endParaRPr lang="en-US" dirty="0">
              <a:solidFill>
                <a:srgbClr val="676A6C"/>
              </a:solidFill>
              <a:latin typeface="+mj-lt"/>
            </a:endParaRPr>
          </a:p>
          <a:p>
            <a:pPr algn="ctr"/>
            <a:r>
              <a:rPr lang="en-US" b="1" i="0" dirty="0">
                <a:solidFill>
                  <a:srgbClr val="676A6C"/>
                </a:solidFill>
                <a:effectLst/>
                <a:latin typeface="+mj-lt"/>
              </a:rPr>
              <a:t>Numerical modelling of the seismic </a:t>
            </a:r>
            <a:r>
              <a:rPr lang="en-US" b="1" i="0" dirty="0" err="1">
                <a:solidFill>
                  <a:srgbClr val="676A6C"/>
                </a:solidFill>
                <a:effectLst/>
                <a:latin typeface="+mj-lt"/>
              </a:rPr>
              <a:t>behaviour</a:t>
            </a:r>
            <a:r>
              <a:rPr lang="en-US" b="1" i="0" dirty="0">
                <a:solidFill>
                  <a:srgbClr val="676A6C"/>
                </a:solidFill>
                <a:effectLst/>
                <a:latin typeface="+mj-lt"/>
              </a:rPr>
              <a:t> of adobe buildings</a:t>
            </a:r>
          </a:p>
          <a:p>
            <a:pPr algn="ctr"/>
            <a:r>
              <a:rPr lang="en-US" dirty="0">
                <a:solidFill>
                  <a:srgbClr val="676A6C"/>
                </a:solidFill>
                <a:latin typeface="+mj-lt"/>
              </a:rPr>
              <a:t>PhD Thesis</a:t>
            </a:r>
            <a:endParaRPr lang="en-US" b="0" i="0" dirty="0">
              <a:solidFill>
                <a:srgbClr val="676A6C"/>
              </a:solidFill>
              <a:effectLst/>
              <a:latin typeface="+mj-lt"/>
            </a:endParaRPr>
          </a:p>
          <a:p>
            <a:pPr algn="ctr"/>
            <a:endParaRPr lang="it-IT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65687413"/>
      </p:ext>
    </p:extLst>
  </p:cSld>
  <p:clrMapOvr>
    <a:masterClrMapping/>
  </p:clrMapOvr>
</p:sld>
</file>

<file path=ppt/theme/theme1.xml><?xml version="1.0" encoding="utf-8"?>
<a:theme xmlns:a="http://schemas.openxmlformats.org/drawingml/2006/main" name="Westmoreland template">
  <a:themeElements>
    <a:clrScheme name="Blu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6083</TotalTime>
  <Words>417</Words>
  <Application>Microsoft Office PowerPoint</Application>
  <PresentationFormat>Presentazione su schermo (16:9)</PresentationFormat>
  <Paragraphs>42</Paragraphs>
  <Slides>13</Slides>
  <Notes>13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13</vt:i4>
      </vt:variant>
    </vt:vector>
  </HeadingPairs>
  <TitlesOfParts>
    <vt:vector size="18" baseType="lpstr">
      <vt:lpstr>Arial</vt:lpstr>
      <vt:lpstr>Lato</vt:lpstr>
      <vt:lpstr>Calibri</vt:lpstr>
      <vt:lpstr>News Cycle</vt:lpstr>
      <vt:lpstr>Westmoreland template</vt:lpstr>
      <vt:lpstr>Modeling an Adobe Wall  Under Cyclic Actions  using the New ASDConcrete3D Material    </vt:lpstr>
      <vt:lpstr>ASDConcrete3D  Documentation and References</vt:lpstr>
      <vt:lpstr>ASDConcrete3D  Theory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dc:creator>Max</dc:creator>
  <cp:lastModifiedBy>Massimo Petracca</cp:lastModifiedBy>
  <cp:revision>102</cp:revision>
  <dcterms:modified xsi:type="dcterms:W3CDTF">2023-03-27T07:50:45Z</dcterms:modified>
</cp:coreProperties>
</file>