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61" r:id="rId1"/>
  </p:sldMasterIdLst>
  <p:notesMasterIdLst>
    <p:notesMasterId r:id="rId33"/>
  </p:notesMasterIdLst>
  <p:handoutMasterIdLst>
    <p:handoutMasterId r:id="rId34"/>
  </p:handoutMasterIdLst>
  <p:sldIdLst>
    <p:sldId id="308" r:id="rId2"/>
    <p:sldId id="287" r:id="rId3"/>
    <p:sldId id="310" r:id="rId4"/>
    <p:sldId id="353" r:id="rId5"/>
    <p:sldId id="354" r:id="rId6"/>
    <p:sldId id="355" r:id="rId7"/>
    <p:sldId id="357" r:id="rId8"/>
    <p:sldId id="363" r:id="rId9"/>
    <p:sldId id="365" r:id="rId10"/>
    <p:sldId id="366" r:id="rId11"/>
    <p:sldId id="356" r:id="rId12"/>
    <p:sldId id="367" r:id="rId13"/>
    <p:sldId id="362" r:id="rId14"/>
    <p:sldId id="361" r:id="rId15"/>
    <p:sldId id="358" r:id="rId16"/>
    <p:sldId id="368" r:id="rId17"/>
    <p:sldId id="369" r:id="rId18"/>
    <p:sldId id="370" r:id="rId19"/>
    <p:sldId id="359" r:id="rId20"/>
    <p:sldId id="372" r:id="rId21"/>
    <p:sldId id="377" r:id="rId22"/>
    <p:sldId id="360" r:id="rId23"/>
    <p:sldId id="379" r:id="rId24"/>
    <p:sldId id="373" r:id="rId25"/>
    <p:sldId id="374" r:id="rId26"/>
    <p:sldId id="376" r:id="rId27"/>
    <p:sldId id="378" r:id="rId28"/>
    <p:sldId id="290" r:id="rId29"/>
    <p:sldId id="343" r:id="rId30"/>
    <p:sldId id="325" r:id="rId31"/>
    <p:sldId id="292" r:id="rId32"/>
  </p:sldIdLst>
  <p:sldSz cx="9144000" cy="5143500" type="screen16x9"/>
  <p:notesSz cx="6858000" cy="9144000"/>
  <p:embeddedFontLst>
    <p:embeddedFont>
      <p:font typeface="Calibri" panose="020F0502020204030204" pitchFamily="34" charset="0"/>
      <p:regular r:id="rId35"/>
      <p:bold r:id="rId36"/>
      <p:italic r:id="rId37"/>
      <p:boldItalic r:id="rId38"/>
    </p:embeddedFont>
    <p:embeddedFont>
      <p:font typeface="Cambria Math" panose="02040503050406030204" pitchFamily="18" charset="0"/>
      <p:regular r:id="rId39"/>
    </p:embeddedFont>
    <p:embeddedFont>
      <p:font typeface="Open Sans" panose="020B0606030504020204" pitchFamily="34" charset="0"/>
      <p:regular r:id="rId40"/>
      <p:bold r:id="rId41"/>
      <p:italic r:id="rId42"/>
      <p:boldItalic r:id="rId43"/>
    </p:embeddedFont>
    <p:embeddedFont>
      <p:font typeface="Open Sans ExtraBold" panose="020B0906030804020204" pitchFamily="34" charset="0"/>
      <p:bold r:id="rId44"/>
      <p:boldItalic r:id="rId45"/>
    </p:embeddedFont>
    <p:embeddedFont>
      <p:font typeface="Open Sans Light" panose="020B0306030504020204" pitchFamily="34" charset="0"/>
      <p:regular r:id="rId46"/>
      <p:italic r:id="rId47"/>
    </p:embeddedFont>
    <p:embeddedFont>
      <p:font typeface="Open Sans Semibold" panose="020B0706030804020204" pitchFamily="34" charset="0"/>
      <p:bold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esca Marafini" initials="FM" lastIdx="1" clrIdx="0">
    <p:extLst>
      <p:ext uri="{19B8F6BF-5375-455C-9EA6-DF929625EA0E}">
        <p15:presenceInfo xmlns:p15="http://schemas.microsoft.com/office/powerpoint/2012/main" userId="fe38742bd9c37475" providerId="Windows Live"/>
      </p:ext>
    </p:extLst>
  </p:cmAuthor>
  <p:cmAuthor id="2" name="ASDEASoft" initials="A" lastIdx="1" clrIdx="1">
    <p:extLst>
      <p:ext uri="{19B8F6BF-5375-455C-9EA6-DF929625EA0E}">
        <p15:presenceInfo xmlns:p15="http://schemas.microsoft.com/office/powerpoint/2012/main" userId="ASDEASof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7DE2E7"/>
    <a:srgbClr val="6600FF"/>
    <a:srgbClr val="FFB13F"/>
    <a:srgbClr val="A9A977"/>
    <a:srgbClr val="5D5DB6"/>
    <a:srgbClr val="FF9900"/>
    <a:srgbClr val="95B8FF"/>
    <a:srgbClr val="9D71FF"/>
    <a:srgbClr val="C5E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7B9FCAC-5A45-4CCA-AE65-77CEF21B6FB7}">
  <a:tblStyle styleId="{C7B9FCAC-5A45-4CCA-AE65-77CEF21B6FB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581" autoAdjust="0"/>
    <p:restoredTop sz="90058" autoAdjust="0"/>
  </p:normalViewPr>
  <p:slideViewPr>
    <p:cSldViewPr snapToGrid="0">
      <p:cViewPr>
        <p:scale>
          <a:sx n="125" d="100"/>
          <a:sy n="125" d="100"/>
        </p:scale>
        <p:origin x="714" y="462"/>
      </p:cViewPr>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85" d="100"/>
          <a:sy n="85" d="100"/>
        </p:scale>
        <p:origin x="2835" y="6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3F59597-4041-4257-84BA-78160488B6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9B4AB08-8A89-4413-A677-2EF8014F13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CFAE29-2401-4C43-9441-9F81BA54D091}" type="datetimeFigureOut">
              <a:rPr lang="en-US" smtClean="0"/>
              <a:t>6/16/2021</a:t>
            </a:fld>
            <a:endParaRPr lang="en-US"/>
          </a:p>
        </p:txBody>
      </p:sp>
      <p:sp>
        <p:nvSpPr>
          <p:cNvPr id="4" name="Footer Placeholder 3">
            <a:extLst>
              <a:ext uri="{FF2B5EF4-FFF2-40B4-BE49-F238E27FC236}">
                <a16:creationId xmlns:a16="http://schemas.microsoft.com/office/drawing/2014/main" id="{3F07CD97-F0C7-46E2-8DED-7C2A56818D3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04D55BE-A700-47F0-B9CE-6773C633E9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E2CB3B-3DE4-43D7-B3DE-48EC312F3C69}" type="slidenum">
              <a:rPr lang="en-US" smtClean="0"/>
              <a:t>‹N›</a:t>
            </a:fld>
            <a:endParaRPr lang="en-US"/>
          </a:p>
        </p:txBody>
      </p:sp>
    </p:spTree>
    <p:extLst>
      <p:ext uri="{BB962C8B-B14F-4D97-AF65-F5344CB8AC3E}">
        <p14:creationId xmlns:p14="http://schemas.microsoft.com/office/powerpoint/2010/main" val="38837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dirty="0"/>
          </a:p>
        </p:txBody>
      </p:sp>
    </p:spTree>
    <p:extLst>
      <p:ext uri="{BB962C8B-B14F-4D97-AF65-F5344CB8AC3E}">
        <p14:creationId xmlns:p14="http://schemas.microsoft.com/office/powerpoint/2010/main" val="4367561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it-IT" dirty="0">
              <a:ea typeface="Open Sans ExtraBold" panose="020B0906030804020204" pitchFamily="34" charset="0"/>
            </a:endParaRPr>
          </a:p>
        </p:txBody>
      </p:sp>
    </p:spTree>
    <p:extLst>
      <p:ext uri="{BB962C8B-B14F-4D97-AF65-F5344CB8AC3E}">
        <p14:creationId xmlns:p14="http://schemas.microsoft.com/office/powerpoint/2010/main" val="1538229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386149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38594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582044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2323930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398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279891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2289840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988855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2622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79786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854703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5460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3511971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25059164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835768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7795798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377014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27487537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8912851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710698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089380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it-IT" dirty="0"/>
          </a:p>
        </p:txBody>
      </p:sp>
    </p:spTree>
    <p:extLst>
      <p:ext uri="{BB962C8B-B14F-4D97-AF65-F5344CB8AC3E}">
        <p14:creationId xmlns:p14="http://schemas.microsoft.com/office/powerpoint/2010/main" val="20616743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US" dirty="0"/>
          </a:p>
        </p:txBody>
      </p:sp>
    </p:spTree>
    <p:extLst>
      <p:ext uri="{BB962C8B-B14F-4D97-AF65-F5344CB8AC3E}">
        <p14:creationId xmlns:p14="http://schemas.microsoft.com/office/powerpoint/2010/main" val="2651540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4608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828951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2491012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968942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991530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8586628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userDrawn="1">
  <p:cSld name="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1"/>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265F9C74-D256-460F-A036-D63C9CA130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4165" y="60359"/>
            <a:ext cx="1210579" cy="50988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Effect>
                      <a14:brightnessContrast contrast="4000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321933116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11" name="Triangolo isoscele 74">
            <a:extLst>
              <a:ext uri="{FF2B5EF4-FFF2-40B4-BE49-F238E27FC236}">
                <a16:creationId xmlns:a16="http://schemas.microsoft.com/office/drawing/2014/main" id="{4ABD13D4-57F6-44DD-953C-2B5D4B20CB23}"/>
              </a:ext>
            </a:extLst>
          </p:cNvPr>
          <p:cNvSpPr/>
          <p:nvPr userDrawn="1"/>
        </p:nvSpPr>
        <p:spPr>
          <a:xfrm rot="10800000">
            <a:off x="4930374" y="593799"/>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
        <p:nvSpPr>
          <p:cNvPr id="12" name="Rettangolo 51">
            <a:extLst>
              <a:ext uri="{FF2B5EF4-FFF2-40B4-BE49-F238E27FC236}">
                <a16:creationId xmlns:a16="http://schemas.microsoft.com/office/drawing/2014/main" id="{87657EF4-1F58-4437-951E-921DCDC61C1D}"/>
              </a:ext>
            </a:extLst>
          </p:cNvPr>
          <p:cNvSpPr/>
          <p:nvPr userDrawn="1"/>
        </p:nvSpPr>
        <p:spPr>
          <a:xfrm>
            <a:off x="-1" y="594230"/>
            <a:ext cx="6899027" cy="4547289"/>
          </a:xfrm>
          <a:prstGeom prst="rect">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ndParaRPr>
          </a:p>
        </p:txBody>
      </p:sp>
      <p:sp>
        <p:nvSpPr>
          <p:cNvPr id="13" name="Triangolo isoscele 74">
            <a:extLst>
              <a:ext uri="{FF2B5EF4-FFF2-40B4-BE49-F238E27FC236}">
                <a16:creationId xmlns:a16="http://schemas.microsoft.com/office/drawing/2014/main" id="{7545DA56-EAA6-461E-8F3A-5941FBD7E4EC}"/>
              </a:ext>
            </a:extLst>
          </p:cNvPr>
          <p:cNvSpPr/>
          <p:nvPr userDrawn="1"/>
        </p:nvSpPr>
        <p:spPr>
          <a:xfrm>
            <a:off x="-1972137" y="591598"/>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pic>
        <p:nvPicPr>
          <p:cNvPr id="14" name="Immagine 9">
            <a:extLst>
              <a:ext uri="{FF2B5EF4-FFF2-40B4-BE49-F238E27FC236}">
                <a16:creationId xmlns:a16="http://schemas.microsoft.com/office/drawing/2014/main" id="{0A1725AF-1FC2-46BF-8236-3CF4DDDC74A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40397210"/>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50118119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0" name="Immagine 9">
            <a:extLst>
              <a:ext uri="{FF2B5EF4-FFF2-40B4-BE49-F238E27FC236}">
                <a16:creationId xmlns:a16="http://schemas.microsoft.com/office/drawing/2014/main" id="{E2CCB921-2824-4355-9575-BB78C71484DC}"/>
              </a:ext>
            </a:extLst>
          </p:cNvPr>
          <p:cNvPicPr>
            <a:picLocks noChangeAspect="1"/>
          </p:cNvPicPr>
          <p:nvPr userDrawn="1"/>
        </p:nvPicPr>
        <p:blipFill rotWithShape="1">
          <a:blip r:embed="rId2"/>
          <a:srcRect t="7870"/>
          <a:stretch/>
        </p:blipFill>
        <p:spPr>
          <a:xfrm>
            <a:off x="5191886" y="0"/>
            <a:ext cx="3952114" cy="4738716"/>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1" name="Segnaposto testo 9">
            <a:extLst>
              <a:ext uri="{FF2B5EF4-FFF2-40B4-BE49-F238E27FC236}">
                <a16:creationId xmlns:a16="http://schemas.microsoft.com/office/drawing/2014/main" id="{3F92A406-3E39-429A-9107-BE82C33685CE}"/>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712130822"/>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7" name="Immagine 6">
            <a:extLst>
              <a:ext uri="{FF2B5EF4-FFF2-40B4-BE49-F238E27FC236}">
                <a16:creationId xmlns:a16="http://schemas.microsoft.com/office/drawing/2014/main" id="{5B962BF2-0CF4-40C6-8B8B-411EEC690282}"/>
              </a:ext>
            </a:extLst>
          </p:cNvPr>
          <p:cNvPicPr>
            <a:picLocks noChangeAspect="1"/>
          </p:cNvPicPr>
          <p:nvPr userDrawn="1"/>
        </p:nvPicPr>
        <p:blipFill>
          <a:blip r:embed="rId2"/>
          <a:stretch>
            <a:fillRect/>
          </a:stretch>
        </p:blipFill>
        <p:spPr>
          <a:xfrm>
            <a:off x="7123701" y="70867"/>
            <a:ext cx="1439615" cy="1942031"/>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1" name="Segnaposto testo 9">
            <a:extLst>
              <a:ext uri="{FF2B5EF4-FFF2-40B4-BE49-F238E27FC236}">
                <a16:creationId xmlns:a16="http://schemas.microsoft.com/office/drawing/2014/main" id="{3F92A406-3E39-429A-9107-BE82C33685CE}"/>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8852613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Quote" userDrawn="1">
  <p:cSld name="TITLE_1_1">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7" name="Immagine 9">
            <a:extLst>
              <a:ext uri="{FF2B5EF4-FFF2-40B4-BE49-F238E27FC236}">
                <a16:creationId xmlns:a16="http://schemas.microsoft.com/office/drawing/2014/main" id="{0043C89A-4766-4082-9FEF-D498AD683AF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998033" y="4612353"/>
            <a:ext cx="1098471" cy="46266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pic>
        <p:nvPicPr>
          <p:cNvPr id="11" name="Picture 10" descr="A picture containing outdoor, bridge&#10;&#10;Description automatically generated">
            <a:extLst>
              <a:ext uri="{FF2B5EF4-FFF2-40B4-BE49-F238E27FC236}">
                <a16:creationId xmlns:a16="http://schemas.microsoft.com/office/drawing/2014/main" id="{F3F7A36E-1D87-438C-9063-1633E6FEA9F3}"/>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105748"/>
            <a:ext cx="9144000" cy="5243119"/>
          </a:xfrm>
          <a:prstGeom prst="rect">
            <a:avLst/>
          </a:prstGeom>
        </p:spPr>
      </p:pic>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49082" y="454912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12510149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9900"/>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9900"/>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49082" y="454912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rgbClr val="FFC00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3799444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65814" y="45361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3264578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5" name="Immagine 9">
            <a:extLst>
              <a:ext uri="{FF2B5EF4-FFF2-40B4-BE49-F238E27FC236}">
                <a16:creationId xmlns:a16="http://schemas.microsoft.com/office/drawing/2014/main" id="{22087679-CC85-452F-AB85-C8D8737D9A4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972550" y="75936"/>
            <a:ext cx="1098471" cy="462665"/>
          </a:xfrm>
          <a:prstGeom prst="rect">
            <a:avLst/>
          </a:prstGeom>
        </p:spPr>
      </p:pic>
    </p:spTree>
    <p:extLst>
      <p:ext uri="{BB962C8B-B14F-4D97-AF65-F5344CB8AC3E}">
        <p14:creationId xmlns:p14="http://schemas.microsoft.com/office/powerpoint/2010/main" val="3777219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4">
              <a:lumMod val="60000"/>
              <a:lumOff val="40000"/>
            </a:schemeClr>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186FBAED-16B1-4132-B0EB-57BA0670AE9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7330" y="44539"/>
            <a:ext cx="1210579" cy="509884"/>
          </a:xfrm>
          <a:prstGeom prst="rect">
            <a:avLst/>
          </a:prstGeom>
        </p:spPr>
      </p:pic>
    </p:spTree>
    <p:extLst>
      <p:ext uri="{BB962C8B-B14F-4D97-AF65-F5344CB8AC3E}">
        <p14:creationId xmlns:p14="http://schemas.microsoft.com/office/powerpoint/2010/main" val="4176691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bg>
      <p:bgPr>
        <a:solidFill>
          <a:schemeClr val="bg1"/>
        </a:solidFill>
        <a:effectLst/>
      </p:bgPr>
    </p:bg>
    <p:spTree>
      <p:nvGrpSpPr>
        <p:cNvPr id="1" name="Shape 10"/>
        <p:cNvGrpSpPr/>
        <p:nvPr/>
      </p:nvGrpSpPr>
      <p:grpSpPr>
        <a:xfrm>
          <a:off x="0" y="0"/>
          <a:ext cx="0" cy="0"/>
          <a:chOff x="0" y="0"/>
          <a:chExt cx="0" cy="0"/>
        </a:xfrm>
      </p:grpSpPr>
      <p:pic>
        <p:nvPicPr>
          <p:cNvPr id="3" name="Picture 2" descr="A picture containing outdoor, bridge&#10;&#10;Description automatically generated">
            <a:extLst>
              <a:ext uri="{FF2B5EF4-FFF2-40B4-BE49-F238E27FC236}">
                <a16:creationId xmlns:a16="http://schemas.microsoft.com/office/drawing/2014/main" id="{D260D765-AFB3-4838-A34C-2CBD22F24967}"/>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99619"/>
            <a:ext cx="9144000" cy="5243119"/>
          </a:xfrm>
          <a:prstGeom prst="rect">
            <a:avLst/>
          </a:prstGeom>
        </p:spPr>
      </p:pic>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720807" y="50989"/>
            <a:ext cx="1352639" cy="502796"/>
          </a:xfrm>
          <a:prstGeom prst="rect">
            <a:avLst/>
          </a:prstGeom>
          <a:effectLst>
            <a:outerShdw blurRad="50800" dist="38100" dir="2700000" algn="tl" rotWithShape="0">
              <a:prstClr val="black">
                <a:alpha val="40000"/>
              </a:prstClr>
            </a:outerShdw>
          </a:effectLst>
        </p:spPr>
      </p:pic>
      <p:pic>
        <p:nvPicPr>
          <p:cNvPr id="6" name="Immagine 9">
            <a:extLst>
              <a:ext uri="{FF2B5EF4-FFF2-40B4-BE49-F238E27FC236}">
                <a16:creationId xmlns:a16="http://schemas.microsoft.com/office/drawing/2014/main" id="{965575AA-8B68-4BFD-A28D-866FB102620B}"/>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1427" y="89745"/>
            <a:ext cx="1210579" cy="509884"/>
          </a:xfrm>
          <a:prstGeom prst="rect">
            <a:avLst/>
          </a:prstGeom>
        </p:spPr>
      </p:pic>
    </p:spTree>
    <p:extLst>
      <p:ext uri="{BB962C8B-B14F-4D97-AF65-F5344CB8AC3E}">
        <p14:creationId xmlns:p14="http://schemas.microsoft.com/office/powerpoint/2010/main" val="3530942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Blank - 1/3" userDrawn="1">
  <p:cSld name="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rgbClr val="00B0F0"/>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pic>
        <p:nvPicPr>
          <p:cNvPr id="9" name="Immagine 8">
            <a:extLst>
              <a:ext uri="{FF2B5EF4-FFF2-40B4-BE49-F238E27FC236}">
                <a16:creationId xmlns:a16="http://schemas.microsoft.com/office/drawing/2014/main" id="{822D44AD-E30E-43AB-95F9-500D7502AF80}"/>
              </a:ext>
            </a:extLst>
          </p:cNvPr>
          <p:cNvPicPr>
            <a:picLocks noChangeAspect="1"/>
          </p:cNvPicPr>
          <p:nvPr userDrawn="1"/>
        </p:nvPicPr>
        <p:blipFill>
          <a:blip r:embed="rId2"/>
          <a:srcRect/>
          <a:stretch/>
        </p:blipFill>
        <p:spPr>
          <a:xfrm>
            <a:off x="169327" y="4596463"/>
            <a:ext cx="1190179" cy="504924"/>
          </a:xfrm>
          <a:prstGeom prst="rect">
            <a:avLst/>
          </a:prstGeom>
        </p:spPr>
      </p:pic>
    </p:spTree>
    <p:extLst>
      <p:ext uri="{BB962C8B-B14F-4D97-AF65-F5344CB8AC3E}">
        <p14:creationId xmlns:p14="http://schemas.microsoft.com/office/powerpoint/2010/main" val="2525008710"/>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 1/3" preserve="1" userDrawn="1">
  <p:cSld name="1_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3" name="Immagine 2">
            <a:extLst>
              <a:ext uri="{FF2B5EF4-FFF2-40B4-BE49-F238E27FC236}">
                <a16:creationId xmlns:a16="http://schemas.microsoft.com/office/drawing/2014/main" id="{00095B15-CC3D-4B46-9239-32D4F03A62E2}"/>
              </a:ext>
            </a:extLst>
          </p:cNvPr>
          <p:cNvPicPr>
            <a:picLocks noChangeAspect="1"/>
          </p:cNvPicPr>
          <p:nvPr userDrawn="1"/>
        </p:nvPicPr>
        <p:blipFill>
          <a:blip r:embed="rId2"/>
          <a:srcRect/>
          <a:stretch/>
        </p:blipFill>
        <p:spPr>
          <a:xfrm>
            <a:off x="169327" y="4596463"/>
            <a:ext cx="1190179" cy="504924"/>
          </a:xfrm>
          <a:prstGeom prst="rect">
            <a:avLst/>
          </a:prstGeom>
        </p:spPr>
      </p:pic>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spTree>
    <p:extLst>
      <p:ext uri="{BB962C8B-B14F-4D97-AF65-F5344CB8AC3E}">
        <p14:creationId xmlns:p14="http://schemas.microsoft.com/office/powerpoint/2010/main" val="1341917194"/>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Blank - 1/3" preserve="1" userDrawn="1">
  <p:cSld name="1_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B13F"/>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3" name="Immagine 2">
            <a:extLst>
              <a:ext uri="{FF2B5EF4-FFF2-40B4-BE49-F238E27FC236}">
                <a16:creationId xmlns:a16="http://schemas.microsoft.com/office/drawing/2014/main" id="{00095B15-CC3D-4B46-9239-32D4F03A62E2}"/>
              </a:ext>
            </a:extLst>
          </p:cNvPr>
          <p:cNvPicPr>
            <a:picLocks noChangeAspect="1"/>
          </p:cNvPicPr>
          <p:nvPr userDrawn="1"/>
        </p:nvPicPr>
        <p:blipFill>
          <a:blip r:embed="rId2"/>
          <a:srcRect/>
          <a:stretch/>
        </p:blipFill>
        <p:spPr>
          <a:xfrm>
            <a:off x="169327" y="4596463"/>
            <a:ext cx="1190179" cy="504924"/>
          </a:xfrm>
          <a:prstGeom prst="rect">
            <a:avLst/>
          </a:prstGeom>
        </p:spPr>
      </p:pic>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rgbClr val="FFC000"/>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rgbClr val="FFC000"/>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spTree>
    <p:extLst>
      <p:ext uri="{BB962C8B-B14F-4D97-AF65-F5344CB8AC3E}">
        <p14:creationId xmlns:p14="http://schemas.microsoft.com/office/powerpoint/2010/main" val="426081485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0" name="Immagine 9">
            <a:extLst>
              <a:ext uri="{FF2B5EF4-FFF2-40B4-BE49-F238E27FC236}">
                <a16:creationId xmlns:a16="http://schemas.microsoft.com/office/drawing/2014/main" id="{461DB742-2EF3-403D-BAAB-ADB5BD01151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2335252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D86A798F-96FA-4F1A-92F0-D3E2EE00E63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10760994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1"/>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2C501BB5-2942-42A7-92A7-30C0104D260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0028214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3603BD85-9289-4FC1-9777-290482CA7FB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223877788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a:extLst>
              <a:ext uri="{FF2B5EF4-FFF2-40B4-BE49-F238E27FC236}">
                <a16:creationId xmlns:a16="http://schemas.microsoft.com/office/drawing/2014/main" id="{E3FB0F25-238F-4FE5-AAAE-6FC79B9230BF}"/>
              </a:ext>
            </a:extLst>
          </p:cNvPr>
          <p:cNvPicPr>
            <a:picLocks noChangeAspect="1"/>
          </p:cNvPicPr>
          <p:nvPr userDrawn="1"/>
        </p:nvPicPr>
        <p:blipFill>
          <a:blip r:embed="rId2"/>
          <a:stretch>
            <a:fillRect/>
          </a:stretch>
        </p:blipFill>
        <p:spPr>
          <a:xfrm>
            <a:off x="386993" y="628190"/>
            <a:ext cx="2567684" cy="2121718"/>
          </a:xfrm>
          <a:prstGeom prst="rect">
            <a:avLst/>
          </a:prstGeom>
          <a:ln>
            <a:noFill/>
          </a:ln>
        </p:spPr>
      </p:pic>
      <p:pic>
        <p:nvPicPr>
          <p:cNvPr id="11" name="Picture 10">
            <a:extLst>
              <a:ext uri="{FF2B5EF4-FFF2-40B4-BE49-F238E27FC236}">
                <a16:creationId xmlns:a16="http://schemas.microsoft.com/office/drawing/2014/main" id="{7BFAB89E-7A30-490F-8BDA-CE9BBB7F24BD}"/>
              </a:ext>
            </a:extLst>
          </p:cNvPr>
          <p:cNvPicPr>
            <a:picLocks noChangeAspect="1"/>
          </p:cNvPicPr>
          <p:nvPr userDrawn="1"/>
        </p:nvPicPr>
        <p:blipFill rotWithShape="1">
          <a:blip r:embed="rId3"/>
          <a:srcRect b="3842"/>
          <a:stretch/>
        </p:blipFill>
        <p:spPr>
          <a:xfrm>
            <a:off x="3071082" y="632336"/>
            <a:ext cx="2544304" cy="2117571"/>
          </a:xfrm>
          <a:prstGeom prst="rect">
            <a:avLst/>
          </a:prstGeom>
          <a:ln>
            <a:noFill/>
          </a:ln>
        </p:spPr>
      </p:pic>
      <p:pic>
        <p:nvPicPr>
          <p:cNvPr id="12" name="Picture 11">
            <a:extLst>
              <a:ext uri="{FF2B5EF4-FFF2-40B4-BE49-F238E27FC236}">
                <a16:creationId xmlns:a16="http://schemas.microsoft.com/office/drawing/2014/main" id="{F57C79C2-2CDD-4F73-9810-126000C907D0}"/>
              </a:ext>
            </a:extLst>
          </p:cNvPr>
          <p:cNvPicPr>
            <a:picLocks noChangeAspect="1"/>
          </p:cNvPicPr>
          <p:nvPr userDrawn="1"/>
        </p:nvPicPr>
        <p:blipFill>
          <a:blip r:embed="rId4"/>
          <a:stretch>
            <a:fillRect/>
          </a:stretch>
        </p:blipFill>
        <p:spPr>
          <a:xfrm>
            <a:off x="5709274" y="628190"/>
            <a:ext cx="2548132" cy="2117572"/>
          </a:xfrm>
          <a:prstGeom prst="rect">
            <a:avLst/>
          </a:prstGeom>
          <a:ln>
            <a:noFill/>
          </a:ln>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3" name="Immagine 9">
            <a:extLst>
              <a:ext uri="{FF2B5EF4-FFF2-40B4-BE49-F238E27FC236}">
                <a16:creationId xmlns:a16="http://schemas.microsoft.com/office/drawing/2014/main" id="{9334689C-8374-47F1-9F5A-143B323BF1F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5157549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descr="A picture containing LEGO, toy&#10;&#10;Description automatically generated">
            <a:extLst>
              <a:ext uri="{FF2B5EF4-FFF2-40B4-BE49-F238E27FC236}">
                <a16:creationId xmlns:a16="http://schemas.microsoft.com/office/drawing/2014/main" id="{94B78BA1-D001-43A1-AA75-23C645D58B26}"/>
              </a:ext>
            </a:extLst>
          </p:cNvPr>
          <p:cNvPicPr>
            <a:picLocks noChangeAspect="1"/>
          </p:cNvPicPr>
          <p:nvPr userDrawn="1"/>
        </p:nvPicPr>
        <p:blipFill>
          <a:blip r:embed="rId2"/>
          <a:stretch>
            <a:fillRect/>
          </a:stretch>
        </p:blipFill>
        <p:spPr>
          <a:xfrm>
            <a:off x="5366927" y="1674446"/>
            <a:ext cx="2572351" cy="3466797"/>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1" name="Immagine 9">
            <a:extLst>
              <a:ext uri="{FF2B5EF4-FFF2-40B4-BE49-F238E27FC236}">
                <a16:creationId xmlns:a16="http://schemas.microsoft.com/office/drawing/2014/main" id="{1C598754-CA08-4547-85CE-06A60FDF6D7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9239240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107672200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dpi="0" rotWithShape="1">
          <a:blip r:embed="rId25">
            <a:lum/>
            <a:extLst>
              <a:ext uri="{28A0092B-C50C-407E-A947-70E740481C1C}">
                <a14:useLocalDpi xmlns:a14="http://schemas.microsoft.com/office/drawing/2010/main"/>
              </a:ext>
            </a:extLst>
          </a:blip>
          <a:srcRect/>
          <a:stretch>
            <a:fillRect/>
          </a:stretch>
        </a:blipFill>
        <a:effectLst/>
      </p:bgPr>
    </p:bg>
    <p:spTree>
      <p:nvGrpSpPr>
        <p:cNvPr id="1" name="Shape 5"/>
        <p:cNvGrpSpPr/>
        <p:nvPr/>
      </p:nvGrpSpPr>
      <p:grpSpPr>
        <a:xfrm>
          <a:off x="0" y="0"/>
          <a:ext cx="0" cy="0"/>
          <a:chOff x="0" y="0"/>
          <a:chExt cx="0" cy="0"/>
        </a:xfrm>
      </p:grpSpPr>
      <p:cxnSp>
        <p:nvCxnSpPr>
          <p:cNvPr id="9" name="Google Shape;9;p1"/>
          <p:cNvCxnSpPr>
            <a:cxnSpLocks/>
          </p:cNvCxnSpPr>
          <p:nvPr/>
        </p:nvCxnSpPr>
        <p:spPr>
          <a:xfrm>
            <a:off x="457200" y="2982549"/>
            <a:ext cx="0" cy="0"/>
          </a:xfrm>
          <a:prstGeom prst="straightConnector1">
            <a:avLst/>
          </a:prstGeom>
          <a:noFill/>
          <a:ln w="9525" cap="flat" cmpd="sng">
            <a:solidFill>
              <a:schemeClr val="dk2"/>
            </a:solidFill>
            <a:prstDash val="solid"/>
            <a:round/>
            <a:headEnd type="none" w="med" len="med"/>
            <a:tailEnd type="none" w="med" len="med"/>
          </a:ln>
        </p:spPr>
      </p:cxnSp>
      <p:pic>
        <p:nvPicPr>
          <p:cNvPr id="3" name="Immagine 2"/>
          <p:cNvPicPr>
            <a:picLocks noChangeAspect="1"/>
          </p:cNvPicPr>
          <p:nvPr userDrawn="1"/>
        </p:nvPicPr>
        <p:blipFill>
          <a:blip r:embed="rId26">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4" name="Immagine 3"/>
          <p:cNvPicPr>
            <a:picLocks noChangeAspect="1"/>
          </p:cNvPicPr>
          <p:nvPr userDrawn="1"/>
        </p:nvPicPr>
        <p:blipFill>
          <a:blip r:embed="rId27">
            <a:extLst>
              <a:ext uri="{28A0092B-C50C-407E-A947-70E740481C1C}">
                <a14:useLocalDpi xmlns:a14="http://schemas.microsoft.com/office/drawing/2010/main"/>
              </a:ext>
            </a:extLst>
          </a:blip>
          <a:stretch>
            <a:fillRect/>
          </a:stretch>
        </p:blipFill>
        <p:spPr>
          <a:xfrm>
            <a:off x="7875181" y="4612352"/>
            <a:ext cx="1210579" cy="5098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65" r:id="rId2"/>
    <p:sldLayoutId id="2147483666" r:id="rId3"/>
    <p:sldLayoutId id="2147483667" r:id="rId4"/>
    <p:sldLayoutId id="2147483662" r:id="rId5"/>
    <p:sldLayoutId id="2147483668" r:id="rId6"/>
    <p:sldLayoutId id="2147483674" r:id="rId7"/>
    <p:sldLayoutId id="2147483671" r:id="rId8"/>
    <p:sldLayoutId id="2147483673" r:id="rId9"/>
    <p:sldLayoutId id="2147483678" r:id="rId10"/>
    <p:sldLayoutId id="2147483672" r:id="rId11"/>
    <p:sldLayoutId id="2147483669" r:id="rId12"/>
    <p:sldLayoutId id="2147483681" r:id="rId13"/>
    <p:sldLayoutId id="2147483682" r:id="rId14"/>
    <p:sldLayoutId id="2147483650" r:id="rId15"/>
    <p:sldLayoutId id="2147483676" r:id="rId16"/>
    <p:sldLayoutId id="2147483680" r:id="rId17"/>
    <p:sldLayoutId id="2147483677" r:id="rId18"/>
    <p:sldLayoutId id="2147483663" r:id="rId19"/>
    <p:sldLayoutId id="2147483675" r:id="rId20"/>
    <p:sldLayoutId id="2147483664" r:id="rId21"/>
    <p:sldLayoutId id="2147483670" r:id="rId22"/>
    <p:sldLayoutId id="2147483679" r:id="rId2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sdeasoft.net/?get-started-webinar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asdeasoft.net/forum/viewforum.php?f=53"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hyperlink" Target="https://www.youtube.com/watch?v=HsgcSR4jj4Q" TargetMode="Externa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asdeasoft.net/stko-wiki/page5.html#sec18"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1.xml"/><Relationship Id="rId5" Type="http://schemas.openxmlformats.org/officeDocument/2006/relationships/hyperlink" Target="https://asdeasoft.net/?get-started-webinars" TargetMode="Externa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microsoft.com/office/2007/relationships/hdphoto" Target="../media/hdphoto6.wdp"/><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8" Type="http://schemas.openxmlformats.org/officeDocument/2006/relationships/hyperlink" Target="https://hdfgroup.org/" TargetMode="External"/><Relationship Id="rId13" Type="http://schemas.openxmlformats.org/officeDocument/2006/relationships/hyperlink" Target="https://opensees.berkeley.edu/OpenSees/manuals/usermanual/OpenSeesCommandLanguageManualJune2006.pdf" TargetMode="External"/><Relationship Id="rId18" Type="http://schemas.openxmlformats.org/officeDocument/2006/relationships/hyperlink" Target="https://opensees.berkeley.edu/wiki/index.php/Examples" TargetMode="External"/><Relationship Id="rId26" Type="http://schemas.openxmlformats.org/officeDocument/2006/relationships/hyperlink" Target="https://www.youtube.com/playlist?list=PLxIjVL0KnONuxLl5QkvVxyiSKy3Gah29Q" TargetMode="External"/><Relationship Id="rId3" Type="http://schemas.openxmlformats.org/officeDocument/2006/relationships/hyperlink" Target="https://asdeasoft.net/pdf/STKO%20Installation%20guide.pdf" TargetMode="External"/><Relationship Id="rId21" Type="http://schemas.openxmlformats.org/officeDocument/2006/relationships/hyperlink" Target="https://courses.silviasbrainery.com/" TargetMode="External"/><Relationship Id="rId7" Type="http://schemas.openxmlformats.org/officeDocument/2006/relationships/hyperlink" Target="https://asdeasoft.net/?opensees_validation" TargetMode="External"/><Relationship Id="rId12" Type="http://schemas.openxmlformats.org/officeDocument/2006/relationships/hyperlink" Target="https://opensees.berkeley.edu/wiki/index.php/Main_Page" TargetMode="External"/><Relationship Id="rId17" Type="http://schemas.openxmlformats.org/officeDocument/2006/relationships/hyperlink" Target="https://github.com/OpenSees/OpenSees" TargetMode="External"/><Relationship Id="rId25" Type="http://schemas.openxmlformats.org/officeDocument/2006/relationships/hyperlink" Target="https://asdeasoft.net/pdf/_STKO%20Manual_.pdf" TargetMode="External"/><Relationship Id="rId2" Type="http://schemas.openxmlformats.org/officeDocument/2006/relationships/notesSlide" Target="../notesSlides/notesSlide30.xml"/><Relationship Id="rId16" Type="http://schemas.openxmlformats.org/officeDocument/2006/relationships/hyperlink" Target="https://www.facebook.com/groups/opensees/" TargetMode="External"/><Relationship Id="rId20" Type="http://schemas.openxmlformats.org/officeDocument/2006/relationships/hyperlink" Target="mailto:pchi893@aucklanduni.ac.nz" TargetMode="External"/><Relationship Id="rId1" Type="http://schemas.openxmlformats.org/officeDocument/2006/relationships/slideLayout" Target="../slideLayouts/slideLayout12.xml"/><Relationship Id="rId6" Type="http://schemas.openxmlformats.org/officeDocument/2006/relationships/hyperlink" Target="https://asdeasoft.net/pdf/MPCO_Recorder.pdf" TargetMode="External"/><Relationship Id="rId11" Type="http://schemas.openxmlformats.org/officeDocument/2006/relationships/hyperlink" Target="https://opensees.berkeley.edu/index.php" TargetMode="External"/><Relationship Id="rId24" Type="http://schemas.openxmlformats.org/officeDocument/2006/relationships/hyperlink" Target="http://www.nafems.org/" TargetMode="External"/><Relationship Id="rId5" Type="http://schemas.openxmlformats.org/officeDocument/2006/relationships/hyperlink" Target="https://asdeasoft.net/stko-wiki/" TargetMode="External"/><Relationship Id="rId15" Type="http://schemas.openxmlformats.org/officeDocument/2006/relationships/hyperlink" Target="https://opensees.berkeley.edu/community/index.php" TargetMode="External"/><Relationship Id="rId23" Type="http://schemas.openxmlformats.org/officeDocument/2006/relationships/hyperlink" Target="https://asdeasoft.net/?product-stko" TargetMode="External"/><Relationship Id="rId10" Type="http://schemas.openxmlformats.org/officeDocument/2006/relationships/hyperlink" Target="https://portwooddigital.com/2021/04/28/syllabus-by-blogging/" TargetMode="External"/><Relationship Id="rId19" Type="http://schemas.openxmlformats.org/officeDocument/2006/relationships/hyperlink" Target="https://www.youtube.com/channel/UCNnQc_JjWz-gJh4GQwQZHNA" TargetMode="External"/><Relationship Id="rId4" Type="http://schemas.openxmlformats.org/officeDocument/2006/relationships/hyperlink" Target="https://docs.python.org/3/tutorial/index.html" TargetMode="External"/><Relationship Id="rId9" Type="http://schemas.openxmlformats.org/officeDocument/2006/relationships/hyperlink" Target="https://www.hdfgroup.org/downloads/hdfview/" TargetMode="External"/><Relationship Id="rId14" Type="http://schemas.openxmlformats.org/officeDocument/2006/relationships/hyperlink" Target="https://opensees.github.io/OpenSeesDocumentation/index.html" TargetMode="External"/><Relationship Id="rId22" Type="http://schemas.openxmlformats.org/officeDocument/2006/relationships/hyperlink" Target="https://portwooddigital.com/"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asdeasoft.net/forum/viewforum.php?f=54" TargetMode="External"/><Relationship Id="rId2" Type="http://schemas.openxmlformats.org/officeDocument/2006/relationships/notesSlide" Target="../notesSlides/notesSlide31.xml"/><Relationship Id="rId1" Type="http://schemas.openxmlformats.org/officeDocument/2006/relationships/slideLayout" Target="../slideLayouts/slideLayout20.xml"/><Relationship Id="rId5" Type="http://schemas.openxmlformats.org/officeDocument/2006/relationships/hyperlink" Target="div%3eIcons%20made%20by%20%3ca%20href=%22https:/www.freepik.com%22%20title=%22Freepik%22%3eFreepik%3c/a%3e%20from%20%3ca%20href=%22https:/www.flaticon.com/%22%20title=%22Flaticon%22%3ewww.flaticon.com%3c/a%3e%3c/div" TargetMode="External"/><Relationship Id="rId4" Type="http://schemas.openxmlformats.org/officeDocument/2006/relationships/hyperlink" Target="https://www.slidescarnival.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microsoft.com/office/2007/relationships/hdphoto" Target="../media/hdphoto4.wdp"/><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4.png"/><Relationship Id="rId5" Type="http://schemas.microsoft.com/office/2007/relationships/hdphoto" Target="../media/hdphoto5.wdp"/><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28" name="Triangolo isoscele 27">
            <a:extLst>
              <a:ext uri="{FF2B5EF4-FFF2-40B4-BE49-F238E27FC236}">
                <a16:creationId xmlns:a16="http://schemas.microsoft.com/office/drawing/2014/main" id="{13DA0902-F6D5-4899-85F1-BEFC00C2B41A}"/>
              </a:ext>
            </a:extLst>
          </p:cNvPr>
          <p:cNvSpPr/>
          <p:nvPr/>
        </p:nvSpPr>
        <p:spPr>
          <a:xfrm rot="10800000">
            <a:off x="606428" y="2832165"/>
            <a:ext cx="520694" cy="628728"/>
          </a:xfrm>
          <a:prstGeom prst="triangle">
            <a:avLst/>
          </a:prstGeom>
          <a:solidFill>
            <a:srgbClr val="FF990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7" name="Titolo 6">
            <a:extLst>
              <a:ext uri="{FF2B5EF4-FFF2-40B4-BE49-F238E27FC236}">
                <a16:creationId xmlns:a16="http://schemas.microsoft.com/office/drawing/2014/main" id="{984B2710-353E-41B4-B5D7-0585159A9B32}"/>
              </a:ext>
            </a:extLst>
          </p:cNvPr>
          <p:cNvSpPr>
            <a:spLocks noGrp="1"/>
          </p:cNvSpPr>
          <p:nvPr>
            <p:ph type="ctrTitle"/>
          </p:nvPr>
        </p:nvSpPr>
        <p:spPr>
          <a:xfrm>
            <a:off x="244599" y="434955"/>
            <a:ext cx="4563883" cy="901309"/>
          </a:xfrm>
        </p:spPr>
        <p:txBody>
          <a:bodyPr/>
          <a:lstStyle/>
          <a:p>
            <a:r>
              <a:rPr lang="en-US" dirty="0"/>
              <a:t>GET STARTED in OpenSees with STKO</a:t>
            </a:r>
          </a:p>
        </p:txBody>
      </p:sp>
      <p:sp>
        <p:nvSpPr>
          <p:cNvPr id="10" name="Segnaposto testo 7">
            <a:extLst>
              <a:ext uri="{FF2B5EF4-FFF2-40B4-BE49-F238E27FC236}">
                <a16:creationId xmlns:a16="http://schemas.microsoft.com/office/drawing/2014/main" id="{C00FD74A-8B91-4E53-A3A5-A621BFCD9B13}"/>
              </a:ext>
            </a:extLst>
          </p:cNvPr>
          <p:cNvSpPr>
            <a:spLocks noGrp="1"/>
          </p:cNvSpPr>
          <p:nvPr>
            <p:ph type="body" sz="quarter" idx="10"/>
          </p:nvPr>
        </p:nvSpPr>
        <p:spPr>
          <a:xfrm>
            <a:off x="87322" y="1347840"/>
            <a:ext cx="4563883" cy="2601546"/>
          </a:xfrm>
        </p:spPr>
        <p:txBody>
          <a:bodyPr/>
          <a:lstStyle/>
          <a:p>
            <a:r>
              <a:rPr lang="en-US" sz="1800" dirty="0">
                <a:solidFill>
                  <a:schemeClr val="bg1"/>
                </a:solidFill>
                <a:ea typeface="Open Sans Light" panose="020B0306030504020204" pitchFamily="34" charset="0"/>
                <a:cs typeface="Open Sans Light" panose="020B0306030504020204" pitchFamily="34" charset="0"/>
              </a:rPr>
              <a:t>starting </a:t>
            </a:r>
            <a:r>
              <a:rPr lang="en-US" sz="1800" b="1" u="sng" dirty="0">
                <a:solidFill>
                  <a:schemeClr val="bg1"/>
                </a:solidFill>
                <a:ea typeface="Open Sans Light" panose="020B0306030504020204" pitchFamily="34" charset="0"/>
                <a:cs typeface="Open Sans Light" panose="020B0306030504020204" pitchFamily="34" charset="0"/>
              </a:rPr>
              <a:t>from scratch</a:t>
            </a:r>
          </a:p>
          <a:p>
            <a:endParaRPr lang="en-US" sz="1800" dirty="0">
              <a:solidFill>
                <a:schemeClr val="bg1"/>
              </a:solidFill>
              <a:ea typeface="Open Sans Light" panose="020B0306030504020204" pitchFamily="34" charset="0"/>
              <a:cs typeface="Open Sans Light" panose="020B0306030504020204" pitchFamily="34" charset="0"/>
            </a:endParaRPr>
          </a:p>
          <a:p>
            <a:pPr>
              <a:tabLst>
                <a:tab pos="898525" algn="l"/>
                <a:tab pos="1433513" algn="l"/>
              </a:tabLst>
            </a:pPr>
            <a:r>
              <a:rPr lang="en-US" sz="1800" b="1" dirty="0">
                <a:solidFill>
                  <a:schemeClr val="bg1"/>
                </a:solidFill>
                <a:ea typeface="Open Sans Light" panose="020B0306030504020204" pitchFamily="34" charset="0"/>
                <a:cs typeface="Open Sans Light" panose="020B0306030504020204" pitchFamily="34" charset="0"/>
              </a:rPr>
              <a:t>20 classes</a:t>
            </a:r>
          </a:p>
        </p:txBody>
      </p:sp>
      <p:sp>
        <p:nvSpPr>
          <p:cNvPr id="12" name="Segnaposto testo 8">
            <a:extLst>
              <a:ext uri="{FF2B5EF4-FFF2-40B4-BE49-F238E27FC236}">
                <a16:creationId xmlns:a16="http://schemas.microsoft.com/office/drawing/2014/main" id="{15B2AD9F-5DC3-4F63-9603-8A1321F4D496}"/>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t>Welcome to:</a:t>
            </a:r>
          </a:p>
        </p:txBody>
      </p:sp>
      <p:sp>
        <p:nvSpPr>
          <p:cNvPr id="9" name="CasellaDiTesto 8">
            <a:extLst>
              <a:ext uri="{FF2B5EF4-FFF2-40B4-BE49-F238E27FC236}">
                <a16:creationId xmlns:a16="http://schemas.microsoft.com/office/drawing/2014/main" id="{F43EFBEB-6123-41DE-B54B-B2BD97A99F30}"/>
              </a:ext>
            </a:extLst>
          </p:cNvPr>
          <p:cNvSpPr txBox="1"/>
          <p:nvPr/>
        </p:nvSpPr>
        <p:spPr>
          <a:xfrm>
            <a:off x="137549" y="4334353"/>
            <a:ext cx="3112668" cy="261610"/>
          </a:xfrm>
          <a:prstGeom prst="rect">
            <a:avLst/>
          </a:prstGeom>
          <a:noFill/>
        </p:spPr>
        <p:txBody>
          <a:bodyPr wrap="square">
            <a:spAutoFit/>
          </a:bodyPr>
          <a:lstStyle/>
          <a:p>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Support materials uploaded </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3"/>
              </a:rPr>
              <a:t>here</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within 24h</a:t>
            </a:r>
            <a:endParaRPr lang="en-US" sz="11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ttangolo 2">
            <a:extLst>
              <a:ext uri="{FF2B5EF4-FFF2-40B4-BE49-F238E27FC236}">
                <a16:creationId xmlns:a16="http://schemas.microsoft.com/office/drawing/2014/main" id="{F831D080-6302-42A2-8557-D98D7523F0EF}"/>
              </a:ext>
            </a:extLst>
          </p:cNvPr>
          <p:cNvSpPr/>
          <p:nvPr/>
        </p:nvSpPr>
        <p:spPr>
          <a:xfrm>
            <a:off x="214668" y="2832165"/>
            <a:ext cx="652108" cy="628729"/>
          </a:xfrm>
          <a:prstGeom prst="rect">
            <a:avLst/>
          </a:prstGeom>
          <a:solidFill>
            <a:srgbClr val="FF990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800" b="1" dirty="0">
                <a:latin typeface="Open Sans" panose="020B0606030504020204" pitchFamily="34" charset="0"/>
              </a:rPr>
              <a:t>40!</a:t>
            </a:r>
          </a:p>
          <a:p>
            <a:pPr algn="ctr"/>
            <a:r>
              <a:rPr lang="it-IT" sz="1800" b="1" dirty="0">
                <a:latin typeface="Open Sans" panose="020B0606030504020204" pitchFamily="34" charset="0"/>
              </a:rPr>
              <a:t>min</a:t>
            </a:r>
            <a:endParaRPr lang="en-GB" b="1" dirty="0">
              <a:latin typeface="Open Sans" panose="020B0606030504020204" pitchFamily="34" charset="0"/>
            </a:endParaRPr>
          </a:p>
        </p:txBody>
      </p:sp>
      <p:sp>
        <p:nvSpPr>
          <p:cNvPr id="16" name="Rettangolo 15">
            <a:extLst>
              <a:ext uri="{FF2B5EF4-FFF2-40B4-BE49-F238E27FC236}">
                <a16:creationId xmlns:a16="http://schemas.microsoft.com/office/drawing/2014/main" id="{2038E18C-B5C4-4613-83B2-70325195C1DA}"/>
              </a:ext>
            </a:extLst>
          </p:cNvPr>
          <p:cNvSpPr/>
          <p:nvPr/>
        </p:nvSpPr>
        <p:spPr>
          <a:xfrm>
            <a:off x="1225710" y="2832165"/>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Open Sans" panose="020B0606030504020204" pitchFamily="34" charset="0"/>
              </a:rPr>
              <a:t>??</a:t>
            </a:r>
            <a:endParaRPr lang="en-GB" sz="2800" b="1" dirty="0">
              <a:latin typeface="Open Sans" panose="020B0606030504020204" pitchFamily="34" charset="0"/>
            </a:endParaRPr>
          </a:p>
        </p:txBody>
      </p:sp>
      <p:sp>
        <p:nvSpPr>
          <p:cNvPr id="29" name="Triangolo isoscele 28">
            <a:extLst>
              <a:ext uri="{FF2B5EF4-FFF2-40B4-BE49-F238E27FC236}">
                <a16:creationId xmlns:a16="http://schemas.microsoft.com/office/drawing/2014/main" id="{93DE2BAB-5A11-44A0-A729-DF8C31610CB0}"/>
              </a:ext>
            </a:extLst>
          </p:cNvPr>
          <p:cNvSpPr/>
          <p:nvPr/>
        </p:nvSpPr>
        <p:spPr>
          <a:xfrm>
            <a:off x="963022"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0" name="Triangolo isoscele 29">
            <a:extLst>
              <a:ext uri="{FF2B5EF4-FFF2-40B4-BE49-F238E27FC236}">
                <a16:creationId xmlns:a16="http://schemas.microsoft.com/office/drawing/2014/main" id="{E64404CA-6CA8-4CEE-B5C2-B563517E97C0}"/>
              </a:ext>
            </a:extLst>
          </p:cNvPr>
          <p:cNvSpPr/>
          <p:nvPr/>
        </p:nvSpPr>
        <p:spPr>
          <a:xfrm rot="10800000" flipV="1">
            <a:off x="2368166" y="2832165"/>
            <a:ext cx="520694" cy="628728"/>
          </a:xfrm>
          <a:prstGeom prst="triangle">
            <a:avLst/>
          </a:prstGeom>
          <a:solidFill>
            <a:schemeClr val="bg1">
              <a:lumMod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lumMod val="85000"/>
                </a:schemeClr>
              </a:solidFill>
              <a:latin typeface="Open Sans" panose="020B0606030504020204" pitchFamily="34" charset="0"/>
            </a:endParaRPr>
          </a:p>
        </p:txBody>
      </p:sp>
      <p:sp>
        <p:nvSpPr>
          <p:cNvPr id="31" name="Rettangolo 30">
            <a:extLst>
              <a:ext uri="{FF2B5EF4-FFF2-40B4-BE49-F238E27FC236}">
                <a16:creationId xmlns:a16="http://schemas.microsoft.com/office/drawing/2014/main" id="{BB1618C2-4CE3-4F08-A122-A1576D2BCDB6}"/>
              </a:ext>
            </a:extLst>
          </p:cNvPr>
          <p:cNvSpPr/>
          <p:nvPr/>
        </p:nvSpPr>
        <p:spPr>
          <a:xfrm flipV="1">
            <a:off x="1976406" y="2832164"/>
            <a:ext cx="652108" cy="628729"/>
          </a:xfrm>
          <a:prstGeom prst="rect">
            <a:avLst/>
          </a:prstGeom>
          <a:solidFill>
            <a:schemeClr val="bg1">
              <a:lumMod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bg1">
                  <a:lumMod val="85000"/>
                </a:schemeClr>
              </a:solidFill>
              <a:latin typeface="Open Sans" panose="020B0606030504020204" pitchFamily="34" charset="0"/>
            </a:endParaRPr>
          </a:p>
        </p:txBody>
      </p:sp>
      <p:sp>
        <p:nvSpPr>
          <p:cNvPr id="32" name="Rettangolo 31">
            <a:extLst>
              <a:ext uri="{FF2B5EF4-FFF2-40B4-BE49-F238E27FC236}">
                <a16:creationId xmlns:a16="http://schemas.microsoft.com/office/drawing/2014/main" id="{277909E9-F8A4-49CD-B999-3C008C4DA5AB}"/>
              </a:ext>
            </a:extLst>
          </p:cNvPr>
          <p:cNvSpPr/>
          <p:nvPr/>
        </p:nvSpPr>
        <p:spPr>
          <a:xfrm flipV="1">
            <a:off x="2987448" y="2832164"/>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b="1" dirty="0">
              <a:latin typeface="Open Sans" panose="020B0606030504020204" pitchFamily="34" charset="0"/>
            </a:endParaRPr>
          </a:p>
        </p:txBody>
      </p:sp>
      <p:sp>
        <p:nvSpPr>
          <p:cNvPr id="33" name="Triangolo isoscele 32">
            <a:extLst>
              <a:ext uri="{FF2B5EF4-FFF2-40B4-BE49-F238E27FC236}">
                <a16:creationId xmlns:a16="http://schemas.microsoft.com/office/drawing/2014/main" id="{C130CFD9-C0B1-4428-9ACA-437E2B8B4D6E}"/>
              </a:ext>
            </a:extLst>
          </p:cNvPr>
          <p:cNvSpPr/>
          <p:nvPr/>
        </p:nvSpPr>
        <p:spPr>
          <a:xfrm flipV="1">
            <a:off x="2729523"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nvGrpSpPr>
          <p:cNvPr id="19" name="Google Shape;371;p40">
            <a:extLst>
              <a:ext uri="{FF2B5EF4-FFF2-40B4-BE49-F238E27FC236}">
                <a16:creationId xmlns:a16="http://schemas.microsoft.com/office/drawing/2014/main" id="{AB1FB888-6F6E-4893-858F-278ED2347B52}"/>
              </a:ext>
            </a:extLst>
          </p:cNvPr>
          <p:cNvGrpSpPr/>
          <p:nvPr/>
        </p:nvGrpSpPr>
        <p:grpSpPr>
          <a:xfrm>
            <a:off x="2186485" y="2948263"/>
            <a:ext cx="321571" cy="399999"/>
            <a:chOff x="596350" y="929175"/>
            <a:chExt cx="407950" cy="497475"/>
          </a:xfrm>
        </p:grpSpPr>
        <p:sp>
          <p:nvSpPr>
            <p:cNvPr id="20" name="Google Shape;372;p40">
              <a:extLst>
                <a:ext uri="{FF2B5EF4-FFF2-40B4-BE49-F238E27FC236}">
                  <a16:creationId xmlns:a16="http://schemas.microsoft.com/office/drawing/2014/main" id="{6DEA7E16-479D-43BE-9585-FCE77AB19903}"/>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1" name="Google Shape;373;p40">
              <a:extLst>
                <a:ext uri="{FF2B5EF4-FFF2-40B4-BE49-F238E27FC236}">
                  <a16:creationId xmlns:a16="http://schemas.microsoft.com/office/drawing/2014/main" id="{EEB9E200-C10D-4C6A-B7F4-CB8ADA8F482D}"/>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2" name="Google Shape;374;p40">
              <a:extLst>
                <a:ext uri="{FF2B5EF4-FFF2-40B4-BE49-F238E27FC236}">
                  <a16:creationId xmlns:a16="http://schemas.microsoft.com/office/drawing/2014/main" id="{496361D6-AE77-4AB8-96D7-7FA45A0A8DFC}"/>
                </a:ext>
              </a:extLst>
            </p:cNvPr>
            <p:cNvSpPr/>
            <p:nvPr/>
          </p:nvSpPr>
          <p:spPr>
            <a:xfrm>
              <a:off x="688900" y="1256150"/>
              <a:ext cx="133975" cy="25"/>
            </a:xfrm>
            <a:custGeom>
              <a:avLst/>
              <a:gdLst/>
              <a:ahLst/>
              <a:cxnLst/>
              <a:rect l="l" t="t" r="r" b="b"/>
              <a:pathLst>
                <a:path w="5359" h="1" fill="none" extrusionOk="0">
                  <a:moveTo>
                    <a:pt x="5358"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375;p40">
              <a:extLst>
                <a:ext uri="{FF2B5EF4-FFF2-40B4-BE49-F238E27FC236}">
                  <a16:creationId xmlns:a16="http://schemas.microsoft.com/office/drawing/2014/main" id="{F645E16D-C435-459D-B5D1-B77471298503}"/>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Google Shape;376;p40">
              <a:extLst>
                <a:ext uri="{FF2B5EF4-FFF2-40B4-BE49-F238E27FC236}">
                  <a16:creationId xmlns:a16="http://schemas.microsoft.com/office/drawing/2014/main" id="{7E156DB8-3C3A-4E6F-9A17-60986A9563BD}"/>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Google Shape;377;p40">
              <a:extLst>
                <a:ext uri="{FF2B5EF4-FFF2-40B4-BE49-F238E27FC236}">
                  <a16:creationId xmlns:a16="http://schemas.microsoft.com/office/drawing/2014/main" id="{7A132601-8FCD-44E0-AA57-138CC0A0F47C}"/>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Google Shape;378;p40">
              <a:extLst>
                <a:ext uri="{FF2B5EF4-FFF2-40B4-BE49-F238E27FC236}">
                  <a16:creationId xmlns:a16="http://schemas.microsoft.com/office/drawing/2014/main" id="{A087B05C-FB2B-4F3C-9ECC-5E847C26D944}"/>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27" name="Google Shape;386;p40">
            <a:hlinkClick r:id="rId4"/>
            <a:extLst>
              <a:ext uri="{FF2B5EF4-FFF2-40B4-BE49-F238E27FC236}">
                <a16:creationId xmlns:a16="http://schemas.microsoft.com/office/drawing/2014/main" id="{9566E8EB-C1CC-4D5F-840D-EB6B9E2B47CB}"/>
              </a:ext>
            </a:extLst>
          </p:cNvPr>
          <p:cNvSpPr/>
          <p:nvPr/>
        </p:nvSpPr>
        <p:spPr>
          <a:xfrm>
            <a:off x="3076444" y="2948263"/>
            <a:ext cx="433242" cy="399999"/>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Arrow: Curved Up 1">
            <a:extLst>
              <a:ext uri="{FF2B5EF4-FFF2-40B4-BE49-F238E27FC236}">
                <a16:creationId xmlns:a16="http://schemas.microsoft.com/office/drawing/2014/main" id="{847D0A45-E47D-4A48-9CF9-273D6902A5AB}"/>
              </a:ext>
            </a:extLst>
          </p:cNvPr>
          <p:cNvSpPr/>
          <p:nvPr/>
        </p:nvSpPr>
        <p:spPr>
          <a:xfrm>
            <a:off x="540722" y="3590772"/>
            <a:ext cx="956779" cy="358613"/>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6" name="Picture 5" descr="Shape, icon&#10;&#10;Description automatically generated">
            <a:extLst>
              <a:ext uri="{FF2B5EF4-FFF2-40B4-BE49-F238E27FC236}">
                <a16:creationId xmlns:a16="http://schemas.microsoft.com/office/drawing/2014/main" id="{8CD9A8F8-3AD7-4D5B-BE07-B514FEA43C42}"/>
              </a:ext>
            </a:extLst>
          </p:cNvPr>
          <p:cNvPicPr>
            <a:picLocks noChangeAspect="1"/>
          </p:cNvPicPr>
          <p:nvPr/>
        </p:nvPicPr>
        <p:blipFill>
          <a:blip r:embed="rId5"/>
          <a:stretch>
            <a:fillRect/>
          </a:stretch>
        </p:blipFill>
        <p:spPr>
          <a:xfrm>
            <a:off x="783715" y="3751108"/>
            <a:ext cx="358613" cy="358613"/>
          </a:xfrm>
          <a:prstGeom prst="rect">
            <a:avLst/>
          </a:prstGeom>
        </p:spPr>
      </p:pic>
      <p:sp>
        <p:nvSpPr>
          <p:cNvPr id="34" name="Arrow: Curved Up 33">
            <a:extLst>
              <a:ext uri="{FF2B5EF4-FFF2-40B4-BE49-F238E27FC236}">
                <a16:creationId xmlns:a16="http://schemas.microsoft.com/office/drawing/2014/main" id="{4DD5918C-ADA4-4EDD-9B75-9E24A87B96A6}"/>
              </a:ext>
            </a:extLst>
          </p:cNvPr>
          <p:cNvSpPr/>
          <p:nvPr/>
        </p:nvSpPr>
        <p:spPr>
          <a:xfrm flipV="1">
            <a:off x="2293438" y="2376714"/>
            <a:ext cx="956779" cy="338096"/>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11" name="Picture 10" descr="Icon&#10;&#10;Description automatically generated">
            <a:extLst>
              <a:ext uri="{FF2B5EF4-FFF2-40B4-BE49-F238E27FC236}">
                <a16:creationId xmlns:a16="http://schemas.microsoft.com/office/drawing/2014/main" id="{BD2E884C-4FB2-4389-A912-90D650CA735B}"/>
              </a:ext>
            </a:extLst>
          </p:cNvPr>
          <p:cNvPicPr>
            <a:picLocks noChangeAspect="1"/>
          </p:cNvPicPr>
          <p:nvPr/>
        </p:nvPicPr>
        <p:blipFill>
          <a:blip r:embed="rId6"/>
          <a:stretch>
            <a:fillRect/>
          </a:stretch>
        </p:blipFill>
        <p:spPr>
          <a:xfrm>
            <a:off x="2506483" y="2130444"/>
            <a:ext cx="480965" cy="480965"/>
          </a:xfrm>
          <a:prstGeom prst="rect">
            <a:avLst/>
          </a:prstGeom>
        </p:spPr>
      </p:pic>
      <p:sp>
        <p:nvSpPr>
          <p:cNvPr id="4" name="Oval 3">
            <a:extLst>
              <a:ext uri="{FF2B5EF4-FFF2-40B4-BE49-F238E27FC236}">
                <a16:creationId xmlns:a16="http://schemas.microsoft.com/office/drawing/2014/main" id="{B6ED283F-EF6A-4E47-9D20-AA5C43F7320B}"/>
              </a:ext>
            </a:extLst>
          </p:cNvPr>
          <p:cNvSpPr/>
          <p:nvPr/>
        </p:nvSpPr>
        <p:spPr>
          <a:xfrm>
            <a:off x="3521222" y="2890402"/>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TextBox 35">
            <a:extLst>
              <a:ext uri="{FF2B5EF4-FFF2-40B4-BE49-F238E27FC236}">
                <a16:creationId xmlns:a16="http://schemas.microsoft.com/office/drawing/2014/main" id="{B65B4F2D-13E1-4E3E-97BE-7C7F7AC1BA4A}"/>
              </a:ext>
            </a:extLst>
          </p:cNvPr>
          <p:cNvSpPr txBox="1"/>
          <p:nvPr/>
        </p:nvSpPr>
        <p:spPr>
          <a:xfrm>
            <a:off x="7411334" y="561931"/>
            <a:ext cx="1732666" cy="261610"/>
          </a:xfrm>
          <a:prstGeom prst="rect">
            <a:avLst/>
          </a:prstGeom>
          <a:noFill/>
        </p:spPr>
        <p:txBody>
          <a:bodyPr wrap="square" rtlCol="0">
            <a:spAutoFit/>
          </a:bodyPr>
          <a:lstStyle/>
          <a:p>
            <a:r>
              <a:rPr lang="en-US" sz="1100" i="1" dirty="0">
                <a:solidFill>
                  <a:schemeClr val="bg1">
                    <a:lumMod val="75000"/>
                  </a:schemeClr>
                </a:solidFill>
                <a:latin typeface="+mj-lt"/>
              </a:rPr>
              <a:t>Image courtesy of ESO</a:t>
            </a:r>
          </a:p>
        </p:txBody>
      </p:sp>
      <p:sp>
        <p:nvSpPr>
          <p:cNvPr id="35" name="Oval 3">
            <a:extLst>
              <a:ext uri="{FF2B5EF4-FFF2-40B4-BE49-F238E27FC236}">
                <a16:creationId xmlns:a16="http://schemas.microsoft.com/office/drawing/2014/main" id="{7F35BC8C-6F81-4A6D-9D6A-2B3C5098C943}"/>
              </a:ext>
            </a:extLst>
          </p:cNvPr>
          <p:cNvSpPr/>
          <p:nvPr/>
        </p:nvSpPr>
        <p:spPr>
          <a:xfrm>
            <a:off x="2215978" y="4295623"/>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Tree>
    <p:extLst>
      <p:ext uri="{BB962C8B-B14F-4D97-AF65-F5344CB8AC3E}">
        <p14:creationId xmlns:p14="http://schemas.microsoft.com/office/powerpoint/2010/main" val="1840174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D66DE8F-8CA0-4B85-9A9C-4EC95BC689AC}"/>
              </a:ext>
            </a:extLst>
          </p:cNvPr>
          <p:cNvPicPr>
            <a:picLocks noChangeAspect="1"/>
          </p:cNvPicPr>
          <p:nvPr/>
        </p:nvPicPr>
        <p:blipFill>
          <a:blip r:embed="rId3"/>
          <a:stretch>
            <a:fillRect/>
          </a:stretch>
        </p:blipFill>
        <p:spPr>
          <a:xfrm>
            <a:off x="1342258" y="1181206"/>
            <a:ext cx="4830409" cy="3822087"/>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CAD </a:t>
            </a:r>
            <a:r>
              <a:rPr lang="it-IT" dirty="0" err="1"/>
              <a:t>Commands</a:t>
            </a:r>
            <a:endParaRPr lang="en-GB" b="0" i="1" dirty="0"/>
          </a:p>
        </p:txBody>
      </p:sp>
      <p:pic>
        <p:nvPicPr>
          <p:cNvPr id="11" name="Immagine 10">
            <a:extLst>
              <a:ext uri="{FF2B5EF4-FFF2-40B4-BE49-F238E27FC236}">
                <a16:creationId xmlns:a16="http://schemas.microsoft.com/office/drawing/2014/main" id="{448BD3B7-1ED4-4187-95CE-6B0FCF1BF13C}"/>
              </a:ext>
            </a:extLst>
          </p:cNvPr>
          <p:cNvPicPr>
            <a:picLocks noChangeAspect="1"/>
          </p:cNvPicPr>
          <p:nvPr/>
        </p:nvPicPr>
        <p:blipFill>
          <a:blip r:embed="rId4"/>
          <a:stretch>
            <a:fillRect/>
          </a:stretch>
        </p:blipFill>
        <p:spPr>
          <a:xfrm>
            <a:off x="4169490" y="1403631"/>
            <a:ext cx="425182" cy="418096"/>
          </a:xfrm>
          <a:prstGeom prst="rect">
            <a:avLst/>
          </a:prstGeom>
          <a:effectLst>
            <a:glow rad="63500">
              <a:schemeClr val="accent2">
                <a:satMod val="175000"/>
                <a:alpha val="40000"/>
              </a:schemeClr>
            </a:glow>
          </a:effectLst>
        </p:spPr>
      </p:pic>
      <p:grpSp>
        <p:nvGrpSpPr>
          <p:cNvPr id="25" name="Group 16">
            <a:extLst>
              <a:ext uri="{FF2B5EF4-FFF2-40B4-BE49-F238E27FC236}">
                <a16:creationId xmlns:a16="http://schemas.microsoft.com/office/drawing/2014/main" id="{EA283664-AE07-42AD-9CFC-03BF80B33140}"/>
              </a:ext>
            </a:extLst>
          </p:cNvPr>
          <p:cNvGrpSpPr/>
          <p:nvPr/>
        </p:nvGrpSpPr>
        <p:grpSpPr>
          <a:xfrm>
            <a:off x="-170979" y="632336"/>
            <a:ext cx="9038190" cy="392632"/>
            <a:chOff x="-209252" y="591732"/>
            <a:chExt cx="9094653" cy="395084"/>
          </a:xfrm>
        </p:grpSpPr>
        <p:sp>
          <p:nvSpPr>
            <p:cNvPr id="26" name="Rectangle 17">
              <a:extLst>
                <a:ext uri="{FF2B5EF4-FFF2-40B4-BE49-F238E27FC236}">
                  <a16:creationId xmlns:a16="http://schemas.microsoft.com/office/drawing/2014/main" id="{6B29A08B-2B01-4115-8435-A086D6C5B83C}"/>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7" name="Triangolo isoscele 26">
              <a:extLst>
                <a:ext uri="{FF2B5EF4-FFF2-40B4-BE49-F238E27FC236}">
                  <a16:creationId xmlns:a16="http://schemas.microsoft.com/office/drawing/2014/main" id="{3A2B109D-9807-469B-8249-A26BAA239FFA}"/>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8" name="Triangolo isoscele 16">
              <a:extLst>
                <a:ext uri="{FF2B5EF4-FFF2-40B4-BE49-F238E27FC236}">
                  <a16:creationId xmlns:a16="http://schemas.microsoft.com/office/drawing/2014/main" id="{792275BB-525B-4714-893A-9C3619490060}"/>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32" name="CasellaDiTesto 31">
            <a:extLst>
              <a:ext uri="{FF2B5EF4-FFF2-40B4-BE49-F238E27FC236}">
                <a16:creationId xmlns:a16="http://schemas.microsoft.com/office/drawing/2014/main" id="{98EA9E38-533D-465C-BAF6-3B24D760F88B}"/>
              </a:ext>
            </a:extLst>
          </p:cNvPr>
          <p:cNvSpPr txBox="1"/>
          <p:nvPr/>
        </p:nvSpPr>
        <p:spPr>
          <a:xfrm>
            <a:off x="194000" y="652544"/>
            <a:ext cx="3563463"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Comparisons </a:t>
            </a:r>
            <a:r>
              <a:rPr lang="en-US" sz="1600" b="0" i="1" dirty="0">
                <a:solidFill>
                  <a:schemeClr val="tx1"/>
                </a:solidFill>
              </a:rPr>
              <a:t>(2 polylines)</a:t>
            </a:r>
            <a:endParaRPr lang="it-IT" sz="1600" b="0" i="1" dirty="0">
              <a:solidFill>
                <a:schemeClr val="tx1"/>
              </a:solidFill>
            </a:endParaRPr>
          </a:p>
        </p:txBody>
      </p:sp>
      <p:pic>
        <p:nvPicPr>
          <p:cNvPr id="21" name="Immagine 20">
            <a:extLst>
              <a:ext uri="{FF2B5EF4-FFF2-40B4-BE49-F238E27FC236}">
                <a16:creationId xmlns:a16="http://schemas.microsoft.com/office/drawing/2014/main" id="{87F3E4BD-3980-4B87-A35F-78A304691D05}"/>
              </a:ext>
            </a:extLst>
          </p:cNvPr>
          <p:cNvPicPr>
            <a:picLocks noChangeAspect="1"/>
          </p:cNvPicPr>
          <p:nvPr/>
        </p:nvPicPr>
        <p:blipFill rotWithShape="1">
          <a:blip r:embed="rId5"/>
          <a:srcRect t="-22936" b="-28280"/>
          <a:stretch/>
        </p:blipFill>
        <p:spPr>
          <a:xfrm>
            <a:off x="5259576" y="3203403"/>
            <a:ext cx="731684" cy="653372"/>
          </a:xfrm>
          <a:prstGeom prst="rect">
            <a:avLst/>
          </a:prstGeom>
          <a:effectLst>
            <a:glow rad="63500">
              <a:schemeClr val="accent2">
                <a:satMod val="175000"/>
                <a:alpha val="40000"/>
              </a:schemeClr>
            </a:glow>
          </a:effectLst>
        </p:spPr>
      </p:pic>
      <p:pic>
        <p:nvPicPr>
          <p:cNvPr id="22" name="Immagine 21">
            <a:extLst>
              <a:ext uri="{FF2B5EF4-FFF2-40B4-BE49-F238E27FC236}">
                <a16:creationId xmlns:a16="http://schemas.microsoft.com/office/drawing/2014/main" id="{4CF9AA35-921B-4550-AAF6-97F37FFA5490}"/>
              </a:ext>
            </a:extLst>
          </p:cNvPr>
          <p:cNvPicPr>
            <a:picLocks noChangeAspect="1"/>
          </p:cNvPicPr>
          <p:nvPr/>
        </p:nvPicPr>
        <p:blipFill>
          <a:blip r:embed="rId6"/>
          <a:stretch>
            <a:fillRect/>
          </a:stretch>
        </p:blipFill>
        <p:spPr>
          <a:xfrm>
            <a:off x="4041280" y="2339706"/>
            <a:ext cx="336064" cy="464088"/>
          </a:xfrm>
          <a:prstGeom prst="rect">
            <a:avLst/>
          </a:prstGeom>
          <a:effectLst>
            <a:glow rad="63500">
              <a:schemeClr val="accent2">
                <a:satMod val="175000"/>
                <a:alpha val="40000"/>
              </a:schemeClr>
            </a:glow>
          </a:effectLst>
        </p:spPr>
      </p:pic>
      <p:pic>
        <p:nvPicPr>
          <p:cNvPr id="23" name="Immagine 22">
            <a:extLst>
              <a:ext uri="{FF2B5EF4-FFF2-40B4-BE49-F238E27FC236}">
                <a16:creationId xmlns:a16="http://schemas.microsoft.com/office/drawing/2014/main" id="{B67EADCC-B271-4652-ACA2-8CA9E3D30FDB}"/>
              </a:ext>
            </a:extLst>
          </p:cNvPr>
          <p:cNvPicPr>
            <a:picLocks noChangeAspect="1"/>
          </p:cNvPicPr>
          <p:nvPr/>
        </p:nvPicPr>
        <p:blipFill>
          <a:blip r:embed="rId4"/>
          <a:stretch>
            <a:fillRect/>
          </a:stretch>
        </p:blipFill>
        <p:spPr>
          <a:xfrm>
            <a:off x="1678703" y="1725077"/>
            <a:ext cx="425182" cy="418096"/>
          </a:xfrm>
          <a:prstGeom prst="rect">
            <a:avLst/>
          </a:prstGeom>
          <a:effectLst>
            <a:glow rad="63500">
              <a:schemeClr val="accent2">
                <a:satMod val="175000"/>
                <a:alpha val="40000"/>
              </a:schemeClr>
            </a:glow>
          </a:effectLst>
        </p:spPr>
      </p:pic>
      <p:sp>
        <p:nvSpPr>
          <p:cNvPr id="29" name="CasellaDiTesto 28">
            <a:extLst>
              <a:ext uri="{FF2B5EF4-FFF2-40B4-BE49-F238E27FC236}">
                <a16:creationId xmlns:a16="http://schemas.microsoft.com/office/drawing/2014/main" id="{6BE36953-C8AA-4169-9C09-41C19CFA22BB}"/>
              </a:ext>
            </a:extLst>
          </p:cNvPr>
          <p:cNvSpPr txBox="1"/>
          <p:nvPr/>
        </p:nvSpPr>
        <p:spPr>
          <a:xfrm>
            <a:off x="4723261" y="1301234"/>
            <a:ext cx="1804313" cy="646331"/>
          </a:xfrm>
          <a:prstGeom prst="rect">
            <a:avLst/>
          </a:prstGeom>
          <a:noFill/>
        </p:spPr>
        <p:txBody>
          <a:bodyPr wrap="square" rtlCol="0">
            <a:spAutoFit/>
          </a:bodyPr>
          <a:lstStyle/>
          <a:p>
            <a:r>
              <a:rPr lang="it-IT" sz="1200" i="1" dirty="0">
                <a:latin typeface="+mj-lt"/>
              </a:rPr>
              <a:t>1 </a:t>
            </a:r>
            <a:r>
              <a:rPr lang="it-IT" sz="1200" i="1" dirty="0" err="1">
                <a:latin typeface="+mj-lt"/>
              </a:rPr>
              <a:t>wire</a:t>
            </a:r>
            <a:endParaRPr lang="it-IT" sz="1200" i="1" dirty="0">
              <a:latin typeface="+mj-lt"/>
            </a:endParaRPr>
          </a:p>
          <a:p>
            <a:r>
              <a:rPr lang="it-IT" sz="1200" i="1" dirty="0">
                <a:latin typeface="+mj-lt"/>
              </a:rPr>
              <a:t>8 </a:t>
            </a:r>
            <a:r>
              <a:rPr lang="it-IT" sz="1200" i="1" dirty="0" err="1">
                <a:latin typeface="+mj-lt"/>
              </a:rPr>
              <a:t>vertices</a:t>
            </a:r>
            <a:endParaRPr lang="it-IT" sz="1200" i="1" dirty="0">
              <a:latin typeface="+mj-lt"/>
            </a:endParaRPr>
          </a:p>
          <a:p>
            <a:r>
              <a:rPr lang="it-IT" sz="1200" i="1" dirty="0">
                <a:latin typeface="+mj-lt"/>
              </a:rPr>
              <a:t>8 </a:t>
            </a:r>
            <a:r>
              <a:rPr lang="it-IT" sz="1200" i="1" dirty="0" err="1">
                <a:latin typeface="+mj-lt"/>
              </a:rPr>
              <a:t>edges</a:t>
            </a:r>
            <a:endParaRPr lang="it-IT" sz="1200" i="1" dirty="0">
              <a:latin typeface="+mj-lt"/>
            </a:endParaRPr>
          </a:p>
        </p:txBody>
      </p:sp>
      <p:sp>
        <p:nvSpPr>
          <p:cNvPr id="30" name="CasellaDiTesto 29">
            <a:extLst>
              <a:ext uri="{FF2B5EF4-FFF2-40B4-BE49-F238E27FC236}">
                <a16:creationId xmlns:a16="http://schemas.microsoft.com/office/drawing/2014/main" id="{C2B62807-6E18-42B1-8B34-BF1964E139F2}"/>
              </a:ext>
            </a:extLst>
          </p:cNvPr>
          <p:cNvSpPr txBox="1"/>
          <p:nvPr/>
        </p:nvSpPr>
        <p:spPr>
          <a:xfrm>
            <a:off x="2080112" y="3315963"/>
            <a:ext cx="1804313" cy="461665"/>
          </a:xfrm>
          <a:prstGeom prst="rect">
            <a:avLst/>
          </a:prstGeom>
          <a:noFill/>
        </p:spPr>
        <p:txBody>
          <a:bodyPr wrap="square" rtlCol="0">
            <a:spAutoFit/>
          </a:bodyPr>
          <a:lstStyle/>
          <a:p>
            <a:r>
              <a:rPr lang="it-IT" sz="1200" i="1" dirty="0">
                <a:latin typeface="+mj-lt"/>
              </a:rPr>
              <a:t>10 </a:t>
            </a:r>
            <a:r>
              <a:rPr lang="it-IT" sz="1200" i="1" dirty="0" err="1">
                <a:latin typeface="+mj-lt"/>
              </a:rPr>
              <a:t>vertices</a:t>
            </a:r>
            <a:endParaRPr lang="it-IT" sz="1200" i="1" dirty="0">
              <a:latin typeface="+mj-lt"/>
            </a:endParaRPr>
          </a:p>
          <a:p>
            <a:r>
              <a:rPr lang="it-IT" sz="1200" i="1" dirty="0">
                <a:latin typeface="+mj-lt"/>
              </a:rPr>
              <a:t>12 </a:t>
            </a:r>
            <a:r>
              <a:rPr lang="it-IT" sz="1200" i="1" dirty="0" err="1">
                <a:latin typeface="+mj-lt"/>
              </a:rPr>
              <a:t>edges</a:t>
            </a:r>
            <a:endParaRPr lang="it-IT" sz="1200" i="1" dirty="0">
              <a:latin typeface="+mj-lt"/>
            </a:endParaRPr>
          </a:p>
        </p:txBody>
      </p:sp>
      <p:sp>
        <p:nvSpPr>
          <p:cNvPr id="31" name="CasellaDiTesto 30">
            <a:extLst>
              <a:ext uri="{FF2B5EF4-FFF2-40B4-BE49-F238E27FC236}">
                <a16:creationId xmlns:a16="http://schemas.microsoft.com/office/drawing/2014/main" id="{262807B5-7DF7-4192-9776-0F355C9CBCE3}"/>
              </a:ext>
            </a:extLst>
          </p:cNvPr>
          <p:cNvSpPr txBox="1"/>
          <p:nvPr/>
        </p:nvSpPr>
        <p:spPr>
          <a:xfrm>
            <a:off x="3058106" y="4159628"/>
            <a:ext cx="1804313" cy="461665"/>
          </a:xfrm>
          <a:prstGeom prst="rect">
            <a:avLst/>
          </a:prstGeom>
          <a:noFill/>
        </p:spPr>
        <p:txBody>
          <a:bodyPr wrap="square" rtlCol="0">
            <a:spAutoFit/>
          </a:bodyPr>
          <a:lstStyle/>
          <a:p>
            <a:r>
              <a:rPr lang="it-IT" sz="1200" i="1" dirty="0">
                <a:latin typeface="+mj-lt"/>
              </a:rPr>
              <a:t>8 </a:t>
            </a:r>
            <a:r>
              <a:rPr lang="it-IT" sz="1200" i="1" dirty="0" err="1">
                <a:latin typeface="+mj-lt"/>
              </a:rPr>
              <a:t>vertices</a:t>
            </a:r>
            <a:endParaRPr lang="it-IT" sz="1200" i="1" dirty="0">
              <a:latin typeface="+mj-lt"/>
            </a:endParaRPr>
          </a:p>
          <a:p>
            <a:r>
              <a:rPr lang="it-IT" sz="1200" i="1" dirty="0">
                <a:latin typeface="+mj-lt"/>
              </a:rPr>
              <a:t>8 </a:t>
            </a:r>
            <a:r>
              <a:rPr lang="it-IT" sz="1200" i="1" dirty="0" err="1">
                <a:latin typeface="+mj-lt"/>
              </a:rPr>
              <a:t>edges</a:t>
            </a:r>
            <a:endParaRPr lang="it-IT" sz="1200" i="1" dirty="0">
              <a:latin typeface="+mj-lt"/>
            </a:endParaRPr>
          </a:p>
        </p:txBody>
      </p:sp>
      <p:sp>
        <p:nvSpPr>
          <p:cNvPr id="33" name="CasellaDiTesto 32">
            <a:extLst>
              <a:ext uri="{FF2B5EF4-FFF2-40B4-BE49-F238E27FC236}">
                <a16:creationId xmlns:a16="http://schemas.microsoft.com/office/drawing/2014/main" id="{EFFE7D2C-E419-4EE0-AE4E-04019CABBC8A}"/>
              </a:ext>
            </a:extLst>
          </p:cNvPr>
          <p:cNvSpPr txBox="1"/>
          <p:nvPr/>
        </p:nvSpPr>
        <p:spPr>
          <a:xfrm>
            <a:off x="811193" y="2339706"/>
            <a:ext cx="1804313" cy="646331"/>
          </a:xfrm>
          <a:prstGeom prst="rect">
            <a:avLst/>
          </a:prstGeom>
          <a:noFill/>
        </p:spPr>
        <p:txBody>
          <a:bodyPr wrap="square" rtlCol="0">
            <a:spAutoFit/>
          </a:bodyPr>
          <a:lstStyle/>
          <a:p>
            <a:r>
              <a:rPr lang="it-IT" sz="1200" i="1" dirty="0">
                <a:latin typeface="+mj-lt"/>
              </a:rPr>
              <a:t>2 </a:t>
            </a:r>
            <a:r>
              <a:rPr lang="it-IT" sz="1200" i="1" dirty="0" err="1">
                <a:latin typeface="+mj-lt"/>
              </a:rPr>
              <a:t>wires</a:t>
            </a:r>
            <a:endParaRPr lang="it-IT" sz="1200" i="1" dirty="0">
              <a:latin typeface="+mj-lt"/>
            </a:endParaRPr>
          </a:p>
          <a:p>
            <a:r>
              <a:rPr lang="it-IT" sz="1200" i="1" dirty="0">
                <a:latin typeface="+mj-lt"/>
              </a:rPr>
              <a:t>     4 </a:t>
            </a:r>
            <a:r>
              <a:rPr lang="it-IT" sz="1200" i="1" dirty="0" err="1">
                <a:latin typeface="+mj-lt"/>
              </a:rPr>
              <a:t>vertices</a:t>
            </a:r>
            <a:endParaRPr lang="it-IT" sz="1200" i="1" dirty="0">
              <a:latin typeface="+mj-lt"/>
            </a:endParaRPr>
          </a:p>
          <a:p>
            <a:r>
              <a:rPr lang="it-IT" sz="1200" i="1" dirty="0">
                <a:latin typeface="+mj-lt"/>
              </a:rPr>
              <a:t>     4 </a:t>
            </a:r>
            <a:r>
              <a:rPr lang="it-IT" sz="1200" i="1" dirty="0" err="1">
                <a:latin typeface="+mj-lt"/>
              </a:rPr>
              <a:t>edges</a:t>
            </a:r>
            <a:endParaRPr lang="it-IT" sz="1200" i="1" dirty="0">
              <a:latin typeface="+mj-lt"/>
            </a:endParaRPr>
          </a:p>
        </p:txBody>
      </p:sp>
      <p:sp>
        <p:nvSpPr>
          <p:cNvPr id="20" name="CasellaDiTesto 19">
            <a:extLst>
              <a:ext uri="{FF2B5EF4-FFF2-40B4-BE49-F238E27FC236}">
                <a16:creationId xmlns:a16="http://schemas.microsoft.com/office/drawing/2014/main" id="{A04AAC84-C38C-408A-99CE-9832CD7E9D7A}"/>
              </a:ext>
            </a:extLst>
          </p:cNvPr>
          <p:cNvSpPr txBox="1"/>
          <p:nvPr/>
        </p:nvSpPr>
        <p:spPr>
          <a:xfrm>
            <a:off x="1713349" y="1612679"/>
            <a:ext cx="1082375" cy="584775"/>
          </a:xfrm>
          <a:prstGeom prst="rect">
            <a:avLst/>
          </a:prstGeom>
          <a:noFill/>
        </p:spPr>
        <p:txBody>
          <a:bodyPr wrap="square" rtlCol="0">
            <a:spAutoFit/>
          </a:bodyPr>
          <a:lstStyle/>
          <a:p>
            <a:r>
              <a:rPr lang="it-IT" sz="3200" dirty="0">
                <a:solidFill>
                  <a:srgbClr val="FF0000"/>
                </a:solidFill>
              </a:rPr>
              <a:t>x</a:t>
            </a:r>
          </a:p>
        </p:txBody>
      </p:sp>
    </p:spTree>
    <p:extLst>
      <p:ext uri="{BB962C8B-B14F-4D97-AF65-F5344CB8AC3E}">
        <p14:creationId xmlns:p14="http://schemas.microsoft.com/office/powerpoint/2010/main" val="3695620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11</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Geometry</a:t>
            </a:r>
            <a:r>
              <a:rPr lang="it-IT" dirty="0"/>
              <a:t> and Mesh</a:t>
            </a:r>
            <a:endParaRPr lang="en-GB" b="0" i="1" dirty="0"/>
          </a:p>
        </p:txBody>
      </p:sp>
      <p:sp>
        <p:nvSpPr>
          <p:cNvPr id="11" name="CasellaDiTesto 10">
            <a:extLst>
              <a:ext uri="{FF2B5EF4-FFF2-40B4-BE49-F238E27FC236}">
                <a16:creationId xmlns:a16="http://schemas.microsoft.com/office/drawing/2014/main" id="{D7D38298-B3D8-4F7C-BB59-10E216C30656}"/>
              </a:ext>
            </a:extLst>
          </p:cNvPr>
          <p:cNvSpPr txBox="1"/>
          <p:nvPr/>
        </p:nvSpPr>
        <p:spPr>
          <a:xfrm>
            <a:off x="145889" y="655625"/>
            <a:ext cx="7229130" cy="345565"/>
          </a:xfrm>
          <a:prstGeom prst="rect">
            <a:avLst/>
          </a:prstGeom>
        </p:spPr>
        <p:txBody>
          <a:bodyPr/>
          <a:lstStyle>
            <a:defPPr marR="0" lvl="0" algn="l" rtl="0">
              <a:lnSpc>
                <a:spcPct val="100000"/>
              </a:lnSpc>
              <a:spcBef>
                <a:spcPts val="0"/>
              </a:spcBef>
              <a:spcAft>
                <a:spcPts val="0"/>
              </a:spcAft>
              <a:defRPr/>
            </a:defPPr>
            <a:lvl1pPr marL="76200" indent="0">
              <a:buNone/>
              <a:defRPr sz="1600" b="1">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The MESH reflects the GEOMETRY! Disjoint geometry? Disjoint mesh!!!</a:t>
            </a:r>
          </a:p>
        </p:txBody>
      </p:sp>
      <p:grpSp>
        <p:nvGrpSpPr>
          <p:cNvPr id="14" name="Gruppo 13">
            <a:extLst>
              <a:ext uri="{FF2B5EF4-FFF2-40B4-BE49-F238E27FC236}">
                <a16:creationId xmlns:a16="http://schemas.microsoft.com/office/drawing/2014/main" id="{97479DE7-198E-43B2-838D-3D78520CFA2A}"/>
              </a:ext>
            </a:extLst>
          </p:cNvPr>
          <p:cNvGrpSpPr/>
          <p:nvPr/>
        </p:nvGrpSpPr>
        <p:grpSpPr>
          <a:xfrm>
            <a:off x="1120513" y="1168158"/>
            <a:ext cx="4993854" cy="3672152"/>
            <a:chOff x="355965" y="1003049"/>
            <a:chExt cx="3932735" cy="2891875"/>
          </a:xfrm>
        </p:grpSpPr>
        <p:pic>
          <p:nvPicPr>
            <p:cNvPr id="10" name="Immagine 9">
              <a:extLst>
                <a:ext uri="{FF2B5EF4-FFF2-40B4-BE49-F238E27FC236}">
                  <a16:creationId xmlns:a16="http://schemas.microsoft.com/office/drawing/2014/main" id="{087438E7-5412-414C-96A2-24722D58D451}"/>
                </a:ext>
              </a:extLst>
            </p:cNvPr>
            <p:cNvPicPr>
              <a:picLocks noChangeAspect="1"/>
            </p:cNvPicPr>
            <p:nvPr/>
          </p:nvPicPr>
          <p:blipFill>
            <a:blip r:embed="rId3"/>
            <a:stretch>
              <a:fillRect/>
            </a:stretch>
          </p:blipFill>
          <p:spPr>
            <a:xfrm>
              <a:off x="1728788" y="1003049"/>
              <a:ext cx="2552768" cy="369752"/>
            </a:xfrm>
            <a:prstGeom prst="rect">
              <a:avLst/>
            </a:prstGeom>
          </p:spPr>
        </p:pic>
        <p:pic>
          <p:nvPicPr>
            <p:cNvPr id="3" name="Immagine 2">
              <a:extLst>
                <a:ext uri="{FF2B5EF4-FFF2-40B4-BE49-F238E27FC236}">
                  <a16:creationId xmlns:a16="http://schemas.microsoft.com/office/drawing/2014/main" id="{8793AAD9-5738-49E0-BEA7-10430D55FED1}"/>
                </a:ext>
              </a:extLst>
            </p:cNvPr>
            <p:cNvPicPr>
              <a:picLocks noChangeAspect="1"/>
            </p:cNvPicPr>
            <p:nvPr/>
          </p:nvPicPr>
          <p:blipFill>
            <a:blip r:embed="rId4"/>
            <a:stretch>
              <a:fillRect/>
            </a:stretch>
          </p:blipFill>
          <p:spPr>
            <a:xfrm>
              <a:off x="355965" y="1437474"/>
              <a:ext cx="3932735" cy="2457450"/>
            </a:xfrm>
            <a:prstGeom prst="rect">
              <a:avLst/>
            </a:prstGeom>
          </p:spPr>
        </p:pic>
      </p:grpSp>
      <p:grpSp>
        <p:nvGrpSpPr>
          <p:cNvPr id="15" name="Group 16">
            <a:extLst>
              <a:ext uri="{FF2B5EF4-FFF2-40B4-BE49-F238E27FC236}">
                <a16:creationId xmlns:a16="http://schemas.microsoft.com/office/drawing/2014/main" id="{3F56A963-6A5E-47C9-92F0-904F4E3FC15F}"/>
              </a:ext>
            </a:extLst>
          </p:cNvPr>
          <p:cNvGrpSpPr/>
          <p:nvPr/>
        </p:nvGrpSpPr>
        <p:grpSpPr>
          <a:xfrm>
            <a:off x="-170979" y="632336"/>
            <a:ext cx="9038190" cy="392632"/>
            <a:chOff x="-209252" y="591732"/>
            <a:chExt cx="9094653" cy="395084"/>
          </a:xfrm>
        </p:grpSpPr>
        <p:sp>
          <p:nvSpPr>
            <p:cNvPr id="16" name="Rectangle 17">
              <a:extLst>
                <a:ext uri="{FF2B5EF4-FFF2-40B4-BE49-F238E27FC236}">
                  <a16:creationId xmlns:a16="http://schemas.microsoft.com/office/drawing/2014/main" id="{1849D618-2509-4A3D-9EDB-C00FE3B23B5C}"/>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7" name="Triangolo isoscele 16">
              <a:extLst>
                <a:ext uri="{FF2B5EF4-FFF2-40B4-BE49-F238E27FC236}">
                  <a16:creationId xmlns:a16="http://schemas.microsoft.com/office/drawing/2014/main" id="{FC2610A5-5D55-4D76-99B6-A86BB73BA281}"/>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8" name="Triangolo isoscele 16">
              <a:extLst>
                <a:ext uri="{FF2B5EF4-FFF2-40B4-BE49-F238E27FC236}">
                  <a16:creationId xmlns:a16="http://schemas.microsoft.com/office/drawing/2014/main" id="{7628DD52-C545-40EE-9494-418B55788FC7}"/>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19" name="TextBox 16">
            <a:extLst>
              <a:ext uri="{FF2B5EF4-FFF2-40B4-BE49-F238E27FC236}">
                <a16:creationId xmlns:a16="http://schemas.microsoft.com/office/drawing/2014/main" id="{E45229F6-89E1-4D33-9388-67DD4088F694}"/>
              </a:ext>
            </a:extLst>
          </p:cNvPr>
          <p:cNvSpPr txBox="1"/>
          <p:nvPr/>
        </p:nvSpPr>
        <p:spPr>
          <a:xfrm>
            <a:off x="4137970" y="26993"/>
            <a:ext cx="4812029" cy="461665"/>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a:t>
            </a:r>
            <a:r>
              <a:rPr lang="it-IT" sz="1200" i="1" dirty="0" err="1">
                <a:latin typeface="Open Sans" panose="020B0606030504020204" pitchFamily="34" charset="0"/>
                <a:ea typeface="Open Sans" panose="020B0606030504020204" pitchFamily="34" charset="0"/>
                <a:cs typeface="Open Sans" panose="020B0606030504020204" pitchFamily="34" charset="0"/>
              </a:rPr>
              <a:t>Massimo’s</a:t>
            </a:r>
            <a:r>
              <a:rPr lang="it-IT" sz="1200" i="1" dirty="0">
                <a:latin typeface="Open Sans" panose="020B0606030504020204" pitchFamily="34" charset="0"/>
                <a:ea typeface="Open Sans" panose="020B0606030504020204" pitchFamily="34" charset="0"/>
                <a:cs typeface="Open Sans" panose="020B0606030504020204" pitchFamily="34" charset="0"/>
              </a:rPr>
              <a:t> Common </a:t>
            </a:r>
            <a:r>
              <a:rPr lang="it-IT" sz="1200" i="1" dirty="0" err="1">
                <a:latin typeface="Open Sans" panose="020B0606030504020204" pitchFamily="34" charset="0"/>
                <a:ea typeface="Open Sans" panose="020B0606030504020204" pitchFamily="34" charset="0"/>
                <a:cs typeface="Open Sans" panose="020B0606030504020204" pitchFamily="34" charset="0"/>
              </a:rPr>
              <a:t>Errors</a:t>
            </a:r>
            <a:r>
              <a:rPr lang="it-IT" sz="1200" i="1" dirty="0">
                <a:latin typeface="Open Sans" panose="020B0606030504020204" pitchFamily="34" charset="0"/>
                <a:ea typeface="Open Sans" panose="020B0606030504020204" pitchFamily="34" charset="0"/>
                <a:cs typeface="Open Sans" panose="020B0606030504020204" pitchFamily="34" charset="0"/>
              </a:rPr>
              <a:t> webinar:</a:t>
            </a:r>
          </a:p>
          <a:p>
            <a:pPr algn="r"/>
            <a:r>
              <a:rPr lang="it-IT" sz="1200" i="1" dirty="0">
                <a:latin typeface="Open Sans" panose="020B0606030504020204" pitchFamily="34" charset="0"/>
                <a:ea typeface="Open Sans" panose="020B0606030504020204" pitchFamily="34" charset="0"/>
                <a:cs typeface="Open Sans" panose="020B0606030504020204" pitchFamily="34" charset="0"/>
                <a:hlinkClick r:id="rId5"/>
              </a:rPr>
              <a:t>https://www.youtube.com/watch?v=HsgcSR4jj4Q</a:t>
            </a:r>
            <a:endParaRPr lang="it-IT" sz="12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20" name="CasellaDiTesto 19">
            <a:extLst>
              <a:ext uri="{FF2B5EF4-FFF2-40B4-BE49-F238E27FC236}">
                <a16:creationId xmlns:a16="http://schemas.microsoft.com/office/drawing/2014/main" id="{9841C5F9-9645-44B5-B933-2CB741C9BA2F}"/>
              </a:ext>
            </a:extLst>
          </p:cNvPr>
          <p:cNvSpPr txBox="1"/>
          <p:nvPr/>
        </p:nvSpPr>
        <p:spPr>
          <a:xfrm>
            <a:off x="4739671" y="4527804"/>
            <a:ext cx="1577309" cy="276999"/>
          </a:xfrm>
          <a:prstGeom prst="rect">
            <a:avLst/>
          </a:prstGeom>
          <a:solidFill>
            <a:srgbClr val="5D5DB6"/>
          </a:solidFill>
        </p:spPr>
        <p:txBody>
          <a:bodyPr wrap="square" rtlCol="0">
            <a:spAutoFit/>
          </a:bodyPr>
          <a:lstStyle/>
          <a:p>
            <a:r>
              <a:rPr lang="it-IT" sz="1200" i="1" dirty="0" err="1">
                <a:solidFill>
                  <a:schemeClr val="bg1"/>
                </a:solidFill>
                <a:latin typeface="+mj-lt"/>
              </a:rPr>
              <a:t>disjoint</a:t>
            </a:r>
            <a:r>
              <a:rPr lang="it-IT" sz="1200" i="1" dirty="0">
                <a:solidFill>
                  <a:schemeClr val="bg1"/>
                </a:solidFill>
                <a:latin typeface="+mj-lt"/>
              </a:rPr>
              <a:t> </a:t>
            </a:r>
            <a:r>
              <a:rPr lang="it-IT" sz="1200" i="1" dirty="0" err="1">
                <a:solidFill>
                  <a:schemeClr val="bg1"/>
                </a:solidFill>
                <a:latin typeface="+mj-lt"/>
              </a:rPr>
              <a:t>geometries</a:t>
            </a:r>
            <a:endParaRPr lang="it-IT" sz="1200" i="1" dirty="0">
              <a:solidFill>
                <a:schemeClr val="bg1"/>
              </a:solidFill>
              <a:latin typeface="+mj-lt"/>
            </a:endParaRPr>
          </a:p>
        </p:txBody>
      </p:sp>
      <p:sp>
        <p:nvSpPr>
          <p:cNvPr id="21" name="CasellaDiTesto 20">
            <a:extLst>
              <a:ext uri="{FF2B5EF4-FFF2-40B4-BE49-F238E27FC236}">
                <a16:creationId xmlns:a16="http://schemas.microsoft.com/office/drawing/2014/main" id="{91D0CD94-FEE8-4821-A16F-8D7DF25A009C}"/>
              </a:ext>
            </a:extLst>
          </p:cNvPr>
          <p:cNvSpPr txBox="1"/>
          <p:nvPr/>
        </p:nvSpPr>
        <p:spPr>
          <a:xfrm>
            <a:off x="1323851" y="3836842"/>
            <a:ext cx="2293589" cy="276999"/>
          </a:xfrm>
          <a:prstGeom prst="rect">
            <a:avLst/>
          </a:prstGeom>
          <a:solidFill>
            <a:srgbClr val="FFFF00"/>
          </a:solidFill>
        </p:spPr>
        <p:txBody>
          <a:bodyPr wrap="square" rtlCol="0">
            <a:spAutoFit/>
          </a:bodyPr>
          <a:lstStyle/>
          <a:p>
            <a:r>
              <a:rPr lang="it-IT" sz="1200" i="1" dirty="0" err="1">
                <a:latin typeface="+mj-lt"/>
              </a:rPr>
              <a:t>Linked</a:t>
            </a:r>
            <a:r>
              <a:rPr lang="it-IT" sz="1200" i="1" dirty="0">
                <a:latin typeface="+mj-lt"/>
              </a:rPr>
              <a:t> </a:t>
            </a:r>
            <a:r>
              <a:rPr lang="it-IT" sz="1200" i="1" dirty="0" err="1">
                <a:latin typeface="+mj-lt"/>
              </a:rPr>
              <a:t>geometry</a:t>
            </a:r>
            <a:r>
              <a:rPr lang="it-IT" sz="1200" i="1" dirty="0">
                <a:latin typeface="+mj-lt"/>
              </a:rPr>
              <a:t> (</a:t>
            </a:r>
            <a:r>
              <a:rPr lang="it-IT" sz="1200" i="1" dirty="0" err="1">
                <a:latin typeface="+mj-lt"/>
              </a:rPr>
              <a:t>equalDOF</a:t>
            </a:r>
            <a:r>
              <a:rPr lang="it-IT" sz="1200" i="1" dirty="0">
                <a:latin typeface="+mj-lt"/>
              </a:rPr>
              <a:t>)</a:t>
            </a:r>
          </a:p>
        </p:txBody>
      </p:sp>
      <p:sp>
        <p:nvSpPr>
          <p:cNvPr id="22" name="CasellaDiTesto 21">
            <a:extLst>
              <a:ext uri="{FF2B5EF4-FFF2-40B4-BE49-F238E27FC236}">
                <a16:creationId xmlns:a16="http://schemas.microsoft.com/office/drawing/2014/main" id="{BA6693C1-FA19-4436-9C43-410C855E50E7}"/>
              </a:ext>
            </a:extLst>
          </p:cNvPr>
          <p:cNvSpPr txBox="1"/>
          <p:nvPr/>
        </p:nvSpPr>
        <p:spPr>
          <a:xfrm>
            <a:off x="5182381" y="2539071"/>
            <a:ext cx="1492739" cy="276999"/>
          </a:xfrm>
          <a:prstGeom prst="rect">
            <a:avLst/>
          </a:prstGeom>
          <a:solidFill>
            <a:srgbClr val="FF0000"/>
          </a:solidFill>
        </p:spPr>
        <p:txBody>
          <a:bodyPr wrap="square" rtlCol="0">
            <a:spAutoFit/>
          </a:bodyPr>
          <a:lstStyle/>
          <a:p>
            <a:r>
              <a:rPr lang="it-IT" sz="1200" i="1" dirty="0" err="1">
                <a:solidFill>
                  <a:schemeClr val="bg1"/>
                </a:solidFill>
                <a:latin typeface="+mj-lt"/>
              </a:rPr>
              <a:t>joined</a:t>
            </a:r>
            <a:r>
              <a:rPr lang="it-IT" sz="1200" i="1" dirty="0">
                <a:solidFill>
                  <a:schemeClr val="bg1"/>
                </a:solidFill>
                <a:latin typeface="+mj-lt"/>
              </a:rPr>
              <a:t> </a:t>
            </a:r>
            <a:r>
              <a:rPr lang="it-IT" sz="1200" i="1" dirty="0" err="1">
                <a:solidFill>
                  <a:schemeClr val="bg1"/>
                </a:solidFill>
                <a:latin typeface="+mj-lt"/>
              </a:rPr>
              <a:t>geometries</a:t>
            </a:r>
            <a:r>
              <a:rPr lang="it-IT" sz="1200" i="1" dirty="0">
                <a:solidFill>
                  <a:schemeClr val="bg1"/>
                </a:solidFill>
                <a:latin typeface="+mj-lt"/>
              </a:rPr>
              <a:t> </a:t>
            </a:r>
          </a:p>
        </p:txBody>
      </p:sp>
    </p:spTree>
    <p:extLst>
      <p:ext uri="{BB962C8B-B14F-4D97-AF65-F5344CB8AC3E}">
        <p14:creationId xmlns:p14="http://schemas.microsoft.com/office/powerpoint/2010/main" val="3530217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magine 22">
            <a:extLst>
              <a:ext uri="{FF2B5EF4-FFF2-40B4-BE49-F238E27FC236}">
                <a16:creationId xmlns:a16="http://schemas.microsoft.com/office/drawing/2014/main" id="{DA687904-EEC2-4E5C-879D-39B175E3F1F9}"/>
              </a:ext>
            </a:extLst>
          </p:cNvPr>
          <p:cNvPicPr>
            <a:picLocks noChangeAspect="1"/>
          </p:cNvPicPr>
          <p:nvPr/>
        </p:nvPicPr>
        <p:blipFill rotWithShape="1">
          <a:blip r:embed="rId3"/>
          <a:srcRect t="7830" b="72823"/>
          <a:stretch/>
        </p:blipFill>
        <p:spPr>
          <a:xfrm>
            <a:off x="312789" y="736962"/>
            <a:ext cx="3766634" cy="445245"/>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12</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Query</a:t>
            </a:r>
            <a:endParaRPr lang="en-GB" b="0" i="1" dirty="0"/>
          </a:p>
        </p:txBody>
      </p:sp>
      <p:pic>
        <p:nvPicPr>
          <p:cNvPr id="24" name="Immagine 23">
            <a:extLst>
              <a:ext uri="{FF2B5EF4-FFF2-40B4-BE49-F238E27FC236}">
                <a16:creationId xmlns:a16="http://schemas.microsoft.com/office/drawing/2014/main" id="{B2D6927D-1F0B-4050-9DD3-7754C3833B3A}"/>
              </a:ext>
            </a:extLst>
          </p:cNvPr>
          <p:cNvPicPr>
            <a:picLocks noChangeAspect="1"/>
          </p:cNvPicPr>
          <p:nvPr/>
        </p:nvPicPr>
        <p:blipFill rotWithShape="1">
          <a:blip r:embed="rId4"/>
          <a:srcRect b="79900"/>
          <a:stretch/>
        </p:blipFill>
        <p:spPr>
          <a:xfrm>
            <a:off x="4076260" y="736962"/>
            <a:ext cx="3499969" cy="445245"/>
          </a:xfrm>
          <a:prstGeom prst="rect">
            <a:avLst/>
          </a:prstGeom>
        </p:spPr>
      </p:pic>
      <p:sp>
        <p:nvSpPr>
          <p:cNvPr id="22" name="CasellaDiTesto 21">
            <a:extLst>
              <a:ext uri="{FF2B5EF4-FFF2-40B4-BE49-F238E27FC236}">
                <a16:creationId xmlns:a16="http://schemas.microsoft.com/office/drawing/2014/main" id="{BA6693C1-FA19-4436-9C43-410C855E50E7}"/>
              </a:ext>
            </a:extLst>
          </p:cNvPr>
          <p:cNvSpPr txBox="1"/>
          <p:nvPr/>
        </p:nvSpPr>
        <p:spPr>
          <a:xfrm>
            <a:off x="5125116" y="525078"/>
            <a:ext cx="1492739" cy="276999"/>
          </a:xfrm>
          <a:prstGeom prst="rect">
            <a:avLst/>
          </a:prstGeom>
          <a:solidFill>
            <a:srgbClr val="FF0000"/>
          </a:solidFill>
        </p:spPr>
        <p:txBody>
          <a:bodyPr wrap="square" rtlCol="0">
            <a:spAutoFit/>
          </a:bodyPr>
          <a:lstStyle/>
          <a:p>
            <a:r>
              <a:rPr lang="it-IT" sz="1200" i="1" dirty="0" err="1">
                <a:solidFill>
                  <a:schemeClr val="bg1"/>
                </a:solidFill>
                <a:latin typeface="+mj-lt"/>
              </a:rPr>
              <a:t>joined</a:t>
            </a:r>
            <a:r>
              <a:rPr lang="it-IT" sz="1200" i="1" dirty="0">
                <a:solidFill>
                  <a:schemeClr val="bg1"/>
                </a:solidFill>
                <a:latin typeface="+mj-lt"/>
              </a:rPr>
              <a:t> </a:t>
            </a:r>
            <a:r>
              <a:rPr lang="it-IT" sz="1200" i="1" dirty="0" err="1">
                <a:solidFill>
                  <a:schemeClr val="bg1"/>
                </a:solidFill>
                <a:latin typeface="+mj-lt"/>
              </a:rPr>
              <a:t>geometries</a:t>
            </a:r>
            <a:r>
              <a:rPr lang="it-IT" sz="1200" i="1" dirty="0">
                <a:solidFill>
                  <a:schemeClr val="bg1"/>
                </a:solidFill>
                <a:latin typeface="+mj-lt"/>
              </a:rPr>
              <a:t> </a:t>
            </a:r>
          </a:p>
        </p:txBody>
      </p:sp>
      <p:sp>
        <p:nvSpPr>
          <p:cNvPr id="20" name="CasellaDiTesto 19">
            <a:extLst>
              <a:ext uri="{FF2B5EF4-FFF2-40B4-BE49-F238E27FC236}">
                <a16:creationId xmlns:a16="http://schemas.microsoft.com/office/drawing/2014/main" id="{9841C5F9-9645-44B5-B933-2CB741C9BA2F}"/>
              </a:ext>
            </a:extLst>
          </p:cNvPr>
          <p:cNvSpPr txBox="1"/>
          <p:nvPr/>
        </p:nvSpPr>
        <p:spPr>
          <a:xfrm>
            <a:off x="1587843" y="525078"/>
            <a:ext cx="1577309" cy="276999"/>
          </a:xfrm>
          <a:prstGeom prst="rect">
            <a:avLst/>
          </a:prstGeom>
          <a:solidFill>
            <a:srgbClr val="5D5DB6"/>
          </a:solidFill>
        </p:spPr>
        <p:txBody>
          <a:bodyPr wrap="square" rtlCol="0">
            <a:spAutoFit/>
          </a:bodyPr>
          <a:lstStyle/>
          <a:p>
            <a:r>
              <a:rPr lang="it-IT" sz="1200" i="1" dirty="0" err="1">
                <a:solidFill>
                  <a:schemeClr val="bg1"/>
                </a:solidFill>
                <a:latin typeface="+mj-lt"/>
              </a:rPr>
              <a:t>disjoint</a:t>
            </a:r>
            <a:r>
              <a:rPr lang="it-IT" sz="1200" i="1" dirty="0">
                <a:solidFill>
                  <a:schemeClr val="bg1"/>
                </a:solidFill>
                <a:latin typeface="+mj-lt"/>
              </a:rPr>
              <a:t> </a:t>
            </a:r>
            <a:r>
              <a:rPr lang="it-IT" sz="1200" i="1" dirty="0" err="1">
                <a:solidFill>
                  <a:schemeClr val="bg1"/>
                </a:solidFill>
                <a:latin typeface="+mj-lt"/>
              </a:rPr>
              <a:t>geometries</a:t>
            </a:r>
            <a:endParaRPr lang="it-IT" sz="1200" i="1" dirty="0">
              <a:solidFill>
                <a:schemeClr val="bg1"/>
              </a:solidFill>
              <a:latin typeface="+mj-lt"/>
            </a:endParaRPr>
          </a:p>
        </p:txBody>
      </p:sp>
      <p:pic>
        <p:nvPicPr>
          <p:cNvPr id="13" name="Immagine 12">
            <a:extLst>
              <a:ext uri="{FF2B5EF4-FFF2-40B4-BE49-F238E27FC236}">
                <a16:creationId xmlns:a16="http://schemas.microsoft.com/office/drawing/2014/main" id="{23619F83-BC87-4010-B047-B59C96604D44}"/>
              </a:ext>
            </a:extLst>
          </p:cNvPr>
          <p:cNvPicPr>
            <a:picLocks noChangeAspect="1"/>
          </p:cNvPicPr>
          <p:nvPr/>
        </p:nvPicPr>
        <p:blipFill>
          <a:blip r:embed="rId5"/>
          <a:stretch>
            <a:fillRect/>
          </a:stretch>
        </p:blipFill>
        <p:spPr>
          <a:xfrm>
            <a:off x="646468" y="1266027"/>
            <a:ext cx="3707017" cy="3445841"/>
          </a:xfrm>
          <a:prstGeom prst="rect">
            <a:avLst/>
          </a:prstGeom>
        </p:spPr>
      </p:pic>
      <p:pic>
        <p:nvPicPr>
          <p:cNvPr id="9" name="Immagine 8">
            <a:extLst>
              <a:ext uri="{FF2B5EF4-FFF2-40B4-BE49-F238E27FC236}">
                <a16:creationId xmlns:a16="http://schemas.microsoft.com/office/drawing/2014/main" id="{087658DD-85DC-43E7-982F-C6136BD3CD85}"/>
              </a:ext>
            </a:extLst>
          </p:cNvPr>
          <p:cNvPicPr>
            <a:picLocks noChangeAspect="1"/>
          </p:cNvPicPr>
          <p:nvPr/>
        </p:nvPicPr>
        <p:blipFill>
          <a:blip r:embed="rId6"/>
          <a:stretch>
            <a:fillRect/>
          </a:stretch>
        </p:blipFill>
        <p:spPr>
          <a:xfrm>
            <a:off x="1902294" y="1266027"/>
            <a:ext cx="3707017" cy="3445841"/>
          </a:xfrm>
          <a:prstGeom prst="rect">
            <a:avLst/>
          </a:prstGeom>
        </p:spPr>
      </p:pic>
      <p:pic>
        <p:nvPicPr>
          <p:cNvPr id="26" name="Immagine 25">
            <a:extLst>
              <a:ext uri="{FF2B5EF4-FFF2-40B4-BE49-F238E27FC236}">
                <a16:creationId xmlns:a16="http://schemas.microsoft.com/office/drawing/2014/main" id="{B8B0FFD1-2A64-4E08-B72F-AD35FAF2D55E}"/>
              </a:ext>
            </a:extLst>
          </p:cNvPr>
          <p:cNvPicPr>
            <a:picLocks noChangeAspect="1"/>
          </p:cNvPicPr>
          <p:nvPr/>
        </p:nvPicPr>
        <p:blipFill>
          <a:blip r:embed="rId7"/>
          <a:stretch>
            <a:fillRect/>
          </a:stretch>
        </p:blipFill>
        <p:spPr>
          <a:xfrm>
            <a:off x="3165152" y="1266027"/>
            <a:ext cx="3696662" cy="3436215"/>
          </a:xfrm>
          <a:prstGeom prst="rect">
            <a:avLst/>
          </a:prstGeom>
        </p:spPr>
      </p:pic>
    </p:spTree>
    <p:extLst>
      <p:ext uri="{BB962C8B-B14F-4D97-AF65-F5344CB8AC3E}">
        <p14:creationId xmlns:p14="http://schemas.microsoft.com/office/powerpoint/2010/main" val="415026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13</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Python utility</a:t>
            </a:r>
            <a:endParaRPr lang="en-GB" dirty="0"/>
          </a:p>
        </p:txBody>
      </p:sp>
      <p:sp>
        <p:nvSpPr>
          <p:cNvPr id="20" name="TextBox 25">
            <a:extLst>
              <a:ext uri="{FF2B5EF4-FFF2-40B4-BE49-F238E27FC236}">
                <a16:creationId xmlns:a16="http://schemas.microsoft.com/office/drawing/2014/main" id="{E58ED0A0-18BB-4DED-9921-35527CA50921}"/>
              </a:ext>
            </a:extLst>
          </p:cNvPr>
          <p:cNvSpPr txBox="1"/>
          <p:nvPr/>
        </p:nvSpPr>
        <p:spPr>
          <a:xfrm>
            <a:off x="1121848" y="4798123"/>
            <a:ext cx="5863590" cy="307777"/>
          </a:xfrm>
          <a:prstGeom prst="rect">
            <a:avLst/>
          </a:prstGeom>
          <a:noFill/>
        </p:spPr>
        <p:txBody>
          <a:bodyPr wrap="square">
            <a:spAutoFit/>
          </a:bodyPr>
          <a:lstStyle/>
          <a:p>
            <a:pPr algn="r"/>
            <a:r>
              <a:rPr lang="it-IT" i="1" dirty="0" err="1">
                <a:latin typeface="Open Sans" panose="020B0606030504020204" pitchFamily="34" charset="0"/>
                <a:ea typeface="Open Sans" panose="020B0606030504020204" pitchFamily="34" charset="0"/>
                <a:cs typeface="Open Sans" panose="020B0606030504020204" pitchFamily="34" charset="0"/>
              </a:rPr>
              <a:t>See</a:t>
            </a:r>
            <a:r>
              <a:rPr lang="it-IT" i="1" dirty="0">
                <a:latin typeface="Open Sans" panose="020B0606030504020204" pitchFamily="34" charset="0"/>
                <a:ea typeface="Open Sans" panose="020B0606030504020204" pitchFamily="34" charset="0"/>
                <a:cs typeface="Open Sans" panose="020B0606030504020204" pitchFamily="34" charset="0"/>
              </a:rPr>
              <a:t> support file: </a:t>
            </a:r>
            <a:r>
              <a:rPr lang="it-IT"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utils_3.py</a:t>
            </a:r>
          </a:p>
        </p:txBody>
      </p:sp>
      <p:grpSp>
        <p:nvGrpSpPr>
          <p:cNvPr id="29" name="Group 16">
            <a:extLst>
              <a:ext uri="{FF2B5EF4-FFF2-40B4-BE49-F238E27FC236}">
                <a16:creationId xmlns:a16="http://schemas.microsoft.com/office/drawing/2014/main" id="{517C81F6-9374-4BC4-9C92-85E6C2279640}"/>
              </a:ext>
            </a:extLst>
          </p:cNvPr>
          <p:cNvGrpSpPr/>
          <p:nvPr/>
        </p:nvGrpSpPr>
        <p:grpSpPr>
          <a:xfrm>
            <a:off x="-170979" y="632336"/>
            <a:ext cx="9038190" cy="392632"/>
            <a:chOff x="-209252" y="591732"/>
            <a:chExt cx="9094653" cy="395084"/>
          </a:xfrm>
        </p:grpSpPr>
        <p:sp>
          <p:nvSpPr>
            <p:cNvPr id="30" name="Rectangle 17">
              <a:extLst>
                <a:ext uri="{FF2B5EF4-FFF2-40B4-BE49-F238E27FC236}">
                  <a16:creationId xmlns:a16="http://schemas.microsoft.com/office/drawing/2014/main" id="{E4CF36A7-33A7-4946-81FA-A0F4415AA081}"/>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1" name="Triangolo isoscele 30">
              <a:extLst>
                <a:ext uri="{FF2B5EF4-FFF2-40B4-BE49-F238E27FC236}">
                  <a16:creationId xmlns:a16="http://schemas.microsoft.com/office/drawing/2014/main" id="{A9E3A742-2BC3-4CAD-9984-515865DC0785}"/>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2" name="Triangolo isoscele 16">
              <a:extLst>
                <a:ext uri="{FF2B5EF4-FFF2-40B4-BE49-F238E27FC236}">
                  <a16:creationId xmlns:a16="http://schemas.microsoft.com/office/drawing/2014/main" id="{3FF10375-42EA-4FCA-BC56-927FF6408FFC}"/>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33" name="CasellaDiTesto 32">
            <a:extLst>
              <a:ext uri="{FF2B5EF4-FFF2-40B4-BE49-F238E27FC236}">
                <a16:creationId xmlns:a16="http://schemas.microsoft.com/office/drawing/2014/main" id="{B4FAD423-AC5D-427B-9D13-A618B1B40440}"/>
              </a:ext>
            </a:extLst>
          </p:cNvPr>
          <p:cNvSpPr txBox="1"/>
          <p:nvPr/>
        </p:nvSpPr>
        <p:spPr>
          <a:xfrm>
            <a:off x="194000" y="652544"/>
            <a:ext cx="4842819"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Create geometries from the Python API</a:t>
            </a:r>
            <a:endParaRPr lang="it-IT" sz="1600" b="0" i="1" dirty="0">
              <a:solidFill>
                <a:schemeClr val="tx1"/>
              </a:solidFill>
            </a:endParaRPr>
          </a:p>
        </p:txBody>
      </p:sp>
      <p:pic>
        <p:nvPicPr>
          <p:cNvPr id="34" name="Immagine 33">
            <a:extLst>
              <a:ext uri="{FF2B5EF4-FFF2-40B4-BE49-F238E27FC236}">
                <a16:creationId xmlns:a16="http://schemas.microsoft.com/office/drawing/2014/main" id="{13ACD003-CF8F-4FB4-8EBF-1B314550475E}"/>
              </a:ext>
            </a:extLst>
          </p:cNvPr>
          <p:cNvPicPr>
            <a:picLocks noChangeAspect="1"/>
          </p:cNvPicPr>
          <p:nvPr/>
        </p:nvPicPr>
        <p:blipFill rotWithShape="1">
          <a:blip r:embed="rId3"/>
          <a:srcRect t="42223"/>
          <a:stretch/>
        </p:blipFill>
        <p:spPr>
          <a:xfrm>
            <a:off x="3208231" y="1161819"/>
            <a:ext cx="3329370" cy="1871699"/>
          </a:xfrm>
          <a:prstGeom prst="rect">
            <a:avLst/>
          </a:prstGeom>
        </p:spPr>
      </p:pic>
      <p:pic>
        <p:nvPicPr>
          <p:cNvPr id="36" name="Immagine 35">
            <a:extLst>
              <a:ext uri="{FF2B5EF4-FFF2-40B4-BE49-F238E27FC236}">
                <a16:creationId xmlns:a16="http://schemas.microsoft.com/office/drawing/2014/main" id="{477BA735-F92E-48AA-904D-84265D86B12A}"/>
              </a:ext>
            </a:extLst>
          </p:cNvPr>
          <p:cNvPicPr>
            <a:picLocks noChangeAspect="1"/>
          </p:cNvPicPr>
          <p:nvPr/>
        </p:nvPicPr>
        <p:blipFill>
          <a:blip r:embed="rId4"/>
          <a:stretch>
            <a:fillRect/>
          </a:stretch>
        </p:blipFill>
        <p:spPr>
          <a:xfrm>
            <a:off x="6442271" y="205205"/>
            <a:ext cx="1559909" cy="1817370"/>
          </a:xfrm>
          <a:prstGeom prst="rect">
            <a:avLst/>
          </a:prstGeom>
        </p:spPr>
      </p:pic>
      <p:pic>
        <p:nvPicPr>
          <p:cNvPr id="38" name="Immagine 37">
            <a:extLst>
              <a:ext uri="{FF2B5EF4-FFF2-40B4-BE49-F238E27FC236}">
                <a16:creationId xmlns:a16="http://schemas.microsoft.com/office/drawing/2014/main" id="{695BF85E-C3B2-42F5-8391-B8C61862840D}"/>
              </a:ext>
            </a:extLst>
          </p:cNvPr>
          <p:cNvPicPr>
            <a:picLocks noChangeAspect="1"/>
          </p:cNvPicPr>
          <p:nvPr/>
        </p:nvPicPr>
        <p:blipFill rotWithShape="1">
          <a:blip r:embed="rId5"/>
          <a:srcRect l="894"/>
          <a:stretch/>
        </p:blipFill>
        <p:spPr>
          <a:xfrm>
            <a:off x="3208230" y="3033518"/>
            <a:ext cx="3207066" cy="1636631"/>
          </a:xfrm>
          <a:prstGeom prst="rect">
            <a:avLst/>
          </a:prstGeom>
        </p:spPr>
      </p:pic>
      <p:pic>
        <p:nvPicPr>
          <p:cNvPr id="40" name="Immagine 39">
            <a:extLst>
              <a:ext uri="{FF2B5EF4-FFF2-40B4-BE49-F238E27FC236}">
                <a16:creationId xmlns:a16="http://schemas.microsoft.com/office/drawing/2014/main" id="{287C210C-A0D0-46FC-84D4-6D6480FF10AE}"/>
              </a:ext>
            </a:extLst>
          </p:cNvPr>
          <p:cNvPicPr>
            <a:picLocks noChangeAspect="1"/>
          </p:cNvPicPr>
          <p:nvPr/>
        </p:nvPicPr>
        <p:blipFill rotWithShape="1">
          <a:blip r:embed="rId6"/>
          <a:srcRect r="19096"/>
          <a:stretch/>
        </p:blipFill>
        <p:spPr>
          <a:xfrm>
            <a:off x="170978" y="1775270"/>
            <a:ext cx="2981990" cy="2353880"/>
          </a:xfrm>
          <a:prstGeom prst="rect">
            <a:avLst/>
          </a:prstGeom>
        </p:spPr>
      </p:pic>
      <p:sp>
        <p:nvSpPr>
          <p:cNvPr id="41" name="TextBox 16">
            <a:extLst>
              <a:ext uri="{FF2B5EF4-FFF2-40B4-BE49-F238E27FC236}">
                <a16:creationId xmlns:a16="http://schemas.microsoft.com/office/drawing/2014/main" id="{624F4E33-ED84-4067-86C2-8FEA60ECD523}"/>
              </a:ext>
            </a:extLst>
          </p:cNvPr>
          <p:cNvSpPr txBox="1"/>
          <p:nvPr/>
        </p:nvSpPr>
        <p:spPr>
          <a:xfrm>
            <a:off x="2326821" y="26993"/>
            <a:ext cx="6623179"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the </a:t>
            </a:r>
            <a:r>
              <a:rPr lang="it-IT" sz="1200" i="1" dirty="0" err="1">
                <a:latin typeface="Open Sans" panose="020B0606030504020204" pitchFamily="34" charset="0"/>
                <a:ea typeface="Open Sans" panose="020B0606030504020204" pitchFamily="34" charset="0"/>
                <a:cs typeface="Open Sans" panose="020B0606030504020204" pitchFamily="34" charset="0"/>
              </a:rPr>
              <a:t>PyMpc</a:t>
            </a:r>
            <a:r>
              <a:rPr lang="it-IT" sz="1200" i="1" dirty="0">
                <a:latin typeface="Open Sans" panose="020B0606030504020204" pitchFamily="34" charset="0"/>
                <a:ea typeface="Open Sans" panose="020B0606030504020204" pitchFamily="34" charset="0"/>
                <a:cs typeface="Open Sans" panose="020B0606030504020204" pitchFamily="34" charset="0"/>
              </a:rPr>
              <a:t> </a:t>
            </a:r>
            <a:r>
              <a:rPr lang="it-IT" sz="1200" i="1" dirty="0" err="1">
                <a:latin typeface="Open Sans" panose="020B0606030504020204" pitchFamily="34" charset="0"/>
                <a:ea typeface="Open Sans" panose="020B0606030504020204" pitchFamily="34" charset="0"/>
                <a:cs typeface="Open Sans" panose="020B0606030504020204" pitchFamily="34" charset="0"/>
              </a:rPr>
              <a:t>documentation</a:t>
            </a:r>
            <a:r>
              <a:rPr lang="it-IT" sz="1200" i="1" dirty="0">
                <a:latin typeface="Open Sans" panose="020B0606030504020204" pitchFamily="34" charset="0"/>
                <a:ea typeface="Open Sans" panose="020B0606030504020204" pitchFamily="34" charset="0"/>
                <a:cs typeface="Open Sans" panose="020B0606030504020204" pitchFamily="34" charset="0"/>
              </a:rPr>
              <a:t>: </a:t>
            </a:r>
            <a:r>
              <a:rPr lang="it-IT" sz="1200" i="1" dirty="0">
                <a:latin typeface="Open Sans" panose="020B0606030504020204" pitchFamily="34" charset="0"/>
                <a:ea typeface="Open Sans" panose="020B0606030504020204" pitchFamily="34" charset="0"/>
                <a:cs typeface="Open Sans" panose="020B0606030504020204" pitchFamily="34" charset="0"/>
                <a:hlinkClick r:id="rId7"/>
              </a:rPr>
              <a:t>https://asdeasoft.net/stko-wiki/page5.html#sec18</a:t>
            </a:r>
            <a:endParaRPr lang="it-IT" sz="1200" i="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38440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639309" y="658902"/>
            <a:ext cx="2892425" cy="1585913"/>
          </a:xfrm>
        </p:spPr>
        <p:txBody>
          <a:bodyPr/>
          <a:lstStyle/>
          <a:p>
            <a:pPr marL="90488" indent="0"/>
            <a:r>
              <a:rPr lang="en-US" dirty="0"/>
              <a:t>Geometry</a:t>
            </a:r>
          </a:p>
          <a:p>
            <a:pPr marL="90488" indent="0"/>
            <a:r>
              <a:rPr lang="en-US" dirty="0"/>
              <a:t>Interactions</a:t>
            </a:r>
          </a:p>
          <a:p>
            <a:pPr marL="90488" indent="0"/>
            <a:r>
              <a:rPr lang="en-US" dirty="0"/>
              <a:t>Selection sets</a:t>
            </a:r>
          </a:p>
          <a:p>
            <a:pPr marL="90488" indent="0"/>
            <a:r>
              <a:rPr lang="en-US" dirty="0"/>
              <a:t>Local axes</a:t>
            </a:r>
          </a:p>
        </p:txBody>
      </p:sp>
      <p:sp>
        <p:nvSpPr>
          <p:cNvPr id="10" name="Ovale 9">
            <a:extLst>
              <a:ext uri="{FF2B5EF4-FFF2-40B4-BE49-F238E27FC236}">
                <a16:creationId xmlns:a16="http://schemas.microsoft.com/office/drawing/2014/main" id="{BDA7EAF4-6AB7-4E46-824A-473640F222E5}"/>
              </a:ext>
            </a:extLst>
          </p:cNvPr>
          <p:cNvSpPr/>
          <p:nvPr/>
        </p:nvSpPr>
        <p:spPr>
          <a:xfrm>
            <a:off x="212426" y="723554"/>
            <a:ext cx="365586" cy="365586"/>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85" name="Triangolo isoscele 84">
            <a:extLst>
              <a:ext uri="{FF2B5EF4-FFF2-40B4-BE49-F238E27FC236}">
                <a16:creationId xmlns:a16="http://schemas.microsoft.com/office/drawing/2014/main" id="{820D22CF-2C0F-46EF-BC5A-3C2A21CDD520}"/>
              </a:ext>
            </a:extLst>
          </p:cNvPr>
          <p:cNvSpPr/>
          <p:nvPr/>
        </p:nvSpPr>
        <p:spPr>
          <a:xfrm>
            <a:off x="3322591" y="2077066"/>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1" name="Triangolo isoscele 50">
            <a:extLst>
              <a:ext uri="{FF2B5EF4-FFF2-40B4-BE49-F238E27FC236}">
                <a16:creationId xmlns:a16="http://schemas.microsoft.com/office/drawing/2014/main" id="{3147C03C-DAA1-4B83-A18E-C6D8C84FDFC4}"/>
              </a:ext>
            </a:extLst>
          </p:cNvPr>
          <p:cNvSpPr/>
          <p:nvPr/>
        </p:nvSpPr>
        <p:spPr>
          <a:xfrm rot="10800000">
            <a:off x="4662928" y="979857"/>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2" name="Rettangolo 51">
            <a:extLst>
              <a:ext uri="{FF2B5EF4-FFF2-40B4-BE49-F238E27FC236}">
                <a16:creationId xmlns:a16="http://schemas.microsoft.com/office/drawing/2014/main" id="{E70E1FC3-BB7B-43B8-BEC1-2A30F9B3B4FE}"/>
              </a:ext>
            </a:extLst>
          </p:cNvPr>
          <p:cNvSpPr/>
          <p:nvPr/>
        </p:nvSpPr>
        <p:spPr>
          <a:xfrm>
            <a:off x="4136774" y="979857"/>
            <a:ext cx="875816" cy="844417"/>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3" name="Triangolo isoscele 72">
            <a:extLst>
              <a:ext uri="{FF2B5EF4-FFF2-40B4-BE49-F238E27FC236}">
                <a16:creationId xmlns:a16="http://schemas.microsoft.com/office/drawing/2014/main" id="{56373A33-7414-4FF6-A52B-ADB9B354C9D8}"/>
              </a:ext>
            </a:extLst>
          </p:cNvPr>
          <p:cNvSpPr/>
          <p:nvPr/>
        </p:nvSpPr>
        <p:spPr>
          <a:xfrm rot="10800000">
            <a:off x="4198402" y="2077070"/>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4" name="Rettangolo 73">
            <a:extLst>
              <a:ext uri="{FF2B5EF4-FFF2-40B4-BE49-F238E27FC236}">
                <a16:creationId xmlns:a16="http://schemas.microsoft.com/office/drawing/2014/main" id="{5CAA3C6B-7ECD-4D71-92FA-E5FBAEDF9E0D}"/>
              </a:ext>
            </a:extLst>
          </p:cNvPr>
          <p:cNvSpPr/>
          <p:nvPr/>
        </p:nvSpPr>
        <p:spPr>
          <a:xfrm>
            <a:off x="3672248" y="2077070"/>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5" name="Triangolo isoscele 74">
            <a:extLst>
              <a:ext uri="{FF2B5EF4-FFF2-40B4-BE49-F238E27FC236}">
                <a16:creationId xmlns:a16="http://schemas.microsoft.com/office/drawing/2014/main" id="{C33B14E0-A75C-4E88-946C-3D924743D7BA}"/>
              </a:ext>
            </a:extLst>
          </p:cNvPr>
          <p:cNvSpPr/>
          <p:nvPr/>
        </p:nvSpPr>
        <p:spPr>
          <a:xfrm>
            <a:off x="3787477" y="979852"/>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1" name="Rettangolo 30">
            <a:extLst>
              <a:ext uri="{FF2B5EF4-FFF2-40B4-BE49-F238E27FC236}">
                <a16:creationId xmlns:a16="http://schemas.microsoft.com/office/drawing/2014/main" id="{9E0CEC25-D85A-4A5D-BDB1-6FF0C9DB1350}"/>
              </a:ext>
            </a:extLst>
          </p:cNvPr>
          <p:cNvSpPr/>
          <p:nvPr/>
        </p:nvSpPr>
        <p:spPr>
          <a:xfrm>
            <a:off x="3428222" y="2077068"/>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ysClr val="windowText" lastClr="000000"/>
                </a:solidFill>
                <a:latin typeface="Open Sans" panose="020B0606030504020204" pitchFamily="34" charset="0"/>
              </a:rPr>
              <a:t>Interactions</a:t>
            </a:r>
            <a:endParaRPr kumimoji="0" lang="en-US" sz="1600" b="1" i="0" u="none" strike="noStrike" kern="0" cap="none" spc="0" normalizeH="0" baseline="0" dirty="0">
              <a:ln>
                <a:noFill/>
              </a:ln>
              <a:solidFill>
                <a:sysClr val="windowText" lastClr="000000"/>
              </a:solidFill>
              <a:effectLst/>
              <a:uLnTx/>
              <a:uFillTx/>
              <a:latin typeface="Open Sans" panose="020B0606030504020204" pitchFamily="34" charset="0"/>
              <a:ea typeface="+mn-ea"/>
              <a:cs typeface="+mn-cs"/>
              <a:sym typeface="Arial"/>
            </a:endParaRPr>
          </a:p>
        </p:txBody>
      </p:sp>
      <p:sp>
        <p:nvSpPr>
          <p:cNvPr id="98" name="CasellaDiTesto 97">
            <a:extLst>
              <a:ext uri="{FF2B5EF4-FFF2-40B4-BE49-F238E27FC236}">
                <a16:creationId xmlns:a16="http://schemas.microsoft.com/office/drawing/2014/main" id="{5E1E9AB1-B1BC-4812-AA4A-2C02AA88E10A}"/>
              </a:ext>
            </a:extLst>
          </p:cNvPr>
          <p:cNvSpPr txBox="1"/>
          <p:nvPr/>
        </p:nvSpPr>
        <p:spPr>
          <a:xfrm>
            <a:off x="4264255" y="3147935"/>
            <a:ext cx="1092769"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creation</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update </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use</a:t>
            </a:r>
          </a:p>
        </p:txBody>
      </p:sp>
      <p:sp>
        <p:nvSpPr>
          <p:cNvPr id="103" name="Rettangolo 102">
            <a:extLst>
              <a:ext uri="{FF2B5EF4-FFF2-40B4-BE49-F238E27FC236}">
                <a16:creationId xmlns:a16="http://schemas.microsoft.com/office/drawing/2014/main" id="{E959FF78-933C-4E50-A2A2-44097056F2CB}"/>
              </a:ext>
            </a:extLst>
          </p:cNvPr>
          <p:cNvSpPr/>
          <p:nvPr/>
        </p:nvSpPr>
        <p:spPr>
          <a:xfrm>
            <a:off x="6140052" y="2324478"/>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04" name="Triangolo isoscele 103">
            <a:extLst>
              <a:ext uri="{FF2B5EF4-FFF2-40B4-BE49-F238E27FC236}">
                <a16:creationId xmlns:a16="http://schemas.microsoft.com/office/drawing/2014/main" id="{9C9267EC-0296-48C9-97AC-71B81FAA2374}"/>
              </a:ext>
            </a:extLst>
          </p:cNvPr>
          <p:cNvSpPr/>
          <p:nvPr/>
        </p:nvSpPr>
        <p:spPr>
          <a:xfrm>
            <a:off x="6005085" y="2324476"/>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06" name="Rettangolo 105">
            <a:extLst>
              <a:ext uri="{FF2B5EF4-FFF2-40B4-BE49-F238E27FC236}">
                <a16:creationId xmlns:a16="http://schemas.microsoft.com/office/drawing/2014/main" id="{6F907D64-28E9-43CD-A6A6-A2CA4CB1E98A}"/>
              </a:ext>
            </a:extLst>
          </p:cNvPr>
          <p:cNvSpPr/>
          <p:nvPr/>
        </p:nvSpPr>
        <p:spPr>
          <a:xfrm>
            <a:off x="6325601" y="1832146"/>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07" name="Triangolo isoscele 106">
            <a:extLst>
              <a:ext uri="{FF2B5EF4-FFF2-40B4-BE49-F238E27FC236}">
                <a16:creationId xmlns:a16="http://schemas.microsoft.com/office/drawing/2014/main" id="{A3606AF4-660F-4A22-975A-4E1A05433E7F}"/>
              </a:ext>
            </a:extLst>
          </p:cNvPr>
          <p:cNvSpPr/>
          <p:nvPr/>
        </p:nvSpPr>
        <p:spPr>
          <a:xfrm>
            <a:off x="6190634" y="1832144"/>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09" name="Rettangolo 108">
            <a:extLst>
              <a:ext uri="{FF2B5EF4-FFF2-40B4-BE49-F238E27FC236}">
                <a16:creationId xmlns:a16="http://schemas.microsoft.com/office/drawing/2014/main" id="{4C176578-B9AA-405E-97E9-307D0621FF76}"/>
              </a:ext>
            </a:extLst>
          </p:cNvPr>
          <p:cNvSpPr/>
          <p:nvPr/>
        </p:nvSpPr>
        <p:spPr>
          <a:xfrm>
            <a:off x="5968559" y="2786424"/>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10" name="Triangolo isoscele 109">
            <a:extLst>
              <a:ext uri="{FF2B5EF4-FFF2-40B4-BE49-F238E27FC236}">
                <a16:creationId xmlns:a16="http://schemas.microsoft.com/office/drawing/2014/main" id="{65A6DC9F-2829-4873-B2FD-B7BB3CF16259}"/>
              </a:ext>
            </a:extLst>
          </p:cNvPr>
          <p:cNvSpPr/>
          <p:nvPr/>
        </p:nvSpPr>
        <p:spPr>
          <a:xfrm>
            <a:off x="5833592" y="2786422"/>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11" name="CasellaDiTesto 110">
            <a:extLst>
              <a:ext uri="{FF2B5EF4-FFF2-40B4-BE49-F238E27FC236}">
                <a16:creationId xmlns:a16="http://schemas.microsoft.com/office/drawing/2014/main" id="{6F7B6F2B-CE1F-4941-BEEA-736F10E3E27C}"/>
              </a:ext>
            </a:extLst>
          </p:cNvPr>
          <p:cNvSpPr txBox="1"/>
          <p:nvPr/>
        </p:nvSpPr>
        <p:spPr>
          <a:xfrm>
            <a:off x="6238572" y="2319538"/>
            <a:ext cx="2418696"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Types</a:t>
            </a:r>
          </a:p>
        </p:txBody>
      </p:sp>
      <p:sp>
        <p:nvSpPr>
          <p:cNvPr id="114" name="CasellaDiTesto 113">
            <a:extLst>
              <a:ext uri="{FF2B5EF4-FFF2-40B4-BE49-F238E27FC236}">
                <a16:creationId xmlns:a16="http://schemas.microsoft.com/office/drawing/2014/main" id="{F1842F98-AD61-4963-9BBC-7F7A7E9DD871}"/>
              </a:ext>
            </a:extLst>
          </p:cNvPr>
          <p:cNvSpPr txBox="1"/>
          <p:nvPr/>
        </p:nvSpPr>
        <p:spPr>
          <a:xfrm>
            <a:off x="6404711" y="1816512"/>
            <a:ext cx="2252557"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Definition</a:t>
            </a:r>
          </a:p>
        </p:txBody>
      </p:sp>
      <p:sp>
        <p:nvSpPr>
          <p:cNvPr id="116" name="Segnaposto testo 3">
            <a:extLst>
              <a:ext uri="{FF2B5EF4-FFF2-40B4-BE49-F238E27FC236}">
                <a16:creationId xmlns:a16="http://schemas.microsoft.com/office/drawing/2014/main" id="{13FF3860-054A-44E4-8EE8-D745733A19BD}"/>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16 June 2021</a:t>
            </a:r>
          </a:p>
          <a:p>
            <a:r>
              <a:rPr lang="en-US" b="1" dirty="0">
                <a:latin typeface="Open Sans" panose="020B0606030504020204" pitchFamily="34" charset="0"/>
                <a:ea typeface="Open Sans" panose="020B0606030504020204" pitchFamily="34" charset="0"/>
                <a:cs typeface="Open Sans" panose="020B0606030504020204" pitchFamily="34" charset="0"/>
              </a:rPr>
              <a:t>Geometries, interactions, selection sets, local axes</a:t>
            </a:r>
          </a:p>
        </p:txBody>
      </p:sp>
      <p:sp>
        <p:nvSpPr>
          <p:cNvPr id="117" name="Ovale 116">
            <a:extLst>
              <a:ext uri="{FF2B5EF4-FFF2-40B4-BE49-F238E27FC236}">
                <a16:creationId xmlns:a16="http://schemas.microsoft.com/office/drawing/2014/main" id="{A48A4C48-0787-4EA2-8FC9-CB9184FC9B8E}"/>
              </a:ext>
            </a:extLst>
          </p:cNvPr>
          <p:cNvSpPr/>
          <p:nvPr/>
        </p:nvSpPr>
        <p:spPr>
          <a:xfrm>
            <a:off x="3982677" y="275748"/>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3" name="CasellaDiTesto 110">
            <a:extLst>
              <a:ext uri="{FF2B5EF4-FFF2-40B4-BE49-F238E27FC236}">
                <a16:creationId xmlns:a16="http://schemas.microsoft.com/office/drawing/2014/main" id="{931E35F7-08AC-4483-9221-9841CA962A7A}"/>
              </a:ext>
            </a:extLst>
          </p:cNvPr>
          <p:cNvSpPr txBox="1"/>
          <p:nvPr/>
        </p:nvSpPr>
        <p:spPr>
          <a:xfrm>
            <a:off x="6081353" y="2781147"/>
            <a:ext cx="2662597"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Implementation in STKO</a:t>
            </a:r>
          </a:p>
        </p:txBody>
      </p:sp>
      <p:cxnSp>
        <p:nvCxnSpPr>
          <p:cNvPr id="7" name="Straight Connector 6">
            <a:extLst>
              <a:ext uri="{FF2B5EF4-FFF2-40B4-BE49-F238E27FC236}">
                <a16:creationId xmlns:a16="http://schemas.microsoft.com/office/drawing/2014/main" id="{63034C8D-DF0B-4C69-9159-42EC844B761C}"/>
              </a:ext>
            </a:extLst>
          </p:cNvPr>
          <p:cNvCxnSpPr>
            <a:cxnSpLocks/>
            <a:stCxn id="110" idx="2"/>
          </p:cNvCxnSpPr>
          <p:nvPr/>
        </p:nvCxnSpPr>
        <p:spPr>
          <a:xfrm flipV="1">
            <a:off x="5833592" y="1832144"/>
            <a:ext cx="502737" cy="1280556"/>
          </a:xfrm>
          <a:prstGeom prst="line">
            <a:avLst/>
          </a:prstGeom>
          <a:ln w="28575">
            <a:solidFill>
              <a:srgbClr val="FFB13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3A4B487-A212-4CE5-BD5E-1440F8A404AC}"/>
              </a:ext>
            </a:extLst>
          </p:cNvPr>
          <p:cNvCxnSpPr>
            <a:cxnSpLocks/>
          </p:cNvCxnSpPr>
          <p:nvPr/>
        </p:nvCxnSpPr>
        <p:spPr>
          <a:xfrm flipH="1">
            <a:off x="4972359" y="2487615"/>
            <a:ext cx="1100280" cy="0"/>
          </a:xfrm>
          <a:prstGeom prst="line">
            <a:avLst/>
          </a:prstGeom>
          <a:ln w="28575">
            <a:solidFill>
              <a:srgbClr val="FFB13F"/>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Rettangolo 28">
            <a:extLst>
              <a:ext uri="{FF2B5EF4-FFF2-40B4-BE49-F238E27FC236}">
                <a16:creationId xmlns:a16="http://schemas.microsoft.com/office/drawing/2014/main" id="{54AE1EF1-B804-4EA2-B901-6B5EB7B9FE81}"/>
              </a:ext>
            </a:extLst>
          </p:cNvPr>
          <p:cNvSpPr/>
          <p:nvPr/>
        </p:nvSpPr>
        <p:spPr>
          <a:xfrm>
            <a:off x="3940191" y="979854"/>
            <a:ext cx="1286771"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Geometry</a:t>
            </a:r>
          </a:p>
        </p:txBody>
      </p:sp>
      <p:sp>
        <p:nvSpPr>
          <p:cNvPr id="34" name="Triangolo isoscele 33">
            <a:extLst>
              <a:ext uri="{FF2B5EF4-FFF2-40B4-BE49-F238E27FC236}">
                <a16:creationId xmlns:a16="http://schemas.microsoft.com/office/drawing/2014/main" id="{7BA0A105-E817-40F6-BC29-706981958CF5}"/>
              </a:ext>
            </a:extLst>
          </p:cNvPr>
          <p:cNvSpPr/>
          <p:nvPr/>
        </p:nvSpPr>
        <p:spPr>
          <a:xfrm>
            <a:off x="2932642" y="3001951"/>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5" name="Triangolo isoscele 34">
            <a:extLst>
              <a:ext uri="{FF2B5EF4-FFF2-40B4-BE49-F238E27FC236}">
                <a16:creationId xmlns:a16="http://schemas.microsoft.com/office/drawing/2014/main" id="{1E4D74B4-15F0-49DD-9E66-378B48E4F659}"/>
              </a:ext>
            </a:extLst>
          </p:cNvPr>
          <p:cNvSpPr/>
          <p:nvPr/>
        </p:nvSpPr>
        <p:spPr>
          <a:xfrm rot="10800000">
            <a:off x="3808453" y="3001955"/>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Rettangolo 35">
            <a:extLst>
              <a:ext uri="{FF2B5EF4-FFF2-40B4-BE49-F238E27FC236}">
                <a16:creationId xmlns:a16="http://schemas.microsoft.com/office/drawing/2014/main" id="{AB11DE4E-F703-4FEF-9796-28C02970B920}"/>
              </a:ext>
            </a:extLst>
          </p:cNvPr>
          <p:cNvSpPr/>
          <p:nvPr/>
        </p:nvSpPr>
        <p:spPr>
          <a:xfrm>
            <a:off x="3282299" y="3001955"/>
            <a:ext cx="875816" cy="844417"/>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7" name="Rettangolo 36">
            <a:extLst>
              <a:ext uri="{FF2B5EF4-FFF2-40B4-BE49-F238E27FC236}">
                <a16:creationId xmlns:a16="http://schemas.microsoft.com/office/drawing/2014/main" id="{1D6298CE-DD3C-453E-BF23-E318B051AA4A}"/>
              </a:ext>
            </a:extLst>
          </p:cNvPr>
          <p:cNvSpPr/>
          <p:nvPr/>
        </p:nvSpPr>
        <p:spPr>
          <a:xfrm>
            <a:off x="3038273" y="3001953"/>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Selection</a:t>
            </a:r>
          </a:p>
          <a:p>
            <a:pPr algn="ctr"/>
            <a:r>
              <a:rPr kumimoji="0" lang="en-US" sz="1600" b="1" i="0" u="none" strike="noStrike" kern="0" cap="none" spc="0" normalizeH="0" baseline="0" dirty="0">
                <a:ln>
                  <a:noFill/>
                </a:ln>
                <a:solidFill>
                  <a:schemeClr val="bg1">
                    <a:lumMod val="50000"/>
                  </a:schemeClr>
                </a:solidFill>
                <a:effectLst/>
                <a:uLnTx/>
                <a:uFillTx/>
                <a:latin typeface="Open Sans" panose="020B0606030504020204" pitchFamily="34" charset="0"/>
                <a:ea typeface="+mn-ea"/>
                <a:cs typeface="+mn-cs"/>
                <a:sym typeface="Arial"/>
              </a:rPr>
              <a:t>sets</a:t>
            </a:r>
          </a:p>
        </p:txBody>
      </p:sp>
      <p:sp>
        <p:nvSpPr>
          <p:cNvPr id="38" name="Triangolo isoscele 37">
            <a:extLst>
              <a:ext uri="{FF2B5EF4-FFF2-40B4-BE49-F238E27FC236}">
                <a16:creationId xmlns:a16="http://schemas.microsoft.com/office/drawing/2014/main" id="{AB42E3E3-AAD3-4A63-AFD7-4D8E679414BC}"/>
              </a:ext>
            </a:extLst>
          </p:cNvPr>
          <p:cNvSpPr/>
          <p:nvPr/>
        </p:nvSpPr>
        <p:spPr>
          <a:xfrm>
            <a:off x="2552411" y="3926827"/>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1" name="Triangolo isoscele 40">
            <a:extLst>
              <a:ext uri="{FF2B5EF4-FFF2-40B4-BE49-F238E27FC236}">
                <a16:creationId xmlns:a16="http://schemas.microsoft.com/office/drawing/2014/main" id="{67DCC717-7C25-4874-9617-156301F7838F}"/>
              </a:ext>
            </a:extLst>
          </p:cNvPr>
          <p:cNvSpPr/>
          <p:nvPr/>
        </p:nvSpPr>
        <p:spPr>
          <a:xfrm rot="10800000">
            <a:off x="3428222" y="3926831"/>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2" name="Rettangolo 41">
            <a:extLst>
              <a:ext uri="{FF2B5EF4-FFF2-40B4-BE49-F238E27FC236}">
                <a16:creationId xmlns:a16="http://schemas.microsoft.com/office/drawing/2014/main" id="{7224F6C1-9E4D-4D3C-927E-470ACC9D605A}"/>
              </a:ext>
            </a:extLst>
          </p:cNvPr>
          <p:cNvSpPr/>
          <p:nvPr/>
        </p:nvSpPr>
        <p:spPr>
          <a:xfrm>
            <a:off x="2902068" y="3926831"/>
            <a:ext cx="875816" cy="844417"/>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4" name="Rettangolo 43">
            <a:extLst>
              <a:ext uri="{FF2B5EF4-FFF2-40B4-BE49-F238E27FC236}">
                <a16:creationId xmlns:a16="http://schemas.microsoft.com/office/drawing/2014/main" id="{E8B790CD-9CEB-48F7-936B-A4E0A7EB7D26}"/>
              </a:ext>
            </a:extLst>
          </p:cNvPr>
          <p:cNvSpPr/>
          <p:nvPr/>
        </p:nvSpPr>
        <p:spPr>
          <a:xfrm>
            <a:off x="2658042" y="3926829"/>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Local</a:t>
            </a:r>
          </a:p>
          <a:p>
            <a:pPr algn="ctr"/>
            <a:r>
              <a:rPr kumimoji="0" lang="en-US" sz="1600" b="1" i="0" u="none" strike="noStrike" kern="0" cap="none" spc="0" normalizeH="0" baseline="0" dirty="0">
                <a:ln>
                  <a:noFill/>
                </a:ln>
                <a:solidFill>
                  <a:schemeClr val="bg1">
                    <a:lumMod val="50000"/>
                  </a:schemeClr>
                </a:solidFill>
                <a:effectLst/>
                <a:uLnTx/>
                <a:uFillTx/>
                <a:latin typeface="Open Sans" panose="020B0606030504020204" pitchFamily="34" charset="0"/>
                <a:ea typeface="+mn-ea"/>
                <a:cs typeface="+mn-cs"/>
                <a:sym typeface="Arial"/>
              </a:rPr>
              <a:t>axes</a:t>
            </a:r>
          </a:p>
        </p:txBody>
      </p:sp>
      <p:sp>
        <p:nvSpPr>
          <p:cNvPr id="50" name="CasellaDiTesto 49">
            <a:extLst>
              <a:ext uri="{FF2B5EF4-FFF2-40B4-BE49-F238E27FC236}">
                <a16:creationId xmlns:a16="http://schemas.microsoft.com/office/drawing/2014/main" id="{C7BDE1E1-D28F-4611-95D7-4030C5E27F01}"/>
              </a:ext>
            </a:extLst>
          </p:cNvPr>
          <p:cNvSpPr txBox="1"/>
          <p:nvPr/>
        </p:nvSpPr>
        <p:spPr>
          <a:xfrm>
            <a:off x="5091837" y="1031244"/>
            <a:ext cx="3147985"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OpenSees</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and STKO</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Brep</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vs Orphan mesh</a:t>
            </a:r>
          </a:p>
          <a:p>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ork</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Tree and commands in STKO</a:t>
            </a:r>
          </a:p>
        </p:txBody>
      </p:sp>
      <p:sp>
        <p:nvSpPr>
          <p:cNvPr id="53" name="CasellaDiTesto 52">
            <a:extLst>
              <a:ext uri="{FF2B5EF4-FFF2-40B4-BE49-F238E27FC236}">
                <a16:creationId xmlns:a16="http://schemas.microsoft.com/office/drawing/2014/main" id="{8546422A-B1FD-42B1-B90F-210519FECBD4}"/>
              </a:ext>
            </a:extLst>
          </p:cNvPr>
          <p:cNvSpPr txBox="1"/>
          <p:nvPr/>
        </p:nvSpPr>
        <p:spPr>
          <a:xfrm>
            <a:off x="3878989" y="4129088"/>
            <a:ext cx="4628364"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geomTransf</a:t>
            </a:r>
            <a:endPar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default assignment in STKO</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modifications</a:t>
            </a:r>
          </a:p>
        </p:txBody>
      </p:sp>
    </p:spTree>
    <p:extLst>
      <p:ext uri="{BB962C8B-B14F-4D97-AF65-F5344CB8AC3E}">
        <p14:creationId xmlns:p14="http://schemas.microsoft.com/office/powerpoint/2010/main" val="1614105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Interactions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Interactions</a:t>
            </a:r>
            <a:endParaRPr lang="en-GB" b="0" i="1" dirty="0"/>
          </a:p>
        </p:txBody>
      </p:sp>
      <p:sp>
        <p:nvSpPr>
          <p:cNvPr id="20" name="CasellaDiTesto 19">
            <a:extLst>
              <a:ext uri="{FF2B5EF4-FFF2-40B4-BE49-F238E27FC236}">
                <a16:creationId xmlns:a16="http://schemas.microsoft.com/office/drawing/2014/main" id="{B713B07D-1D3A-4AE5-BDB5-152FAC10B6DA}"/>
              </a:ext>
            </a:extLst>
          </p:cNvPr>
          <p:cNvSpPr txBox="1"/>
          <p:nvPr/>
        </p:nvSpPr>
        <p:spPr>
          <a:xfrm>
            <a:off x="258791" y="1044688"/>
            <a:ext cx="8344187" cy="3385542"/>
          </a:xfrm>
          <a:prstGeom prst="rect">
            <a:avLst/>
          </a:prstGeom>
          <a:noFill/>
        </p:spPr>
        <p:txBody>
          <a:bodyPr wrap="square" rtlCol="0">
            <a:spAutoFit/>
          </a:bodyPr>
          <a:lstStyle/>
          <a:p>
            <a:r>
              <a:rPr lang="it-IT" b="1" dirty="0">
                <a:latin typeface="+mj-lt"/>
              </a:rPr>
              <a:t>Connect </a:t>
            </a:r>
            <a:r>
              <a:rPr lang="it-IT" b="1" dirty="0" err="1">
                <a:latin typeface="+mj-lt"/>
              </a:rPr>
              <a:t>geometries</a:t>
            </a:r>
            <a:r>
              <a:rPr lang="it-IT" b="1" dirty="0">
                <a:latin typeface="+mj-lt"/>
              </a:rPr>
              <a:t>, </a:t>
            </a:r>
            <a:r>
              <a:rPr lang="it-IT" b="1" dirty="0" err="1">
                <a:latin typeface="+mj-lt"/>
              </a:rPr>
              <a:t>elements</a:t>
            </a:r>
            <a:r>
              <a:rPr lang="it-IT" b="1" dirty="0">
                <a:latin typeface="+mj-lt"/>
              </a:rPr>
              <a:t> </a:t>
            </a:r>
            <a:r>
              <a:rPr lang="it-IT" b="1" dirty="0" err="1">
                <a:latin typeface="+mj-lt"/>
              </a:rPr>
              <a:t>that</a:t>
            </a:r>
            <a:r>
              <a:rPr lang="it-IT" b="1" dirty="0">
                <a:latin typeface="+mj-lt"/>
              </a:rPr>
              <a:t> </a:t>
            </a:r>
            <a:r>
              <a:rPr lang="it-IT" b="1" dirty="0" err="1">
                <a:latin typeface="+mj-lt"/>
              </a:rPr>
              <a:t>cannot</a:t>
            </a:r>
            <a:r>
              <a:rPr lang="it-IT" b="1" dirty="0">
                <a:latin typeface="+mj-lt"/>
              </a:rPr>
              <a:t> be </a:t>
            </a:r>
            <a:r>
              <a:rPr lang="it-IT" b="1" dirty="0" err="1">
                <a:latin typeface="+mj-lt"/>
              </a:rPr>
              <a:t>drawn</a:t>
            </a:r>
            <a:r>
              <a:rPr lang="it-IT" dirty="0">
                <a:latin typeface="+mj-lt"/>
              </a:rPr>
              <a:t>, </a:t>
            </a:r>
            <a:r>
              <a:rPr lang="it-IT" i="1" dirty="0">
                <a:latin typeface="+mj-lt"/>
              </a:rPr>
              <a:t>(for e.g. </a:t>
            </a:r>
            <a:r>
              <a:rPr lang="it-IT" i="1" dirty="0" err="1">
                <a:latin typeface="+mj-lt"/>
              </a:rPr>
              <a:t>zerolength</a:t>
            </a:r>
            <a:r>
              <a:rPr lang="it-IT" i="1" dirty="0">
                <a:latin typeface="+mj-lt"/>
              </a:rPr>
              <a:t> </a:t>
            </a:r>
            <a:r>
              <a:rPr lang="it-IT" i="1" dirty="0" err="1">
                <a:latin typeface="+mj-lt"/>
              </a:rPr>
              <a:t>elements</a:t>
            </a:r>
            <a:r>
              <a:rPr lang="it-IT" i="1" dirty="0">
                <a:latin typeface="+mj-lt"/>
              </a:rPr>
              <a:t> are </a:t>
            </a:r>
            <a:r>
              <a:rPr lang="it-IT" i="1" dirty="0" err="1">
                <a:latin typeface="+mj-lt"/>
              </a:rPr>
              <a:t>collapsed</a:t>
            </a:r>
            <a:r>
              <a:rPr lang="it-IT" i="1" dirty="0">
                <a:latin typeface="+mj-lt"/>
              </a:rPr>
              <a:t> </a:t>
            </a:r>
            <a:r>
              <a:rPr lang="it-IT" i="1" dirty="0" err="1">
                <a:latin typeface="+mj-lt"/>
              </a:rPr>
              <a:t>geometries</a:t>
            </a:r>
            <a:r>
              <a:rPr lang="it-IT" i="1" dirty="0">
                <a:latin typeface="+mj-lt"/>
              </a:rPr>
              <a:t> and </a:t>
            </a:r>
            <a:r>
              <a:rPr lang="it-IT" i="1" dirty="0" err="1">
                <a:latin typeface="+mj-lt"/>
              </a:rPr>
              <a:t>cannot</a:t>
            </a:r>
            <a:r>
              <a:rPr lang="it-IT" i="1" dirty="0">
                <a:latin typeface="+mj-lt"/>
              </a:rPr>
              <a:t> be </a:t>
            </a:r>
            <a:r>
              <a:rPr lang="it-IT" i="1" dirty="0" err="1">
                <a:latin typeface="+mj-lt"/>
              </a:rPr>
              <a:t>drawn</a:t>
            </a:r>
            <a:r>
              <a:rPr lang="it-IT" i="1" dirty="0">
                <a:latin typeface="+mj-lt"/>
              </a:rPr>
              <a:t> in the CAD </a:t>
            </a:r>
            <a:r>
              <a:rPr lang="it-IT" i="1" dirty="0" err="1">
                <a:latin typeface="+mj-lt"/>
              </a:rPr>
              <a:t>environment</a:t>
            </a:r>
            <a:r>
              <a:rPr lang="it-IT" i="1" dirty="0">
                <a:latin typeface="+mj-lt"/>
              </a:rPr>
              <a:t> of STKO).</a:t>
            </a:r>
          </a:p>
          <a:p>
            <a:endParaRPr lang="it-IT" dirty="0">
              <a:latin typeface="+mj-lt"/>
            </a:endParaRPr>
          </a:p>
          <a:p>
            <a:endParaRPr lang="it-IT" dirty="0">
              <a:latin typeface="+mj-lt"/>
            </a:endParaRPr>
          </a:p>
          <a:p>
            <a:endParaRPr lang="it-IT" dirty="0">
              <a:latin typeface="+mj-lt"/>
            </a:endParaRPr>
          </a:p>
          <a:p>
            <a:endParaRPr lang="it-IT" dirty="0">
              <a:latin typeface="+mj-lt"/>
            </a:endParaRPr>
          </a:p>
          <a:p>
            <a:endParaRPr lang="it-IT" dirty="0">
              <a:latin typeface="+mj-lt"/>
            </a:endParaRPr>
          </a:p>
          <a:p>
            <a:r>
              <a:rPr lang="it-IT" dirty="0">
                <a:latin typeface="+mj-lt"/>
              </a:rPr>
              <a:t>In interactions </a:t>
            </a:r>
            <a:r>
              <a:rPr lang="it-IT" dirty="0" err="1">
                <a:latin typeface="+mj-lt"/>
              </a:rPr>
              <a:t>you</a:t>
            </a:r>
            <a:r>
              <a:rPr lang="it-IT" dirty="0">
                <a:latin typeface="+mj-lt"/>
              </a:rPr>
              <a:t> </a:t>
            </a:r>
            <a:r>
              <a:rPr lang="it-IT" dirty="0" err="1">
                <a:latin typeface="+mj-lt"/>
              </a:rPr>
              <a:t>need</a:t>
            </a:r>
            <a:r>
              <a:rPr lang="it-IT" dirty="0">
                <a:latin typeface="+mj-lt"/>
              </a:rPr>
              <a:t> to </a:t>
            </a:r>
            <a:r>
              <a:rPr lang="it-IT" dirty="0" err="1">
                <a:latin typeface="+mj-lt"/>
              </a:rPr>
              <a:t>define</a:t>
            </a:r>
            <a:endParaRPr lang="it-IT" dirty="0">
              <a:latin typeface="+mj-lt"/>
            </a:endParaRPr>
          </a:p>
          <a:p>
            <a:r>
              <a:rPr lang="it-IT" dirty="0" err="1">
                <a:latin typeface="+mj-lt"/>
              </a:rPr>
              <a:t>two</a:t>
            </a:r>
            <a:r>
              <a:rPr lang="it-IT" dirty="0">
                <a:latin typeface="+mj-lt"/>
              </a:rPr>
              <a:t> </a:t>
            </a:r>
            <a:r>
              <a:rPr lang="it-IT" dirty="0" err="1">
                <a:latin typeface="+mj-lt"/>
              </a:rPr>
              <a:t>types</a:t>
            </a:r>
            <a:r>
              <a:rPr lang="it-IT" dirty="0">
                <a:latin typeface="+mj-lt"/>
              </a:rPr>
              <a:t> of </a:t>
            </a:r>
            <a:r>
              <a:rPr lang="it-IT" dirty="0" err="1">
                <a:latin typeface="+mj-lt"/>
              </a:rPr>
              <a:t>nodes</a:t>
            </a:r>
            <a:r>
              <a:rPr lang="it-IT" dirty="0">
                <a:latin typeface="+mj-lt"/>
              </a:rPr>
              <a:t>/</a:t>
            </a:r>
            <a:r>
              <a:rPr lang="it-IT" dirty="0" err="1">
                <a:latin typeface="+mj-lt"/>
              </a:rPr>
              <a:t>elements</a:t>
            </a:r>
            <a:r>
              <a:rPr lang="it-IT" dirty="0">
                <a:latin typeface="+mj-lt"/>
              </a:rPr>
              <a:t> :</a:t>
            </a:r>
          </a:p>
          <a:p>
            <a:endParaRPr lang="it-IT" dirty="0">
              <a:latin typeface="+mj-lt"/>
            </a:endParaRPr>
          </a:p>
          <a:p>
            <a:pPr marL="358775" indent="-179388">
              <a:buFont typeface="Arial" panose="020B0604020202020204" pitchFamily="34" charset="0"/>
              <a:buChar char="•"/>
            </a:pPr>
            <a:r>
              <a:rPr lang="it-IT" sz="1600" b="1" i="1" dirty="0" err="1">
                <a:solidFill>
                  <a:srgbClr val="00B0F0"/>
                </a:solidFill>
                <a:latin typeface="+mj-lt"/>
              </a:rPr>
              <a:t>Primary</a:t>
            </a:r>
            <a:r>
              <a:rPr lang="it-IT" sz="1600" b="1" i="1" dirty="0">
                <a:latin typeface="+mj-lt"/>
              </a:rPr>
              <a:t> </a:t>
            </a:r>
          </a:p>
          <a:p>
            <a:pPr marL="358775" indent="-179388">
              <a:buFont typeface="Arial" panose="020B0604020202020204" pitchFamily="34" charset="0"/>
              <a:buChar char="•"/>
            </a:pPr>
            <a:r>
              <a:rPr lang="it-IT" sz="1600" b="1" i="1" dirty="0" err="1">
                <a:solidFill>
                  <a:srgbClr val="FF0000"/>
                </a:solidFill>
                <a:latin typeface="+mj-lt"/>
              </a:rPr>
              <a:t>Secondary</a:t>
            </a:r>
            <a:endParaRPr lang="it-IT" sz="1600" b="1" i="1" dirty="0">
              <a:solidFill>
                <a:srgbClr val="FF0000"/>
              </a:solidFill>
              <a:latin typeface="+mj-lt"/>
            </a:endParaRPr>
          </a:p>
          <a:p>
            <a:endParaRPr lang="en-GB" dirty="0">
              <a:latin typeface="+mj-lt"/>
            </a:endParaRPr>
          </a:p>
          <a:p>
            <a:endParaRPr lang="en-GB" dirty="0">
              <a:latin typeface="+mj-lt"/>
            </a:endParaRPr>
          </a:p>
          <a:p>
            <a:endParaRPr lang="en-GB" dirty="0">
              <a:latin typeface="+mj-lt"/>
            </a:endParaRPr>
          </a:p>
        </p:txBody>
      </p:sp>
      <p:grpSp>
        <p:nvGrpSpPr>
          <p:cNvPr id="21" name="Group 16">
            <a:extLst>
              <a:ext uri="{FF2B5EF4-FFF2-40B4-BE49-F238E27FC236}">
                <a16:creationId xmlns:a16="http://schemas.microsoft.com/office/drawing/2014/main" id="{BCA275F6-BDB1-48C8-BFC6-0F5EFD97D077}"/>
              </a:ext>
            </a:extLst>
          </p:cNvPr>
          <p:cNvGrpSpPr/>
          <p:nvPr/>
        </p:nvGrpSpPr>
        <p:grpSpPr>
          <a:xfrm>
            <a:off x="-170979" y="632336"/>
            <a:ext cx="9038190" cy="392632"/>
            <a:chOff x="-209252" y="591732"/>
            <a:chExt cx="9094653" cy="395084"/>
          </a:xfrm>
        </p:grpSpPr>
        <p:sp>
          <p:nvSpPr>
            <p:cNvPr id="22" name="Rectangle 17">
              <a:extLst>
                <a:ext uri="{FF2B5EF4-FFF2-40B4-BE49-F238E27FC236}">
                  <a16:creationId xmlns:a16="http://schemas.microsoft.com/office/drawing/2014/main" id="{9A4BF102-9F19-4EC6-AEC9-508F793C3562}"/>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3" name="Triangolo isoscele 22">
              <a:extLst>
                <a:ext uri="{FF2B5EF4-FFF2-40B4-BE49-F238E27FC236}">
                  <a16:creationId xmlns:a16="http://schemas.microsoft.com/office/drawing/2014/main" id="{752A0441-94C2-4C4D-BD8D-81A2E999339E}"/>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4" name="Triangolo isoscele 16">
              <a:extLst>
                <a:ext uri="{FF2B5EF4-FFF2-40B4-BE49-F238E27FC236}">
                  <a16:creationId xmlns:a16="http://schemas.microsoft.com/office/drawing/2014/main" id="{FC1A83A2-519B-4CEB-819B-CB108FFA3EBB}"/>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29" name="CasellaDiTesto 28">
            <a:extLst>
              <a:ext uri="{FF2B5EF4-FFF2-40B4-BE49-F238E27FC236}">
                <a16:creationId xmlns:a16="http://schemas.microsoft.com/office/drawing/2014/main" id="{85A6A2AE-DD61-4165-91F4-D37195D0EC8A}"/>
              </a:ext>
            </a:extLst>
          </p:cNvPr>
          <p:cNvSpPr txBox="1"/>
          <p:nvPr/>
        </p:nvSpPr>
        <p:spPr>
          <a:xfrm>
            <a:off x="194001" y="652544"/>
            <a:ext cx="2571750"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Definition</a:t>
            </a:r>
            <a:endParaRPr lang="it-IT" sz="1600" dirty="0">
              <a:solidFill>
                <a:schemeClr val="tx1"/>
              </a:solidFill>
            </a:endParaRPr>
          </a:p>
        </p:txBody>
      </p:sp>
      <p:sp>
        <p:nvSpPr>
          <p:cNvPr id="30" name="CasellaDiTesto 29">
            <a:extLst>
              <a:ext uri="{FF2B5EF4-FFF2-40B4-BE49-F238E27FC236}">
                <a16:creationId xmlns:a16="http://schemas.microsoft.com/office/drawing/2014/main" id="{11AF305E-88E0-47D4-8E7D-2C84BAB24C17}"/>
              </a:ext>
            </a:extLst>
          </p:cNvPr>
          <p:cNvSpPr txBox="1"/>
          <p:nvPr/>
        </p:nvSpPr>
        <p:spPr>
          <a:xfrm>
            <a:off x="3422878" y="1692347"/>
            <a:ext cx="3911372" cy="3231654"/>
          </a:xfrm>
          <a:prstGeom prst="rect">
            <a:avLst/>
          </a:prstGeom>
          <a:noFill/>
        </p:spPr>
        <p:txBody>
          <a:bodyPr wrap="square">
            <a:spAutoFit/>
          </a:bodyPr>
          <a:lstStyle/>
          <a:p>
            <a:r>
              <a:rPr lang="it-IT" dirty="0">
                <a:latin typeface="+mj-lt"/>
              </a:rPr>
              <a:t>Interactions do </a:t>
            </a:r>
            <a:r>
              <a:rPr lang="it-IT" dirty="0" err="1">
                <a:latin typeface="+mj-lt"/>
              </a:rPr>
              <a:t>not</a:t>
            </a:r>
            <a:r>
              <a:rPr lang="it-IT" dirty="0">
                <a:latin typeface="+mj-lt"/>
              </a:rPr>
              <a:t> </a:t>
            </a:r>
            <a:r>
              <a:rPr lang="it-IT" dirty="0" err="1">
                <a:latin typeface="+mj-lt"/>
              </a:rPr>
              <a:t>exist</a:t>
            </a:r>
            <a:r>
              <a:rPr lang="it-IT" dirty="0">
                <a:latin typeface="+mj-lt"/>
              </a:rPr>
              <a:t> in </a:t>
            </a:r>
            <a:r>
              <a:rPr lang="it-IT" dirty="0" err="1">
                <a:latin typeface="+mj-lt"/>
              </a:rPr>
              <a:t>OpenSees</a:t>
            </a:r>
            <a:r>
              <a:rPr lang="it-IT" dirty="0">
                <a:latin typeface="+mj-lt"/>
              </a:rPr>
              <a:t>, </a:t>
            </a:r>
            <a:r>
              <a:rPr lang="it-IT" dirty="0" err="1">
                <a:latin typeface="+mj-lt"/>
              </a:rPr>
              <a:t>they</a:t>
            </a:r>
            <a:r>
              <a:rPr lang="it-IT" dirty="0">
                <a:latin typeface="+mj-lt"/>
              </a:rPr>
              <a:t> are a </a:t>
            </a:r>
            <a:r>
              <a:rPr lang="it-IT" dirty="0" err="1">
                <a:latin typeface="+mj-lt"/>
              </a:rPr>
              <a:t>construct</a:t>
            </a:r>
            <a:r>
              <a:rPr lang="it-IT" dirty="0">
                <a:latin typeface="+mj-lt"/>
              </a:rPr>
              <a:t> of STKO for: </a:t>
            </a:r>
          </a:p>
          <a:p>
            <a:pPr marL="358775" indent="-179388"/>
            <a:endParaRPr lang="it-IT" dirty="0">
              <a:latin typeface="+mj-lt"/>
            </a:endParaRPr>
          </a:p>
          <a:p>
            <a:pPr marL="358775" indent="-179388">
              <a:buFont typeface="Arial" panose="020B0604020202020204" pitchFamily="34" charset="0"/>
              <a:buChar char="•"/>
            </a:pPr>
            <a:r>
              <a:rPr lang="it-IT" sz="1600" b="1" dirty="0" err="1">
                <a:latin typeface="+mj-lt"/>
              </a:rPr>
              <a:t>Kinematic</a:t>
            </a:r>
            <a:r>
              <a:rPr lang="it-IT" sz="1600" b="1" dirty="0">
                <a:latin typeface="+mj-lt"/>
              </a:rPr>
              <a:t> </a:t>
            </a:r>
            <a:r>
              <a:rPr lang="it-IT" sz="1600" b="1" dirty="0" err="1">
                <a:latin typeface="+mj-lt"/>
              </a:rPr>
              <a:t>Constraints</a:t>
            </a:r>
            <a:r>
              <a:rPr lang="it-IT" sz="1600" b="1" dirty="0">
                <a:latin typeface="+mj-lt"/>
              </a:rPr>
              <a:t> </a:t>
            </a:r>
            <a:r>
              <a:rPr lang="it-IT" sz="1600" b="1" dirty="0" err="1">
                <a:latin typeface="+mj-lt"/>
              </a:rPr>
              <a:t>assignment</a:t>
            </a:r>
            <a:r>
              <a:rPr lang="it-IT" sz="1600" b="1" dirty="0">
                <a:latin typeface="+mj-lt"/>
              </a:rPr>
              <a:t> </a:t>
            </a:r>
            <a:endParaRPr lang="it-IT" dirty="0">
              <a:latin typeface="+mj-lt"/>
            </a:endParaRPr>
          </a:p>
          <a:p>
            <a:pPr marL="358775"/>
            <a:r>
              <a:rPr lang="it-IT" sz="1600" dirty="0" err="1">
                <a:solidFill>
                  <a:srgbClr val="00B0F0"/>
                </a:solidFill>
                <a:latin typeface="+mj-lt"/>
              </a:rPr>
              <a:t>Retained</a:t>
            </a:r>
            <a:r>
              <a:rPr lang="it-IT" sz="1600" dirty="0">
                <a:solidFill>
                  <a:srgbClr val="00B0F0"/>
                </a:solidFill>
                <a:latin typeface="+mj-lt"/>
              </a:rPr>
              <a:t> </a:t>
            </a:r>
            <a:r>
              <a:rPr lang="it-IT" sz="1600" strike="sngStrike" dirty="0">
                <a:solidFill>
                  <a:srgbClr val="00B0F0"/>
                </a:solidFill>
                <a:latin typeface="+mj-lt"/>
              </a:rPr>
              <a:t>masters</a:t>
            </a:r>
            <a:r>
              <a:rPr lang="it-IT" sz="1600" dirty="0">
                <a:solidFill>
                  <a:srgbClr val="00B0F0"/>
                </a:solidFill>
                <a:latin typeface="+mj-lt"/>
              </a:rPr>
              <a:t> </a:t>
            </a:r>
          </a:p>
          <a:p>
            <a:pPr marL="358775"/>
            <a:r>
              <a:rPr lang="it-IT" sz="1200" i="1" dirty="0">
                <a:solidFill>
                  <a:srgbClr val="00B0F0"/>
                </a:solidFill>
                <a:latin typeface="+mj-lt"/>
              </a:rPr>
              <a:t>(in </a:t>
            </a:r>
            <a:r>
              <a:rPr lang="it-IT" sz="1200" i="1" dirty="0" err="1">
                <a:solidFill>
                  <a:srgbClr val="00B0F0"/>
                </a:solidFill>
                <a:latin typeface="+mj-lt"/>
              </a:rPr>
              <a:t>equations</a:t>
            </a:r>
            <a:r>
              <a:rPr lang="it-IT" sz="1200" i="1" dirty="0">
                <a:solidFill>
                  <a:srgbClr val="00B0F0"/>
                </a:solidFill>
                <a:latin typeface="+mj-lt"/>
              </a:rPr>
              <a:t>)</a:t>
            </a:r>
            <a:endParaRPr lang="it-IT" sz="1600" strike="sngStrike" dirty="0">
              <a:solidFill>
                <a:srgbClr val="00B0F0"/>
              </a:solidFill>
              <a:latin typeface="+mj-lt"/>
            </a:endParaRPr>
          </a:p>
          <a:p>
            <a:pPr marL="358775"/>
            <a:r>
              <a:rPr lang="it-IT" sz="1600" dirty="0" err="1">
                <a:solidFill>
                  <a:srgbClr val="FF0000"/>
                </a:solidFill>
                <a:latin typeface="+mj-lt"/>
              </a:rPr>
              <a:t>Constrained</a:t>
            </a:r>
            <a:r>
              <a:rPr lang="it-IT" sz="1600" dirty="0">
                <a:solidFill>
                  <a:srgbClr val="FF0000"/>
                </a:solidFill>
                <a:latin typeface="+mj-lt"/>
              </a:rPr>
              <a:t> </a:t>
            </a:r>
            <a:r>
              <a:rPr lang="it-IT" sz="1600" strike="sngStrike" dirty="0" err="1">
                <a:solidFill>
                  <a:srgbClr val="FF0000"/>
                </a:solidFill>
                <a:latin typeface="+mj-lt"/>
              </a:rPr>
              <a:t>slaves</a:t>
            </a:r>
            <a:endParaRPr lang="it-IT" sz="1600" dirty="0">
              <a:solidFill>
                <a:srgbClr val="FF0000"/>
              </a:solidFill>
              <a:latin typeface="+mj-lt"/>
            </a:endParaRPr>
          </a:p>
          <a:p>
            <a:pPr marL="358775"/>
            <a:r>
              <a:rPr lang="it-IT" sz="1200" i="1" dirty="0">
                <a:solidFill>
                  <a:srgbClr val="FF0000"/>
                </a:solidFill>
                <a:latin typeface="+mj-lt"/>
              </a:rPr>
              <a:t>(</a:t>
            </a:r>
            <a:r>
              <a:rPr lang="it-IT" sz="1200" i="1" dirty="0" err="1">
                <a:solidFill>
                  <a:srgbClr val="FF0000"/>
                </a:solidFill>
                <a:latin typeface="+mj-lt"/>
              </a:rPr>
              <a:t>displacement</a:t>
            </a:r>
            <a:r>
              <a:rPr lang="it-IT" sz="1200" i="1" dirty="0">
                <a:solidFill>
                  <a:srgbClr val="FF0000"/>
                </a:solidFill>
                <a:latin typeface="+mj-lt"/>
              </a:rPr>
              <a:t> and </a:t>
            </a:r>
            <a:r>
              <a:rPr lang="it-IT" sz="1200" i="1" dirty="0" err="1">
                <a:solidFill>
                  <a:srgbClr val="FF0000"/>
                </a:solidFill>
                <a:latin typeface="+mj-lt"/>
              </a:rPr>
              <a:t>rotations</a:t>
            </a:r>
            <a:r>
              <a:rPr lang="it-IT" sz="1200" i="1" dirty="0">
                <a:solidFill>
                  <a:srgbClr val="FF0000"/>
                </a:solidFill>
                <a:latin typeface="+mj-lt"/>
              </a:rPr>
              <a:t> </a:t>
            </a:r>
            <a:r>
              <a:rPr lang="it-IT" sz="1200" i="1" dirty="0" err="1">
                <a:solidFill>
                  <a:srgbClr val="FF0000"/>
                </a:solidFill>
                <a:latin typeface="+mj-lt"/>
              </a:rPr>
              <a:t>equal</a:t>
            </a:r>
            <a:r>
              <a:rPr lang="it-IT" sz="1200" i="1" dirty="0">
                <a:solidFill>
                  <a:srgbClr val="FF0000"/>
                </a:solidFill>
                <a:latin typeface="+mj-lt"/>
              </a:rPr>
              <a:t> to the </a:t>
            </a:r>
            <a:r>
              <a:rPr lang="it-IT" sz="1200" i="1" dirty="0" err="1">
                <a:solidFill>
                  <a:srgbClr val="FF0000"/>
                </a:solidFill>
                <a:latin typeface="+mj-lt"/>
              </a:rPr>
              <a:t>retained</a:t>
            </a:r>
            <a:r>
              <a:rPr lang="it-IT" sz="1200" i="1" dirty="0">
                <a:solidFill>
                  <a:srgbClr val="FF0000"/>
                </a:solidFill>
                <a:latin typeface="+mj-lt"/>
              </a:rPr>
              <a:t> </a:t>
            </a:r>
            <a:r>
              <a:rPr lang="it-IT" sz="1200" i="1" dirty="0" err="1">
                <a:solidFill>
                  <a:srgbClr val="FF0000"/>
                </a:solidFill>
                <a:latin typeface="+mj-lt"/>
              </a:rPr>
              <a:t>nodes</a:t>
            </a:r>
            <a:r>
              <a:rPr lang="it-IT" sz="1200" i="1" dirty="0">
                <a:solidFill>
                  <a:srgbClr val="FF0000"/>
                </a:solidFill>
                <a:latin typeface="+mj-lt"/>
              </a:rPr>
              <a:t>)</a:t>
            </a:r>
            <a:endParaRPr lang="it-IT" sz="1200" strike="sngStrike" dirty="0">
              <a:solidFill>
                <a:srgbClr val="FF0000"/>
              </a:solidFill>
              <a:latin typeface="+mj-lt"/>
            </a:endParaRPr>
          </a:p>
          <a:p>
            <a:pPr marL="179387"/>
            <a:endParaRPr lang="it-IT" dirty="0">
              <a:latin typeface="+mj-lt"/>
            </a:endParaRPr>
          </a:p>
          <a:p>
            <a:pPr marL="358775" indent="-179388">
              <a:buFont typeface="Arial" panose="020B0604020202020204" pitchFamily="34" charset="0"/>
              <a:buChar char="•"/>
            </a:pPr>
            <a:r>
              <a:rPr lang="it-IT" sz="1600" b="1" dirty="0" err="1">
                <a:latin typeface="+mj-lt"/>
              </a:rPr>
              <a:t>Element</a:t>
            </a:r>
            <a:r>
              <a:rPr lang="it-IT" sz="1600" b="1" dirty="0">
                <a:latin typeface="+mj-lt"/>
              </a:rPr>
              <a:t> </a:t>
            </a:r>
            <a:r>
              <a:rPr lang="it-IT" sz="1600" b="1" dirty="0" err="1">
                <a:latin typeface="+mj-lt"/>
              </a:rPr>
              <a:t>assignments</a:t>
            </a:r>
            <a:endParaRPr lang="it-IT" sz="1600" b="1" dirty="0">
              <a:latin typeface="+mj-lt"/>
            </a:endParaRPr>
          </a:p>
          <a:p>
            <a:pPr marL="358775"/>
            <a:r>
              <a:rPr lang="it-IT" sz="1600" dirty="0" err="1">
                <a:solidFill>
                  <a:srgbClr val="00B0F0"/>
                </a:solidFill>
                <a:latin typeface="+mj-lt"/>
              </a:rPr>
              <a:t>Beginning</a:t>
            </a:r>
            <a:r>
              <a:rPr lang="it-IT" sz="1600" dirty="0">
                <a:solidFill>
                  <a:srgbClr val="00B0F0"/>
                </a:solidFill>
                <a:latin typeface="+mj-lt"/>
              </a:rPr>
              <a:t> of the </a:t>
            </a:r>
            <a:r>
              <a:rPr lang="it-IT" sz="1600" dirty="0" err="1">
                <a:solidFill>
                  <a:srgbClr val="00B0F0"/>
                </a:solidFill>
                <a:latin typeface="+mj-lt"/>
              </a:rPr>
              <a:t>element</a:t>
            </a:r>
            <a:endParaRPr lang="it-IT" sz="1600" dirty="0">
              <a:solidFill>
                <a:srgbClr val="00B0F0"/>
              </a:solidFill>
              <a:latin typeface="+mj-lt"/>
            </a:endParaRPr>
          </a:p>
          <a:p>
            <a:pPr marL="358775"/>
            <a:r>
              <a:rPr lang="it-IT" sz="1600" dirty="0">
                <a:solidFill>
                  <a:srgbClr val="FF0000"/>
                </a:solidFill>
                <a:latin typeface="+mj-lt"/>
              </a:rPr>
              <a:t>End of the </a:t>
            </a:r>
            <a:r>
              <a:rPr lang="it-IT" sz="1600" dirty="0" err="1">
                <a:solidFill>
                  <a:srgbClr val="FF0000"/>
                </a:solidFill>
                <a:latin typeface="+mj-lt"/>
              </a:rPr>
              <a:t>element</a:t>
            </a:r>
            <a:endParaRPr lang="it-IT" sz="1600" dirty="0">
              <a:solidFill>
                <a:srgbClr val="FF0000"/>
              </a:solidFill>
              <a:latin typeface="+mj-lt"/>
            </a:endParaRPr>
          </a:p>
          <a:p>
            <a:pPr marL="358775"/>
            <a:r>
              <a:rPr lang="it-IT" sz="1200" dirty="0">
                <a:solidFill>
                  <a:srgbClr val="00B0F0"/>
                </a:solidFill>
                <a:latin typeface="+mj-lt"/>
              </a:rPr>
              <a:t> </a:t>
            </a:r>
            <a:r>
              <a:rPr lang="it-IT" sz="1200" i="1" dirty="0">
                <a:latin typeface="+mj-lt"/>
              </a:rPr>
              <a:t>(giving the </a:t>
            </a:r>
            <a:r>
              <a:rPr lang="it-IT" sz="1200" i="1" dirty="0" err="1">
                <a:latin typeface="+mj-lt"/>
              </a:rPr>
              <a:t>orientation</a:t>
            </a:r>
            <a:r>
              <a:rPr lang="it-IT" sz="1200" i="1" dirty="0">
                <a:latin typeface="+mj-lt"/>
              </a:rPr>
              <a:t> of the </a:t>
            </a:r>
            <a:r>
              <a:rPr lang="it-IT" sz="1200" i="1" dirty="0" err="1">
                <a:latin typeface="+mj-lt"/>
              </a:rPr>
              <a:t>element</a:t>
            </a:r>
            <a:r>
              <a:rPr lang="it-IT" sz="1200" i="1" dirty="0">
                <a:latin typeface="+mj-lt"/>
              </a:rPr>
              <a:t>)</a:t>
            </a:r>
          </a:p>
        </p:txBody>
      </p:sp>
      <p:cxnSp>
        <p:nvCxnSpPr>
          <p:cNvPr id="18" name="Connettore diritto 17">
            <a:extLst>
              <a:ext uri="{FF2B5EF4-FFF2-40B4-BE49-F238E27FC236}">
                <a16:creationId xmlns:a16="http://schemas.microsoft.com/office/drawing/2014/main" id="{B27A7873-1FDD-4329-9AD3-BBFEFDF2C996}"/>
              </a:ext>
            </a:extLst>
          </p:cNvPr>
          <p:cNvCxnSpPr>
            <a:cxnSpLocks/>
          </p:cNvCxnSpPr>
          <p:nvPr/>
        </p:nvCxnSpPr>
        <p:spPr>
          <a:xfrm>
            <a:off x="3322864" y="1755321"/>
            <a:ext cx="0" cy="3086100"/>
          </a:xfrm>
          <a:prstGeom prst="line">
            <a:avLst/>
          </a:prstGeom>
          <a:ln w="38100">
            <a:solidFill>
              <a:srgbClr val="FFC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059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Interactions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Interactions</a:t>
            </a:r>
            <a:endParaRPr lang="en-GB" b="0" i="1" dirty="0"/>
          </a:p>
        </p:txBody>
      </p:sp>
      <p:grpSp>
        <p:nvGrpSpPr>
          <p:cNvPr id="21" name="Group 16">
            <a:extLst>
              <a:ext uri="{FF2B5EF4-FFF2-40B4-BE49-F238E27FC236}">
                <a16:creationId xmlns:a16="http://schemas.microsoft.com/office/drawing/2014/main" id="{BCA275F6-BDB1-48C8-BFC6-0F5EFD97D077}"/>
              </a:ext>
            </a:extLst>
          </p:cNvPr>
          <p:cNvGrpSpPr/>
          <p:nvPr/>
        </p:nvGrpSpPr>
        <p:grpSpPr>
          <a:xfrm>
            <a:off x="-170979" y="632336"/>
            <a:ext cx="9038190" cy="392632"/>
            <a:chOff x="-209252" y="591732"/>
            <a:chExt cx="9094653" cy="395084"/>
          </a:xfrm>
        </p:grpSpPr>
        <p:sp>
          <p:nvSpPr>
            <p:cNvPr id="22" name="Rectangle 17">
              <a:extLst>
                <a:ext uri="{FF2B5EF4-FFF2-40B4-BE49-F238E27FC236}">
                  <a16:creationId xmlns:a16="http://schemas.microsoft.com/office/drawing/2014/main" id="{9A4BF102-9F19-4EC6-AEC9-508F793C3562}"/>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3" name="Triangolo isoscele 22">
              <a:extLst>
                <a:ext uri="{FF2B5EF4-FFF2-40B4-BE49-F238E27FC236}">
                  <a16:creationId xmlns:a16="http://schemas.microsoft.com/office/drawing/2014/main" id="{752A0441-94C2-4C4D-BD8D-81A2E999339E}"/>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4" name="Triangolo isoscele 16">
              <a:extLst>
                <a:ext uri="{FF2B5EF4-FFF2-40B4-BE49-F238E27FC236}">
                  <a16:creationId xmlns:a16="http://schemas.microsoft.com/office/drawing/2014/main" id="{FC1A83A2-519B-4CEB-819B-CB108FFA3EBB}"/>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29" name="CasellaDiTesto 28">
            <a:extLst>
              <a:ext uri="{FF2B5EF4-FFF2-40B4-BE49-F238E27FC236}">
                <a16:creationId xmlns:a16="http://schemas.microsoft.com/office/drawing/2014/main" id="{85A6A2AE-DD61-4165-91F4-D37195D0EC8A}"/>
              </a:ext>
            </a:extLst>
          </p:cNvPr>
          <p:cNvSpPr txBox="1"/>
          <p:nvPr/>
        </p:nvSpPr>
        <p:spPr>
          <a:xfrm>
            <a:off x="194001" y="652544"/>
            <a:ext cx="2571750"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Types</a:t>
            </a:r>
            <a:endParaRPr lang="it-IT" sz="1600" dirty="0">
              <a:solidFill>
                <a:schemeClr val="tx1"/>
              </a:solidFill>
            </a:endParaRPr>
          </a:p>
        </p:txBody>
      </p:sp>
      <p:pic>
        <p:nvPicPr>
          <p:cNvPr id="3" name="Immagine 2">
            <a:extLst>
              <a:ext uri="{FF2B5EF4-FFF2-40B4-BE49-F238E27FC236}">
                <a16:creationId xmlns:a16="http://schemas.microsoft.com/office/drawing/2014/main" id="{29B1A8D1-BA96-4396-AD84-7498A106C622}"/>
              </a:ext>
            </a:extLst>
          </p:cNvPr>
          <p:cNvPicPr>
            <a:picLocks noChangeAspect="1"/>
          </p:cNvPicPr>
          <p:nvPr/>
        </p:nvPicPr>
        <p:blipFill>
          <a:blip r:embed="rId3"/>
          <a:stretch>
            <a:fillRect/>
          </a:stretch>
        </p:blipFill>
        <p:spPr>
          <a:xfrm>
            <a:off x="426579" y="1310733"/>
            <a:ext cx="2456189" cy="3513489"/>
          </a:xfrm>
          <a:prstGeom prst="rect">
            <a:avLst/>
          </a:prstGeom>
        </p:spPr>
      </p:pic>
      <p:sp>
        <p:nvSpPr>
          <p:cNvPr id="14" name="CasellaDiTesto 13">
            <a:extLst>
              <a:ext uri="{FF2B5EF4-FFF2-40B4-BE49-F238E27FC236}">
                <a16:creationId xmlns:a16="http://schemas.microsoft.com/office/drawing/2014/main" id="{3EDC77A4-5807-4778-BF63-F4520346CE14}"/>
              </a:ext>
            </a:extLst>
          </p:cNvPr>
          <p:cNvSpPr txBox="1"/>
          <p:nvPr/>
        </p:nvSpPr>
        <p:spPr>
          <a:xfrm>
            <a:off x="2765751" y="1354184"/>
            <a:ext cx="5248735" cy="3262432"/>
          </a:xfrm>
          <a:prstGeom prst="rect">
            <a:avLst/>
          </a:prstGeom>
          <a:noFill/>
        </p:spPr>
        <p:txBody>
          <a:bodyPr wrap="square">
            <a:spAutoFit/>
          </a:bodyPr>
          <a:lstStyle/>
          <a:p>
            <a:pPr marL="358775" indent="-179388">
              <a:buFont typeface="Arial" panose="020B0604020202020204" pitchFamily="34" charset="0"/>
              <a:buChar char="•"/>
            </a:pPr>
            <a:r>
              <a:rPr lang="it-IT" sz="1600" dirty="0" err="1">
                <a:latin typeface="+mj-lt"/>
              </a:rPr>
              <a:t>Kinematic</a:t>
            </a:r>
            <a:r>
              <a:rPr lang="it-IT" sz="1600" dirty="0">
                <a:latin typeface="+mj-lt"/>
              </a:rPr>
              <a:t> </a:t>
            </a:r>
            <a:r>
              <a:rPr lang="it-IT" sz="1600" dirty="0" err="1">
                <a:latin typeface="+mj-lt"/>
              </a:rPr>
              <a:t>Constraints</a:t>
            </a:r>
            <a:r>
              <a:rPr lang="it-IT" sz="1600" dirty="0">
                <a:latin typeface="+mj-lt"/>
              </a:rPr>
              <a:t> </a:t>
            </a:r>
            <a:r>
              <a:rPr lang="it-IT" sz="1600" dirty="0" err="1">
                <a:latin typeface="+mj-lt"/>
              </a:rPr>
              <a:t>assignment</a:t>
            </a:r>
            <a:r>
              <a:rPr lang="it-IT" sz="1600" dirty="0">
                <a:latin typeface="+mj-lt"/>
              </a:rPr>
              <a:t> </a:t>
            </a:r>
            <a:endParaRPr lang="it-IT" dirty="0">
              <a:latin typeface="+mj-lt"/>
            </a:endParaRPr>
          </a:p>
          <a:p>
            <a:pPr marL="358775"/>
            <a:endParaRPr lang="it-IT" sz="1600" dirty="0">
              <a:solidFill>
                <a:srgbClr val="00B0F0"/>
              </a:solidFill>
              <a:latin typeface="+mj-lt"/>
            </a:endParaRPr>
          </a:p>
          <a:p>
            <a:pPr marL="358775"/>
            <a:r>
              <a:rPr lang="it-IT" sz="1600" b="1" dirty="0" err="1">
                <a:solidFill>
                  <a:srgbClr val="FFC000"/>
                </a:solidFill>
                <a:latin typeface="+mj-lt"/>
              </a:rPr>
              <a:t>equalDOF</a:t>
            </a:r>
            <a:r>
              <a:rPr lang="it-IT" sz="1600" b="1" dirty="0">
                <a:solidFill>
                  <a:srgbClr val="FFC000"/>
                </a:solidFill>
                <a:latin typeface="+mj-lt"/>
              </a:rPr>
              <a:t> 		</a:t>
            </a:r>
            <a:r>
              <a:rPr lang="it-IT" sz="1200" dirty="0">
                <a:solidFill>
                  <a:schemeClr val="tx1"/>
                </a:solidFill>
                <a:latin typeface="+mj-lt"/>
              </a:rPr>
              <a:t>(</a:t>
            </a:r>
            <a:r>
              <a:rPr lang="it-IT" sz="1200" dirty="0" err="1">
                <a:solidFill>
                  <a:schemeClr val="tx1"/>
                </a:solidFill>
                <a:latin typeface="+mj-lt"/>
              </a:rPr>
              <a:t>disp</a:t>
            </a:r>
            <a:r>
              <a:rPr lang="it-IT" sz="1200" baseline="-25000" dirty="0" err="1">
                <a:solidFill>
                  <a:schemeClr val="tx1"/>
                </a:solidFill>
                <a:latin typeface="+mj-lt"/>
              </a:rPr>
              <a:t>c</a:t>
            </a:r>
            <a:r>
              <a:rPr lang="it-IT" sz="1200" dirty="0">
                <a:solidFill>
                  <a:schemeClr val="tx1"/>
                </a:solidFill>
                <a:latin typeface="+mj-lt"/>
              </a:rPr>
              <a:t> = </a:t>
            </a:r>
            <a:r>
              <a:rPr lang="it-IT" sz="1200" dirty="0" err="1">
                <a:solidFill>
                  <a:schemeClr val="tx1"/>
                </a:solidFill>
                <a:latin typeface="+mj-lt"/>
              </a:rPr>
              <a:t>disp</a:t>
            </a:r>
            <a:r>
              <a:rPr lang="it-IT" sz="1200" baseline="-25000" dirty="0" err="1">
                <a:solidFill>
                  <a:schemeClr val="tx1"/>
                </a:solidFill>
                <a:latin typeface="+mj-lt"/>
              </a:rPr>
              <a:t>r</a:t>
            </a:r>
            <a:r>
              <a:rPr lang="it-IT" sz="1200" dirty="0">
                <a:solidFill>
                  <a:schemeClr val="tx1"/>
                </a:solidFill>
                <a:latin typeface="+mj-lt"/>
              </a:rPr>
              <a:t>)</a:t>
            </a:r>
          </a:p>
          <a:p>
            <a:pPr marL="358775"/>
            <a:r>
              <a:rPr lang="it-IT" sz="1600" b="1" dirty="0" err="1">
                <a:solidFill>
                  <a:srgbClr val="FFC000"/>
                </a:solidFill>
                <a:latin typeface="+mj-lt"/>
              </a:rPr>
              <a:t>rigidDiaphragm</a:t>
            </a:r>
            <a:r>
              <a:rPr lang="it-IT" sz="1600" b="1" dirty="0">
                <a:solidFill>
                  <a:srgbClr val="FFC000"/>
                </a:solidFill>
                <a:latin typeface="+mj-lt"/>
              </a:rPr>
              <a:t> 	</a:t>
            </a:r>
            <a:r>
              <a:rPr lang="it-IT" sz="1200" dirty="0">
                <a:solidFill>
                  <a:schemeClr val="tx1"/>
                </a:solidFill>
                <a:latin typeface="+mj-lt"/>
              </a:rPr>
              <a:t>(</a:t>
            </a:r>
            <a:r>
              <a:rPr lang="it-IT" sz="1200" dirty="0" err="1">
                <a:solidFill>
                  <a:schemeClr val="tx1"/>
                </a:solidFill>
                <a:latin typeface="+mj-lt"/>
              </a:rPr>
              <a:t>disp</a:t>
            </a:r>
            <a:r>
              <a:rPr lang="it-IT" sz="1200" baseline="-25000" dirty="0" err="1">
                <a:solidFill>
                  <a:schemeClr val="tx1"/>
                </a:solidFill>
                <a:latin typeface="+mj-lt"/>
              </a:rPr>
              <a:t>c</a:t>
            </a:r>
            <a:r>
              <a:rPr lang="it-IT" sz="1200" dirty="0">
                <a:solidFill>
                  <a:schemeClr val="tx1"/>
                </a:solidFill>
                <a:latin typeface="+mj-lt"/>
              </a:rPr>
              <a:t> = </a:t>
            </a:r>
            <a:r>
              <a:rPr lang="it-IT" sz="1200" dirty="0" err="1">
                <a:solidFill>
                  <a:schemeClr val="tx1"/>
                </a:solidFill>
                <a:latin typeface="+mj-lt"/>
              </a:rPr>
              <a:t>disp</a:t>
            </a:r>
            <a:r>
              <a:rPr lang="it-IT" sz="1200" baseline="-25000" dirty="0" err="1">
                <a:solidFill>
                  <a:schemeClr val="tx1"/>
                </a:solidFill>
                <a:latin typeface="+mj-lt"/>
              </a:rPr>
              <a:t>r</a:t>
            </a:r>
            <a:r>
              <a:rPr lang="it-IT" sz="1200" dirty="0">
                <a:solidFill>
                  <a:schemeClr val="tx1"/>
                </a:solidFill>
                <a:latin typeface="+mj-lt"/>
              </a:rPr>
              <a:t> + </a:t>
            </a:r>
            <a:r>
              <a:rPr lang="it-IT" sz="1200" dirty="0" err="1">
                <a:solidFill>
                  <a:schemeClr val="tx1"/>
                </a:solidFill>
                <a:latin typeface="+mj-lt"/>
              </a:rPr>
              <a:t>rot</a:t>
            </a:r>
            <a:r>
              <a:rPr lang="it-IT" sz="1200" baseline="-25000" dirty="0" err="1">
                <a:solidFill>
                  <a:schemeClr val="tx1"/>
                </a:solidFill>
                <a:latin typeface="+mj-lt"/>
              </a:rPr>
              <a:t>r</a:t>
            </a:r>
            <a:r>
              <a:rPr lang="it-IT" sz="1200" dirty="0">
                <a:solidFill>
                  <a:schemeClr val="tx1"/>
                </a:solidFill>
                <a:latin typeface="+mj-lt"/>
              </a:rPr>
              <a:t>*</a:t>
            </a:r>
            <a:r>
              <a:rPr lang="it-IT" sz="1200" dirty="0" err="1">
                <a:solidFill>
                  <a:schemeClr val="tx1"/>
                </a:solidFill>
                <a:latin typeface="+mj-lt"/>
              </a:rPr>
              <a:t>dist</a:t>
            </a:r>
            <a:r>
              <a:rPr lang="it-IT" sz="1200" dirty="0">
                <a:solidFill>
                  <a:schemeClr val="tx1"/>
                </a:solidFill>
                <a:latin typeface="+mj-lt"/>
              </a:rPr>
              <a:t>)</a:t>
            </a:r>
          </a:p>
          <a:p>
            <a:pPr marL="358775"/>
            <a:r>
              <a:rPr lang="it-IT" sz="1600" b="1" dirty="0" err="1">
                <a:solidFill>
                  <a:srgbClr val="FFC000"/>
                </a:solidFill>
                <a:latin typeface="+mj-lt"/>
              </a:rPr>
              <a:t>rigidLink</a:t>
            </a:r>
            <a:r>
              <a:rPr lang="it-IT" sz="1600" b="1" dirty="0">
                <a:solidFill>
                  <a:srgbClr val="FFC000"/>
                </a:solidFill>
                <a:latin typeface="+mj-lt"/>
              </a:rPr>
              <a:t> 		</a:t>
            </a:r>
            <a:r>
              <a:rPr lang="it-IT" sz="1200" i="1" dirty="0">
                <a:solidFill>
                  <a:schemeClr val="tx1"/>
                </a:solidFill>
                <a:latin typeface="+mj-lt"/>
              </a:rPr>
              <a:t>(</a:t>
            </a:r>
            <a:r>
              <a:rPr lang="it-IT" sz="1200" i="1" dirty="0" err="1">
                <a:solidFill>
                  <a:schemeClr val="tx1"/>
                </a:solidFill>
                <a:latin typeface="+mj-lt"/>
              </a:rPr>
              <a:t>same</a:t>
            </a:r>
            <a:r>
              <a:rPr lang="it-IT" sz="1200" i="1" dirty="0">
                <a:solidFill>
                  <a:schemeClr val="tx1"/>
                </a:solidFill>
                <a:latin typeface="+mj-lt"/>
              </a:rPr>
              <a:t> </a:t>
            </a:r>
            <a:r>
              <a:rPr lang="it-IT" sz="1200" i="1" dirty="0" err="1">
                <a:solidFill>
                  <a:schemeClr val="tx1"/>
                </a:solidFill>
                <a:latin typeface="+mj-lt"/>
              </a:rPr>
              <a:t>as</a:t>
            </a:r>
            <a:r>
              <a:rPr lang="it-IT" sz="1200" i="1" dirty="0">
                <a:solidFill>
                  <a:schemeClr val="tx1"/>
                </a:solidFill>
                <a:latin typeface="+mj-lt"/>
              </a:rPr>
              <a:t> </a:t>
            </a:r>
            <a:r>
              <a:rPr lang="it-IT" sz="1200" i="1" dirty="0" err="1">
                <a:solidFill>
                  <a:schemeClr val="tx1"/>
                </a:solidFill>
                <a:latin typeface="+mj-lt"/>
              </a:rPr>
              <a:t>rD</a:t>
            </a:r>
            <a:r>
              <a:rPr lang="it-IT" sz="1200" i="1" dirty="0">
                <a:solidFill>
                  <a:schemeClr val="tx1"/>
                </a:solidFill>
                <a:latin typeface="+mj-lt"/>
              </a:rPr>
              <a:t> for 2 </a:t>
            </a:r>
            <a:r>
              <a:rPr lang="it-IT" sz="1200" i="1" dirty="0" err="1">
                <a:solidFill>
                  <a:schemeClr val="tx1"/>
                </a:solidFill>
                <a:latin typeface="+mj-lt"/>
              </a:rPr>
              <a:t>nodes</a:t>
            </a:r>
            <a:r>
              <a:rPr lang="it-IT" sz="1200" i="1" dirty="0">
                <a:solidFill>
                  <a:schemeClr val="tx1"/>
                </a:solidFill>
                <a:latin typeface="+mj-lt"/>
              </a:rPr>
              <a:t>)</a:t>
            </a:r>
          </a:p>
          <a:p>
            <a:pPr marL="179387"/>
            <a:endParaRPr lang="it-IT" dirty="0">
              <a:latin typeface="+mj-lt"/>
            </a:endParaRPr>
          </a:p>
          <a:p>
            <a:pPr marL="358775" indent="-179388">
              <a:buFont typeface="Arial" panose="020B0604020202020204" pitchFamily="34" charset="0"/>
              <a:buChar char="•"/>
            </a:pPr>
            <a:r>
              <a:rPr lang="it-IT" sz="1600" dirty="0" err="1">
                <a:latin typeface="+mj-lt"/>
              </a:rPr>
              <a:t>Element</a:t>
            </a:r>
            <a:r>
              <a:rPr lang="it-IT" sz="1600" dirty="0">
                <a:latin typeface="+mj-lt"/>
              </a:rPr>
              <a:t> </a:t>
            </a:r>
            <a:r>
              <a:rPr lang="it-IT" sz="1600" dirty="0" err="1">
                <a:latin typeface="+mj-lt"/>
              </a:rPr>
              <a:t>assignments</a:t>
            </a:r>
            <a:endParaRPr lang="it-IT" sz="1600" dirty="0">
              <a:latin typeface="+mj-lt"/>
            </a:endParaRPr>
          </a:p>
          <a:p>
            <a:pPr marL="358775"/>
            <a:endParaRPr lang="it-IT" sz="1600" b="1" dirty="0">
              <a:solidFill>
                <a:srgbClr val="00B0F0"/>
              </a:solidFill>
              <a:latin typeface="+mj-lt"/>
            </a:endParaRPr>
          </a:p>
          <a:p>
            <a:pPr marL="358775"/>
            <a:r>
              <a:rPr lang="it-IT" sz="1600" b="1" dirty="0" err="1">
                <a:solidFill>
                  <a:srgbClr val="FFC000"/>
                </a:solidFill>
                <a:latin typeface="+mj-lt"/>
              </a:rPr>
              <a:t>zeroLength</a:t>
            </a:r>
            <a:endParaRPr lang="it-IT" sz="1600" b="1" dirty="0">
              <a:solidFill>
                <a:srgbClr val="FFC000"/>
              </a:solidFill>
              <a:latin typeface="+mj-lt"/>
            </a:endParaRPr>
          </a:p>
          <a:p>
            <a:pPr marL="358775"/>
            <a:r>
              <a:rPr lang="it-IT" sz="1600" b="1" dirty="0" err="1">
                <a:solidFill>
                  <a:srgbClr val="FFC000"/>
                </a:solidFill>
                <a:latin typeface="+mj-lt"/>
              </a:rPr>
              <a:t>twoNodeLink</a:t>
            </a:r>
            <a:endParaRPr lang="it-IT" sz="1600" b="1" dirty="0">
              <a:solidFill>
                <a:srgbClr val="FFC000"/>
              </a:solidFill>
              <a:latin typeface="+mj-lt"/>
            </a:endParaRPr>
          </a:p>
          <a:p>
            <a:pPr marL="358775"/>
            <a:r>
              <a:rPr lang="it-IT" sz="1600" b="1" dirty="0">
                <a:solidFill>
                  <a:srgbClr val="FFC000"/>
                </a:solidFill>
                <a:latin typeface="+mj-lt"/>
              </a:rPr>
              <a:t>Contact </a:t>
            </a:r>
            <a:r>
              <a:rPr lang="it-IT" sz="1600" b="1" dirty="0" err="1">
                <a:solidFill>
                  <a:srgbClr val="FFC000"/>
                </a:solidFill>
                <a:latin typeface="+mj-lt"/>
              </a:rPr>
              <a:t>Elements</a:t>
            </a:r>
            <a:endParaRPr lang="it-IT" sz="1600" b="1" dirty="0">
              <a:solidFill>
                <a:srgbClr val="FFC000"/>
              </a:solidFill>
              <a:latin typeface="+mj-lt"/>
            </a:endParaRPr>
          </a:p>
          <a:p>
            <a:pPr marL="358775"/>
            <a:endParaRPr lang="it-IT" sz="1600" b="1" dirty="0">
              <a:solidFill>
                <a:srgbClr val="00B0F0"/>
              </a:solidFill>
              <a:latin typeface="+mj-lt"/>
            </a:endParaRPr>
          </a:p>
          <a:p>
            <a:pPr marL="358775"/>
            <a:endParaRPr lang="it-IT" sz="1600" dirty="0">
              <a:solidFill>
                <a:srgbClr val="00B0F0"/>
              </a:solidFill>
              <a:latin typeface="+mj-lt"/>
            </a:endParaRPr>
          </a:p>
        </p:txBody>
      </p:sp>
      <p:sp>
        <p:nvSpPr>
          <p:cNvPr id="15" name="CasellaDiTesto 14">
            <a:extLst>
              <a:ext uri="{FF2B5EF4-FFF2-40B4-BE49-F238E27FC236}">
                <a16:creationId xmlns:a16="http://schemas.microsoft.com/office/drawing/2014/main" id="{7B9AFE1F-2059-467E-885F-F19E1C834D45}"/>
              </a:ext>
            </a:extLst>
          </p:cNvPr>
          <p:cNvSpPr txBox="1"/>
          <p:nvPr/>
        </p:nvSpPr>
        <p:spPr>
          <a:xfrm>
            <a:off x="1730829" y="103960"/>
            <a:ext cx="7955352" cy="461665"/>
          </a:xfrm>
          <a:prstGeom prst="rect">
            <a:avLst/>
          </a:prstGeom>
          <a:noFill/>
        </p:spPr>
        <p:txBody>
          <a:bodyPr wrap="square">
            <a:spAutoFit/>
          </a:bodyPr>
          <a:lstStyle/>
          <a:p>
            <a:r>
              <a:rPr lang="it-IT" sz="1200" b="1" dirty="0">
                <a:solidFill>
                  <a:srgbClr val="00B0F0"/>
                </a:solidFill>
                <a:latin typeface="+mj-lt"/>
              </a:rPr>
              <a:t>TIP: </a:t>
            </a:r>
            <a:r>
              <a:rPr lang="it-IT" sz="1200" i="1" dirty="0">
                <a:solidFill>
                  <a:srgbClr val="00B0F0"/>
                </a:solidFill>
                <a:latin typeface="+mj-lt"/>
              </a:rPr>
              <a:t>At times, </a:t>
            </a:r>
            <a:r>
              <a:rPr lang="it-IT" sz="1200" i="1" dirty="0" err="1">
                <a:solidFill>
                  <a:srgbClr val="00B0F0"/>
                </a:solidFill>
                <a:latin typeface="+mj-lt"/>
              </a:rPr>
              <a:t>primary</a:t>
            </a:r>
            <a:r>
              <a:rPr lang="it-IT" sz="1200" i="1" dirty="0">
                <a:solidFill>
                  <a:srgbClr val="00B0F0"/>
                </a:solidFill>
                <a:latin typeface="+mj-lt"/>
              </a:rPr>
              <a:t> and </a:t>
            </a:r>
            <a:r>
              <a:rPr lang="it-IT" sz="1200" i="1" dirty="0" err="1">
                <a:solidFill>
                  <a:srgbClr val="00B0F0"/>
                </a:solidFill>
                <a:latin typeface="+mj-lt"/>
              </a:rPr>
              <a:t>secondary</a:t>
            </a:r>
            <a:r>
              <a:rPr lang="it-IT" sz="1200" i="1" dirty="0">
                <a:solidFill>
                  <a:srgbClr val="00B0F0"/>
                </a:solidFill>
                <a:latin typeface="+mj-lt"/>
              </a:rPr>
              <a:t> </a:t>
            </a:r>
            <a:r>
              <a:rPr lang="it-IT" sz="1200" i="1" dirty="0" err="1">
                <a:solidFill>
                  <a:srgbClr val="00B0F0"/>
                </a:solidFill>
                <a:latin typeface="+mj-lt"/>
              </a:rPr>
              <a:t>nodes</a:t>
            </a:r>
            <a:r>
              <a:rPr lang="it-IT" sz="1200" i="1" dirty="0">
                <a:solidFill>
                  <a:srgbClr val="00B0F0"/>
                </a:solidFill>
                <a:latin typeface="+mj-lt"/>
              </a:rPr>
              <a:t> are </a:t>
            </a:r>
            <a:r>
              <a:rPr lang="it-IT" sz="1200" i="1" dirty="0" err="1">
                <a:solidFill>
                  <a:srgbClr val="00B0F0"/>
                </a:solidFill>
                <a:latin typeface="+mj-lt"/>
              </a:rPr>
              <a:t>interchangable</a:t>
            </a:r>
            <a:r>
              <a:rPr lang="it-IT" sz="1200" i="1" dirty="0">
                <a:solidFill>
                  <a:srgbClr val="00B0F0"/>
                </a:solidFill>
                <a:latin typeface="+mj-lt"/>
              </a:rPr>
              <a:t>, </a:t>
            </a:r>
            <a:r>
              <a:rPr lang="it-IT" sz="1200" i="1" dirty="0" err="1">
                <a:solidFill>
                  <a:srgbClr val="00B0F0"/>
                </a:solidFill>
                <a:latin typeface="+mj-lt"/>
              </a:rPr>
              <a:t>others</a:t>
            </a:r>
            <a:r>
              <a:rPr lang="it-IT" sz="1200" i="1" dirty="0">
                <a:solidFill>
                  <a:srgbClr val="00B0F0"/>
                </a:solidFill>
                <a:latin typeface="+mj-lt"/>
              </a:rPr>
              <a:t> NO!!!! At time </a:t>
            </a:r>
            <a:r>
              <a:rPr lang="it-IT" sz="1200" i="1" dirty="0" err="1">
                <a:solidFill>
                  <a:srgbClr val="00B0F0"/>
                </a:solidFill>
                <a:latin typeface="+mj-lt"/>
              </a:rPr>
              <a:t>it</a:t>
            </a:r>
            <a:r>
              <a:rPr lang="it-IT" sz="1200" i="1" dirty="0">
                <a:solidFill>
                  <a:srgbClr val="00B0F0"/>
                </a:solidFill>
                <a:latin typeface="+mj-lt"/>
              </a:rPr>
              <a:t> </a:t>
            </a:r>
            <a:r>
              <a:rPr lang="it-IT" sz="1200" i="1" dirty="0" err="1">
                <a:solidFill>
                  <a:srgbClr val="00B0F0"/>
                </a:solidFill>
                <a:latin typeface="+mj-lt"/>
              </a:rPr>
              <a:t>has</a:t>
            </a:r>
            <a:r>
              <a:rPr lang="it-IT" sz="1200" i="1" dirty="0">
                <a:solidFill>
                  <a:srgbClr val="00B0F0"/>
                </a:solidFill>
                <a:latin typeface="+mj-lt"/>
              </a:rPr>
              <a:t> a </a:t>
            </a:r>
            <a:r>
              <a:rPr lang="it-IT" sz="1200" i="1" dirty="0" err="1">
                <a:solidFill>
                  <a:srgbClr val="00B0F0"/>
                </a:solidFill>
                <a:latin typeface="+mj-lt"/>
              </a:rPr>
              <a:t>physical</a:t>
            </a:r>
            <a:r>
              <a:rPr lang="it-IT" sz="1200" i="1" dirty="0">
                <a:solidFill>
                  <a:srgbClr val="00B0F0"/>
                </a:solidFill>
                <a:latin typeface="+mj-lt"/>
              </a:rPr>
              <a:t> </a:t>
            </a:r>
            <a:r>
              <a:rPr lang="it-IT" sz="1200" i="1" dirty="0" err="1">
                <a:solidFill>
                  <a:srgbClr val="00B0F0"/>
                </a:solidFill>
                <a:latin typeface="+mj-lt"/>
              </a:rPr>
              <a:t>meaning</a:t>
            </a:r>
            <a:r>
              <a:rPr lang="it-IT" sz="1200" i="1" dirty="0">
                <a:solidFill>
                  <a:srgbClr val="00B0F0"/>
                </a:solidFill>
                <a:latin typeface="+mj-lt"/>
              </a:rPr>
              <a:t> (</a:t>
            </a:r>
            <a:r>
              <a:rPr lang="it-IT" sz="1200" i="1" dirty="0" err="1">
                <a:solidFill>
                  <a:srgbClr val="00B0F0"/>
                </a:solidFill>
                <a:latin typeface="+mj-lt"/>
              </a:rPr>
              <a:t>kinematic</a:t>
            </a:r>
            <a:r>
              <a:rPr lang="it-IT" sz="1200" i="1" dirty="0">
                <a:solidFill>
                  <a:srgbClr val="00B0F0"/>
                </a:solidFill>
                <a:latin typeface="+mj-lt"/>
              </a:rPr>
              <a:t> </a:t>
            </a:r>
            <a:r>
              <a:rPr lang="it-IT" sz="1200" i="1" dirty="0" err="1">
                <a:solidFill>
                  <a:srgbClr val="00B0F0"/>
                </a:solidFill>
                <a:latin typeface="+mj-lt"/>
              </a:rPr>
              <a:t>constraints</a:t>
            </a:r>
            <a:r>
              <a:rPr lang="it-IT" sz="1200" i="1" dirty="0">
                <a:solidFill>
                  <a:srgbClr val="00B0F0"/>
                </a:solidFill>
                <a:latin typeface="+mj-lt"/>
              </a:rPr>
              <a:t>) or a </a:t>
            </a:r>
            <a:r>
              <a:rPr lang="it-IT" sz="1200" i="1" dirty="0" err="1">
                <a:solidFill>
                  <a:srgbClr val="00B0F0"/>
                </a:solidFill>
                <a:latin typeface="+mj-lt"/>
              </a:rPr>
              <a:t>compatibility</a:t>
            </a:r>
            <a:r>
              <a:rPr lang="it-IT" sz="1200" i="1" dirty="0">
                <a:solidFill>
                  <a:srgbClr val="00B0F0"/>
                </a:solidFill>
                <a:latin typeface="+mj-lt"/>
              </a:rPr>
              <a:t> </a:t>
            </a:r>
            <a:r>
              <a:rPr lang="it-IT" sz="1200" i="1" dirty="0" err="1">
                <a:solidFill>
                  <a:srgbClr val="00B0F0"/>
                </a:solidFill>
                <a:latin typeface="+mj-lt"/>
              </a:rPr>
              <a:t>problem</a:t>
            </a:r>
            <a:r>
              <a:rPr lang="it-IT" sz="1200" i="1" dirty="0">
                <a:solidFill>
                  <a:srgbClr val="00B0F0"/>
                </a:solidFill>
                <a:latin typeface="+mj-lt"/>
              </a:rPr>
              <a:t> with the </a:t>
            </a:r>
            <a:r>
              <a:rPr lang="it-IT" sz="1200" i="1" dirty="0" err="1">
                <a:solidFill>
                  <a:srgbClr val="00B0F0"/>
                </a:solidFill>
                <a:latin typeface="+mj-lt"/>
              </a:rPr>
              <a:t>chosen</a:t>
            </a:r>
            <a:r>
              <a:rPr lang="it-IT" sz="1200" i="1" dirty="0">
                <a:solidFill>
                  <a:srgbClr val="00B0F0"/>
                </a:solidFill>
                <a:latin typeface="+mj-lt"/>
              </a:rPr>
              <a:t> </a:t>
            </a:r>
            <a:r>
              <a:rPr lang="it-IT" sz="1200" i="1" dirty="0" err="1">
                <a:solidFill>
                  <a:srgbClr val="00B0F0"/>
                </a:solidFill>
                <a:latin typeface="+mj-lt"/>
              </a:rPr>
              <a:t>Constraint</a:t>
            </a:r>
            <a:r>
              <a:rPr lang="it-IT" sz="1200" i="1" dirty="0">
                <a:solidFill>
                  <a:srgbClr val="00B0F0"/>
                </a:solidFill>
                <a:latin typeface="+mj-lt"/>
              </a:rPr>
              <a:t> </a:t>
            </a:r>
            <a:r>
              <a:rPr lang="it-IT" sz="1200" i="1" dirty="0" err="1">
                <a:solidFill>
                  <a:srgbClr val="00B0F0"/>
                </a:solidFill>
                <a:latin typeface="+mj-lt"/>
              </a:rPr>
              <a:t>Handler</a:t>
            </a:r>
            <a:r>
              <a:rPr lang="it-IT" sz="1200" i="1" dirty="0">
                <a:solidFill>
                  <a:srgbClr val="00B0F0"/>
                </a:solidFill>
                <a:latin typeface="+mj-lt"/>
              </a:rPr>
              <a:t>.</a:t>
            </a:r>
          </a:p>
        </p:txBody>
      </p:sp>
    </p:spTree>
    <p:extLst>
      <p:ext uri="{BB962C8B-B14F-4D97-AF65-F5344CB8AC3E}">
        <p14:creationId xmlns:p14="http://schemas.microsoft.com/office/powerpoint/2010/main" val="3553838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Interactions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Interactions</a:t>
            </a:r>
            <a:endParaRPr lang="en-GB" b="0" i="1" dirty="0"/>
          </a:p>
        </p:txBody>
      </p:sp>
      <p:grpSp>
        <p:nvGrpSpPr>
          <p:cNvPr id="21" name="Group 16">
            <a:extLst>
              <a:ext uri="{FF2B5EF4-FFF2-40B4-BE49-F238E27FC236}">
                <a16:creationId xmlns:a16="http://schemas.microsoft.com/office/drawing/2014/main" id="{BCA275F6-BDB1-48C8-BFC6-0F5EFD97D077}"/>
              </a:ext>
            </a:extLst>
          </p:cNvPr>
          <p:cNvGrpSpPr/>
          <p:nvPr/>
        </p:nvGrpSpPr>
        <p:grpSpPr>
          <a:xfrm>
            <a:off x="-170979" y="632336"/>
            <a:ext cx="9038190" cy="392632"/>
            <a:chOff x="-209252" y="591732"/>
            <a:chExt cx="9094653" cy="395084"/>
          </a:xfrm>
        </p:grpSpPr>
        <p:sp>
          <p:nvSpPr>
            <p:cNvPr id="22" name="Rectangle 17">
              <a:extLst>
                <a:ext uri="{FF2B5EF4-FFF2-40B4-BE49-F238E27FC236}">
                  <a16:creationId xmlns:a16="http://schemas.microsoft.com/office/drawing/2014/main" id="{9A4BF102-9F19-4EC6-AEC9-508F793C3562}"/>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3" name="Triangolo isoscele 22">
              <a:extLst>
                <a:ext uri="{FF2B5EF4-FFF2-40B4-BE49-F238E27FC236}">
                  <a16:creationId xmlns:a16="http://schemas.microsoft.com/office/drawing/2014/main" id="{752A0441-94C2-4C4D-BD8D-81A2E999339E}"/>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4" name="Triangolo isoscele 16">
              <a:extLst>
                <a:ext uri="{FF2B5EF4-FFF2-40B4-BE49-F238E27FC236}">
                  <a16:creationId xmlns:a16="http://schemas.microsoft.com/office/drawing/2014/main" id="{FC1A83A2-519B-4CEB-819B-CB108FFA3EBB}"/>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29" name="CasellaDiTesto 28">
            <a:extLst>
              <a:ext uri="{FF2B5EF4-FFF2-40B4-BE49-F238E27FC236}">
                <a16:creationId xmlns:a16="http://schemas.microsoft.com/office/drawing/2014/main" id="{85A6A2AE-DD61-4165-91F4-D37195D0EC8A}"/>
              </a:ext>
            </a:extLst>
          </p:cNvPr>
          <p:cNvSpPr txBox="1"/>
          <p:nvPr/>
        </p:nvSpPr>
        <p:spPr>
          <a:xfrm>
            <a:off x="194001" y="652544"/>
            <a:ext cx="2571750"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Implementation</a:t>
            </a:r>
            <a:endParaRPr lang="it-IT" sz="1600" dirty="0">
              <a:solidFill>
                <a:schemeClr val="tx1"/>
              </a:solidFill>
            </a:endParaRPr>
          </a:p>
        </p:txBody>
      </p:sp>
      <p:sp>
        <p:nvSpPr>
          <p:cNvPr id="14" name="CasellaDiTesto 13">
            <a:extLst>
              <a:ext uri="{FF2B5EF4-FFF2-40B4-BE49-F238E27FC236}">
                <a16:creationId xmlns:a16="http://schemas.microsoft.com/office/drawing/2014/main" id="{4A9DAD42-26BE-4DE8-AC7B-550A3256639E}"/>
              </a:ext>
            </a:extLst>
          </p:cNvPr>
          <p:cNvSpPr txBox="1"/>
          <p:nvPr/>
        </p:nvSpPr>
        <p:spPr>
          <a:xfrm>
            <a:off x="3169534" y="34966"/>
            <a:ext cx="6346326" cy="461665"/>
          </a:xfrm>
          <a:prstGeom prst="rect">
            <a:avLst/>
          </a:prstGeom>
          <a:noFill/>
        </p:spPr>
        <p:txBody>
          <a:bodyPr wrap="square">
            <a:spAutoFit/>
          </a:bodyPr>
          <a:lstStyle/>
          <a:p>
            <a:r>
              <a:rPr lang="it-IT" sz="1200" b="1" dirty="0">
                <a:solidFill>
                  <a:srgbClr val="00B0F0"/>
                </a:solidFill>
                <a:latin typeface="+mj-lt"/>
              </a:rPr>
              <a:t>TIP: </a:t>
            </a:r>
            <a:r>
              <a:rPr lang="it-IT" sz="1200" i="1" dirty="0">
                <a:solidFill>
                  <a:srgbClr val="00B0F0"/>
                </a:solidFill>
                <a:latin typeface="+mj-lt"/>
              </a:rPr>
              <a:t>the </a:t>
            </a:r>
            <a:r>
              <a:rPr lang="it-IT" sz="1200" i="1" dirty="0" err="1">
                <a:solidFill>
                  <a:srgbClr val="00B0F0"/>
                </a:solidFill>
                <a:latin typeface="+mj-lt"/>
              </a:rPr>
              <a:t>type</a:t>
            </a:r>
            <a:r>
              <a:rPr lang="it-IT" sz="1200" i="1" dirty="0">
                <a:solidFill>
                  <a:srgbClr val="00B0F0"/>
                </a:solidFill>
                <a:latin typeface="+mj-lt"/>
              </a:rPr>
              <a:t> of interactions </a:t>
            </a:r>
            <a:r>
              <a:rPr lang="it-IT" sz="1200" i="1" dirty="0" err="1">
                <a:solidFill>
                  <a:srgbClr val="00B0F0"/>
                </a:solidFill>
                <a:latin typeface="+mj-lt"/>
              </a:rPr>
              <a:t>you</a:t>
            </a:r>
            <a:r>
              <a:rPr lang="it-IT" sz="1200" i="1" dirty="0">
                <a:solidFill>
                  <a:srgbClr val="00B0F0"/>
                </a:solidFill>
                <a:latin typeface="+mj-lt"/>
              </a:rPr>
              <a:t> </a:t>
            </a:r>
            <a:r>
              <a:rPr lang="it-IT" sz="1200" i="1" dirty="0" err="1">
                <a:solidFill>
                  <a:srgbClr val="00B0F0"/>
                </a:solidFill>
                <a:latin typeface="+mj-lt"/>
              </a:rPr>
              <a:t>define</a:t>
            </a:r>
            <a:r>
              <a:rPr lang="it-IT" sz="1200" i="1" dirty="0">
                <a:solidFill>
                  <a:srgbClr val="00B0F0"/>
                </a:solidFill>
                <a:latin typeface="+mj-lt"/>
              </a:rPr>
              <a:t> </a:t>
            </a:r>
            <a:r>
              <a:rPr lang="it-IT" sz="1200" i="1" dirty="0" err="1">
                <a:solidFill>
                  <a:srgbClr val="00B0F0"/>
                </a:solidFill>
                <a:latin typeface="+mj-lt"/>
              </a:rPr>
              <a:t>will</a:t>
            </a:r>
            <a:r>
              <a:rPr lang="it-IT" sz="1200" i="1" dirty="0">
                <a:solidFill>
                  <a:srgbClr val="00B0F0"/>
                </a:solidFill>
                <a:latin typeface="+mj-lt"/>
              </a:rPr>
              <a:t>  be </a:t>
            </a:r>
            <a:r>
              <a:rPr lang="it-IT" sz="1200" i="1" dirty="0" err="1">
                <a:solidFill>
                  <a:srgbClr val="00B0F0"/>
                </a:solidFill>
                <a:latin typeface="+mj-lt"/>
              </a:rPr>
              <a:t>relevant</a:t>
            </a:r>
            <a:r>
              <a:rPr lang="it-IT" sz="1200" i="1" dirty="0">
                <a:solidFill>
                  <a:srgbClr val="00B0F0"/>
                </a:solidFill>
                <a:latin typeface="+mj-lt"/>
              </a:rPr>
              <a:t> in the appropriate </a:t>
            </a:r>
            <a:r>
              <a:rPr lang="it-IT" sz="1200" i="1" dirty="0" err="1">
                <a:solidFill>
                  <a:srgbClr val="00B0F0"/>
                </a:solidFill>
                <a:latin typeface="+mj-lt"/>
              </a:rPr>
              <a:t>choice</a:t>
            </a:r>
            <a:r>
              <a:rPr lang="it-IT" sz="1200" i="1" dirty="0">
                <a:solidFill>
                  <a:srgbClr val="00B0F0"/>
                </a:solidFill>
                <a:latin typeface="+mj-lt"/>
              </a:rPr>
              <a:t> </a:t>
            </a:r>
          </a:p>
          <a:p>
            <a:r>
              <a:rPr lang="it-IT" sz="1200" i="1" dirty="0">
                <a:solidFill>
                  <a:srgbClr val="00B0F0"/>
                </a:solidFill>
                <a:latin typeface="+mj-lt"/>
              </a:rPr>
              <a:t>of CONSTRAINT HANDLER </a:t>
            </a:r>
            <a:r>
              <a:rPr lang="it-IT" sz="1200" b="1" i="1" dirty="0">
                <a:solidFill>
                  <a:srgbClr val="00B0F0"/>
                </a:solidFill>
                <a:latin typeface="+mj-lt"/>
              </a:rPr>
              <a:t>(</a:t>
            </a:r>
            <a:r>
              <a:rPr lang="it-IT" sz="1200" b="1" i="1" dirty="0" err="1">
                <a:solidFill>
                  <a:srgbClr val="00B0F0"/>
                </a:solidFill>
                <a:latin typeface="+mj-lt"/>
              </a:rPr>
              <a:t>don’t</a:t>
            </a:r>
            <a:r>
              <a:rPr lang="it-IT" sz="1200" b="1" i="1" dirty="0">
                <a:solidFill>
                  <a:srgbClr val="00B0F0"/>
                </a:solidFill>
                <a:latin typeface="+mj-lt"/>
              </a:rPr>
              <a:t> miss </a:t>
            </a:r>
            <a:r>
              <a:rPr lang="it-IT" sz="1200" b="1" i="1" dirty="0" err="1">
                <a:solidFill>
                  <a:srgbClr val="00B0F0"/>
                </a:solidFill>
                <a:latin typeface="+mj-lt"/>
              </a:rPr>
              <a:t>our</a:t>
            </a:r>
            <a:r>
              <a:rPr lang="it-IT" sz="1200" b="1" i="1" dirty="0">
                <a:solidFill>
                  <a:srgbClr val="00B0F0"/>
                </a:solidFill>
                <a:latin typeface="+mj-lt"/>
              </a:rPr>
              <a:t> classes on the </a:t>
            </a:r>
            <a:r>
              <a:rPr lang="it-IT" sz="1200" b="1" i="1" dirty="0" err="1">
                <a:solidFill>
                  <a:srgbClr val="00B0F0"/>
                </a:solidFill>
                <a:latin typeface="+mj-lt"/>
              </a:rPr>
              <a:t>AnalysisCommand</a:t>
            </a:r>
            <a:r>
              <a:rPr lang="it-IT" sz="1200" b="1" i="1" dirty="0">
                <a:solidFill>
                  <a:srgbClr val="00B0F0"/>
                </a:solidFill>
                <a:latin typeface="+mj-lt"/>
              </a:rPr>
              <a:t> )</a:t>
            </a:r>
          </a:p>
        </p:txBody>
      </p:sp>
      <p:pic>
        <p:nvPicPr>
          <p:cNvPr id="15" name="Immagine 14">
            <a:extLst>
              <a:ext uri="{FF2B5EF4-FFF2-40B4-BE49-F238E27FC236}">
                <a16:creationId xmlns:a16="http://schemas.microsoft.com/office/drawing/2014/main" id="{98363337-CF51-4E24-A97A-8D97FF4C86B7}"/>
              </a:ext>
            </a:extLst>
          </p:cNvPr>
          <p:cNvPicPr>
            <a:picLocks noChangeAspect="1"/>
          </p:cNvPicPr>
          <p:nvPr/>
        </p:nvPicPr>
        <p:blipFill>
          <a:blip r:embed="rId3"/>
          <a:stretch>
            <a:fillRect/>
          </a:stretch>
        </p:blipFill>
        <p:spPr>
          <a:xfrm>
            <a:off x="426579" y="1310733"/>
            <a:ext cx="2456189" cy="3513489"/>
          </a:xfrm>
          <a:prstGeom prst="rect">
            <a:avLst/>
          </a:prstGeom>
        </p:spPr>
      </p:pic>
      <p:sp>
        <p:nvSpPr>
          <p:cNvPr id="16" name="CasellaDiTesto 15">
            <a:extLst>
              <a:ext uri="{FF2B5EF4-FFF2-40B4-BE49-F238E27FC236}">
                <a16:creationId xmlns:a16="http://schemas.microsoft.com/office/drawing/2014/main" id="{9312BE5B-FC80-48DE-AE37-9812DE0A0821}"/>
              </a:ext>
            </a:extLst>
          </p:cNvPr>
          <p:cNvSpPr txBox="1"/>
          <p:nvPr/>
        </p:nvSpPr>
        <p:spPr>
          <a:xfrm>
            <a:off x="2985202" y="1315569"/>
            <a:ext cx="4419805" cy="2800767"/>
          </a:xfrm>
          <a:prstGeom prst="rect">
            <a:avLst/>
          </a:prstGeom>
          <a:noFill/>
        </p:spPr>
        <p:txBody>
          <a:bodyPr wrap="square">
            <a:spAutoFit/>
          </a:bodyPr>
          <a:lstStyle/>
          <a:p>
            <a:pPr marL="358775" indent="-179388">
              <a:buFont typeface="Arial" panose="020B0604020202020204" pitchFamily="34" charset="0"/>
              <a:buChar char="•"/>
            </a:pPr>
            <a:r>
              <a:rPr lang="it-IT" sz="1600" i="1" dirty="0">
                <a:latin typeface="+mj-lt"/>
              </a:rPr>
              <a:t>Select </a:t>
            </a:r>
            <a:r>
              <a:rPr lang="it-IT" sz="1600" i="1" dirty="0" err="1">
                <a:latin typeface="+mj-lt"/>
              </a:rPr>
              <a:t>retained</a:t>
            </a:r>
            <a:r>
              <a:rPr lang="it-IT" sz="1600" i="1" dirty="0">
                <a:latin typeface="+mj-lt"/>
              </a:rPr>
              <a:t> </a:t>
            </a:r>
            <a:r>
              <a:rPr lang="it-IT" sz="1600" i="1" dirty="0" err="1">
                <a:latin typeface="+mj-lt"/>
              </a:rPr>
              <a:t>geometries</a:t>
            </a:r>
            <a:r>
              <a:rPr lang="it-IT" sz="1600" i="1" dirty="0">
                <a:latin typeface="+mj-lt"/>
              </a:rPr>
              <a:t> (</a:t>
            </a:r>
            <a:r>
              <a:rPr lang="it-IT" sz="1600" i="1" strike="sngStrike" dirty="0">
                <a:latin typeface="+mj-lt"/>
              </a:rPr>
              <a:t>masters</a:t>
            </a:r>
            <a:r>
              <a:rPr lang="it-IT" sz="1600" i="1" dirty="0">
                <a:latin typeface="+mj-lt"/>
              </a:rPr>
              <a:t>) </a:t>
            </a:r>
          </a:p>
          <a:p>
            <a:pPr marL="358775" indent="-179388">
              <a:buFont typeface="Arial" panose="020B0604020202020204" pitchFamily="34" charset="0"/>
              <a:buChar char="•"/>
            </a:pPr>
            <a:r>
              <a:rPr lang="it-IT" sz="1600" i="1" dirty="0" err="1">
                <a:latin typeface="+mj-lt"/>
              </a:rPr>
              <a:t>Enter</a:t>
            </a:r>
            <a:endParaRPr lang="it-IT" sz="1600" i="1" dirty="0">
              <a:latin typeface="+mj-lt"/>
            </a:endParaRPr>
          </a:p>
          <a:p>
            <a:pPr marL="358775" indent="-179388">
              <a:buFont typeface="Arial" panose="020B0604020202020204" pitchFamily="34" charset="0"/>
              <a:buChar char="•"/>
            </a:pPr>
            <a:r>
              <a:rPr lang="it-IT" sz="1600" i="1" dirty="0">
                <a:latin typeface="+mj-lt"/>
              </a:rPr>
              <a:t>Select </a:t>
            </a:r>
            <a:r>
              <a:rPr lang="it-IT" sz="1600" i="1" dirty="0" err="1">
                <a:latin typeface="+mj-lt"/>
              </a:rPr>
              <a:t>constrained</a:t>
            </a:r>
            <a:r>
              <a:rPr lang="it-IT" sz="1600" i="1" dirty="0">
                <a:latin typeface="+mj-lt"/>
              </a:rPr>
              <a:t> </a:t>
            </a:r>
            <a:r>
              <a:rPr lang="it-IT" sz="1600" i="1" dirty="0" err="1">
                <a:latin typeface="+mj-lt"/>
              </a:rPr>
              <a:t>geometries</a:t>
            </a:r>
            <a:r>
              <a:rPr lang="it-IT" sz="1600" i="1" dirty="0">
                <a:latin typeface="+mj-lt"/>
              </a:rPr>
              <a:t> (</a:t>
            </a:r>
            <a:r>
              <a:rPr lang="it-IT" sz="1600" i="1" strike="sngStrike" dirty="0" err="1">
                <a:latin typeface="+mj-lt"/>
              </a:rPr>
              <a:t>slaves</a:t>
            </a:r>
            <a:r>
              <a:rPr lang="it-IT" sz="1600" i="1" strike="sngStrike" dirty="0">
                <a:latin typeface="+mj-lt"/>
              </a:rPr>
              <a:t>)</a:t>
            </a:r>
          </a:p>
          <a:p>
            <a:pPr marL="358775" indent="-179388">
              <a:buFont typeface="Arial" panose="020B0604020202020204" pitchFamily="34" charset="0"/>
              <a:buChar char="•"/>
            </a:pPr>
            <a:r>
              <a:rPr lang="it-IT" sz="1600" i="1" dirty="0" err="1">
                <a:solidFill>
                  <a:schemeClr val="tx1"/>
                </a:solidFill>
                <a:latin typeface="+mj-lt"/>
              </a:rPr>
              <a:t>Enter</a:t>
            </a:r>
            <a:endParaRPr lang="it-IT" sz="1600" i="1" dirty="0">
              <a:solidFill>
                <a:schemeClr val="tx1"/>
              </a:solidFill>
              <a:latin typeface="+mj-lt"/>
            </a:endParaRPr>
          </a:p>
          <a:p>
            <a:pPr marL="358775" indent="-179388">
              <a:buFont typeface="Arial" panose="020B0604020202020204" pitchFamily="34" charset="0"/>
              <a:buChar char="•"/>
            </a:pPr>
            <a:endParaRPr lang="it-IT" sz="1600" i="1" dirty="0">
              <a:solidFill>
                <a:schemeClr val="tx1"/>
              </a:solidFill>
              <a:latin typeface="+mj-lt"/>
            </a:endParaRPr>
          </a:p>
          <a:p>
            <a:pPr marL="358775" indent="-179388">
              <a:buFont typeface="Arial" panose="020B0604020202020204" pitchFamily="34" charset="0"/>
              <a:buChar char="•"/>
            </a:pPr>
            <a:r>
              <a:rPr lang="it-IT" sz="1600" dirty="0" err="1">
                <a:solidFill>
                  <a:schemeClr val="tx1"/>
                </a:solidFill>
                <a:latin typeface="+mj-lt"/>
              </a:rPr>
              <a:t>Assign</a:t>
            </a:r>
            <a:r>
              <a:rPr lang="it-IT" sz="1600" dirty="0">
                <a:solidFill>
                  <a:schemeClr val="tx1"/>
                </a:solidFill>
                <a:latin typeface="+mj-lt"/>
              </a:rPr>
              <a:t> a multi-point </a:t>
            </a:r>
            <a:r>
              <a:rPr lang="it-IT" sz="1600" dirty="0" err="1">
                <a:solidFill>
                  <a:schemeClr val="tx1"/>
                </a:solidFill>
                <a:latin typeface="+mj-lt"/>
              </a:rPr>
              <a:t>constraint</a:t>
            </a:r>
            <a:r>
              <a:rPr lang="it-IT" sz="1600" dirty="0">
                <a:solidFill>
                  <a:schemeClr val="tx1"/>
                </a:solidFill>
                <a:latin typeface="+mj-lt"/>
              </a:rPr>
              <a:t> </a:t>
            </a:r>
            <a:r>
              <a:rPr lang="it-IT" sz="1600" dirty="0" err="1">
                <a:solidFill>
                  <a:schemeClr val="tx1"/>
                </a:solidFill>
                <a:latin typeface="+mj-lt"/>
              </a:rPr>
              <a:t>condition</a:t>
            </a:r>
            <a:r>
              <a:rPr lang="it-IT" sz="1600" dirty="0">
                <a:solidFill>
                  <a:schemeClr val="tx1"/>
                </a:solidFill>
                <a:latin typeface="+mj-lt"/>
              </a:rPr>
              <a:t> to the interaction</a:t>
            </a:r>
          </a:p>
          <a:p>
            <a:pPr marL="358775" indent="-179388">
              <a:buFont typeface="Arial" panose="020B0604020202020204" pitchFamily="34" charset="0"/>
              <a:buChar char="•"/>
            </a:pPr>
            <a:endParaRPr lang="it-IT" sz="1600" i="1" dirty="0">
              <a:solidFill>
                <a:schemeClr val="tx1"/>
              </a:solidFill>
              <a:latin typeface="+mj-lt"/>
            </a:endParaRPr>
          </a:p>
          <a:p>
            <a:pPr marL="358775"/>
            <a:r>
              <a:rPr lang="it-IT" sz="1600" i="1" dirty="0">
                <a:solidFill>
                  <a:schemeClr val="tx1"/>
                </a:solidFill>
                <a:latin typeface="+mj-lt"/>
              </a:rPr>
              <a:t>or</a:t>
            </a:r>
          </a:p>
          <a:p>
            <a:pPr marL="358775" indent="-179388">
              <a:buFont typeface="Arial" panose="020B0604020202020204" pitchFamily="34" charset="0"/>
              <a:buChar char="•"/>
            </a:pPr>
            <a:endParaRPr lang="it-IT" sz="1600" i="1" dirty="0">
              <a:solidFill>
                <a:schemeClr val="tx1"/>
              </a:solidFill>
              <a:latin typeface="+mj-lt"/>
            </a:endParaRPr>
          </a:p>
          <a:p>
            <a:pPr marL="358775" indent="-179388">
              <a:buFont typeface="Arial" panose="020B0604020202020204" pitchFamily="34" charset="0"/>
              <a:buChar char="•"/>
            </a:pPr>
            <a:r>
              <a:rPr lang="it-IT" sz="1600" dirty="0" err="1">
                <a:solidFill>
                  <a:schemeClr val="tx1"/>
                </a:solidFill>
                <a:latin typeface="+mj-lt"/>
              </a:rPr>
              <a:t>Assign</a:t>
            </a:r>
            <a:r>
              <a:rPr lang="it-IT" sz="1600" dirty="0">
                <a:solidFill>
                  <a:schemeClr val="tx1"/>
                </a:solidFill>
                <a:latin typeface="+mj-lt"/>
              </a:rPr>
              <a:t>  an </a:t>
            </a:r>
            <a:r>
              <a:rPr lang="it-IT" sz="1600" dirty="0" err="1">
                <a:solidFill>
                  <a:schemeClr val="tx1"/>
                </a:solidFill>
                <a:latin typeface="+mj-lt"/>
              </a:rPr>
              <a:t>element</a:t>
            </a:r>
            <a:r>
              <a:rPr lang="it-IT" sz="1600" dirty="0">
                <a:solidFill>
                  <a:schemeClr val="tx1"/>
                </a:solidFill>
                <a:latin typeface="+mj-lt"/>
              </a:rPr>
              <a:t> to the interaction</a:t>
            </a:r>
          </a:p>
        </p:txBody>
      </p:sp>
      <p:sp>
        <p:nvSpPr>
          <p:cNvPr id="17" name="CasellaDiTesto 16">
            <a:extLst>
              <a:ext uri="{FF2B5EF4-FFF2-40B4-BE49-F238E27FC236}">
                <a16:creationId xmlns:a16="http://schemas.microsoft.com/office/drawing/2014/main" id="{0DCF4CEC-D4CD-452E-90A9-3198F224E8E1}"/>
              </a:ext>
            </a:extLst>
          </p:cNvPr>
          <p:cNvSpPr txBox="1"/>
          <p:nvPr/>
        </p:nvSpPr>
        <p:spPr>
          <a:xfrm>
            <a:off x="4348528" y="2337455"/>
            <a:ext cx="3133045" cy="2062103"/>
          </a:xfrm>
          <a:prstGeom prst="rect">
            <a:avLst/>
          </a:prstGeom>
          <a:noFill/>
        </p:spPr>
        <p:txBody>
          <a:bodyPr wrap="square">
            <a:spAutoFit/>
          </a:bodyPr>
          <a:lstStyle/>
          <a:p>
            <a:pPr marL="179387" algn="r"/>
            <a:r>
              <a:rPr lang="it-IT" sz="1200" i="1" dirty="0" err="1">
                <a:solidFill>
                  <a:srgbClr val="FFC000"/>
                </a:solidFill>
                <a:latin typeface="+mj-lt"/>
              </a:rPr>
              <a:t>Kinematic</a:t>
            </a:r>
            <a:r>
              <a:rPr lang="it-IT" sz="1200" i="1" dirty="0">
                <a:solidFill>
                  <a:srgbClr val="FFC000"/>
                </a:solidFill>
                <a:latin typeface="+mj-lt"/>
              </a:rPr>
              <a:t> </a:t>
            </a:r>
            <a:r>
              <a:rPr lang="it-IT" sz="1200" i="1" dirty="0" err="1">
                <a:solidFill>
                  <a:srgbClr val="FFC000"/>
                </a:solidFill>
                <a:latin typeface="+mj-lt"/>
              </a:rPr>
              <a:t>Constraints</a:t>
            </a:r>
            <a:r>
              <a:rPr lang="it-IT" sz="1200" i="1" dirty="0">
                <a:solidFill>
                  <a:srgbClr val="FFC000"/>
                </a:solidFill>
                <a:latin typeface="+mj-lt"/>
              </a:rPr>
              <a:t> </a:t>
            </a:r>
            <a:r>
              <a:rPr lang="it-IT" sz="1200" i="1" dirty="0" err="1">
                <a:solidFill>
                  <a:srgbClr val="FFC000"/>
                </a:solidFill>
                <a:latin typeface="+mj-lt"/>
              </a:rPr>
              <a:t>assignment</a:t>
            </a:r>
            <a:r>
              <a:rPr lang="it-IT" sz="1200" i="1" dirty="0">
                <a:solidFill>
                  <a:srgbClr val="FFC000"/>
                </a:solidFill>
                <a:latin typeface="+mj-lt"/>
              </a:rPr>
              <a:t> </a:t>
            </a:r>
            <a:endParaRPr lang="it-IT" sz="1100" i="1" dirty="0">
              <a:solidFill>
                <a:srgbClr val="FFC000"/>
              </a:solidFill>
              <a:latin typeface="+mj-lt"/>
            </a:endParaRPr>
          </a:p>
          <a:p>
            <a:pPr marL="358775" algn="r"/>
            <a:endParaRPr lang="it-IT" sz="1200" i="1" dirty="0">
              <a:solidFill>
                <a:srgbClr val="FFC000"/>
              </a:solidFill>
              <a:latin typeface="+mj-lt"/>
            </a:endParaRPr>
          </a:p>
          <a:p>
            <a:pPr marL="358775" algn="r"/>
            <a:endParaRPr lang="it-IT" sz="1200" i="1" dirty="0">
              <a:solidFill>
                <a:srgbClr val="FFC000"/>
              </a:solidFill>
              <a:latin typeface="+mj-lt"/>
            </a:endParaRPr>
          </a:p>
          <a:p>
            <a:pPr marL="179387" algn="r"/>
            <a:endParaRPr lang="it-IT" sz="1100" i="1" dirty="0">
              <a:solidFill>
                <a:srgbClr val="FFC000"/>
              </a:solidFill>
              <a:latin typeface="+mj-lt"/>
            </a:endParaRPr>
          </a:p>
          <a:p>
            <a:pPr marL="179387" algn="r"/>
            <a:endParaRPr lang="it-IT" sz="1100" i="1" dirty="0">
              <a:solidFill>
                <a:srgbClr val="FFC000"/>
              </a:solidFill>
              <a:latin typeface="+mj-lt"/>
            </a:endParaRPr>
          </a:p>
          <a:p>
            <a:pPr marL="179387" algn="r"/>
            <a:endParaRPr lang="it-IT" sz="1100" i="1" dirty="0">
              <a:solidFill>
                <a:srgbClr val="FFC000"/>
              </a:solidFill>
              <a:latin typeface="+mj-lt"/>
            </a:endParaRPr>
          </a:p>
          <a:p>
            <a:pPr marL="179387" algn="r"/>
            <a:endParaRPr lang="it-IT" sz="1100" i="1" dirty="0">
              <a:solidFill>
                <a:srgbClr val="FFC000"/>
              </a:solidFill>
              <a:latin typeface="+mj-lt"/>
            </a:endParaRPr>
          </a:p>
          <a:p>
            <a:pPr marL="179387" algn="r"/>
            <a:r>
              <a:rPr lang="it-IT" sz="1200" i="1" dirty="0" err="1">
                <a:solidFill>
                  <a:srgbClr val="FFC000"/>
                </a:solidFill>
                <a:latin typeface="+mj-lt"/>
              </a:rPr>
              <a:t>Element</a:t>
            </a:r>
            <a:r>
              <a:rPr lang="it-IT" sz="1200" i="1" dirty="0">
                <a:solidFill>
                  <a:srgbClr val="FFC000"/>
                </a:solidFill>
                <a:latin typeface="+mj-lt"/>
              </a:rPr>
              <a:t> </a:t>
            </a:r>
            <a:r>
              <a:rPr lang="it-IT" sz="1200" i="1" dirty="0" err="1">
                <a:solidFill>
                  <a:srgbClr val="FFC000"/>
                </a:solidFill>
                <a:latin typeface="+mj-lt"/>
              </a:rPr>
              <a:t>assignment</a:t>
            </a:r>
            <a:endParaRPr lang="it-IT" sz="1200" i="1" dirty="0">
              <a:solidFill>
                <a:srgbClr val="FFC000"/>
              </a:solidFill>
              <a:latin typeface="+mj-lt"/>
            </a:endParaRPr>
          </a:p>
          <a:p>
            <a:pPr marL="358775" algn="r"/>
            <a:endParaRPr lang="it-IT" sz="1200" b="1" i="1" dirty="0">
              <a:solidFill>
                <a:srgbClr val="FFC000"/>
              </a:solidFill>
              <a:latin typeface="+mj-lt"/>
            </a:endParaRPr>
          </a:p>
          <a:p>
            <a:pPr marL="358775" algn="r"/>
            <a:endParaRPr lang="it-IT" sz="1200" b="1" i="1" dirty="0">
              <a:solidFill>
                <a:srgbClr val="FFC000"/>
              </a:solidFill>
              <a:latin typeface="+mj-lt"/>
            </a:endParaRPr>
          </a:p>
          <a:p>
            <a:pPr marL="358775" algn="r"/>
            <a:endParaRPr lang="it-IT" sz="1200" i="1" dirty="0" err="1">
              <a:solidFill>
                <a:srgbClr val="FFC000"/>
              </a:solidFill>
              <a:latin typeface="+mj-lt"/>
            </a:endParaRPr>
          </a:p>
        </p:txBody>
      </p:sp>
    </p:spTree>
    <p:extLst>
      <p:ext uri="{BB962C8B-B14F-4D97-AF65-F5344CB8AC3E}">
        <p14:creationId xmlns:p14="http://schemas.microsoft.com/office/powerpoint/2010/main" val="2403152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609660" y="648021"/>
            <a:ext cx="2892425" cy="1585913"/>
          </a:xfrm>
        </p:spPr>
        <p:txBody>
          <a:bodyPr/>
          <a:lstStyle/>
          <a:p>
            <a:pPr marL="90488" indent="0"/>
            <a:r>
              <a:rPr lang="en-US" dirty="0"/>
              <a:t>Geometry</a:t>
            </a:r>
          </a:p>
          <a:p>
            <a:pPr marL="90488" indent="0"/>
            <a:r>
              <a:rPr lang="en-US" dirty="0"/>
              <a:t>Interactions</a:t>
            </a:r>
          </a:p>
          <a:p>
            <a:pPr marL="90488" indent="0"/>
            <a:r>
              <a:rPr lang="en-US" dirty="0"/>
              <a:t>Selection sets</a:t>
            </a:r>
          </a:p>
          <a:p>
            <a:pPr marL="90488" indent="0"/>
            <a:r>
              <a:rPr lang="en-US" dirty="0"/>
              <a:t>Local axes</a:t>
            </a:r>
          </a:p>
        </p:txBody>
      </p:sp>
      <p:sp>
        <p:nvSpPr>
          <p:cNvPr id="10" name="Ovale 9">
            <a:extLst>
              <a:ext uri="{FF2B5EF4-FFF2-40B4-BE49-F238E27FC236}">
                <a16:creationId xmlns:a16="http://schemas.microsoft.com/office/drawing/2014/main" id="{BDA7EAF4-6AB7-4E46-824A-473640F222E5}"/>
              </a:ext>
            </a:extLst>
          </p:cNvPr>
          <p:cNvSpPr/>
          <p:nvPr/>
        </p:nvSpPr>
        <p:spPr>
          <a:xfrm>
            <a:off x="212426" y="723554"/>
            <a:ext cx="365586" cy="365586"/>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85" name="Triangolo isoscele 84">
            <a:extLst>
              <a:ext uri="{FF2B5EF4-FFF2-40B4-BE49-F238E27FC236}">
                <a16:creationId xmlns:a16="http://schemas.microsoft.com/office/drawing/2014/main" id="{820D22CF-2C0F-46EF-BC5A-3C2A21CDD520}"/>
              </a:ext>
            </a:extLst>
          </p:cNvPr>
          <p:cNvSpPr/>
          <p:nvPr/>
        </p:nvSpPr>
        <p:spPr>
          <a:xfrm>
            <a:off x="3403546" y="1906248"/>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1" name="Triangolo isoscele 50">
            <a:extLst>
              <a:ext uri="{FF2B5EF4-FFF2-40B4-BE49-F238E27FC236}">
                <a16:creationId xmlns:a16="http://schemas.microsoft.com/office/drawing/2014/main" id="{3147C03C-DAA1-4B83-A18E-C6D8C84FDFC4}"/>
              </a:ext>
            </a:extLst>
          </p:cNvPr>
          <p:cNvSpPr/>
          <p:nvPr/>
        </p:nvSpPr>
        <p:spPr>
          <a:xfrm rot="10800000">
            <a:off x="4662928" y="979857"/>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2" name="Rettangolo 51">
            <a:extLst>
              <a:ext uri="{FF2B5EF4-FFF2-40B4-BE49-F238E27FC236}">
                <a16:creationId xmlns:a16="http://schemas.microsoft.com/office/drawing/2014/main" id="{E70E1FC3-BB7B-43B8-BEC1-2A30F9B3B4FE}"/>
              </a:ext>
            </a:extLst>
          </p:cNvPr>
          <p:cNvSpPr/>
          <p:nvPr/>
        </p:nvSpPr>
        <p:spPr>
          <a:xfrm>
            <a:off x="4136774" y="979857"/>
            <a:ext cx="875816" cy="844417"/>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3" name="Triangolo isoscele 72">
            <a:extLst>
              <a:ext uri="{FF2B5EF4-FFF2-40B4-BE49-F238E27FC236}">
                <a16:creationId xmlns:a16="http://schemas.microsoft.com/office/drawing/2014/main" id="{56373A33-7414-4FF6-A52B-ADB9B354C9D8}"/>
              </a:ext>
            </a:extLst>
          </p:cNvPr>
          <p:cNvSpPr/>
          <p:nvPr/>
        </p:nvSpPr>
        <p:spPr>
          <a:xfrm rot="10800000">
            <a:off x="4279357" y="1906252"/>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4" name="Rettangolo 73">
            <a:extLst>
              <a:ext uri="{FF2B5EF4-FFF2-40B4-BE49-F238E27FC236}">
                <a16:creationId xmlns:a16="http://schemas.microsoft.com/office/drawing/2014/main" id="{5CAA3C6B-7ECD-4D71-92FA-E5FBAEDF9E0D}"/>
              </a:ext>
            </a:extLst>
          </p:cNvPr>
          <p:cNvSpPr/>
          <p:nvPr/>
        </p:nvSpPr>
        <p:spPr>
          <a:xfrm>
            <a:off x="3753203" y="1906252"/>
            <a:ext cx="875816" cy="844417"/>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5" name="Triangolo isoscele 74">
            <a:extLst>
              <a:ext uri="{FF2B5EF4-FFF2-40B4-BE49-F238E27FC236}">
                <a16:creationId xmlns:a16="http://schemas.microsoft.com/office/drawing/2014/main" id="{C33B14E0-A75C-4E88-946C-3D924743D7BA}"/>
              </a:ext>
            </a:extLst>
          </p:cNvPr>
          <p:cNvSpPr/>
          <p:nvPr/>
        </p:nvSpPr>
        <p:spPr>
          <a:xfrm>
            <a:off x="3787477" y="979852"/>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1" name="Rettangolo 30">
            <a:extLst>
              <a:ext uri="{FF2B5EF4-FFF2-40B4-BE49-F238E27FC236}">
                <a16:creationId xmlns:a16="http://schemas.microsoft.com/office/drawing/2014/main" id="{9E0CEC25-D85A-4A5D-BDB1-6FF0C9DB1350}"/>
              </a:ext>
            </a:extLst>
          </p:cNvPr>
          <p:cNvSpPr/>
          <p:nvPr/>
        </p:nvSpPr>
        <p:spPr>
          <a:xfrm>
            <a:off x="3509177" y="1906250"/>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Interactions</a:t>
            </a:r>
          </a:p>
        </p:txBody>
      </p:sp>
      <p:sp>
        <p:nvSpPr>
          <p:cNvPr id="103" name="Rettangolo 102">
            <a:extLst>
              <a:ext uri="{FF2B5EF4-FFF2-40B4-BE49-F238E27FC236}">
                <a16:creationId xmlns:a16="http://schemas.microsoft.com/office/drawing/2014/main" id="{E959FF78-933C-4E50-A2A2-44097056F2CB}"/>
              </a:ext>
            </a:extLst>
          </p:cNvPr>
          <p:cNvSpPr/>
          <p:nvPr/>
        </p:nvSpPr>
        <p:spPr>
          <a:xfrm>
            <a:off x="5635602" y="3317033"/>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04" name="Triangolo isoscele 103">
            <a:extLst>
              <a:ext uri="{FF2B5EF4-FFF2-40B4-BE49-F238E27FC236}">
                <a16:creationId xmlns:a16="http://schemas.microsoft.com/office/drawing/2014/main" id="{9C9267EC-0296-48C9-97AC-71B81FAA2374}"/>
              </a:ext>
            </a:extLst>
          </p:cNvPr>
          <p:cNvSpPr/>
          <p:nvPr/>
        </p:nvSpPr>
        <p:spPr>
          <a:xfrm>
            <a:off x="5500635" y="3317031"/>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11" name="CasellaDiTesto 110">
            <a:extLst>
              <a:ext uri="{FF2B5EF4-FFF2-40B4-BE49-F238E27FC236}">
                <a16:creationId xmlns:a16="http://schemas.microsoft.com/office/drawing/2014/main" id="{6F7B6F2B-CE1F-4941-BEEA-736F10E3E27C}"/>
              </a:ext>
            </a:extLst>
          </p:cNvPr>
          <p:cNvSpPr txBox="1"/>
          <p:nvPr/>
        </p:nvSpPr>
        <p:spPr>
          <a:xfrm>
            <a:off x="5734122" y="3312093"/>
            <a:ext cx="3333678"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Definition, creation, update, use</a:t>
            </a:r>
          </a:p>
        </p:txBody>
      </p:sp>
      <p:sp>
        <p:nvSpPr>
          <p:cNvPr id="116" name="Segnaposto testo 3">
            <a:extLst>
              <a:ext uri="{FF2B5EF4-FFF2-40B4-BE49-F238E27FC236}">
                <a16:creationId xmlns:a16="http://schemas.microsoft.com/office/drawing/2014/main" id="{13FF3860-054A-44E4-8EE8-D745733A19BD}"/>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16 June 2021</a:t>
            </a:r>
          </a:p>
          <a:p>
            <a:r>
              <a:rPr lang="en-US" b="1" dirty="0">
                <a:latin typeface="Open Sans" panose="020B0606030504020204" pitchFamily="34" charset="0"/>
                <a:ea typeface="Open Sans" panose="020B0606030504020204" pitchFamily="34" charset="0"/>
                <a:cs typeface="Open Sans" panose="020B0606030504020204" pitchFamily="34" charset="0"/>
              </a:rPr>
              <a:t>Geometries, interactions,</a:t>
            </a:r>
          </a:p>
          <a:p>
            <a:r>
              <a:rPr lang="en-US" b="1" dirty="0">
                <a:latin typeface="Open Sans" panose="020B0606030504020204" pitchFamily="34" charset="0"/>
                <a:ea typeface="Open Sans" panose="020B0606030504020204" pitchFamily="34" charset="0"/>
                <a:cs typeface="Open Sans" panose="020B0606030504020204" pitchFamily="34" charset="0"/>
              </a:rPr>
              <a:t>selection sets, local axes</a:t>
            </a:r>
          </a:p>
        </p:txBody>
      </p:sp>
      <p:sp>
        <p:nvSpPr>
          <p:cNvPr id="117" name="Ovale 116">
            <a:extLst>
              <a:ext uri="{FF2B5EF4-FFF2-40B4-BE49-F238E27FC236}">
                <a16:creationId xmlns:a16="http://schemas.microsoft.com/office/drawing/2014/main" id="{A48A4C48-0787-4EA2-8FC9-CB9184FC9B8E}"/>
              </a:ext>
            </a:extLst>
          </p:cNvPr>
          <p:cNvSpPr/>
          <p:nvPr/>
        </p:nvSpPr>
        <p:spPr>
          <a:xfrm>
            <a:off x="3982677" y="275748"/>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cxnSp>
        <p:nvCxnSpPr>
          <p:cNvPr id="7" name="Straight Connector 6">
            <a:extLst>
              <a:ext uri="{FF2B5EF4-FFF2-40B4-BE49-F238E27FC236}">
                <a16:creationId xmlns:a16="http://schemas.microsoft.com/office/drawing/2014/main" id="{63034C8D-DF0B-4C69-9159-42EC844B761C}"/>
              </a:ext>
            </a:extLst>
          </p:cNvPr>
          <p:cNvCxnSpPr>
            <a:cxnSpLocks/>
            <a:stCxn id="104" idx="2"/>
          </p:cNvCxnSpPr>
          <p:nvPr/>
        </p:nvCxnSpPr>
        <p:spPr>
          <a:xfrm flipV="1">
            <a:off x="5500635" y="3309698"/>
            <a:ext cx="166074" cy="333611"/>
          </a:xfrm>
          <a:prstGeom prst="line">
            <a:avLst/>
          </a:prstGeom>
          <a:ln w="28575">
            <a:solidFill>
              <a:srgbClr val="FFB13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3A4B487-A212-4CE5-BD5E-1440F8A404AC}"/>
              </a:ext>
            </a:extLst>
          </p:cNvPr>
          <p:cNvCxnSpPr>
            <a:cxnSpLocks/>
          </p:cNvCxnSpPr>
          <p:nvPr/>
        </p:nvCxnSpPr>
        <p:spPr>
          <a:xfrm flipH="1">
            <a:off x="4467909" y="3480170"/>
            <a:ext cx="1100280" cy="0"/>
          </a:xfrm>
          <a:prstGeom prst="line">
            <a:avLst/>
          </a:prstGeom>
          <a:ln w="28575">
            <a:solidFill>
              <a:srgbClr val="FFB13F"/>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Rettangolo 28">
            <a:extLst>
              <a:ext uri="{FF2B5EF4-FFF2-40B4-BE49-F238E27FC236}">
                <a16:creationId xmlns:a16="http://schemas.microsoft.com/office/drawing/2014/main" id="{54AE1EF1-B804-4EA2-B901-6B5EB7B9FE81}"/>
              </a:ext>
            </a:extLst>
          </p:cNvPr>
          <p:cNvSpPr/>
          <p:nvPr/>
        </p:nvSpPr>
        <p:spPr>
          <a:xfrm>
            <a:off x="3940191" y="979854"/>
            <a:ext cx="1286771"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Geometry</a:t>
            </a:r>
          </a:p>
        </p:txBody>
      </p:sp>
      <p:sp>
        <p:nvSpPr>
          <p:cNvPr id="34" name="Triangolo isoscele 33">
            <a:extLst>
              <a:ext uri="{FF2B5EF4-FFF2-40B4-BE49-F238E27FC236}">
                <a16:creationId xmlns:a16="http://schemas.microsoft.com/office/drawing/2014/main" id="{7BA0A105-E817-40F6-BC29-706981958CF5}"/>
              </a:ext>
            </a:extLst>
          </p:cNvPr>
          <p:cNvSpPr/>
          <p:nvPr/>
        </p:nvSpPr>
        <p:spPr>
          <a:xfrm>
            <a:off x="2932642" y="3001951"/>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5" name="Triangolo isoscele 34">
            <a:extLst>
              <a:ext uri="{FF2B5EF4-FFF2-40B4-BE49-F238E27FC236}">
                <a16:creationId xmlns:a16="http://schemas.microsoft.com/office/drawing/2014/main" id="{1E4D74B4-15F0-49DD-9E66-378B48E4F659}"/>
              </a:ext>
            </a:extLst>
          </p:cNvPr>
          <p:cNvSpPr/>
          <p:nvPr/>
        </p:nvSpPr>
        <p:spPr>
          <a:xfrm rot="10800000">
            <a:off x="3808453" y="3001955"/>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Rettangolo 35">
            <a:extLst>
              <a:ext uri="{FF2B5EF4-FFF2-40B4-BE49-F238E27FC236}">
                <a16:creationId xmlns:a16="http://schemas.microsoft.com/office/drawing/2014/main" id="{AB11DE4E-F703-4FEF-9796-28C02970B920}"/>
              </a:ext>
            </a:extLst>
          </p:cNvPr>
          <p:cNvSpPr/>
          <p:nvPr/>
        </p:nvSpPr>
        <p:spPr>
          <a:xfrm>
            <a:off x="3282299" y="3001955"/>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7" name="Rettangolo 36">
            <a:extLst>
              <a:ext uri="{FF2B5EF4-FFF2-40B4-BE49-F238E27FC236}">
                <a16:creationId xmlns:a16="http://schemas.microsoft.com/office/drawing/2014/main" id="{1D6298CE-DD3C-453E-BF23-E318B051AA4A}"/>
              </a:ext>
            </a:extLst>
          </p:cNvPr>
          <p:cNvSpPr/>
          <p:nvPr/>
        </p:nvSpPr>
        <p:spPr>
          <a:xfrm>
            <a:off x="3038273" y="3001953"/>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Open Sans" panose="020B0606030504020204" pitchFamily="34" charset="0"/>
              </a:rPr>
              <a:t>Selection</a:t>
            </a:r>
          </a:p>
          <a:p>
            <a:pPr algn="ctr"/>
            <a:r>
              <a:rPr kumimoji="0" lang="en-US" sz="1600" b="1" i="0" u="none" strike="noStrike" kern="0" cap="none" spc="0" normalizeH="0" baseline="0" dirty="0">
                <a:ln>
                  <a:noFill/>
                </a:ln>
                <a:solidFill>
                  <a:schemeClr val="tx1"/>
                </a:solidFill>
                <a:effectLst/>
                <a:uLnTx/>
                <a:uFillTx/>
                <a:latin typeface="Open Sans" panose="020B0606030504020204" pitchFamily="34" charset="0"/>
                <a:ea typeface="+mn-ea"/>
                <a:cs typeface="+mn-cs"/>
                <a:sym typeface="Arial"/>
              </a:rPr>
              <a:t>sets</a:t>
            </a:r>
          </a:p>
        </p:txBody>
      </p:sp>
      <p:sp>
        <p:nvSpPr>
          <p:cNvPr id="38" name="Triangolo isoscele 37">
            <a:extLst>
              <a:ext uri="{FF2B5EF4-FFF2-40B4-BE49-F238E27FC236}">
                <a16:creationId xmlns:a16="http://schemas.microsoft.com/office/drawing/2014/main" id="{AB42E3E3-AAD3-4A63-AFD7-4D8E679414BC}"/>
              </a:ext>
            </a:extLst>
          </p:cNvPr>
          <p:cNvSpPr/>
          <p:nvPr/>
        </p:nvSpPr>
        <p:spPr>
          <a:xfrm>
            <a:off x="2552411" y="3926827"/>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1" name="Triangolo isoscele 40">
            <a:extLst>
              <a:ext uri="{FF2B5EF4-FFF2-40B4-BE49-F238E27FC236}">
                <a16:creationId xmlns:a16="http://schemas.microsoft.com/office/drawing/2014/main" id="{67DCC717-7C25-4874-9617-156301F7838F}"/>
              </a:ext>
            </a:extLst>
          </p:cNvPr>
          <p:cNvSpPr/>
          <p:nvPr/>
        </p:nvSpPr>
        <p:spPr>
          <a:xfrm rot="10800000">
            <a:off x="3428222" y="3926831"/>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2" name="Rettangolo 41">
            <a:extLst>
              <a:ext uri="{FF2B5EF4-FFF2-40B4-BE49-F238E27FC236}">
                <a16:creationId xmlns:a16="http://schemas.microsoft.com/office/drawing/2014/main" id="{7224F6C1-9E4D-4D3C-927E-470ACC9D605A}"/>
              </a:ext>
            </a:extLst>
          </p:cNvPr>
          <p:cNvSpPr/>
          <p:nvPr/>
        </p:nvSpPr>
        <p:spPr>
          <a:xfrm>
            <a:off x="2902068" y="3926831"/>
            <a:ext cx="875816" cy="844417"/>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4" name="Rettangolo 43">
            <a:extLst>
              <a:ext uri="{FF2B5EF4-FFF2-40B4-BE49-F238E27FC236}">
                <a16:creationId xmlns:a16="http://schemas.microsoft.com/office/drawing/2014/main" id="{E8B790CD-9CEB-48F7-936B-A4E0A7EB7D26}"/>
              </a:ext>
            </a:extLst>
          </p:cNvPr>
          <p:cNvSpPr/>
          <p:nvPr/>
        </p:nvSpPr>
        <p:spPr>
          <a:xfrm>
            <a:off x="2658042" y="3926829"/>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Local</a:t>
            </a:r>
          </a:p>
          <a:p>
            <a:pPr algn="ctr"/>
            <a:r>
              <a:rPr kumimoji="0" lang="en-US" sz="1600" b="1" i="0" u="none" strike="noStrike" kern="0" cap="none" spc="0" normalizeH="0" baseline="0" dirty="0">
                <a:ln>
                  <a:noFill/>
                </a:ln>
                <a:solidFill>
                  <a:schemeClr val="bg1">
                    <a:lumMod val="50000"/>
                  </a:schemeClr>
                </a:solidFill>
                <a:effectLst/>
                <a:uLnTx/>
                <a:uFillTx/>
                <a:latin typeface="Open Sans" panose="020B0606030504020204" pitchFamily="34" charset="0"/>
                <a:ea typeface="+mn-ea"/>
                <a:cs typeface="+mn-cs"/>
                <a:sym typeface="Arial"/>
              </a:rPr>
              <a:t>axes</a:t>
            </a:r>
          </a:p>
        </p:txBody>
      </p:sp>
      <p:sp>
        <p:nvSpPr>
          <p:cNvPr id="49" name="CasellaDiTesto 48">
            <a:extLst>
              <a:ext uri="{FF2B5EF4-FFF2-40B4-BE49-F238E27FC236}">
                <a16:creationId xmlns:a16="http://schemas.microsoft.com/office/drawing/2014/main" id="{AB9376E1-B84D-4914-9222-2AA1B983B69E}"/>
              </a:ext>
            </a:extLst>
          </p:cNvPr>
          <p:cNvSpPr txBox="1"/>
          <p:nvPr/>
        </p:nvSpPr>
        <p:spPr>
          <a:xfrm>
            <a:off x="5091837" y="1031244"/>
            <a:ext cx="3147985"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OpenSees</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and STKO</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Brep</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vs Orphan mesh</a:t>
            </a:r>
          </a:p>
          <a:p>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ork</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Tree and commands in STKO</a:t>
            </a:r>
          </a:p>
        </p:txBody>
      </p:sp>
      <p:sp>
        <p:nvSpPr>
          <p:cNvPr id="40" name="CasellaDiTesto 39">
            <a:extLst>
              <a:ext uri="{FF2B5EF4-FFF2-40B4-BE49-F238E27FC236}">
                <a16:creationId xmlns:a16="http://schemas.microsoft.com/office/drawing/2014/main" id="{428050D9-9B0F-4BC2-9400-D0AD43666312}"/>
              </a:ext>
            </a:extLst>
          </p:cNvPr>
          <p:cNvSpPr txBox="1"/>
          <p:nvPr/>
        </p:nvSpPr>
        <p:spPr>
          <a:xfrm>
            <a:off x="4703421" y="2072449"/>
            <a:ext cx="2134855"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definition</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types</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implementation</a:t>
            </a:r>
          </a:p>
        </p:txBody>
      </p:sp>
      <p:sp>
        <p:nvSpPr>
          <p:cNvPr id="45" name="CasellaDiTesto 44">
            <a:extLst>
              <a:ext uri="{FF2B5EF4-FFF2-40B4-BE49-F238E27FC236}">
                <a16:creationId xmlns:a16="http://schemas.microsoft.com/office/drawing/2014/main" id="{542E8D27-AE68-4811-9EDB-D74487EC2C76}"/>
              </a:ext>
            </a:extLst>
          </p:cNvPr>
          <p:cNvSpPr txBox="1"/>
          <p:nvPr/>
        </p:nvSpPr>
        <p:spPr>
          <a:xfrm>
            <a:off x="3878989" y="4129088"/>
            <a:ext cx="4628364"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geomTransf</a:t>
            </a:r>
            <a:endPar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default assignment in STKO</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modifications</a:t>
            </a:r>
          </a:p>
        </p:txBody>
      </p:sp>
    </p:spTree>
    <p:extLst>
      <p:ext uri="{BB962C8B-B14F-4D97-AF65-F5344CB8AC3E}">
        <p14:creationId xmlns:p14="http://schemas.microsoft.com/office/powerpoint/2010/main" val="2302596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6">
            <a:extLst>
              <a:ext uri="{FF2B5EF4-FFF2-40B4-BE49-F238E27FC236}">
                <a16:creationId xmlns:a16="http://schemas.microsoft.com/office/drawing/2014/main" id="{4B23A45F-2963-414F-B21F-62D0E8D45221}"/>
              </a:ext>
            </a:extLst>
          </p:cNvPr>
          <p:cNvGrpSpPr/>
          <p:nvPr/>
        </p:nvGrpSpPr>
        <p:grpSpPr>
          <a:xfrm>
            <a:off x="-170979" y="632336"/>
            <a:ext cx="9038190" cy="392632"/>
            <a:chOff x="-209252" y="591732"/>
            <a:chExt cx="9094653" cy="395084"/>
          </a:xfrm>
        </p:grpSpPr>
        <p:sp>
          <p:nvSpPr>
            <p:cNvPr id="16" name="Rectangle 17">
              <a:extLst>
                <a:ext uri="{FF2B5EF4-FFF2-40B4-BE49-F238E27FC236}">
                  <a16:creationId xmlns:a16="http://schemas.microsoft.com/office/drawing/2014/main" id="{5244AAE7-6982-4BE9-A5B1-A533D223F030}"/>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7" name="Triangolo isoscele 16">
              <a:extLst>
                <a:ext uri="{FF2B5EF4-FFF2-40B4-BE49-F238E27FC236}">
                  <a16:creationId xmlns:a16="http://schemas.microsoft.com/office/drawing/2014/main" id="{82D46A08-8CAE-453C-A569-E78BD159F2DF}"/>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8" name="Triangolo isoscele 16">
              <a:extLst>
                <a:ext uri="{FF2B5EF4-FFF2-40B4-BE49-F238E27FC236}">
                  <a16:creationId xmlns:a16="http://schemas.microsoft.com/office/drawing/2014/main" id="{77D1DD6E-09AA-45FB-A1D3-B27B778B3E3C}"/>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Selection sets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Selection</a:t>
            </a:r>
            <a:r>
              <a:rPr lang="it-IT" dirty="0"/>
              <a:t> sets</a:t>
            </a:r>
            <a:endParaRPr lang="en-GB" b="0" i="1" dirty="0"/>
          </a:p>
        </p:txBody>
      </p:sp>
      <p:sp>
        <p:nvSpPr>
          <p:cNvPr id="20" name="CasellaDiTesto 19">
            <a:extLst>
              <a:ext uri="{FF2B5EF4-FFF2-40B4-BE49-F238E27FC236}">
                <a16:creationId xmlns:a16="http://schemas.microsoft.com/office/drawing/2014/main" id="{B713B07D-1D3A-4AE5-BDB5-152FAC10B6DA}"/>
              </a:ext>
            </a:extLst>
          </p:cNvPr>
          <p:cNvSpPr txBox="1"/>
          <p:nvPr/>
        </p:nvSpPr>
        <p:spPr>
          <a:xfrm>
            <a:off x="276789" y="1654018"/>
            <a:ext cx="7486085" cy="3785652"/>
          </a:xfrm>
          <a:prstGeom prst="rect">
            <a:avLst/>
          </a:prstGeom>
          <a:noFill/>
        </p:spPr>
        <p:txBody>
          <a:bodyPr wrap="square" rtlCol="0">
            <a:spAutoFit/>
          </a:bodyPr>
          <a:lstStyle/>
          <a:p>
            <a:pPr marL="285750" indent="-285750">
              <a:buFont typeface="Arial" panose="020B0604020202020204" pitchFamily="34" charset="0"/>
              <a:buChar char="•"/>
            </a:pPr>
            <a:r>
              <a:rPr lang="it-IT" sz="1600" b="1" dirty="0">
                <a:solidFill>
                  <a:srgbClr val="FFC000"/>
                </a:solidFill>
                <a:latin typeface="+mj-lt"/>
              </a:rPr>
              <a:t>Optional</a:t>
            </a:r>
          </a:p>
          <a:p>
            <a:pPr marL="542925">
              <a:lnSpc>
                <a:spcPct val="150000"/>
              </a:lnSpc>
            </a:pPr>
            <a:r>
              <a:rPr lang="it-IT" sz="1600" i="1" dirty="0">
                <a:latin typeface="+mj-lt"/>
              </a:rPr>
              <a:t>Save time </a:t>
            </a:r>
            <a:r>
              <a:rPr lang="it-IT" sz="1600" i="1" dirty="0" err="1">
                <a:latin typeface="+mj-lt"/>
              </a:rPr>
              <a:t>during</a:t>
            </a:r>
            <a:r>
              <a:rPr lang="it-IT" sz="1600" i="1" dirty="0">
                <a:latin typeface="+mj-lt"/>
              </a:rPr>
              <a:t> </a:t>
            </a:r>
            <a:r>
              <a:rPr lang="it-IT" sz="1600" i="1" dirty="0" err="1">
                <a:latin typeface="+mj-lt"/>
              </a:rPr>
              <a:t>selection</a:t>
            </a:r>
            <a:r>
              <a:rPr lang="it-IT" sz="1600" i="1" dirty="0">
                <a:latin typeface="+mj-lt"/>
              </a:rPr>
              <a:t>, for </a:t>
            </a:r>
            <a:r>
              <a:rPr lang="it-IT" sz="1600" i="1" dirty="0" err="1">
                <a:latin typeface="+mj-lt"/>
              </a:rPr>
              <a:t>assignment</a:t>
            </a:r>
            <a:r>
              <a:rPr lang="it-IT" sz="1600" i="1" dirty="0">
                <a:latin typeface="+mj-lt"/>
              </a:rPr>
              <a:t> </a:t>
            </a:r>
            <a:r>
              <a:rPr lang="it-IT" sz="1600" i="1" dirty="0" err="1">
                <a:latin typeface="+mj-lt"/>
              </a:rPr>
              <a:t>operations</a:t>
            </a:r>
            <a:endParaRPr lang="it-IT" sz="1600" i="1" dirty="0">
              <a:latin typeface="+mj-lt"/>
            </a:endParaRPr>
          </a:p>
          <a:p>
            <a:pPr marL="542925">
              <a:lnSpc>
                <a:spcPct val="150000"/>
              </a:lnSpc>
            </a:pPr>
            <a:r>
              <a:rPr lang="it-IT" sz="1600" i="1" dirty="0" err="1">
                <a:latin typeface="+mj-lt"/>
              </a:rPr>
              <a:t>Recreate</a:t>
            </a:r>
            <a:r>
              <a:rPr lang="it-IT" sz="1600" i="1" dirty="0">
                <a:latin typeface="+mj-lt"/>
              </a:rPr>
              <a:t> interactions </a:t>
            </a:r>
            <a:r>
              <a:rPr lang="it-IT" sz="1600" i="1" dirty="0" err="1">
                <a:latin typeface="+mj-lt"/>
              </a:rPr>
              <a:t>easily</a:t>
            </a:r>
            <a:r>
              <a:rPr lang="it-IT" sz="1600" i="1" dirty="0">
                <a:latin typeface="+mj-lt"/>
              </a:rPr>
              <a:t> </a:t>
            </a:r>
            <a:r>
              <a:rPr lang="it-IT" sz="1600" i="1" dirty="0" err="1">
                <a:latin typeface="+mj-lt"/>
              </a:rPr>
              <a:t>if</a:t>
            </a:r>
            <a:r>
              <a:rPr lang="it-IT" sz="1600" i="1" dirty="0">
                <a:latin typeface="+mj-lt"/>
              </a:rPr>
              <a:t> </a:t>
            </a:r>
            <a:r>
              <a:rPr lang="it-IT" sz="1600" i="1" dirty="0" err="1">
                <a:latin typeface="+mj-lt"/>
              </a:rPr>
              <a:t>they</a:t>
            </a:r>
            <a:r>
              <a:rPr lang="it-IT" sz="1600" i="1" dirty="0">
                <a:latin typeface="+mj-lt"/>
              </a:rPr>
              <a:t> </a:t>
            </a:r>
            <a:r>
              <a:rPr lang="it-IT" sz="1600" i="1" dirty="0" err="1">
                <a:latin typeface="+mj-lt"/>
              </a:rPr>
              <a:t>need</a:t>
            </a:r>
            <a:r>
              <a:rPr lang="it-IT" sz="1600" i="1" dirty="0">
                <a:latin typeface="+mj-lt"/>
              </a:rPr>
              <a:t> to be </a:t>
            </a:r>
            <a:r>
              <a:rPr lang="it-IT" sz="1600" i="1" dirty="0" err="1">
                <a:latin typeface="+mj-lt"/>
              </a:rPr>
              <a:t>erased</a:t>
            </a:r>
            <a:endParaRPr lang="it-IT" sz="1600" i="1" dirty="0">
              <a:latin typeface="+mj-lt"/>
            </a:endParaRPr>
          </a:p>
          <a:p>
            <a:pPr marL="542925">
              <a:lnSpc>
                <a:spcPct val="150000"/>
              </a:lnSpc>
            </a:pPr>
            <a:r>
              <a:rPr lang="it-IT" sz="1600" i="1" dirty="0" err="1">
                <a:latin typeface="+mj-lt"/>
              </a:rPr>
              <a:t>Hide</a:t>
            </a:r>
            <a:r>
              <a:rPr lang="it-IT" sz="1600" i="1" dirty="0">
                <a:latin typeface="+mj-lt"/>
              </a:rPr>
              <a:t>/Show </a:t>
            </a:r>
            <a:r>
              <a:rPr lang="it-IT" sz="1600" i="1" dirty="0" err="1">
                <a:latin typeface="+mj-lt"/>
              </a:rPr>
              <a:t>elements</a:t>
            </a:r>
            <a:r>
              <a:rPr lang="it-IT" sz="1600" i="1" dirty="0">
                <a:latin typeface="+mj-lt"/>
              </a:rPr>
              <a:t> </a:t>
            </a:r>
            <a:r>
              <a:rPr lang="it-IT" sz="1600" i="1" dirty="0" err="1">
                <a:latin typeface="+mj-lt"/>
              </a:rPr>
              <a:t>at</a:t>
            </a:r>
            <a:r>
              <a:rPr lang="it-IT" sz="1600" i="1" dirty="0">
                <a:latin typeface="+mj-lt"/>
              </a:rPr>
              <a:t> a fast pace</a:t>
            </a:r>
          </a:p>
          <a:p>
            <a:pPr marL="542925"/>
            <a:endParaRPr lang="it-IT" sz="1600" dirty="0">
              <a:latin typeface="+mj-lt"/>
            </a:endParaRPr>
          </a:p>
          <a:p>
            <a:pPr marL="285750" indent="-285750">
              <a:buFont typeface="Arial" panose="020B0604020202020204" pitchFamily="34" charset="0"/>
              <a:buChar char="•"/>
            </a:pPr>
            <a:r>
              <a:rPr lang="it-IT" sz="1600" b="1" dirty="0" err="1">
                <a:solidFill>
                  <a:srgbClr val="FFC000"/>
                </a:solidFill>
                <a:latin typeface="+mj-lt"/>
              </a:rPr>
              <a:t>Required</a:t>
            </a:r>
            <a:endParaRPr lang="it-IT" sz="1600" b="1" dirty="0">
              <a:solidFill>
                <a:srgbClr val="FFC000"/>
              </a:solidFill>
              <a:latin typeface="+mj-lt"/>
            </a:endParaRPr>
          </a:p>
          <a:p>
            <a:pPr marL="542925">
              <a:lnSpc>
                <a:spcPct val="150000"/>
              </a:lnSpc>
            </a:pPr>
            <a:r>
              <a:rPr lang="it-IT" sz="1600" dirty="0">
                <a:latin typeface="+mj-lt"/>
              </a:rPr>
              <a:t>to set </a:t>
            </a:r>
            <a:r>
              <a:rPr lang="it-IT" sz="1600" i="1" dirty="0">
                <a:latin typeface="+mj-lt"/>
              </a:rPr>
              <a:t>up a Monitor, </a:t>
            </a:r>
          </a:p>
          <a:p>
            <a:pPr marL="542925">
              <a:lnSpc>
                <a:spcPct val="150000"/>
              </a:lnSpc>
            </a:pPr>
            <a:r>
              <a:rPr lang="it-IT" sz="1600" i="1" dirty="0">
                <a:latin typeface="+mj-lt"/>
              </a:rPr>
              <a:t>to use the </a:t>
            </a:r>
            <a:r>
              <a:rPr lang="it-IT" sz="1600" i="1" dirty="0" err="1">
                <a:latin typeface="+mj-lt"/>
              </a:rPr>
              <a:t>Region</a:t>
            </a:r>
            <a:r>
              <a:rPr lang="it-IT" sz="1600" i="1" dirty="0">
                <a:latin typeface="+mj-lt"/>
              </a:rPr>
              <a:t> </a:t>
            </a:r>
            <a:r>
              <a:rPr lang="it-IT" sz="1600" i="1" dirty="0" err="1">
                <a:latin typeface="+mj-lt"/>
              </a:rPr>
              <a:t>Command</a:t>
            </a:r>
            <a:r>
              <a:rPr lang="it-IT" sz="1600" i="1" dirty="0">
                <a:latin typeface="+mj-lt"/>
              </a:rPr>
              <a:t>, </a:t>
            </a:r>
          </a:p>
          <a:p>
            <a:pPr marL="542925">
              <a:lnSpc>
                <a:spcPct val="150000"/>
              </a:lnSpc>
            </a:pPr>
            <a:r>
              <a:rPr lang="it-IT" sz="1600" i="1" dirty="0">
                <a:latin typeface="+mj-lt"/>
              </a:rPr>
              <a:t>to operate an </a:t>
            </a:r>
            <a:r>
              <a:rPr lang="it-IT" sz="1600" i="1" dirty="0" err="1">
                <a:latin typeface="+mj-lt"/>
              </a:rPr>
              <a:t>analysis</a:t>
            </a:r>
            <a:r>
              <a:rPr lang="it-IT" sz="1600" i="1" dirty="0">
                <a:latin typeface="+mj-lt"/>
              </a:rPr>
              <a:t> in </a:t>
            </a:r>
            <a:r>
              <a:rPr lang="it-IT" sz="1600" i="1" dirty="0" err="1">
                <a:latin typeface="+mj-lt"/>
              </a:rPr>
              <a:t>Displacement</a:t>
            </a:r>
            <a:r>
              <a:rPr lang="it-IT" sz="1600" i="1" dirty="0">
                <a:latin typeface="+mj-lt"/>
              </a:rPr>
              <a:t> control</a:t>
            </a:r>
          </a:p>
          <a:p>
            <a:pPr marL="542925"/>
            <a:endParaRPr lang="it-IT" sz="1600" dirty="0">
              <a:latin typeface="+mj-lt"/>
            </a:endParaRPr>
          </a:p>
          <a:p>
            <a:endParaRPr lang="en-GB" sz="1600" dirty="0">
              <a:latin typeface="+mj-lt"/>
            </a:endParaRPr>
          </a:p>
          <a:p>
            <a:endParaRPr lang="en-GB" sz="1600" dirty="0">
              <a:latin typeface="+mj-lt"/>
            </a:endParaRPr>
          </a:p>
        </p:txBody>
      </p:sp>
      <p:sp>
        <p:nvSpPr>
          <p:cNvPr id="13" name="CasellaDiTesto 12">
            <a:extLst>
              <a:ext uri="{FF2B5EF4-FFF2-40B4-BE49-F238E27FC236}">
                <a16:creationId xmlns:a16="http://schemas.microsoft.com/office/drawing/2014/main" id="{3093ADFB-52F4-4FFB-9108-9155F73BD3DE}"/>
              </a:ext>
            </a:extLst>
          </p:cNvPr>
          <p:cNvSpPr txBox="1"/>
          <p:nvPr/>
        </p:nvSpPr>
        <p:spPr>
          <a:xfrm>
            <a:off x="194001" y="1136287"/>
            <a:ext cx="8085154" cy="738664"/>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b="0" dirty="0">
                <a:solidFill>
                  <a:schemeClr val="tx1"/>
                </a:solidFill>
              </a:rPr>
              <a:t>Multipurpose tools in STKO, you can use them for numerous objectives.</a:t>
            </a:r>
            <a:endParaRPr lang="it-IT" sz="1600" b="0" dirty="0">
              <a:solidFill>
                <a:schemeClr val="tx1"/>
              </a:solidFill>
            </a:endParaRPr>
          </a:p>
        </p:txBody>
      </p:sp>
      <p:sp>
        <p:nvSpPr>
          <p:cNvPr id="14" name="CasellaDiTesto 13">
            <a:extLst>
              <a:ext uri="{FF2B5EF4-FFF2-40B4-BE49-F238E27FC236}">
                <a16:creationId xmlns:a16="http://schemas.microsoft.com/office/drawing/2014/main" id="{8462E1EA-D914-40C2-85D7-5E85C8B368E1}"/>
              </a:ext>
            </a:extLst>
          </p:cNvPr>
          <p:cNvSpPr txBox="1"/>
          <p:nvPr/>
        </p:nvSpPr>
        <p:spPr>
          <a:xfrm>
            <a:off x="276789" y="679961"/>
            <a:ext cx="4719636"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Definition, creation, update, use</a:t>
            </a:r>
          </a:p>
        </p:txBody>
      </p:sp>
    </p:spTree>
    <p:extLst>
      <p:ext uri="{BB962C8B-B14F-4D97-AF65-F5344CB8AC3E}">
        <p14:creationId xmlns:p14="http://schemas.microsoft.com/office/powerpoint/2010/main" val="925298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ttangolo 60">
            <a:extLst>
              <a:ext uri="{FF2B5EF4-FFF2-40B4-BE49-F238E27FC236}">
                <a16:creationId xmlns:a16="http://schemas.microsoft.com/office/drawing/2014/main" id="{067CAD8E-5544-46AF-AF36-11411D5B3B05}"/>
              </a:ext>
            </a:extLst>
          </p:cNvPr>
          <p:cNvSpPr/>
          <p:nvPr/>
        </p:nvSpPr>
        <p:spPr>
          <a:xfrm>
            <a:off x="6664506" y="9822"/>
            <a:ext cx="2244910" cy="5133678"/>
          </a:xfrm>
          <a:prstGeom prst="rect">
            <a:avLst/>
          </a:prstGeom>
          <a:blipFill>
            <a:blip r:embed="rId3">
              <a:alphaModFix amt="23000"/>
              <a:extLst>
                <a:ext uri="{BEBA8EAE-BF5A-486C-A8C5-ECC9F3942E4B}">
                  <a14:imgProps xmlns:a14="http://schemas.microsoft.com/office/drawing/2010/main">
                    <a14:imgLayer r:embed="rId4">
                      <a14:imgEffect>
                        <a14:sharpenSoften amount="-21000"/>
                      </a14:imgEffect>
                      <a14:imgEffect>
                        <a14:saturation sat="170000"/>
                      </a14:imgEffect>
                      <a14:imgEffect>
                        <a14:brightnessContrast bright="30000" contrast="12000"/>
                      </a14:imgEffect>
                    </a14:imgLayer>
                  </a14:imgProps>
                </a:ext>
              </a:extLst>
            </a:blip>
            <a:stretch>
              <a:fillRect r="-1657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 name="Rectangle 4">
            <a:extLst>
              <a:ext uri="{FF2B5EF4-FFF2-40B4-BE49-F238E27FC236}">
                <a16:creationId xmlns:a16="http://schemas.microsoft.com/office/drawing/2014/main" id="{1AE033EC-E0F8-48F0-AADB-48D625378BB8}"/>
              </a:ext>
            </a:extLst>
          </p:cNvPr>
          <p:cNvSpPr/>
          <p:nvPr/>
        </p:nvSpPr>
        <p:spPr>
          <a:xfrm>
            <a:off x="4239661" y="1662706"/>
            <a:ext cx="4628114" cy="215184"/>
          </a:xfrm>
          <a:prstGeom prst="rect">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 name="Segnaposto testo 2">
            <a:extLst>
              <a:ext uri="{FF2B5EF4-FFF2-40B4-BE49-F238E27FC236}">
                <a16:creationId xmlns:a16="http://schemas.microsoft.com/office/drawing/2014/main" id="{0B1AD7BB-3D71-4227-ABD6-9E685967964E}"/>
              </a:ext>
            </a:extLst>
          </p:cNvPr>
          <p:cNvSpPr>
            <a:spLocks noGrp="1"/>
          </p:cNvSpPr>
          <p:nvPr>
            <p:ph type="body" sz="quarter" idx="12"/>
          </p:nvPr>
        </p:nvSpPr>
        <p:spPr>
          <a:xfrm>
            <a:off x="87314" y="2008395"/>
            <a:ext cx="2892425" cy="384635"/>
          </a:xfrm>
        </p:spPr>
        <p:txBody>
          <a:bodyPr/>
          <a:lstStyle/>
          <a:p>
            <a:r>
              <a:rPr lang="it-IT" dirty="0"/>
              <a:t>CONTENTS</a:t>
            </a:r>
          </a:p>
        </p:txBody>
      </p:sp>
      <p:sp>
        <p:nvSpPr>
          <p:cNvPr id="9" name="Segnaposto testo 8">
            <a:extLst>
              <a:ext uri="{FF2B5EF4-FFF2-40B4-BE49-F238E27FC236}">
                <a16:creationId xmlns:a16="http://schemas.microsoft.com/office/drawing/2014/main" id="{3ADA5A8B-983F-40C2-A563-BC194F0A70FF}"/>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GET STARTED </a:t>
            </a:r>
          </a:p>
          <a:p>
            <a:r>
              <a:rPr lang="en-GB" dirty="0"/>
              <a:t>in OpenSees with STKO</a:t>
            </a:r>
          </a:p>
        </p:txBody>
      </p:sp>
      <p:sp>
        <p:nvSpPr>
          <p:cNvPr id="10" name="Segnaposto testo 3">
            <a:extLst>
              <a:ext uri="{FF2B5EF4-FFF2-40B4-BE49-F238E27FC236}">
                <a16:creationId xmlns:a16="http://schemas.microsoft.com/office/drawing/2014/main" id="{1A46B865-AEA7-4DAD-B011-49E9C3B57D64}"/>
              </a:ext>
            </a:extLst>
          </p:cNvPr>
          <p:cNvSpPr txBox="1">
            <a:spLocks/>
          </p:cNvSpPr>
          <p:nvPr/>
        </p:nvSpPr>
        <p:spPr>
          <a:xfrm>
            <a:off x="4161805" y="203467"/>
            <a:ext cx="4843206" cy="45393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28/04/21 – 05/05/21</a:t>
            </a:r>
          </a:p>
          <a:p>
            <a:pPr>
              <a:lnSpc>
                <a:spcPct val="15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OpenSees</a:t>
            </a:r>
          </a:p>
          <a:p>
            <a:pPr>
              <a:lnSpc>
                <a:spcPct val="15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STKO – Scientific Toolkit for OpenSees</a:t>
            </a:r>
          </a:p>
          <a:p>
            <a:pPr>
              <a:lnSpc>
                <a:spcPct val="15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Model definition overview</a:t>
            </a:r>
          </a:p>
          <a:p>
            <a:pPr marL="0" marR="0" lvl="0" indent="0" algn="l" defTabSz="914400" rtl="0" eaLnBrk="1" fontAlgn="auto" latinLnBrk="0" hangingPunct="1">
              <a:lnSpc>
                <a:spcPct val="150000"/>
              </a:lnSpc>
              <a:spcBef>
                <a:spcPts val="600"/>
              </a:spcBef>
              <a:spcAft>
                <a:spcPts val="0"/>
              </a:spcAft>
              <a:buClr>
                <a:srgbClr val="000000"/>
              </a:buClr>
              <a:buSzTx/>
              <a:buFont typeface="Arial"/>
              <a:buNone/>
              <a:tabLst/>
              <a:defRPr/>
            </a:pPr>
            <a:r>
              <a:rPr kumimoji="0" lang="en-US" sz="1000" b="0" i="1" u="none" strike="noStrike" kern="0" cap="none" spc="0" normalizeH="0" baseline="0" noProof="0" dirty="0">
                <a:ln>
                  <a:noFill/>
                </a:ln>
                <a:solidFill>
                  <a:srgbClr val="1CA6DF"/>
                </a:solidFill>
                <a:effectLst/>
                <a:uLnTx/>
                <a:uFillTx/>
                <a:latin typeface="Open Sans Light" panose="020B0306030504020204" pitchFamily="34" charset="0"/>
                <a:ea typeface="Open Sans Light" panose="020B0306030504020204" pitchFamily="34" charset="0"/>
                <a:cs typeface="Open Sans Light" panose="020B0306030504020204" pitchFamily="34" charset="0"/>
                <a:sym typeface="Arial"/>
              </a:rPr>
              <a:t>June-October (once a week)*</a:t>
            </a:r>
            <a:endParaRPr kumimoji="0" lang="en-US" sz="1000" b="1" u="none" strike="noStrike" kern="0" cap="none" spc="0" normalizeH="0" baseline="0" noProof="0" dirty="0">
              <a:ln>
                <a:noFill/>
              </a:ln>
              <a:solidFill>
                <a:srgbClr val="1CA6DF"/>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sym typeface="Arial"/>
            </a:endParaRPr>
          </a:p>
          <a:p>
            <a:r>
              <a:rPr lang="en-US" b="1"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Geometry, Interactions, Selection sets, Local axes</a:t>
            </a:r>
            <a:r>
              <a:rPr lang="en-US"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a:solidFill>
                  <a:srgbClr val="FFC000"/>
                </a:solidFill>
                <a:latin typeface="Open Sans ExtraBold" panose="020B0906030804020204" pitchFamily="34" charset="0"/>
                <a:ea typeface="Open Sans ExtraBold" panose="020B0906030804020204" pitchFamily="34" charset="0"/>
                <a:cs typeface="Open Sans ExtraBold" panose="020B0906030804020204" pitchFamily="34" charset="0"/>
              </a:rPr>
              <a:t>Physical properties </a:t>
            </a:r>
            <a:r>
              <a:rPr kumimoji="0" lang="en-US" sz="900" b="0" i="1" u="none" strike="noStrike" kern="0" cap="none" spc="0" normalizeH="0" baseline="0" noProof="0" dirty="0">
                <a:ln>
                  <a:noFill/>
                </a:ln>
                <a:solidFill>
                  <a:srgbClr val="1CA6DF"/>
                </a:solidFill>
                <a:effectLst/>
                <a:uLnTx/>
                <a:uFillTx/>
                <a:latin typeface="Open Sans Light" panose="020B0306030504020204" pitchFamily="34" charset="0"/>
                <a:ea typeface="Open Sans Light" panose="020B0306030504020204" pitchFamily="34" charset="0"/>
                <a:cs typeface="Open Sans Light" panose="020B0306030504020204" pitchFamily="34" charset="0"/>
                <a:sym typeface="Arial"/>
              </a:rPr>
              <a:t>- </a:t>
            </a:r>
            <a:r>
              <a:rPr kumimoji="0" lang="en-US" sz="1000" b="1" u="none" strike="noStrike" kern="0" cap="none" spc="0" normalizeH="0" baseline="0" noProof="0" dirty="0">
                <a:ln>
                  <a:noFill/>
                </a:ln>
                <a:solidFill>
                  <a:srgbClr val="1CA6DF"/>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sym typeface="Arial"/>
              </a:rPr>
              <a:t>Next webinar </a:t>
            </a:r>
            <a:r>
              <a:rPr lang="en-US" sz="1000" b="1" dirty="0">
                <a:solidFill>
                  <a:srgbClr val="1CA6DF"/>
                </a:solidFill>
                <a:latin typeface="Open Sans ExtraBold" panose="020B0906030804020204" pitchFamily="34" charset="0"/>
                <a:ea typeface="Open Sans ExtraBold" panose="020B0906030804020204" pitchFamily="34" charset="0"/>
                <a:cs typeface="Open Sans ExtraBold" panose="020B0906030804020204" pitchFamily="34" charset="0"/>
              </a:rPr>
              <a:t>23</a:t>
            </a:r>
            <a:r>
              <a:rPr kumimoji="0" lang="en-US" sz="1000" b="1" u="none" strike="noStrike" kern="0" cap="none" spc="0" normalizeH="0" baseline="0" noProof="0" dirty="0">
                <a:ln>
                  <a:noFill/>
                </a:ln>
                <a:solidFill>
                  <a:srgbClr val="1CA6DF"/>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sym typeface="Arial"/>
              </a:rPr>
              <a:t>/06/2021</a:t>
            </a:r>
            <a:endParaRPr lang="en-US" dirty="0">
              <a:solidFill>
                <a:srgbClr val="FFC000"/>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Element properties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Definitions and Conditions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Mesh and Analysis </a:t>
            </a:r>
            <a:r>
              <a:rPr lang="en-US" sz="1200"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(2 hours on the Analysis Commands)</a:t>
            </a:r>
            <a:endPar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Postprocessing and results visualization</a:t>
            </a:r>
          </a:p>
          <a:p>
            <a:endPar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Modal and response spectrum analysis </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Linear, nonlinear static and dynamic analysis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Reinforced concrete and masonry frame structures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 softening and mesh objectivity, diaphragms modelling, joints modeling, infill panels…)</a:t>
            </a:r>
          </a:p>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CasellaDiTesto 10">
            <a:extLst>
              <a:ext uri="{FF2B5EF4-FFF2-40B4-BE49-F238E27FC236}">
                <a16:creationId xmlns:a16="http://schemas.microsoft.com/office/drawing/2014/main" id="{5EB25FF5-6F9B-44A4-A280-9E23D743E128}"/>
              </a:ext>
            </a:extLst>
          </p:cNvPr>
          <p:cNvSpPr txBox="1"/>
          <p:nvPr/>
        </p:nvSpPr>
        <p:spPr>
          <a:xfrm>
            <a:off x="4161805" y="4849507"/>
            <a:ext cx="2593518" cy="246221"/>
          </a:xfrm>
          <a:prstGeom prst="rect">
            <a:avLst/>
          </a:prstGeom>
          <a:solidFill>
            <a:schemeClr val="bg1"/>
          </a:solidFill>
        </p:spPr>
        <p:txBody>
          <a:bodyPr wrap="square">
            <a:spAutoFit/>
          </a:bodyPr>
          <a:lstStyle/>
          <a:p>
            <a:pPr>
              <a:spcBef>
                <a:spcPts val="600"/>
              </a:spcBef>
            </a:pPr>
            <a:r>
              <a:rPr lang="en-US" sz="1000" i="1" dirty="0">
                <a:solidFill>
                  <a:srgbClr val="1CA6DF"/>
                </a:solidFill>
                <a:latin typeface="Open Sans Light" panose="020B0306030504020204" pitchFamily="34" charset="0"/>
                <a:ea typeface="Open Sans Light" panose="020B0306030504020204" pitchFamily="34" charset="0"/>
                <a:cs typeface="Open Sans Light" panose="020B0306030504020204" pitchFamily="34" charset="0"/>
              </a:rPr>
              <a:t>*Only one in August</a:t>
            </a:r>
            <a:endParaRPr lang="en-GB" sz="1000" i="1" dirty="0">
              <a:solidFill>
                <a:srgbClr val="1CA6D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Ovale 3">
            <a:extLst>
              <a:ext uri="{FF2B5EF4-FFF2-40B4-BE49-F238E27FC236}">
                <a16:creationId xmlns:a16="http://schemas.microsoft.com/office/drawing/2014/main" id="{1B798194-513C-45B8-9D3A-D3C0F37EE3B6}"/>
              </a:ext>
            </a:extLst>
          </p:cNvPr>
          <p:cNvSpPr/>
          <p:nvPr/>
        </p:nvSpPr>
        <p:spPr>
          <a:xfrm>
            <a:off x="3892129" y="492568"/>
            <a:ext cx="224233" cy="224233"/>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1</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Ovale 14">
            <a:extLst>
              <a:ext uri="{FF2B5EF4-FFF2-40B4-BE49-F238E27FC236}">
                <a16:creationId xmlns:a16="http://schemas.microsoft.com/office/drawing/2014/main" id="{E104245F-7041-40F5-9869-862DB56AA4FD}"/>
              </a:ext>
            </a:extLst>
          </p:cNvPr>
          <p:cNvSpPr/>
          <p:nvPr/>
        </p:nvSpPr>
        <p:spPr>
          <a:xfrm>
            <a:off x="3891364" y="802195"/>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2</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Ovale 16">
            <a:extLst>
              <a:ext uri="{FF2B5EF4-FFF2-40B4-BE49-F238E27FC236}">
                <a16:creationId xmlns:a16="http://schemas.microsoft.com/office/drawing/2014/main" id="{14A0D0FB-BDC9-495F-99B9-963E1BCC86C6}"/>
              </a:ext>
            </a:extLst>
          </p:cNvPr>
          <p:cNvSpPr/>
          <p:nvPr/>
        </p:nvSpPr>
        <p:spPr>
          <a:xfrm>
            <a:off x="3847451" y="1578782"/>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4</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29" name="Gruppo 28">
            <a:extLst>
              <a:ext uri="{FF2B5EF4-FFF2-40B4-BE49-F238E27FC236}">
                <a16:creationId xmlns:a16="http://schemas.microsoft.com/office/drawing/2014/main" id="{CDD7EF07-C2A8-4843-AF5E-110444266B34}"/>
              </a:ext>
            </a:extLst>
          </p:cNvPr>
          <p:cNvGrpSpPr/>
          <p:nvPr/>
        </p:nvGrpSpPr>
        <p:grpSpPr>
          <a:xfrm>
            <a:off x="3768480" y="2681844"/>
            <a:ext cx="469669" cy="315884"/>
            <a:chOff x="3952702" y="2862634"/>
            <a:chExt cx="469669" cy="315884"/>
          </a:xfrm>
        </p:grpSpPr>
        <p:sp>
          <p:nvSpPr>
            <p:cNvPr id="18" name="Ovale 17">
              <a:extLst>
                <a:ext uri="{FF2B5EF4-FFF2-40B4-BE49-F238E27FC236}">
                  <a16:creationId xmlns:a16="http://schemas.microsoft.com/office/drawing/2014/main" id="{7FB51B08-6E5C-467D-A1A7-4D0EE91D4E39}"/>
                </a:ext>
              </a:extLst>
            </p:cNvPr>
            <p:cNvSpPr/>
            <p:nvPr/>
          </p:nvSpPr>
          <p:spPr>
            <a:xfrm>
              <a:off x="4031673" y="2862634"/>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 name="CasellaDiTesto 7">
              <a:extLst>
                <a:ext uri="{FF2B5EF4-FFF2-40B4-BE49-F238E27FC236}">
                  <a16:creationId xmlns:a16="http://schemas.microsoft.com/office/drawing/2014/main" id="{0F5751FD-9A06-4E00-8DBD-963A61731698}"/>
                </a:ext>
              </a:extLst>
            </p:cNvPr>
            <p:cNvSpPr txBox="1"/>
            <p:nvPr/>
          </p:nvSpPr>
          <p:spPr>
            <a:xfrm>
              <a:off x="3952702" y="2870741"/>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11</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sp>
        <p:nvSpPr>
          <p:cNvPr id="19" name="Ovale 18">
            <a:extLst>
              <a:ext uri="{FF2B5EF4-FFF2-40B4-BE49-F238E27FC236}">
                <a16:creationId xmlns:a16="http://schemas.microsoft.com/office/drawing/2014/main" id="{1CA7E0D4-5991-4799-A498-A79DEA4C8A63}"/>
              </a:ext>
            </a:extLst>
          </p:cNvPr>
          <p:cNvSpPr/>
          <p:nvPr/>
        </p:nvSpPr>
        <p:spPr>
          <a:xfrm>
            <a:off x="3847451" y="3144592"/>
            <a:ext cx="315884" cy="315884"/>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CasellaDiTesto 19">
            <a:extLst>
              <a:ext uri="{FF2B5EF4-FFF2-40B4-BE49-F238E27FC236}">
                <a16:creationId xmlns:a16="http://schemas.microsoft.com/office/drawing/2014/main" id="{0694C4E9-A2AF-479A-81E1-F8AA4415A077}"/>
              </a:ext>
            </a:extLst>
          </p:cNvPr>
          <p:cNvSpPr txBox="1"/>
          <p:nvPr/>
        </p:nvSpPr>
        <p:spPr>
          <a:xfrm>
            <a:off x="3768480" y="3152699"/>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12</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Ovale 20">
            <a:extLst>
              <a:ext uri="{FF2B5EF4-FFF2-40B4-BE49-F238E27FC236}">
                <a16:creationId xmlns:a16="http://schemas.microsoft.com/office/drawing/2014/main" id="{FFE5F37F-B553-47A0-9031-631C302A2088}"/>
              </a:ext>
            </a:extLst>
          </p:cNvPr>
          <p:cNvSpPr/>
          <p:nvPr/>
        </p:nvSpPr>
        <p:spPr>
          <a:xfrm>
            <a:off x="3847451" y="3935335"/>
            <a:ext cx="315884" cy="315884"/>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CasellaDiTesto 21">
            <a:extLst>
              <a:ext uri="{FF2B5EF4-FFF2-40B4-BE49-F238E27FC236}">
                <a16:creationId xmlns:a16="http://schemas.microsoft.com/office/drawing/2014/main" id="{E0F9EF17-96BC-450E-A46C-870C5B490696}"/>
              </a:ext>
            </a:extLst>
          </p:cNvPr>
          <p:cNvSpPr txBox="1"/>
          <p:nvPr/>
        </p:nvSpPr>
        <p:spPr>
          <a:xfrm>
            <a:off x="3768480" y="3943442"/>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20</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cxnSp>
        <p:nvCxnSpPr>
          <p:cNvPr id="33" name="Connettore diritto 32">
            <a:extLst>
              <a:ext uri="{FF2B5EF4-FFF2-40B4-BE49-F238E27FC236}">
                <a16:creationId xmlns:a16="http://schemas.microsoft.com/office/drawing/2014/main" id="{7D9E6535-B4B5-41CC-A1CF-A36BCE8172A0}"/>
              </a:ext>
            </a:extLst>
          </p:cNvPr>
          <p:cNvCxnSpPr>
            <a:cxnSpLocks/>
            <a:stCxn id="17" idx="4"/>
            <a:endCxn id="8" idx="0"/>
          </p:cNvCxnSpPr>
          <p:nvPr/>
        </p:nvCxnSpPr>
        <p:spPr>
          <a:xfrm flipH="1">
            <a:off x="4003315" y="1894666"/>
            <a:ext cx="2078" cy="795285"/>
          </a:xfrm>
          <a:prstGeom prst="line">
            <a:avLst/>
          </a:prstGeom>
          <a:ln w="28575" cap="rnd">
            <a:solidFill>
              <a:srgbClr val="FF9900">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4" name="Connettore diritto 33">
            <a:extLst>
              <a:ext uri="{FF2B5EF4-FFF2-40B4-BE49-F238E27FC236}">
                <a16:creationId xmlns:a16="http://schemas.microsoft.com/office/drawing/2014/main" id="{7785A0A7-BB40-4AD8-BF3A-4672C9233A58}"/>
              </a:ext>
            </a:extLst>
          </p:cNvPr>
          <p:cNvCxnSpPr>
            <a:cxnSpLocks/>
            <a:stCxn id="20" idx="2"/>
            <a:endCxn id="22" idx="0"/>
          </p:cNvCxnSpPr>
          <p:nvPr/>
        </p:nvCxnSpPr>
        <p:spPr>
          <a:xfrm>
            <a:off x="4003315" y="3460476"/>
            <a:ext cx="0" cy="482966"/>
          </a:xfrm>
          <a:prstGeom prst="line">
            <a:avLst/>
          </a:prstGeom>
          <a:ln w="28575" cap="rnd">
            <a:solidFill>
              <a:srgbClr val="1CA6DF">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6" name="Connettore diritto 35">
            <a:extLst>
              <a:ext uri="{FF2B5EF4-FFF2-40B4-BE49-F238E27FC236}">
                <a16:creationId xmlns:a16="http://schemas.microsoft.com/office/drawing/2014/main" id="{4F67B865-8FC3-4AE9-AA06-FA0BB9A57A00}"/>
              </a:ext>
            </a:extLst>
          </p:cNvPr>
          <p:cNvCxnSpPr>
            <a:cxnSpLocks/>
          </p:cNvCxnSpPr>
          <p:nvPr/>
        </p:nvCxnSpPr>
        <p:spPr>
          <a:xfrm>
            <a:off x="4003314" y="3631776"/>
            <a:ext cx="0" cy="230252"/>
          </a:xfrm>
          <a:prstGeom prst="line">
            <a:avLst/>
          </a:prstGeom>
          <a:ln w="28575" cap="rnd">
            <a:solidFill>
              <a:srgbClr val="FF9900">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3" name="CasellaDiTesto 42">
            <a:extLst>
              <a:ext uri="{FF2B5EF4-FFF2-40B4-BE49-F238E27FC236}">
                <a16:creationId xmlns:a16="http://schemas.microsoft.com/office/drawing/2014/main" id="{76166FDB-3DC3-4D74-81B1-A970C6D587EB}"/>
              </a:ext>
            </a:extLst>
          </p:cNvPr>
          <p:cNvSpPr txBox="1"/>
          <p:nvPr/>
        </p:nvSpPr>
        <p:spPr>
          <a:xfrm>
            <a:off x="87314" y="2319962"/>
            <a:ext cx="4581524" cy="261610"/>
          </a:xfrm>
          <a:prstGeom prst="rect">
            <a:avLst/>
          </a:prstGeom>
          <a:noFill/>
        </p:spPr>
        <p:txBody>
          <a:bodyPr wrap="square">
            <a:spAutoFit/>
          </a:bodyPr>
          <a:lstStyle/>
          <a:p>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Full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syllabus</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available</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5">
                  <a:extLst>
                    <a:ext uri="{A12FA001-AC4F-418D-AE19-62706E023703}">
                      <ahyp:hlinkClr xmlns:ahyp="http://schemas.microsoft.com/office/drawing/2018/hyperlinkcolor" val="tx"/>
                    </a:ext>
                  </a:extLst>
                </a:hlinkClick>
              </a:rPr>
              <a:t>here</a:t>
            </a:r>
            <a:endPar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endParaRPr>
          </a:p>
        </p:txBody>
      </p:sp>
      <p:sp>
        <p:nvSpPr>
          <p:cNvPr id="49" name="Rettangolo 48">
            <a:extLst>
              <a:ext uri="{FF2B5EF4-FFF2-40B4-BE49-F238E27FC236}">
                <a16:creationId xmlns:a16="http://schemas.microsoft.com/office/drawing/2014/main" id="{464A1FD5-EAFC-45B3-BBD3-23F6D9ED39FF}"/>
              </a:ext>
            </a:extLst>
          </p:cNvPr>
          <p:cNvSpPr/>
          <p:nvPr/>
        </p:nvSpPr>
        <p:spPr>
          <a:xfrm>
            <a:off x="8909416" y="1260567"/>
            <a:ext cx="234584" cy="1824114"/>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0" name="Rettangolo 49">
            <a:extLst>
              <a:ext uri="{FF2B5EF4-FFF2-40B4-BE49-F238E27FC236}">
                <a16:creationId xmlns:a16="http://schemas.microsoft.com/office/drawing/2014/main" id="{C0DF5EC5-0197-40A5-B4FA-83A153B55F4E}"/>
              </a:ext>
            </a:extLst>
          </p:cNvPr>
          <p:cNvSpPr/>
          <p:nvPr/>
        </p:nvSpPr>
        <p:spPr>
          <a:xfrm>
            <a:off x="8909416" y="3078343"/>
            <a:ext cx="234584" cy="345004"/>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1" name="Rettangolo 50">
            <a:extLst>
              <a:ext uri="{FF2B5EF4-FFF2-40B4-BE49-F238E27FC236}">
                <a16:creationId xmlns:a16="http://schemas.microsoft.com/office/drawing/2014/main" id="{D2039086-5BEA-42E9-A5AA-C9321C5546EC}"/>
              </a:ext>
            </a:extLst>
          </p:cNvPr>
          <p:cNvSpPr/>
          <p:nvPr/>
        </p:nvSpPr>
        <p:spPr>
          <a:xfrm>
            <a:off x="8909416" y="3423346"/>
            <a:ext cx="234584" cy="183080"/>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2" name="Rettangolo 51">
            <a:extLst>
              <a:ext uri="{FF2B5EF4-FFF2-40B4-BE49-F238E27FC236}">
                <a16:creationId xmlns:a16="http://schemas.microsoft.com/office/drawing/2014/main" id="{164FAB1C-1406-4644-BD9A-415ED16B6E42}"/>
              </a:ext>
            </a:extLst>
          </p:cNvPr>
          <p:cNvSpPr/>
          <p:nvPr/>
        </p:nvSpPr>
        <p:spPr>
          <a:xfrm>
            <a:off x="8909416" y="3882933"/>
            <a:ext cx="234584" cy="369124"/>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3" name="Rettangolo 52">
            <a:extLst>
              <a:ext uri="{FF2B5EF4-FFF2-40B4-BE49-F238E27FC236}">
                <a16:creationId xmlns:a16="http://schemas.microsoft.com/office/drawing/2014/main" id="{E60945AD-8099-4487-B327-CFAAF2BD6C90}"/>
              </a:ext>
            </a:extLst>
          </p:cNvPr>
          <p:cNvSpPr/>
          <p:nvPr/>
        </p:nvSpPr>
        <p:spPr>
          <a:xfrm>
            <a:off x="8909416" y="3606426"/>
            <a:ext cx="234584" cy="276507"/>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4" name="Rettangolo 53">
            <a:extLst>
              <a:ext uri="{FF2B5EF4-FFF2-40B4-BE49-F238E27FC236}">
                <a16:creationId xmlns:a16="http://schemas.microsoft.com/office/drawing/2014/main" id="{F0940CE1-BB24-418E-9C06-CBEFF5ADC298}"/>
              </a:ext>
            </a:extLst>
          </p:cNvPr>
          <p:cNvSpPr/>
          <p:nvPr/>
        </p:nvSpPr>
        <p:spPr>
          <a:xfrm>
            <a:off x="8909416" y="4251219"/>
            <a:ext cx="234584" cy="882459"/>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0" name="Ovale 3">
            <a:extLst>
              <a:ext uri="{FF2B5EF4-FFF2-40B4-BE49-F238E27FC236}">
                <a16:creationId xmlns:a16="http://schemas.microsoft.com/office/drawing/2014/main" id="{16FC0251-631D-4FF9-AB3A-3D1B2D9314F5}"/>
              </a:ext>
            </a:extLst>
          </p:cNvPr>
          <p:cNvSpPr/>
          <p:nvPr/>
        </p:nvSpPr>
        <p:spPr>
          <a:xfrm>
            <a:off x="198983" y="3602815"/>
            <a:ext cx="158498" cy="15849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Ovale 3">
            <a:extLst>
              <a:ext uri="{FF2B5EF4-FFF2-40B4-BE49-F238E27FC236}">
                <a16:creationId xmlns:a16="http://schemas.microsoft.com/office/drawing/2014/main" id="{0FD870BB-D534-4FC6-B03D-5610402F5991}"/>
              </a:ext>
            </a:extLst>
          </p:cNvPr>
          <p:cNvSpPr/>
          <p:nvPr/>
        </p:nvSpPr>
        <p:spPr>
          <a:xfrm>
            <a:off x="198983" y="3934775"/>
            <a:ext cx="158498" cy="158498"/>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Ovale 3">
            <a:extLst>
              <a:ext uri="{FF2B5EF4-FFF2-40B4-BE49-F238E27FC236}">
                <a16:creationId xmlns:a16="http://schemas.microsoft.com/office/drawing/2014/main" id="{03E95011-6433-4585-8F27-B004098FF9EC}"/>
              </a:ext>
            </a:extLst>
          </p:cNvPr>
          <p:cNvSpPr/>
          <p:nvPr/>
        </p:nvSpPr>
        <p:spPr>
          <a:xfrm>
            <a:off x="198983" y="4279270"/>
            <a:ext cx="158498" cy="158498"/>
          </a:xfrm>
          <a:prstGeom prst="ellipse">
            <a:avLst/>
          </a:prstGeom>
          <a:solidFill>
            <a:srgbClr val="1CA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 name="TextBox 1">
            <a:extLst>
              <a:ext uri="{FF2B5EF4-FFF2-40B4-BE49-F238E27FC236}">
                <a16:creationId xmlns:a16="http://schemas.microsoft.com/office/drawing/2014/main" id="{83F23270-7636-40C4-99D9-A2CA542A56A3}"/>
              </a:ext>
            </a:extLst>
          </p:cNvPr>
          <p:cNvSpPr txBox="1"/>
          <p:nvPr/>
        </p:nvSpPr>
        <p:spPr>
          <a:xfrm>
            <a:off x="348168" y="3884604"/>
            <a:ext cx="1350904" cy="276999"/>
          </a:xfrm>
          <a:prstGeom prst="rect">
            <a:avLst/>
          </a:prstGeom>
          <a:noFill/>
        </p:spPr>
        <p:txBody>
          <a:bodyPr wrap="square" rtlCol="0">
            <a:spAutoFit/>
          </a:bodyPr>
          <a:lstStyle/>
          <a:p>
            <a:r>
              <a:rPr lang="en-US" sz="1200" b="1" dirty="0">
                <a:solidFill>
                  <a:srgbClr val="FFB13F"/>
                </a:solidFill>
                <a:latin typeface="Open Sans" panose="020B0606030504020204" pitchFamily="34" charset="0"/>
                <a:ea typeface="Open Sans" panose="020B0606030504020204" pitchFamily="34" charset="0"/>
                <a:cs typeface="Open Sans" panose="020B0606030504020204" pitchFamily="34" charset="0"/>
              </a:rPr>
              <a:t>THEORY</a:t>
            </a:r>
          </a:p>
        </p:txBody>
      </p:sp>
      <p:sp>
        <p:nvSpPr>
          <p:cNvPr id="35" name="TextBox 34">
            <a:extLst>
              <a:ext uri="{FF2B5EF4-FFF2-40B4-BE49-F238E27FC236}">
                <a16:creationId xmlns:a16="http://schemas.microsoft.com/office/drawing/2014/main" id="{90D7A3A3-92FF-4AFC-B9C7-E23FC5F6BF2F}"/>
              </a:ext>
            </a:extLst>
          </p:cNvPr>
          <p:cNvSpPr txBox="1"/>
          <p:nvPr/>
        </p:nvSpPr>
        <p:spPr>
          <a:xfrm>
            <a:off x="348168" y="4227894"/>
            <a:ext cx="1350904" cy="276999"/>
          </a:xfrm>
          <a:prstGeom prst="rect">
            <a:avLst/>
          </a:prstGeom>
          <a:noFill/>
        </p:spPr>
        <p:txBody>
          <a:bodyPr wrap="square" rtlCol="0">
            <a:spAutoFit/>
          </a:bodyPr>
          <a:lstStyle/>
          <a:p>
            <a:r>
              <a:rPr lang="en-US" sz="1200" b="1" dirty="0">
                <a:solidFill>
                  <a:srgbClr val="1CA6DF"/>
                </a:solidFill>
                <a:latin typeface="Open Sans" panose="020B0606030504020204" pitchFamily="34" charset="0"/>
                <a:ea typeface="Open Sans" panose="020B0606030504020204" pitchFamily="34" charset="0"/>
                <a:cs typeface="Open Sans" panose="020B0606030504020204" pitchFamily="34" charset="0"/>
              </a:rPr>
              <a:t>PRACTICE</a:t>
            </a:r>
          </a:p>
        </p:txBody>
      </p:sp>
      <p:sp>
        <p:nvSpPr>
          <p:cNvPr id="37" name="TextBox 36">
            <a:extLst>
              <a:ext uri="{FF2B5EF4-FFF2-40B4-BE49-F238E27FC236}">
                <a16:creationId xmlns:a16="http://schemas.microsoft.com/office/drawing/2014/main" id="{CC7CF032-322F-4A44-AF2C-92E9DBEA7F97}"/>
              </a:ext>
            </a:extLst>
          </p:cNvPr>
          <p:cNvSpPr txBox="1"/>
          <p:nvPr/>
        </p:nvSpPr>
        <p:spPr>
          <a:xfrm>
            <a:off x="348168" y="3560883"/>
            <a:ext cx="1350904" cy="276999"/>
          </a:xfrm>
          <a:prstGeom prst="rect">
            <a:avLst/>
          </a:prstGeom>
          <a:noFill/>
        </p:spPr>
        <p:txBody>
          <a:bodyPr wrap="square" rtlCol="0">
            <a:spAutoFit/>
          </a:bodyPr>
          <a:lstStyle/>
          <a:p>
            <a:r>
              <a:rPr lang="en-US" sz="12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INTRO</a:t>
            </a:r>
          </a:p>
        </p:txBody>
      </p:sp>
      <p:sp>
        <p:nvSpPr>
          <p:cNvPr id="38" name="Rettangolo 46">
            <a:extLst>
              <a:ext uri="{FF2B5EF4-FFF2-40B4-BE49-F238E27FC236}">
                <a16:creationId xmlns:a16="http://schemas.microsoft.com/office/drawing/2014/main" id="{61D29007-FDBA-4881-8FB5-1B085982795B}"/>
              </a:ext>
            </a:extLst>
          </p:cNvPr>
          <p:cNvSpPr/>
          <p:nvPr/>
        </p:nvSpPr>
        <p:spPr>
          <a:xfrm>
            <a:off x="8909416" y="-1"/>
            <a:ext cx="234584" cy="1260568"/>
          </a:xfrm>
          <a:prstGeom prst="rect">
            <a:avLst/>
          </a:prstGeom>
          <a:solidFill>
            <a:schemeClr val="bg1">
              <a:lumMod val="8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9" name="Ovale 38">
            <a:extLst>
              <a:ext uri="{FF2B5EF4-FFF2-40B4-BE49-F238E27FC236}">
                <a16:creationId xmlns:a16="http://schemas.microsoft.com/office/drawing/2014/main" id="{AD37080A-C842-4984-90B3-3942B61B1EF2}"/>
              </a:ext>
            </a:extLst>
          </p:cNvPr>
          <p:cNvSpPr/>
          <p:nvPr/>
        </p:nvSpPr>
        <p:spPr>
          <a:xfrm>
            <a:off x="3891364" y="1118079"/>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35738331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609660" y="648021"/>
            <a:ext cx="2892425" cy="1585913"/>
          </a:xfrm>
        </p:spPr>
        <p:txBody>
          <a:bodyPr/>
          <a:lstStyle/>
          <a:p>
            <a:pPr marL="90488" indent="0"/>
            <a:r>
              <a:rPr lang="en-US" dirty="0"/>
              <a:t>Geometry</a:t>
            </a:r>
          </a:p>
          <a:p>
            <a:pPr marL="90488" indent="0"/>
            <a:r>
              <a:rPr lang="en-US" dirty="0"/>
              <a:t>Interactions</a:t>
            </a:r>
          </a:p>
          <a:p>
            <a:pPr marL="90488" indent="0"/>
            <a:r>
              <a:rPr lang="en-US" dirty="0"/>
              <a:t>Selection sets</a:t>
            </a:r>
          </a:p>
          <a:p>
            <a:pPr marL="90488" indent="0"/>
            <a:r>
              <a:rPr lang="en-US" dirty="0"/>
              <a:t>Local axes</a:t>
            </a:r>
          </a:p>
        </p:txBody>
      </p:sp>
      <p:sp>
        <p:nvSpPr>
          <p:cNvPr id="10" name="Ovale 9">
            <a:extLst>
              <a:ext uri="{FF2B5EF4-FFF2-40B4-BE49-F238E27FC236}">
                <a16:creationId xmlns:a16="http://schemas.microsoft.com/office/drawing/2014/main" id="{BDA7EAF4-6AB7-4E46-824A-473640F222E5}"/>
              </a:ext>
            </a:extLst>
          </p:cNvPr>
          <p:cNvSpPr/>
          <p:nvPr/>
        </p:nvSpPr>
        <p:spPr>
          <a:xfrm>
            <a:off x="212426" y="723554"/>
            <a:ext cx="365586" cy="365586"/>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85" name="Triangolo isoscele 84">
            <a:extLst>
              <a:ext uri="{FF2B5EF4-FFF2-40B4-BE49-F238E27FC236}">
                <a16:creationId xmlns:a16="http://schemas.microsoft.com/office/drawing/2014/main" id="{820D22CF-2C0F-46EF-BC5A-3C2A21CDD520}"/>
              </a:ext>
            </a:extLst>
          </p:cNvPr>
          <p:cNvSpPr/>
          <p:nvPr/>
        </p:nvSpPr>
        <p:spPr>
          <a:xfrm>
            <a:off x="3403546" y="1906248"/>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1" name="Triangolo isoscele 50">
            <a:extLst>
              <a:ext uri="{FF2B5EF4-FFF2-40B4-BE49-F238E27FC236}">
                <a16:creationId xmlns:a16="http://schemas.microsoft.com/office/drawing/2014/main" id="{3147C03C-DAA1-4B83-A18E-C6D8C84FDFC4}"/>
              </a:ext>
            </a:extLst>
          </p:cNvPr>
          <p:cNvSpPr/>
          <p:nvPr/>
        </p:nvSpPr>
        <p:spPr>
          <a:xfrm rot="10800000">
            <a:off x="4662928" y="979857"/>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2" name="Rettangolo 51">
            <a:extLst>
              <a:ext uri="{FF2B5EF4-FFF2-40B4-BE49-F238E27FC236}">
                <a16:creationId xmlns:a16="http://schemas.microsoft.com/office/drawing/2014/main" id="{E70E1FC3-BB7B-43B8-BEC1-2A30F9B3B4FE}"/>
              </a:ext>
            </a:extLst>
          </p:cNvPr>
          <p:cNvSpPr/>
          <p:nvPr/>
        </p:nvSpPr>
        <p:spPr>
          <a:xfrm>
            <a:off x="4136774" y="979857"/>
            <a:ext cx="875816" cy="844417"/>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3" name="Triangolo isoscele 72">
            <a:extLst>
              <a:ext uri="{FF2B5EF4-FFF2-40B4-BE49-F238E27FC236}">
                <a16:creationId xmlns:a16="http://schemas.microsoft.com/office/drawing/2014/main" id="{56373A33-7414-4FF6-A52B-ADB9B354C9D8}"/>
              </a:ext>
            </a:extLst>
          </p:cNvPr>
          <p:cNvSpPr/>
          <p:nvPr/>
        </p:nvSpPr>
        <p:spPr>
          <a:xfrm rot="10800000">
            <a:off x="4279357" y="1906252"/>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4" name="Rettangolo 73">
            <a:extLst>
              <a:ext uri="{FF2B5EF4-FFF2-40B4-BE49-F238E27FC236}">
                <a16:creationId xmlns:a16="http://schemas.microsoft.com/office/drawing/2014/main" id="{5CAA3C6B-7ECD-4D71-92FA-E5FBAEDF9E0D}"/>
              </a:ext>
            </a:extLst>
          </p:cNvPr>
          <p:cNvSpPr/>
          <p:nvPr/>
        </p:nvSpPr>
        <p:spPr>
          <a:xfrm>
            <a:off x="3753203" y="1906252"/>
            <a:ext cx="875816" cy="844417"/>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5" name="Triangolo isoscele 74">
            <a:extLst>
              <a:ext uri="{FF2B5EF4-FFF2-40B4-BE49-F238E27FC236}">
                <a16:creationId xmlns:a16="http://schemas.microsoft.com/office/drawing/2014/main" id="{C33B14E0-A75C-4E88-946C-3D924743D7BA}"/>
              </a:ext>
            </a:extLst>
          </p:cNvPr>
          <p:cNvSpPr/>
          <p:nvPr/>
        </p:nvSpPr>
        <p:spPr>
          <a:xfrm>
            <a:off x="3787477" y="979852"/>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1" name="Rettangolo 30">
            <a:extLst>
              <a:ext uri="{FF2B5EF4-FFF2-40B4-BE49-F238E27FC236}">
                <a16:creationId xmlns:a16="http://schemas.microsoft.com/office/drawing/2014/main" id="{9E0CEC25-D85A-4A5D-BDB1-6FF0C9DB1350}"/>
              </a:ext>
            </a:extLst>
          </p:cNvPr>
          <p:cNvSpPr/>
          <p:nvPr/>
        </p:nvSpPr>
        <p:spPr>
          <a:xfrm>
            <a:off x="3509177" y="1906250"/>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Interactions</a:t>
            </a:r>
          </a:p>
        </p:txBody>
      </p:sp>
      <p:sp>
        <p:nvSpPr>
          <p:cNvPr id="116" name="Segnaposto testo 3">
            <a:extLst>
              <a:ext uri="{FF2B5EF4-FFF2-40B4-BE49-F238E27FC236}">
                <a16:creationId xmlns:a16="http://schemas.microsoft.com/office/drawing/2014/main" id="{13FF3860-054A-44E4-8EE8-D745733A19BD}"/>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16 June 2021</a:t>
            </a:r>
          </a:p>
          <a:p>
            <a:r>
              <a:rPr lang="en-US" b="1" dirty="0">
                <a:latin typeface="Open Sans" panose="020B0606030504020204" pitchFamily="34" charset="0"/>
                <a:ea typeface="Open Sans" panose="020B0606030504020204" pitchFamily="34" charset="0"/>
                <a:cs typeface="Open Sans" panose="020B0606030504020204" pitchFamily="34" charset="0"/>
              </a:rPr>
              <a:t>Geometries, interactions,</a:t>
            </a:r>
          </a:p>
          <a:p>
            <a:r>
              <a:rPr lang="en-US" b="1" dirty="0">
                <a:latin typeface="Open Sans" panose="020B0606030504020204" pitchFamily="34" charset="0"/>
                <a:ea typeface="Open Sans" panose="020B0606030504020204" pitchFamily="34" charset="0"/>
                <a:cs typeface="Open Sans" panose="020B0606030504020204" pitchFamily="34" charset="0"/>
              </a:rPr>
              <a:t>selection sets, local axes</a:t>
            </a:r>
          </a:p>
        </p:txBody>
      </p:sp>
      <p:sp>
        <p:nvSpPr>
          <p:cNvPr id="117" name="Ovale 116">
            <a:extLst>
              <a:ext uri="{FF2B5EF4-FFF2-40B4-BE49-F238E27FC236}">
                <a16:creationId xmlns:a16="http://schemas.microsoft.com/office/drawing/2014/main" id="{A48A4C48-0787-4EA2-8FC9-CB9184FC9B8E}"/>
              </a:ext>
            </a:extLst>
          </p:cNvPr>
          <p:cNvSpPr/>
          <p:nvPr/>
        </p:nvSpPr>
        <p:spPr>
          <a:xfrm>
            <a:off x="3982677" y="275748"/>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9" name="Rettangolo 28">
            <a:extLst>
              <a:ext uri="{FF2B5EF4-FFF2-40B4-BE49-F238E27FC236}">
                <a16:creationId xmlns:a16="http://schemas.microsoft.com/office/drawing/2014/main" id="{54AE1EF1-B804-4EA2-B901-6B5EB7B9FE81}"/>
              </a:ext>
            </a:extLst>
          </p:cNvPr>
          <p:cNvSpPr/>
          <p:nvPr/>
        </p:nvSpPr>
        <p:spPr>
          <a:xfrm>
            <a:off x="3940191" y="979854"/>
            <a:ext cx="1286771"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Geometry</a:t>
            </a:r>
          </a:p>
        </p:txBody>
      </p:sp>
      <p:sp>
        <p:nvSpPr>
          <p:cNvPr id="34" name="Triangolo isoscele 33">
            <a:extLst>
              <a:ext uri="{FF2B5EF4-FFF2-40B4-BE49-F238E27FC236}">
                <a16:creationId xmlns:a16="http://schemas.microsoft.com/office/drawing/2014/main" id="{7BA0A105-E817-40F6-BC29-706981958CF5}"/>
              </a:ext>
            </a:extLst>
          </p:cNvPr>
          <p:cNvSpPr/>
          <p:nvPr/>
        </p:nvSpPr>
        <p:spPr>
          <a:xfrm>
            <a:off x="3008445" y="2832639"/>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5" name="Triangolo isoscele 34">
            <a:extLst>
              <a:ext uri="{FF2B5EF4-FFF2-40B4-BE49-F238E27FC236}">
                <a16:creationId xmlns:a16="http://schemas.microsoft.com/office/drawing/2014/main" id="{1E4D74B4-15F0-49DD-9E66-378B48E4F659}"/>
              </a:ext>
            </a:extLst>
          </p:cNvPr>
          <p:cNvSpPr/>
          <p:nvPr/>
        </p:nvSpPr>
        <p:spPr>
          <a:xfrm rot="10800000">
            <a:off x="3884256" y="2832643"/>
            <a:ext cx="699320" cy="844415"/>
          </a:xfrm>
          <a:prstGeom prst="triangle">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6" name="Rettangolo 35">
            <a:extLst>
              <a:ext uri="{FF2B5EF4-FFF2-40B4-BE49-F238E27FC236}">
                <a16:creationId xmlns:a16="http://schemas.microsoft.com/office/drawing/2014/main" id="{AB11DE4E-F703-4FEF-9796-28C02970B920}"/>
              </a:ext>
            </a:extLst>
          </p:cNvPr>
          <p:cNvSpPr/>
          <p:nvPr/>
        </p:nvSpPr>
        <p:spPr>
          <a:xfrm>
            <a:off x="3358102" y="2832643"/>
            <a:ext cx="875816" cy="844417"/>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7" name="Rettangolo 36">
            <a:extLst>
              <a:ext uri="{FF2B5EF4-FFF2-40B4-BE49-F238E27FC236}">
                <a16:creationId xmlns:a16="http://schemas.microsoft.com/office/drawing/2014/main" id="{1D6298CE-DD3C-453E-BF23-E318B051AA4A}"/>
              </a:ext>
            </a:extLst>
          </p:cNvPr>
          <p:cNvSpPr/>
          <p:nvPr/>
        </p:nvSpPr>
        <p:spPr>
          <a:xfrm>
            <a:off x="3114076" y="2832641"/>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Selection</a:t>
            </a:r>
          </a:p>
          <a:p>
            <a:pPr algn="ctr"/>
            <a:r>
              <a:rPr lang="en-US" sz="1600" b="1" dirty="0">
                <a:solidFill>
                  <a:schemeClr val="bg1">
                    <a:lumMod val="50000"/>
                  </a:schemeClr>
                </a:solidFill>
                <a:latin typeface="Open Sans" panose="020B0606030504020204" pitchFamily="34" charset="0"/>
              </a:rPr>
              <a:t>sets</a:t>
            </a:r>
          </a:p>
        </p:txBody>
      </p:sp>
      <p:sp>
        <p:nvSpPr>
          <p:cNvPr id="38" name="Triangolo isoscele 37">
            <a:extLst>
              <a:ext uri="{FF2B5EF4-FFF2-40B4-BE49-F238E27FC236}">
                <a16:creationId xmlns:a16="http://schemas.microsoft.com/office/drawing/2014/main" id="{AB42E3E3-AAD3-4A63-AFD7-4D8E679414BC}"/>
              </a:ext>
            </a:extLst>
          </p:cNvPr>
          <p:cNvSpPr/>
          <p:nvPr/>
        </p:nvSpPr>
        <p:spPr>
          <a:xfrm>
            <a:off x="2552411" y="3926827"/>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1" name="Triangolo isoscele 40">
            <a:extLst>
              <a:ext uri="{FF2B5EF4-FFF2-40B4-BE49-F238E27FC236}">
                <a16:creationId xmlns:a16="http://schemas.microsoft.com/office/drawing/2014/main" id="{67DCC717-7C25-4874-9617-156301F7838F}"/>
              </a:ext>
            </a:extLst>
          </p:cNvPr>
          <p:cNvSpPr/>
          <p:nvPr/>
        </p:nvSpPr>
        <p:spPr>
          <a:xfrm rot="10800000">
            <a:off x="3428222" y="3926831"/>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2" name="Rettangolo 41">
            <a:extLst>
              <a:ext uri="{FF2B5EF4-FFF2-40B4-BE49-F238E27FC236}">
                <a16:creationId xmlns:a16="http://schemas.microsoft.com/office/drawing/2014/main" id="{7224F6C1-9E4D-4D3C-927E-470ACC9D605A}"/>
              </a:ext>
            </a:extLst>
          </p:cNvPr>
          <p:cNvSpPr/>
          <p:nvPr/>
        </p:nvSpPr>
        <p:spPr>
          <a:xfrm>
            <a:off x="2902068" y="3926831"/>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4" name="Rettangolo 43">
            <a:extLst>
              <a:ext uri="{FF2B5EF4-FFF2-40B4-BE49-F238E27FC236}">
                <a16:creationId xmlns:a16="http://schemas.microsoft.com/office/drawing/2014/main" id="{E8B790CD-9CEB-48F7-936B-A4E0A7EB7D26}"/>
              </a:ext>
            </a:extLst>
          </p:cNvPr>
          <p:cNvSpPr/>
          <p:nvPr/>
        </p:nvSpPr>
        <p:spPr>
          <a:xfrm>
            <a:off x="2658042" y="3926829"/>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Open Sans" panose="020B0606030504020204" pitchFamily="34" charset="0"/>
              </a:rPr>
              <a:t>Local</a:t>
            </a:r>
          </a:p>
          <a:p>
            <a:pPr algn="ctr"/>
            <a:r>
              <a:rPr kumimoji="0" lang="en-US" sz="1600" b="1" i="0" u="none" strike="noStrike" kern="0" cap="none" spc="0" normalizeH="0" baseline="0" dirty="0">
                <a:ln>
                  <a:noFill/>
                </a:ln>
                <a:solidFill>
                  <a:schemeClr val="tx1"/>
                </a:solidFill>
                <a:effectLst/>
                <a:uLnTx/>
                <a:uFillTx/>
                <a:latin typeface="Open Sans" panose="020B0606030504020204" pitchFamily="34" charset="0"/>
                <a:ea typeface="+mn-ea"/>
                <a:cs typeface="+mn-cs"/>
                <a:sym typeface="Arial"/>
              </a:rPr>
              <a:t>axes</a:t>
            </a:r>
          </a:p>
        </p:txBody>
      </p:sp>
      <p:sp>
        <p:nvSpPr>
          <p:cNvPr id="49" name="CasellaDiTesto 48">
            <a:extLst>
              <a:ext uri="{FF2B5EF4-FFF2-40B4-BE49-F238E27FC236}">
                <a16:creationId xmlns:a16="http://schemas.microsoft.com/office/drawing/2014/main" id="{AB9376E1-B84D-4914-9222-2AA1B983B69E}"/>
              </a:ext>
            </a:extLst>
          </p:cNvPr>
          <p:cNvSpPr txBox="1"/>
          <p:nvPr/>
        </p:nvSpPr>
        <p:spPr>
          <a:xfrm>
            <a:off x="5091837" y="1031244"/>
            <a:ext cx="3147985"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OpenSees</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and STKO</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Brep</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vs Orphan mesh</a:t>
            </a:r>
          </a:p>
          <a:p>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ork</a:t>
            </a:r>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Tree and commands in STKO</a:t>
            </a:r>
          </a:p>
        </p:txBody>
      </p:sp>
      <p:sp>
        <p:nvSpPr>
          <p:cNvPr id="40" name="CasellaDiTesto 39">
            <a:extLst>
              <a:ext uri="{FF2B5EF4-FFF2-40B4-BE49-F238E27FC236}">
                <a16:creationId xmlns:a16="http://schemas.microsoft.com/office/drawing/2014/main" id="{428050D9-9B0F-4BC2-9400-D0AD43666312}"/>
              </a:ext>
            </a:extLst>
          </p:cNvPr>
          <p:cNvSpPr txBox="1"/>
          <p:nvPr/>
        </p:nvSpPr>
        <p:spPr>
          <a:xfrm>
            <a:off x="4703421" y="2072449"/>
            <a:ext cx="2134855"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definition</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types</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implementation</a:t>
            </a:r>
          </a:p>
        </p:txBody>
      </p:sp>
      <p:sp>
        <p:nvSpPr>
          <p:cNvPr id="32" name="CasellaDiTesto 31">
            <a:extLst>
              <a:ext uri="{FF2B5EF4-FFF2-40B4-BE49-F238E27FC236}">
                <a16:creationId xmlns:a16="http://schemas.microsoft.com/office/drawing/2014/main" id="{094B79AA-F215-426C-B3F2-48467D711DD1}"/>
              </a:ext>
            </a:extLst>
          </p:cNvPr>
          <p:cNvSpPr txBox="1"/>
          <p:nvPr/>
        </p:nvSpPr>
        <p:spPr>
          <a:xfrm>
            <a:off x="4303658" y="3020367"/>
            <a:ext cx="1092769"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creation</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update </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use</a:t>
            </a:r>
          </a:p>
        </p:txBody>
      </p:sp>
      <p:sp>
        <p:nvSpPr>
          <p:cNvPr id="33" name="Rettangolo 32">
            <a:extLst>
              <a:ext uri="{FF2B5EF4-FFF2-40B4-BE49-F238E27FC236}">
                <a16:creationId xmlns:a16="http://schemas.microsoft.com/office/drawing/2014/main" id="{4C73A77F-F6B4-4BD9-A49D-C68AC9E1B668}"/>
              </a:ext>
            </a:extLst>
          </p:cNvPr>
          <p:cNvSpPr/>
          <p:nvPr/>
        </p:nvSpPr>
        <p:spPr>
          <a:xfrm>
            <a:off x="5375823" y="4185020"/>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9" name="Triangolo isoscele 38">
            <a:extLst>
              <a:ext uri="{FF2B5EF4-FFF2-40B4-BE49-F238E27FC236}">
                <a16:creationId xmlns:a16="http://schemas.microsoft.com/office/drawing/2014/main" id="{9035EE60-7B1A-429E-9303-E3F90E159BA7}"/>
              </a:ext>
            </a:extLst>
          </p:cNvPr>
          <p:cNvSpPr/>
          <p:nvPr/>
        </p:nvSpPr>
        <p:spPr>
          <a:xfrm>
            <a:off x="5240856" y="4185018"/>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3" name="Rettangolo 42">
            <a:extLst>
              <a:ext uri="{FF2B5EF4-FFF2-40B4-BE49-F238E27FC236}">
                <a16:creationId xmlns:a16="http://schemas.microsoft.com/office/drawing/2014/main" id="{82986C47-5582-4B81-BE6F-844405CFD272}"/>
              </a:ext>
            </a:extLst>
          </p:cNvPr>
          <p:cNvSpPr/>
          <p:nvPr/>
        </p:nvSpPr>
        <p:spPr>
          <a:xfrm>
            <a:off x="5561372" y="3692688"/>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5" name="Triangolo isoscele 44">
            <a:extLst>
              <a:ext uri="{FF2B5EF4-FFF2-40B4-BE49-F238E27FC236}">
                <a16:creationId xmlns:a16="http://schemas.microsoft.com/office/drawing/2014/main" id="{DE56F48E-DA13-4D01-A4B9-8AA22252B096}"/>
              </a:ext>
            </a:extLst>
          </p:cNvPr>
          <p:cNvSpPr/>
          <p:nvPr/>
        </p:nvSpPr>
        <p:spPr>
          <a:xfrm>
            <a:off x="5426405" y="3692686"/>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6" name="Rettangolo 45">
            <a:extLst>
              <a:ext uri="{FF2B5EF4-FFF2-40B4-BE49-F238E27FC236}">
                <a16:creationId xmlns:a16="http://schemas.microsoft.com/office/drawing/2014/main" id="{393EB1C0-840F-482F-80CF-816585745003}"/>
              </a:ext>
            </a:extLst>
          </p:cNvPr>
          <p:cNvSpPr/>
          <p:nvPr/>
        </p:nvSpPr>
        <p:spPr>
          <a:xfrm>
            <a:off x="5204330" y="4646966"/>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7" name="Triangolo isoscele 46">
            <a:extLst>
              <a:ext uri="{FF2B5EF4-FFF2-40B4-BE49-F238E27FC236}">
                <a16:creationId xmlns:a16="http://schemas.microsoft.com/office/drawing/2014/main" id="{FA0F360E-0190-4F06-B62C-3777A977574E}"/>
              </a:ext>
            </a:extLst>
          </p:cNvPr>
          <p:cNvSpPr/>
          <p:nvPr/>
        </p:nvSpPr>
        <p:spPr>
          <a:xfrm>
            <a:off x="5069363" y="4646964"/>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0" name="CasellaDiTesto 49">
            <a:extLst>
              <a:ext uri="{FF2B5EF4-FFF2-40B4-BE49-F238E27FC236}">
                <a16:creationId xmlns:a16="http://schemas.microsoft.com/office/drawing/2014/main" id="{5B4D53B3-3243-4DBA-ADF4-AB3EC2D2ACE7}"/>
              </a:ext>
            </a:extLst>
          </p:cNvPr>
          <p:cNvSpPr txBox="1"/>
          <p:nvPr/>
        </p:nvSpPr>
        <p:spPr>
          <a:xfrm>
            <a:off x="5474342" y="4180080"/>
            <a:ext cx="3345927"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default assignments in STKO</a:t>
            </a:r>
          </a:p>
        </p:txBody>
      </p:sp>
      <p:sp>
        <p:nvSpPr>
          <p:cNvPr id="53" name="CasellaDiTesto 52">
            <a:extLst>
              <a:ext uri="{FF2B5EF4-FFF2-40B4-BE49-F238E27FC236}">
                <a16:creationId xmlns:a16="http://schemas.microsoft.com/office/drawing/2014/main" id="{F13A824E-2371-416D-B59F-BBC38D2C6178}"/>
              </a:ext>
            </a:extLst>
          </p:cNvPr>
          <p:cNvSpPr txBox="1"/>
          <p:nvPr/>
        </p:nvSpPr>
        <p:spPr>
          <a:xfrm>
            <a:off x="5640482" y="3677054"/>
            <a:ext cx="3345928" cy="338554"/>
          </a:xfrm>
          <a:prstGeom prst="rect">
            <a:avLst/>
          </a:prstGeom>
          <a:noFill/>
        </p:spPr>
        <p:txBody>
          <a:bodyPr wrap="square">
            <a:spAutoFit/>
          </a:bodyPr>
          <a:lstStyle/>
          <a:p>
            <a:r>
              <a:rPr lang="en-US" sz="1600" b="1"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geomTransf</a:t>
            </a:r>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command</a:t>
            </a:r>
          </a:p>
        </p:txBody>
      </p:sp>
      <p:sp>
        <p:nvSpPr>
          <p:cNvPr id="54" name="CasellaDiTesto 110">
            <a:extLst>
              <a:ext uri="{FF2B5EF4-FFF2-40B4-BE49-F238E27FC236}">
                <a16:creationId xmlns:a16="http://schemas.microsoft.com/office/drawing/2014/main" id="{5E72079E-F889-461F-B35F-0DADD9426F5B}"/>
              </a:ext>
            </a:extLst>
          </p:cNvPr>
          <p:cNvSpPr txBox="1"/>
          <p:nvPr/>
        </p:nvSpPr>
        <p:spPr>
          <a:xfrm>
            <a:off x="5317124" y="4641689"/>
            <a:ext cx="2662597"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modifications</a:t>
            </a:r>
          </a:p>
        </p:txBody>
      </p:sp>
      <p:cxnSp>
        <p:nvCxnSpPr>
          <p:cNvPr id="55" name="Straight Connector 6">
            <a:extLst>
              <a:ext uri="{FF2B5EF4-FFF2-40B4-BE49-F238E27FC236}">
                <a16:creationId xmlns:a16="http://schemas.microsoft.com/office/drawing/2014/main" id="{6BE7BB8B-FAA6-4DA0-85F0-9EC8730589BB}"/>
              </a:ext>
            </a:extLst>
          </p:cNvPr>
          <p:cNvCxnSpPr>
            <a:cxnSpLocks/>
            <a:stCxn id="47" idx="2"/>
          </p:cNvCxnSpPr>
          <p:nvPr/>
        </p:nvCxnSpPr>
        <p:spPr>
          <a:xfrm flipV="1">
            <a:off x="5069363" y="3692686"/>
            <a:ext cx="502737" cy="1280556"/>
          </a:xfrm>
          <a:prstGeom prst="line">
            <a:avLst/>
          </a:prstGeom>
          <a:ln w="28575">
            <a:solidFill>
              <a:srgbClr val="FFB13F"/>
            </a:solidFill>
          </a:ln>
        </p:spPr>
        <p:style>
          <a:lnRef idx="1">
            <a:schemeClr val="accent1"/>
          </a:lnRef>
          <a:fillRef idx="0">
            <a:schemeClr val="accent1"/>
          </a:fillRef>
          <a:effectRef idx="0">
            <a:schemeClr val="accent1"/>
          </a:effectRef>
          <a:fontRef idx="minor">
            <a:schemeClr val="tx1"/>
          </a:fontRef>
        </p:style>
      </p:cxnSp>
      <p:cxnSp>
        <p:nvCxnSpPr>
          <p:cNvPr id="56" name="Straight Connector 11">
            <a:extLst>
              <a:ext uri="{FF2B5EF4-FFF2-40B4-BE49-F238E27FC236}">
                <a16:creationId xmlns:a16="http://schemas.microsoft.com/office/drawing/2014/main" id="{892DBF83-BAF7-42CB-A130-4BFDDAD8F9F8}"/>
              </a:ext>
            </a:extLst>
          </p:cNvPr>
          <p:cNvCxnSpPr>
            <a:cxnSpLocks/>
          </p:cNvCxnSpPr>
          <p:nvPr/>
        </p:nvCxnSpPr>
        <p:spPr>
          <a:xfrm flipH="1">
            <a:off x="4208130" y="4348157"/>
            <a:ext cx="1100280" cy="0"/>
          </a:xfrm>
          <a:prstGeom prst="line">
            <a:avLst/>
          </a:prstGeom>
          <a:ln w="28575">
            <a:solidFill>
              <a:srgbClr val="FFB13F"/>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7" name="CasellaDiTesto 56">
            <a:extLst>
              <a:ext uri="{FF2B5EF4-FFF2-40B4-BE49-F238E27FC236}">
                <a16:creationId xmlns:a16="http://schemas.microsoft.com/office/drawing/2014/main" id="{360476F1-2881-40C3-AB3C-6CB81E534291}"/>
              </a:ext>
            </a:extLst>
          </p:cNvPr>
          <p:cNvSpPr txBox="1"/>
          <p:nvPr/>
        </p:nvSpPr>
        <p:spPr>
          <a:xfrm>
            <a:off x="6665829" y="2320624"/>
            <a:ext cx="4628364"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geomTransf</a:t>
            </a:r>
            <a:endPar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default assignment in STKO</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modifications</a:t>
            </a:r>
          </a:p>
        </p:txBody>
      </p:sp>
    </p:spTree>
    <p:extLst>
      <p:ext uri="{BB962C8B-B14F-4D97-AF65-F5344CB8AC3E}">
        <p14:creationId xmlns:p14="http://schemas.microsoft.com/office/powerpoint/2010/main" val="1567465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21</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Local axes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p:txBody>
          <a:bodyPr/>
          <a:lstStyle/>
          <a:p>
            <a:r>
              <a:rPr lang="it-IT" dirty="0"/>
              <a:t>Local </a:t>
            </a:r>
            <a:r>
              <a:rPr lang="it-IT" dirty="0" err="1"/>
              <a:t>axes</a:t>
            </a:r>
            <a:r>
              <a:rPr lang="it-IT" dirty="0"/>
              <a:t> in </a:t>
            </a:r>
            <a:r>
              <a:rPr lang="it-IT" dirty="0" err="1"/>
              <a:t>OpenSees</a:t>
            </a:r>
            <a:endParaRPr lang="en-GB" b="0" i="1" dirty="0"/>
          </a:p>
        </p:txBody>
      </p:sp>
      <p:pic>
        <p:nvPicPr>
          <p:cNvPr id="19" name="Immagine 18">
            <a:extLst>
              <a:ext uri="{FF2B5EF4-FFF2-40B4-BE49-F238E27FC236}">
                <a16:creationId xmlns:a16="http://schemas.microsoft.com/office/drawing/2014/main" id="{CCC7999A-DC1D-461C-B2AB-C58EE654E97C}"/>
              </a:ext>
            </a:extLst>
          </p:cNvPr>
          <p:cNvPicPr>
            <a:picLocks noChangeAspect="1"/>
          </p:cNvPicPr>
          <p:nvPr/>
        </p:nvPicPr>
        <p:blipFill>
          <a:blip r:embed="rId3"/>
          <a:stretch>
            <a:fillRect/>
          </a:stretch>
        </p:blipFill>
        <p:spPr>
          <a:xfrm>
            <a:off x="5748638" y="144794"/>
            <a:ext cx="1430536" cy="1695450"/>
          </a:xfrm>
          <a:prstGeom prst="rect">
            <a:avLst/>
          </a:prstGeom>
        </p:spPr>
      </p:pic>
      <p:pic>
        <p:nvPicPr>
          <p:cNvPr id="21" name="Immagine 20">
            <a:extLst>
              <a:ext uri="{FF2B5EF4-FFF2-40B4-BE49-F238E27FC236}">
                <a16:creationId xmlns:a16="http://schemas.microsoft.com/office/drawing/2014/main" id="{8C6C9C16-349A-4688-B2D4-B6891AB56A9D}"/>
              </a:ext>
            </a:extLst>
          </p:cNvPr>
          <p:cNvPicPr>
            <a:picLocks noChangeAspect="1"/>
          </p:cNvPicPr>
          <p:nvPr/>
        </p:nvPicPr>
        <p:blipFill rotWithShape="1">
          <a:blip r:embed="rId4"/>
          <a:srcRect b="15682"/>
          <a:stretch/>
        </p:blipFill>
        <p:spPr>
          <a:xfrm>
            <a:off x="482012" y="572486"/>
            <a:ext cx="2656042" cy="3047210"/>
          </a:xfrm>
          <a:prstGeom prst="rect">
            <a:avLst/>
          </a:prstGeom>
        </p:spPr>
      </p:pic>
      <p:pic>
        <p:nvPicPr>
          <p:cNvPr id="23" name="Immagine 22">
            <a:extLst>
              <a:ext uri="{FF2B5EF4-FFF2-40B4-BE49-F238E27FC236}">
                <a16:creationId xmlns:a16="http://schemas.microsoft.com/office/drawing/2014/main" id="{24073E74-744F-4A2A-B70C-518AB00087F5}"/>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883" b="82218" l="9777" r="91620">
                        <a14:foregroundMark x1="18156" y1="76864" x2="36592" y2="82218"/>
                        <a14:foregroundMark x1="36592" y1="82218" x2="39106" y2="76099"/>
                        <a14:foregroundMark x1="75698" y1="15105" x2="81285" y2="17208"/>
                        <a14:foregroundMark x1="73464" y1="17973" x2="91899" y2="12620"/>
                        <a14:foregroundMark x1="91899" y1="12620" x2="74581" y2="19885"/>
                        <a14:foregroundMark x1="74581" y1="19885" x2="73464" y2="17208"/>
                        <a14:foregroundMark x1="75978" y1="17973" x2="85196" y2="6883"/>
                        <a14:foregroundMark x1="85196" y1="6883" x2="77095" y2="15296"/>
                        <a14:foregroundMark x1="79888" y1="11281" x2="87151" y2="10707"/>
                        <a14:foregroundMark x1="79330" y1="9943" x2="80447" y2="11855"/>
                      </a14:backgroundRemoval>
                    </a14:imgEffect>
                  </a14:imgLayer>
                </a14:imgProps>
              </a:ext>
            </a:extLst>
          </a:blip>
          <a:srcRect b="14461"/>
          <a:stretch/>
        </p:blipFill>
        <p:spPr>
          <a:xfrm>
            <a:off x="1439458" y="498783"/>
            <a:ext cx="2597986" cy="3246526"/>
          </a:xfrm>
          <a:prstGeom prst="rect">
            <a:avLst/>
          </a:prstGeom>
        </p:spPr>
      </p:pic>
      <p:cxnSp>
        <p:nvCxnSpPr>
          <p:cNvPr id="25" name="Connettore 2 24">
            <a:extLst>
              <a:ext uri="{FF2B5EF4-FFF2-40B4-BE49-F238E27FC236}">
                <a16:creationId xmlns:a16="http://schemas.microsoft.com/office/drawing/2014/main" id="{0E45D7D0-1896-40C2-A2C6-ECCB9DAD9823}"/>
              </a:ext>
            </a:extLst>
          </p:cNvPr>
          <p:cNvCxnSpPr>
            <a:cxnSpLocks/>
          </p:cNvCxnSpPr>
          <p:nvPr/>
        </p:nvCxnSpPr>
        <p:spPr>
          <a:xfrm flipV="1">
            <a:off x="1367452" y="2379465"/>
            <a:ext cx="473753" cy="78303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CasellaDiTesto 26">
            <a:extLst>
              <a:ext uri="{FF2B5EF4-FFF2-40B4-BE49-F238E27FC236}">
                <a16:creationId xmlns:a16="http://schemas.microsoft.com/office/drawing/2014/main" id="{AD96B393-79CD-4273-9816-AF2FDE9CCF6F}"/>
              </a:ext>
            </a:extLst>
          </p:cNvPr>
          <p:cNvSpPr txBox="1"/>
          <p:nvPr/>
        </p:nvSpPr>
        <p:spPr>
          <a:xfrm>
            <a:off x="4090524" y="1988332"/>
            <a:ext cx="2316204" cy="307777"/>
          </a:xfrm>
          <a:prstGeom prst="rect">
            <a:avLst/>
          </a:prstGeom>
          <a:noFill/>
          <a:ln>
            <a:solidFill>
              <a:srgbClr val="FF0000"/>
            </a:solidFill>
          </a:ln>
        </p:spPr>
        <p:txBody>
          <a:bodyPr wrap="square" rtlCol="0">
            <a:spAutoFit/>
          </a:bodyPr>
          <a:lstStyle/>
          <a:p>
            <a:r>
              <a:rPr lang="it-IT" dirty="0" err="1">
                <a:latin typeface="Courier New" panose="02070309020205020404" pitchFamily="49" charset="0"/>
                <a:cs typeface="Courier New" panose="02070309020205020404" pitchFamily="49" charset="0"/>
              </a:rPr>
              <a:t>node</a:t>
            </a:r>
            <a:r>
              <a:rPr lang="it-IT" dirty="0">
                <a:latin typeface="Courier New" panose="02070309020205020404" pitchFamily="49" charset="0"/>
                <a:cs typeface="Courier New" panose="02070309020205020404" pitchFamily="49" charset="0"/>
              </a:rPr>
              <a:t> </a:t>
            </a:r>
            <a:r>
              <a:rPr lang="it-IT" dirty="0">
                <a:solidFill>
                  <a:srgbClr val="FFC000"/>
                </a:solidFill>
                <a:latin typeface="Courier New" panose="02070309020205020404" pitchFamily="49" charset="0"/>
                <a:cs typeface="Courier New" panose="02070309020205020404" pitchFamily="49" charset="0"/>
              </a:rPr>
              <a:t>1 0.0 0.0 0.0</a:t>
            </a:r>
          </a:p>
        </p:txBody>
      </p:sp>
      <p:pic>
        <p:nvPicPr>
          <p:cNvPr id="28" name="Immagine 27">
            <a:extLst>
              <a:ext uri="{FF2B5EF4-FFF2-40B4-BE49-F238E27FC236}">
                <a16:creationId xmlns:a16="http://schemas.microsoft.com/office/drawing/2014/main" id="{A995547E-42B2-40B3-9497-7E30A58173BD}"/>
              </a:ext>
            </a:extLst>
          </p:cNvPr>
          <p:cNvPicPr>
            <a:picLocks noChangeAspect="1"/>
          </p:cNvPicPr>
          <p:nvPr/>
        </p:nvPicPr>
        <p:blipFill rotWithShape="1">
          <a:blip r:embed="rId7"/>
          <a:srcRect l="-2736" t="83444" r="76498" b="764"/>
          <a:stretch/>
        </p:blipFill>
        <p:spPr>
          <a:xfrm>
            <a:off x="796625" y="3795645"/>
            <a:ext cx="681655" cy="599367"/>
          </a:xfrm>
          <a:prstGeom prst="rect">
            <a:avLst/>
          </a:prstGeom>
        </p:spPr>
      </p:pic>
      <p:sp>
        <p:nvSpPr>
          <p:cNvPr id="29" name="CasellaDiTesto 28">
            <a:extLst>
              <a:ext uri="{FF2B5EF4-FFF2-40B4-BE49-F238E27FC236}">
                <a16:creationId xmlns:a16="http://schemas.microsoft.com/office/drawing/2014/main" id="{2E366FD7-E0B0-47CE-999C-C33F5B02EF9E}"/>
              </a:ext>
            </a:extLst>
          </p:cNvPr>
          <p:cNvSpPr txBox="1"/>
          <p:nvPr/>
        </p:nvSpPr>
        <p:spPr>
          <a:xfrm>
            <a:off x="4090524" y="2346570"/>
            <a:ext cx="2316204" cy="307777"/>
          </a:xfrm>
          <a:prstGeom prst="rect">
            <a:avLst/>
          </a:prstGeom>
          <a:noFill/>
          <a:ln>
            <a:solidFill>
              <a:srgbClr val="FF0000"/>
            </a:solidFill>
          </a:ln>
        </p:spPr>
        <p:txBody>
          <a:bodyPr wrap="square" rtlCol="0">
            <a:spAutoFit/>
          </a:bodyPr>
          <a:lstStyle/>
          <a:p>
            <a:r>
              <a:rPr lang="it-IT" dirty="0" err="1">
                <a:latin typeface="Courier New" panose="02070309020205020404" pitchFamily="49" charset="0"/>
                <a:cs typeface="Courier New" panose="02070309020205020404" pitchFamily="49" charset="0"/>
              </a:rPr>
              <a:t>node</a:t>
            </a:r>
            <a:r>
              <a:rPr lang="it-IT" dirty="0">
                <a:latin typeface="Courier New" panose="02070309020205020404" pitchFamily="49" charset="0"/>
                <a:cs typeface="Courier New" panose="02070309020205020404" pitchFamily="49" charset="0"/>
              </a:rPr>
              <a:t> </a:t>
            </a:r>
            <a:r>
              <a:rPr lang="it-IT" dirty="0">
                <a:solidFill>
                  <a:srgbClr val="FFC000"/>
                </a:solidFill>
                <a:latin typeface="Courier New" panose="02070309020205020404" pitchFamily="49" charset="0"/>
                <a:cs typeface="Courier New" panose="02070309020205020404" pitchFamily="49" charset="0"/>
              </a:rPr>
              <a:t>2 10.0 0.0 10.0</a:t>
            </a:r>
          </a:p>
        </p:txBody>
      </p:sp>
      <p:cxnSp>
        <p:nvCxnSpPr>
          <p:cNvPr id="31" name="Connettore 2 30">
            <a:extLst>
              <a:ext uri="{FF2B5EF4-FFF2-40B4-BE49-F238E27FC236}">
                <a16:creationId xmlns:a16="http://schemas.microsoft.com/office/drawing/2014/main" id="{A70E1150-4BD9-430A-AD2E-64BE9A161266}"/>
              </a:ext>
            </a:extLst>
          </p:cNvPr>
          <p:cNvCxnSpPr>
            <a:cxnSpLocks/>
          </p:cNvCxnSpPr>
          <p:nvPr/>
        </p:nvCxnSpPr>
        <p:spPr>
          <a:xfrm flipH="1" flipV="1">
            <a:off x="408310" y="2876746"/>
            <a:ext cx="952701" cy="285752"/>
          </a:xfrm>
          <a:prstGeom prst="straightConnector1">
            <a:avLst/>
          </a:prstGeom>
          <a:ln w="28575">
            <a:solidFill>
              <a:srgbClr val="6600FF"/>
            </a:solidFill>
            <a:tailEnd type="triangle"/>
          </a:ln>
        </p:spPr>
        <p:style>
          <a:lnRef idx="1">
            <a:schemeClr val="accent1"/>
          </a:lnRef>
          <a:fillRef idx="0">
            <a:schemeClr val="accent1"/>
          </a:fillRef>
          <a:effectRef idx="0">
            <a:schemeClr val="accent1"/>
          </a:effectRef>
          <a:fontRef idx="minor">
            <a:schemeClr val="tx1"/>
          </a:fontRef>
        </p:style>
      </p:cxnSp>
      <p:sp>
        <p:nvSpPr>
          <p:cNvPr id="36" name="CasellaDiTesto 35">
            <a:extLst>
              <a:ext uri="{FF2B5EF4-FFF2-40B4-BE49-F238E27FC236}">
                <a16:creationId xmlns:a16="http://schemas.microsoft.com/office/drawing/2014/main" id="{DF38A7BC-4A16-4CA8-91F5-E562CE3A8280}"/>
              </a:ext>
            </a:extLst>
          </p:cNvPr>
          <p:cNvSpPr txBox="1"/>
          <p:nvPr/>
        </p:nvSpPr>
        <p:spPr>
          <a:xfrm>
            <a:off x="1834823" y="2344800"/>
            <a:ext cx="684349" cy="338554"/>
          </a:xfrm>
          <a:prstGeom prst="rect">
            <a:avLst/>
          </a:prstGeom>
          <a:noFill/>
        </p:spPr>
        <p:txBody>
          <a:bodyPr wrap="square" rtlCol="0">
            <a:spAutoFit/>
          </a:bodyPr>
          <a:lstStyle/>
          <a:p>
            <a:r>
              <a:rPr lang="it-IT" sz="1600" b="1" dirty="0">
                <a:solidFill>
                  <a:srgbClr val="FF0000"/>
                </a:solidFill>
                <a:latin typeface="+mj-lt"/>
              </a:rPr>
              <a:t>x’</a:t>
            </a:r>
          </a:p>
        </p:txBody>
      </p:sp>
      <p:sp>
        <p:nvSpPr>
          <p:cNvPr id="37" name="CasellaDiTesto 36">
            <a:extLst>
              <a:ext uri="{FF2B5EF4-FFF2-40B4-BE49-F238E27FC236}">
                <a16:creationId xmlns:a16="http://schemas.microsoft.com/office/drawing/2014/main" id="{B87EA5F8-998D-4851-A8A6-6877F484EEFE}"/>
              </a:ext>
            </a:extLst>
          </p:cNvPr>
          <p:cNvSpPr txBox="1"/>
          <p:nvPr/>
        </p:nvSpPr>
        <p:spPr>
          <a:xfrm>
            <a:off x="278720" y="2911808"/>
            <a:ext cx="684349" cy="338554"/>
          </a:xfrm>
          <a:prstGeom prst="rect">
            <a:avLst/>
          </a:prstGeom>
          <a:noFill/>
        </p:spPr>
        <p:txBody>
          <a:bodyPr wrap="square" rtlCol="0">
            <a:spAutoFit/>
          </a:bodyPr>
          <a:lstStyle/>
          <a:p>
            <a:r>
              <a:rPr lang="it-IT" sz="1600" b="1" dirty="0">
                <a:solidFill>
                  <a:srgbClr val="6600FF"/>
                </a:solidFill>
                <a:latin typeface="+mj-lt"/>
              </a:rPr>
              <a:t>z’</a:t>
            </a:r>
          </a:p>
        </p:txBody>
      </p:sp>
      <p:cxnSp>
        <p:nvCxnSpPr>
          <p:cNvPr id="38" name="Connettore 2 37">
            <a:extLst>
              <a:ext uri="{FF2B5EF4-FFF2-40B4-BE49-F238E27FC236}">
                <a16:creationId xmlns:a16="http://schemas.microsoft.com/office/drawing/2014/main" id="{E082D8C0-BA4E-432B-8C22-12709F0DE769}"/>
              </a:ext>
            </a:extLst>
          </p:cNvPr>
          <p:cNvCxnSpPr>
            <a:cxnSpLocks/>
          </p:cNvCxnSpPr>
          <p:nvPr/>
        </p:nvCxnSpPr>
        <p:spPr>
          <a:xfrm flipH="1" flipV="1">
            <a:off x="540068" y="2522998"/>
            <a:ext cx="846310" cy="639498"/>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0" name="CasellaDiTesto 39">
            <a:extLst>
              <a:ext uri="{FF2B5EF4-FFF2-40B4-BE49-F238E27FC236}">
                <a16:creationId xmlns:a16="http://schemas.microsoft.com/office/drawing/2014/main" id="{86000522-2D99-4A02-B69E-23CFFE1BF640}"/>
              </a:ext>
            </a:extLst>
          </p:cNvPr>
          <p:cNvSpPr txBox="1"/>
          <p:nvPr/>
        </p:nvSpPr>
        <p:spPr>
          <a:xfrm>
            <a:off x="630023" y="2250269"/>
            <a:ext cx="684349" cy="338554"/>
          </a:xfrm>
          <a:prstGeom prst="rect">
            <a:avLst/>
          </a:prstGeom>
          <a:noFill/>
        </p:spPr>
        <p:txBody>
          <a:bodyPr wrap="square" rtlCol="0">
            <a:spAutoFit/>
          </a:bodyPr>
          <a:lstStyle/>
          <a:p>
            <a:r>
              <a:rPr lang="it-IT" sz="1600" b="1" dirty="0">
                <a:solidFill>
                  <a:srgbClr val="00B050"/>
                </a:solidFill>
                <a:latin typeface="+mj-lt"/>
              </a:rPr>
              <a:t>y’</a:t>
            </a:r>
          </a:p>
        </p:txBody>
      </p:sp>
      <p:sp>
        <p:nvSpPr>
          <p:cNvPr id="41" name="CasellaDiTesto 40">
            <a:extLst>
              <a:ext uri="{FF2B5EF4-FFF2-40B4-BE49-F238E27FC236}">
                <a16:creationId xmlns:a16="http://schemas.microsoft.com/office/drawing/2014/main" id="{47E8DEA4-548D-4D68-A732-704A13CB0CC9}"/>
              </a:ext>
            </a:extLst>
          </p:cNvPr>
          <p:cNvSpPr txBox="1"/>
          <p:nvPr/>
        </p:nvSpPr>
        <p:spPr>
          <a:xfrm>
            <a:off x="3668942" y="1977027"/>
            <a:ext cx="684349" cy="338554"/>
          </a:xfrm>
          <a:prstGeom prst="rect">
            <a:avLst/>
          </a:prstGeom>
          <a:noFill/>
        </p:spPr>
        <p:txBody>
          <a:bodyPr wrap="square" rtlCol="0">
            <a:spAutoFit/>
          </a:bodyPr>
          <a:lstStyle/>
          <a:p>
            <a:r>
              <a:rPr lang="it-IT" sz="1600" b="1" dirty="0">
                <a:solidFill>
                  <a:srgbClr val="FF0000"/>
                </a:solidFill>
                <a:latin typeface="+mj-lt"/>
              </a:rPr>
              <a:t>x’</a:t>
            </a:r>
          </a:p>
        </p:txBody>
      </p:sp>
      <p:sp>
        <p:nvSpPr>
          <p:cNvPr id="42" name="CasellaDiTesto 41">
            <a:extLst>
              <a:ext uri="{FF2B5EF4-FFF2-40B4-BE49-F238E27FC236}">
                <a16:creationId xmlns:a16="http://schemas.microsoft.com/office/drawing/2014/main" id="{C0D6FB4D-3C64-4CB7-A1C9-4808CE20F724}"/>
              </a:ext>
            </a:extLst>
          </p:cNvPr>
          <p:cNvSpPr txBox="1"/>
          <p:nvPr/>
        </p:nvSpPr>
        <p:spPr>
          <a:xfrm>
            <a:off x="3747071" y="2802435"/>
            <a:ext cx="4341558" cy="338554"/>
          </a:xfrm>
          <a:prstGeom prst="rect">
            <a:avLst/>
          </a:prstGeom>
          <a:noFill/>
        </p:spPr>
        <p:txBody>
          <a:bodyPr wrap="square" rtlCol="0">
            <a:spAutoFit/>
          </a:bodyPr>
          <a:lstStyle/>
          <a:p>
            <a:r>
              <a:rPr lang="it-IT" sz="1600" b="1" dirty="0">
                <a:solidFill>
                  <a:schemeClr val="accent1">
                    <a:lumMod val="60000"/>
                    <a:lumOff val="40000"/>
                  </a:schemeClr>
                </a:solidFill>
                <a:latin typeface="+mj-lt"/>
              </a:rPr>
              <a:t>z </a:t>
            </a:r>
            <a:r>
              <a:rPr lang="it-IT" sz="1600" b="1" baseline="-25000" dirty="0" err="1">
                <a:solidFill>
                  <a:schemeClr val="accent1">
                    <a:lumMod val="60000"/>
                    <a:lumOff val="40000"/>
                  </a:schemeClr>
                </a:solidFill>
                <a:latin typeface="+mj-lt"/>
              </a:rPr>
              <a:t>temp</a:t>
            </a:r>
            <a:r>
              <a:rPr lang="it-IT" sz="1600" b="1" dirty="0">
                <a:solidFill>
                  <a:schemeClr val="accent1">
                    <a:lumMod val="60000"/>
                    <a:lumOff val="40000"/>
                  </a:schemeClr>
                </a:solidFill>
                <a:latin typeface="+mj-lt"/>
              </a:rPr>
              <a:t> </a:t>
            </a:r>
            <a:r>
              <a:rPr lang="it-IT" sz="1200" i="1" dirty="0">
                <a:solidFill>
                  <a:schemeClr val="accent1">
                    <a:lumMod val="60000"/>
                    <a:lumOff val="40000"/>
                  </a:schemeClr>
                </a:solidFill>
                <a:latin typeface="+mj-lt"/>
              </a:rPr>
              <a:t>(on the </a:t>
            </a:r>
            <a:r>
              <a:rPr lang="it-IT" sz="1200" i="1" dirty="0" err="1">
                <a:solidFill>
                  <a:schemeClr val="accent1">
                    <a:lumMod val="60000"/>
                    <a:lumOff val="40000"/>
                  </a:schemeClr>
                </a:solidFill>
                <a:latin typeface="+mj-lt"/>
              </a:rPr>
              <a:t>xz</a:t>
            </a:r>
            <a:r>
              <a:rPr lang="it-IT" sz="1200" i="1" dirty="0">
                <a:solidFill>
                  <a:schemeClr val="accent1">
                    <a:lumMod val="60000"/>
                    <a:lumOff val="40000"/>
                  </a:schemeClr>
                </a:solidFill>
                <a:latin typeface="+mj-lt"/>
              </a:rPr>
              <a:t> </a:t>
            </a:r>
            <a:r>
              <a:rPr lang="it-IT" sz="1200" i="1" dirty="0" err="1">
                <a:solidFill>
                  <a:schemeClr val="accent1">
                    <a:lumMod val="60000"/>
                    <a:lumOff val="40000"/>
                  </a:schemeClr>
                </a:solidFill>
                <a:latin typeface="+mj-lt"/>
              </a:rPr>
              <a:t>plane</a:t>
            </a:r>
            <a:r>
              <a:rPr lang="it-IT" sz="1200" i="1" dirty="0">
                <a:solidFill>
                  <a:schemeClr val="accent1">
                    <a:lumMod val="60000"/>
                    <a:lumOff val="40000"/>
                  </a:schemeClr>
                </a:solidFill>
                <a:latin typeface="+mj-lt"/>
              </a:rPr>
              <a:t> </a:t>
            </a:r>
            <a:r>
              <a:rPr lang="it-IT" sz="1200" i="1" dirty="0" err="1">
                <a:solidFill>
                  <a:schemeClr val="accent1">
                    <a:lumMod val="60000"/>
                    <a:lumOff val="40000"/>
                  </a:schemeClr>
                </a:solidFill>
                <a:latin typeface="+mj-lt"/>
              </a:rPr>
              <a:t>not</a:t>
            </a:r>
            <a:r>
              <a:rPr lang="it-IT" sz="1200" i="1" dirty="0">
                <a:solidFill>
                  <a:schemeClr val="accent1">
                    <a:lumMod val="60000"/>
                    <a:lumOff val="40000"/>
                  </a:schemeClr>
                </a:solidFill>
                <a:latin typeface="+mj-lt"/>
              </a:rPr>
              <a:t> </a:t>
            </a:r>
            <a:r>
              <a:rPr lang="it-IT" sz="1200" i="1" dirty="0" err="1">
                <a:solidFill>
                  <a:schemeClr val="accent1">
                    <a:lumMod val="60000"/>
                    <a:lumOff val="40000"/>
                  </a:schemeClr>
                </a:solidFill>
                <a:latin typeface="+mj-lt"/>
              </a:rPr>
              <a:t>aligned</a:t>
            </a:r>
            <a:r>
              <a:rPr lang="it-IT" sz="1200" i="1" dirty="0">
                <a:solidFill>
                  <a:schemeClr val="accent1">
                    <a:lumMod val="60000"/>
                    <a:lumOff val="40000"/>
                  </a:schemeClr>
                </a:solidFill>
                <a:latin typeface="+mj-lt"/>
              </a:rPr>
              <a:t> with x)</a:t>
            </a:r>
            <a:endParaRPr lang="it-IT" sz="1600" i="1" dirty="0">
              <a:solidFill>
                <a:schemeClr val="accent1">
                  <a:lumMod val="60000"/>
                  <a:lumOff val="40000"/>
                </a:schemeClr>
              </a:solidFill>
              <a:latin typeface="+mj-lt"/>
            </a:endParaRPr>
          </a:p>
        </p:txBody>
      </p:sp>
      <p:sp>
        <p:nvSpPr>
          <p:cNvPr id="43" name="CasellaDiTesto 42">
            <a:extLst>
              <a:ext uri="{FF2B5EF4-FFF2-40B4-BE49-F238E27FC236}">
                <a16:creationId xmlns:a16="http://schemas.microsoft.com/office/drawing/2014/main" id="{655C3648-48F1-48F1-9F3A-B0FF4977B0A2}"/>
              </a:ext>
            </a:extLst>
          </p:cNvPr>
          <p:cNvSpPr txBox="1"/>
          <p:nvPr/>
        </p:nvSpPr>
        <p:spPr>
          <a:xfrm>
            <a:off x="4092665" y="3239333"/>
            <a:ext cx="2314063" cy="307777"/>
          </a:xfrm>
          <a:prstGeom prst="rect">
            <a:avLst/>
          </a:prstGeom>
          <a:noFill/>
          <a:ln>
            <a:solidFill>
              <a:schemeClr val="accent1">
                <a:lumMod val="60000"/>
                <a:lumOff val="40000"/>
              </a:schemeClr>
            </a:solidFill>
          </a:ln>
        </p:spPr>
        <p:txBody>
          <a:bodyPr wrap="square" rtlCol="0">
            <a:spAutoFit/>
          </a:bodyPr>
          <a:lstStyle/>
          <a:p>
            <a:r>
              <a:rPr lang="it-IT" dirty="0" err="1">
                <a:latin typeface="Courier New" panose="02070309020205020404" pitchFamily="49" charset="0"/>
                <a:cs typeface="Courier New" panose="02070309020205020404" pitchFamily="49" charset="0"/>
              </a:rPr>
              <a:t>vecXZ</a:t>
            </a:r>
            <a:r>
              <a:rPr lang="it-IT" dirty="0">
                <a:latin typeface="Courier New" panose="02070309020205020404" pitchFamily="49" charset="0"/>
                <a:cs typeface="Courier New" panose="02070309020205020404" pitchFamily="49" charset="0"/>
              </a:rPr>
              <a:t> </a:t>
            </a:r>
            <a:r>
              <a:rPr lang="it-IT" i="1" dirty="0">
                <a:solidFill>
                  <a:srgbClr val="FFC000"/>
                </a:solidFill>
                <a:latin typeface="Courier New" panose="02070309020205020404" pitchFamily="49" charset="0"/>
                <a:cs typeface="Courier New" panose="02070309020205020404" pitchFamily="49" charset="0"/>
              </a:rPr>
              <a:t>-5.0 0.0 -2.0  </a:t>
            </a:r>
          </a:p>
        </p:txBody>
      </p:sp>
      <p:sp>
        <p:nvSpPr>
          <p:cNvPr id="46" name="CasellaDiTesto 45">
            <a:extLst>
              <a:ext uri="{FF2B5EF4-FFF2-40B4-BE49-F238E27FC236}">
                <a16:creationId xmlns:a16="http://schemas.microsoft.com/office/drawing/2014/main" id="{57A51502-F588-4551-9F4C-86A731FE108A}"/>
              </a:ext>
            </a:extLst>
          </p:cNvPr>
          <p:cNvSpPr txBox="1"/>
          <p:nvPr/>
        </p:nvSpPr>
        <p:spPr>
          <a:xfrm>
            <a:off x="3755496" y="3795969"/>
            <a:ext cx="684349" cy="338554"/>
          </a:xfrm>
          <a:prstGeom prst="rect">
            <a:avLst/>
          </a:prstGeom>
          <a:noFill/>
        </p:spPr>
        <p:txBody>
          <a:bodyPr wrap="square" rtlCol="0">
            <a:spAutoFit/>
          </a:bodyPr>
          <a:lstStyle/>
          <a:p>
            <a:r>
              <a:rPr lang="it-IT" sz="1600" b="1" dirty="0">
                <a:solidFill>
                  <a:srgbClr val="00B050"/>
                </a:solidFill>
                <a:latin typeface="+mj-lt"/>
              </a:rPr>
              <a:t>y’</a:t>
            </a:r>
          </a:p>
        </p:txBody>
      </p:sp>
      <mc:AlternateContent xmlns:mc="http://schemas.openxmlformats.org/markup-compatibility/2006" xmlns:a14="http://schemas.microsoft.com/office/drawing/2010/main">
        <mc:Choice Requires="a14">
          <p:sp>
            <p:nvSpPr>
              <p:cNvPr id="47" name="CasellaDiTesto 46">
                <a:extLst>
                  <a:ext uri="{FF2B5EF4-FFF2-40B4-BE49-F238E27FC236}">
                    <a16:creationId xmlns:a16="http://schemas.microsoft.com/office/drawing/2014/main" id="{BDFF2138-0856-4F52-90D9-8D5287FEE264}"/>
                  </a:ext>
                </a:extLst>
              </p:cNvPr>
              <p:cNvSpPr txBox="1"/>
              <p:nvPr/>
            </p:nvSpPr>
            <p:spPr>
              <a:xfrm>
                <a:off x="4090524" y="3795754"/>
                <a:ext cx="2316204" cy="331437"/>
              </a:xfrm>
              <a:prstGeom prst="rect">
                <a:avLst/>
              </a:prstGeom>
              <a:noFill/>
              <a:ln>
                <a:solidFill>
                  <a:srgbClr val="00B050"/>
                </a:solidFill>
              </a:ln>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ctrlPr>
                        </m:accPr>
                        <m:e>
                          <m: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𝑥</m:t>
                          </m:r>
                          <m: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m:t>
                          </m:r>
                        </m:e>
                      </m:acc>
                      <m:r>
                        <a:rPr lang="it-IT"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m:t>
                      </m:r>
                      <m:acc>
                        <m:accPr>
                          <m:chr m:val="̅"/>
                          <m:ctrlP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ctrlPr>
                        </m:accPr>
                        <m:e>
                          <m: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𝑣𝑒𝑐𝑋𝑍</m:t>
                          </m:r>
                        </m:e>
                      </m:acc>
                    </m:oMath>
                  </m:oMathPara>
                </a14:m>
                <a:endParaRPr lang="it-IT" dirty="0">
                  <a:solidFill>
                    <a:srgbClr val="FFB13F"/>
                  </a:solidFill>
                  <a:latin typeface="Courier New" panose="02070309020205020404" pitchFamily="49" charset="0"/>
                  <a:cs typeface="Courier New" panose="02070309020205020404" pitchFamily="49" charset="0"/>
                </a:endParaRPr>
              </a:p>
            </p:txBody>
          </p:sp>
        </mc:Choice>
        <mc:Fallback xmlns="">
          <p:sp>
            <p:nvSpPr>
              <p:cNvPr id="47" name="CasellaDiTesto 46">
                <a:extLst>
                  <a:ext uri="{FF2B5EF4-FFF2-40B4-BE49-F238E27FC236}">
                    <a16:creationId xmlns:a16="http://schemas.microsoft.com/office/drawing/2014/main" id="{BDFF2138-0856-4F52-90D9-8D5287FEE264}"/>
                  </a:ext>
                </a:extLst>
              </p:cNvPr>
              <p:cNvSpPr txBox="1">
                <a:spLocks noRot="1" noChangeAspect="1" noMove="1" noResize="1" noEditPoints="1" noAdjustHandles="1" noChangeArrowheads="1" noChangeShapeType="1" noTextEdit="1"/>
              </p:cNvSpPr>
              <p:nvPr/>
            </p:nvSpPr>
            <p:spPr>
              <a:xfrm>
                <a:off x="4090524" y="3795754"/>
                <a:ext cx="2316204" cy="331437"/>
              </a:xfrm>
              <a:prstGeom prst="rect">
                <a:avLst/>
              </a:prstGeom>
              <a:blipFill>
                <a:blip r:embed="rId8"/>
                <a:stretch>
                  <a:fillRect/>
                </a:stretch>
              </a:blipFill>
              <a:ln>
                <a:solidFill>
                  <a:srgbClr val="00B050"/>
                </a:solidFill>
              </a:ln>
            </p:spPr>
            <p:txBody>
              <a:bodyPr/>
              <a:lstStyle/>
              <a:p>
                <a:r>
                  <a:rPr lang="it-IT">
                    <a:noFill/>
                  </a:rPr>
                  <a:t> </a:t>
                </a:r>
              </a:p>
            </p:txBody>
          </p:sp>
        </mc:Fallback>
      </mc:AlternateContent>
      <p:sp>
        <p:nvSpPr>
          <p:cNvPr id="48" name="CasellaDiTesto 47">
            <a:extLst>
              <a:ext uri="{FF2B5EF4-FFF2-40B4-BE49-F238E27FC236}">
                <a16:creationId xmlns:a16="http://schemas.microsoft.com/office/drawing/2014/main" id="{EF837AEE-E05B-4991-9700-B470000A7121}"/>
              </a:ext>
            </a:extLst>
          </p:cNvPr>
          <p:cNvSpPr txBox="1"/>
          <p:nvPr/>
        </p:nvSpPr>
        <p:spPr>
          <a:xfrm>
            <a:off x="1428469" y="3939382"/>
            <a:ext cx="684349" cy="338554"/>
          </a:xfrm>
          <a:prstGeom prst="rect">
            <a:avLst/>
          </a:prstGeom>
          <a:noFill/>
        </p:spPr>
        <p:txBody>
          <a:bodyPr wrap="square" rtlCol="0">
            <a:spAutoFit/>
          </a:bodyPr>
          <a:lstStyle/>
          <a:p>
            <a:r>
              <a:rPr lang="it-IT" sz="1600" b="1" dirty="0">
                <a:solidFill>
                  <a:srgbClr val="FF0000"/>
                </a:solidFill>
                <a:latin typeface="+mj-lt"/>
              </a:rPr>
              <a:t>x</a:t>
            </a:r>
          </a:p>
        </p:txBody>
      </p:sp>
      <p:sp>
        <p:nvSpPr>
          <p:cNvPr id="49" name="CasellaDiTesto 48">
            <a:extLst>
              <a:ext uri="{FF2B5EF4-FFF2-40B4-BE49-F238E27FC236}">
                <a16:creationId xmlns:a16="http://schemas.microsoft.com/office/drawing/2014/main" id="{7BF82128-D35F-4898-BDC0-CE81081A3FB1}"/>
              </a:ext>
            </a:extLst>
          </p:cNvPr>
          <p:cNvSpPr txBox="1"/>
          <p:nvPr/>
        </p:nvSpPr>
        <p:spPr>
          <a:xfrm>
            <a:off x="566484" y="3989818"/>
            <a:ext cx="684349" cy="338554"/>
          </a:xfrm>
          <a:prstGeom prst="rect">
            <a:avLst/>
          </a:prstGeom>
          <a:noFill/>
        </p:spPr>
        <p:txBody>
          <a:bodyPr wrap="square" rtlCol="0">
            <a:spAutoFit/>
          </a:bodyPr>
          <a:lstStyle/>
          <a:p>
            <a:r>
              <a:rPr lang="it-IT" sz="1600" b="1" dirty="0">
                <a:solidFill>
                  <a:srgbClr val="00B050"/>
                </a:solidFill>
                <a:latin typeface="+mj-lt"/>
              </a:rPr>
              <a:t>y</a:t>
            </a:r>
          </a:p>
        </p:txBody>
      </p:sp>
      <p:sp>
        <p:nvSpPr>
          <p:cNvPr id="50" name="CasellaDiTesto 49">
            <a:extLst>
              <a:ext uri="{FF2B5EF4-FFF2-40B4-BE49-F238E27FC236}">
                <a16:creationId xmlns:a16="http://schemas.microsoft.com/office/drawing/2014/main" id="{5908D7AD-2BD6-4E9F-8B94-5E0FECF0B67E}"/>
              </a:ext>
            </a:extLst>
          </p:cNvPr>
          <p:cNvSpPr txBox="1"/>
          <p:nvPr/>
        </p:nvSpPr>
        <p:spPr>
          <a:xfrm>
            <a:off x="983851" y="3584624"/>
            <a:ext cx="684349" cy="338554"/>
          </a:xfrm>
          <a:prstGeom prst="rect">
            <a:avLst/>
          </a:prstGeom>
          <a:noFill/>
        </p:spPr>
        <p:txBody>
          <a:bodyPr wrap="square" rtlCol="0">
            <a:spAutoFit/>
          </a:bodyPr>
          <a:lstStyle/>
          <a:p>
            <a:r>
              <a:rPr lang="it-IT" sz="1600" b="1" dirty="0">
                <a:solidFill>
                  <a:srgbClr val="6600FF"/>
                </a:solidFill>
                <a:latin typeface="+mj-lt"/>
              </a:rPr>
              <a:t>z</a:t>
            </a:r>
          </a:p>
        </p:txBody>
      </p:sp>
      <mc:AlternateContent xmlns:mc="http://schemas.openxmlformats.org/markup-compatibility/2006" xmlns:a14="http://schemas.microsoft.com/office/drawing/2010/main">
        <mc:Choice Requires="a14">
          <p:sp>
            <p:nvSpPr>
              <p:cNvPr id="51" name="CasellaDiTesto 50">
                <a:extLst>
                  <a:ext uri="{FF2B5EF4-FFF2-40B4-BE49-F238E27FC236}">
                    <a16:creationId xmlns:a16="http://schemas.microsoft.com/office/drawing/2014/main" id="{AF4B9172-2975-4EC7-BA35-5B39DC7F4550}"/>
                  </a:ext>
                </a:extLst>
              </p:cNvPr>
              <p:cNvSpPr txBox="1"/>
              <p:nvPr/>
            </p:nvSpPr>
            <p:spPr>
              <a:xfrm>
                <a:off x="4090524" y="4435211"/>
                <a:ext cx="2316204" cy="331437"/>
              </a:xfrm>
              <a:prstGeom prst="rect">
                <a:avLst/>
              </a:prstGeom>
              <a:noFill/>
              <a:ln>
                <a:solidFill>
                  <a:srgbClr val="6600FF"/>
                </a:solidFill>
              </a:ln>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ctrlPr>
                        </m:accPr>
                        <m:e>
                          <m: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𝑥</m:t>
                          </m:r>
                          <m: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m:t>
                          </m:r>
                        </m:e>
                      </m:acc>
                      <m:r>
                        <a:rPr lang="it-IT"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m:t>
                      </m:r>
                      <m:acc>
                        <m:accPr>
                          <m:chr m:val="̅"/>
                          <m:ctrlP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ctrlPr>
                        </m:accPr>
                        <m:e>
                          <m: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𝑦</m:t>
                          </m:r>
                          <m:r>
                            <a:rPr lang="it-IT" b="0" i="1" smtClean="0">
                              <a:solidFill>
                                <a:srgbClr val="FFB13F"/>
                              </a:solidFill>
                              <a:latin typeface="Cambria Math" panose="02040503050406030204" pitchFamily="18" charset="0"/>
                              <a:ea typeface="Cambria Math" panose="02040503050406030204" pitchFamily="18" charset="0"/>
                              <a:cs typeface="Courier New" panose="02070309020205020404" pitchFamily="49" charset="0"/>
                            </a:rPr>
                            <m:t>′</m:t>
                          </m:r>
                        </m:e>
                      </m:acc>
                    </m:oMath>
                  </m:oMathPara>
                </a14:m>
                <a:endParaRPr lang="it-IT" dirty="0">
                  <a:solidFill>
                    <a:srgbClr val="FFB13F"/>
                  </a:solidFill>
                  <a:latin typeface="Courier New" panose="02070309020205020404" pitchFamily="49" charset="0"/>
                  <a:cs typeface="Courier New" panose="02070309020205020404" pitchFamily="49" charset="0"/>
                </a:endParaRPr>
              </a:p>
            </p:txBody>
          </p:sp>
        </mc:Choice>
        <mc:Fallback xmlns="">
          <p:sp>
            <p:nvSpPr>
              <p:cNvPr id="51" name="CasellaDiTesto 50">
                <a:extLst>
                  <a:ext uri="{FF2B5EF4-FFF2-40B4-BE49-F238E27FC236}">
                    <a16:creationId xmlns:a16="http://schemas.microsoft.com/office/drawing/2014/main" id="{AF4B9172-2975-4EC7-BA35-5B39DC7F4550}"/>
                  </a:ext>
                </a:extLst>
              </p:cNvPr>
              <p:cNvSpPr txBox="1">
                <a:spLocks noRot="1" noChangeAspect="1" noMove="1" noResize="1" noEditPoints="1" noAdjustHandles="1" noChangeArrowheads="1" noChangeShapeType="1" noTextEdit="1"/>
              </p:cNvSpPr>
              <p:nvPr/>
            </p:nvSpPr>
            <p:spPr>
              <a:xfrm>
                <a:off x="4090524" y="4435211"/>
                <a:ext cx="2316204" cy="331437"/>
              </a:xfrm>
              <a:prstGeom prst="rect">
                <a:avLst/>
              </a:prstGeom>
              <a:blipFill>
                <a:blip r:embed="rId9"/>
                <a:stretch>
                  <a:fillRect b="-3571"/>
                </a:stretch>
              </a:blipFill>
              <a:ln>
                <a:solidFill>
                  <a:srgbClr val="6600FF"/>
                </a:solidFill>
              </a:ln>
            </p:spPr>
            <p:txBody>
              <a:bodyPr/>
              <a:lstStyle/>
              <a:p>
                <a:r>
                  <a:rPr lang="it-IT">
                    <a:noFill/>
                  </a:rPr>
                  <a:t> </a:t>
                </a:r>
              </a:p>
            </p:txBody>
          </p:sp>
        </mc:Fallback>
      </mc:AlternateContent>
      <p:sp>
        <p:nvSpPr>
          <p:cNvPr id="52" name="CasellaDiTesto 51">
            <a:extLst>
              <a:ext uri="{FF2B5EF4-FFF2-40B4-BE49-F238E27FC236}">
                <a16:creationId xmlns:a16="http://schemas.microsoft.com/office/drawing/2014/main" id="{E9CA9F4A-B57F-4D11-8D0D-37766250F2CE}"/>
              </a:ext>
            </a:extLst>
          </p:cNvPr>
          <p:cNvSpPr txBox="1"/>
          <p:nvPr/>
        </p:nvSpPr>
        <p:spPr>
          <a:xfrm>
            <a:off x="3776905" y="4475440"/>
            <a:ext cx="684349" cy="338554"/>
          </a:xfrm>
          <a:prstGeom prst="rect">
            <a:avLst/>
          </a:prstGeom>
          <a:noFill/>
        </p:spPr>
        <p:txBody>
          <a:bodyPr wrap="square" rtlCol="0">
            <a:spAutoFit/>
          </a:bodyPr>
          <a:lstStyle/>
          <a:p>
            <a:r>
              <a:rPr lang="it-IT" sz="1600" b="1" dirty="0">
                <a:solidFill>
                  <a:srgbClr val="6600FF"/>
                </a:solidFill>
                <a:latin typeface="+mj-lt"/>
              </a:rPr>
              <a:t>z’</a:t>
            </a:r>
          </a:p>
        </p:txBody>
      </p:sp>
      <p:sp>
        <p:nvSpPr>
          <p:cNvPr id="53" name="Parallelogramma 52">
            <a:extLst>
              <a:ext uri="{FF2B5EF4-FFF2-40B4-BE49-F238E27FC236}">
                <a16:creationId xmlns:a16="http://schemas.microsoft.com/office/drawing/2014/main" id="{39FB08A8-9E3B-4EBF-AC8C-227A510C862B}"/>
              </a:ext>
            </a:extLst>
          </p:cNvPr>
          <p:cNvSpPr/>
          <p:nvPr/>
        </p:nvSpPr>
        <p:spPr>
          <a:xfrm rot="18022742" flipH="1">
            <a:off x="397175" y="1730941"/>
            <a:ext cx="2604609" cy="574131"/>
          </a:xfrm>
          <a:prstGeom prst="parallelogram">
            <a:avLst/>
          </a:prstGeom>
          <a:solidFill>
            <a:schemeClr val="accent1">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CasellaDiTesto 53">
            <a:extLst>
              <a:ext uri="{FF2B5EF4-FFF2-40B4-BE49-F238E27FC236}">
                <a16:creationId xmlns:a16="http://schemas.microsoft.com/office/drawing/2014/main" id="{D33527AD-985F-4C44-9D69-917D2BC41912}"/>
              </a:ext>
            </a:extLst>
          </p:cNvPr>
          <p:cNvSpPr txBox="1"/>
          <p:nvPr/>
        </p:nvSpPr>
        <p:spPr>
          <a:xfrm rot="17917046">
            <a:off x="1291757" y="727064"/>
            <a:ext cx="1709850" cy="276999"/>
          </a:xfrm>
          <a:prstGeom prst="rect">
            <a:avLst/>
          </a:prstGeom>
          <a:noFill/>
        </p:spPr>
        <p:txBody>
          <a:bodyPr wrap="square" rtlCol="0">
            <a:spAutoFit/>
          </a:bodyPr>
          <a:lstStyle/>
          <a:p>
            <a:r>
              <a:rPr lang="it-IT" sz="1200" i="1" dirty="0" err="1">
                <a:solidFill>
                  <a:schemeClr val="tx1"/>
                </a:solidFill>
                <a:latin typeface="+mj-lt"/>
              </a:rPr>
              <a:t>xz</a:t>
            </a:r>
            <a:r>
              <a:rPr lang="it-IT" sz="1200" i="1" dirty="0">
                <a:solidFill>
                  <a:schemeClr val="tx1"/>
                </a:solidFill>
                <a:latin typeface="+mj-lt"/>
              </a:rPr>
              <a:t> </a:t>
            </a:r>
            <a:r>
              <a:rPr lang="it-IT" sz="1200" i="1" dirty="0" err="1">
                <a:solidFill>
                  <a:schemeClr val="tx1"/>
                </a:solidFill>
                <a:latin typeface="+mj-lt"/>
              </a:rPr>
              <a:t>plane</a:t>
            </a:r>
            <a:endParaRPr lang="it-IT" sz="1200" i="1" dirty="0">
              <a:solidFill>
                <a:schemeClr val="tx1"/>
              </a:solidFill>
              <a:latin typeface="+mj-lt"/>
            </a:endParaRPr>
          </a:p>
        </p:txBody>
      </p:sp>
      <p:cxnSp>
        <p:nvCxnSpPr>
          <p:cNvPr id="56" name="Connettore 2 55">
            <a:extLst>
              <a:ext uri="{FF2B5EF4-FFF2-40B4-BE49-F238E27FC236}">
                <a16:creationId xmlns:a16="http://schemas.microsoft.com/office/drawing/2014/main" id="{6CB97C5B-5C7A-4BAC-A257-96EB8A34F688}"/>
              </a:ext>
            </a:extLst>
          </p:cNvPr>
          <p:cNvCxnSpPr/>
          <p:nvPr/>
        </p:nvCxnSpPr>
        <p:spPr>
          <a:xfrm flipV="1">
            <a:off x="1361011" y="1840244"/>
            <a:ext cx="401114" cy="1300745"/>
          </a:xfrm>
          <a:prstGeom prst="straightConnector1">
            <a:avLst/>
          </a:prstGeom>
          <a:ln w="38100">
            <a:solidFill>
              <a:schemeClr val="accent1">
                <a:lumMod val="60000"/>
                <a:lumOff val="4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8644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riangolo isoscele 16">
            <a:extLst>
              <a:ext uri="{FF2B5EF4-FFF2-40B4-BE49-F238E27FC236}">
                <a16:creationId xmlns:a16="http://schemas.microsoft.com/office/drawing/2014/main" id="{79F9202C-B776-46EE-B4D4-B7F087A0AD5D}"/>
              </a:ext>
            </a:extLst>
          </p:cNvPr>
          <p:cNvSpPr/>
          <p:nvPr/>
        </p:nvSpPr>
        <p:spPr>
          <a:xfrm rot="10800000">
            <a:off x="6741918" y="1726886"/>
            <a:ext cx="1508025" cy="173149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
            <a:extLst>
              <a:ext uri="{FF2B5EF4-FFF2-40B4-BE49-F238E27FC236}">
                <a16:creationId xmlns:a16="http://schemas.microsoft.com/office/drawing/2014/main" id="{5A1733FE-60A1-4AD3-803F-0A33EB283E34}"/>
              </a:ext>
            </a:extLst>
          </p:cNvPr>
          <p:cNvSpPr/>
          <p:nvPr/>
        </p:nvSpPr>
        <p:spPr>
          <a:xfrm>
            <a:off x="1" y="1726896"/>
            <a:ext cx="7489326" cy="1731494"/>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olo isoscele 16">
            <a:extLst>
              <a:ext uri="{FF2B5EF4-FFF2-40B4-BE49-F238E27FC236}">
                <a16:creationId xmlns:a16="http://schemas.microsoft.com/office/drawing/2014/main" id="{79DD821D-F9E1-4D6F-96C0-DDB9149CD55B}"/>
              </a:ext>
            </a:extLst>
          </p:cNvPr>
          <p:cNvSpPr/>
          <p:nvPr/>
        </p:nvSpPr>
        <p:spPr>
          <a:xfrm>
            <a:off x="-760616" y="1726886"/>
            <a:ext cx="1508025" cy="173149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22</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Local axes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geomTransf</a:t>
            </a:r>
            <a:r>
              <a:rPr lang="it-IT" dirty="0"/>
              <a:t> </a:t>
            </a:r>
            <a:r>
              <a:rPr lang="it-IT" dirty="0" err="1"/>
              <a:t>command</a:t>
            </a:r>
            <a:r>
              <a:rPr lang="it-IT" dirty="0"/>
              <a:t> in </a:t>
            </a:r>
            <a:r>
              <a:rPr lang="it-IT" dirty="0" err="1"/>
              <a:t>OpenSees</a:t>
            </a:r>
            <a:endParaRPr lang="en-GB" b="0" i="1" dirty="0"/>
          </a:p>
        </p:txBody>
      </p:sp>
      <p:sp>
        <p:nvSpPr>
          <p:cNvPr id="17" name="CasellaDiTesto 16">
            <a:extLst>
              <a:ext uri="{FF2B5EF4-FFF2-40B4-BE49-F238E27FC236}">
                <a16:creationId xmlns:a16="http://schemas.microsoft.com/office/drawing/2014/main" id="{8B3C4AC3-1210-4F53-A6A5-1DB68C485847}"/>
              </a:ext>
            </a:extLst>
          </p:cNvPr>
          <p:cNvSpPr txBox="1"/>
          <p:nvPr/>
        </p:nvSpPr>
        <p:spPr>
          <a:xfrm>
            <a:off x="2985303" y="1802021"/>
            <a:ext cx="5128539" cy="1539717"/>
          </a:xfrm>
          <a:prstGeom prst="rect">
            <a:avLst/>
          </a:prstGeom>
          <a:noFill/>
        </p:spPr>
        <p:txBody>
          <a:bodyPr wrap="square">
            <a:spAutoFit/>
          </a:bodyPr>
          <a:lstStyle/>
          <a:p>
            <a:pPr algn="l">
              <a:lnSpc>
                <a:spcPts val="1900"/>
              </a:lnSpc>
            </a:pPr>
            <a:r>
              <a:rPr lang="en-US" b="0" i="0" dirty="0">
                <a:solidFill>
                  <a:srgbClr val="000000"/>
                </a:solidFill>
                <a:effectLst/>
                <a:latin typeface="+mj-lt"/>
              </a:rPr>
              <a:t>The geometric-transformation command is used to construct a </a:t>
            </a:r>
            <a:r>
              <a:rPr lang="en-US" b="1" i="0" dirty="0">
                <a:solidFill>
                  <a:srgbClr val="000000"/>
                </a:solidFill>
                <a:effectLst/>
                <a:latin typeface="+mj-lt"/>
              </a:rPr>
              <a:t>coordinate-transformation (</a:t>
            </a:r>
            <a:r>
              <a:rPr lang="en-US" b="1" i="0" dirty="0" err="1">
                <a:solidFill>
                  <a:srgbClr val="000000"/>
                </a:solidFill>
                <a:effectLst/>
                <a:latin typeface="+mj-lt"/>
              </a:rPr>
              <a:t>CrdTransf</a:t>
            </a:r>
            <a:r>
              <a:rPr lang="en-US" b="1" i="0" dirty="0">
                <a:solidFill>
                  <a:srgbClr val="000000"/>
                </a:solidFill>
                <a:effectLst/>
                <a:latin typeface="+mj-lt"/>
              </a:rPr>
              <a:t>) object</a:t>
            </a:r>
            <a:r>
              <a:rPr lang="en-US" b="0" i="0" dirty="0">
                <a:solidFill>
                  <a:srgbClr val="000000"/>
                </a:solidFill>
                <a:effectLst/>
                <a:latin typeface="+mj-lt"/>
              </a:rPr>
              <a:t>, which transforms beam element stiffness and resisting force </a:t>
            </a:r>
            <a:r>
              <a:rPr lang="en-US" b="1" i="0" dirty="0">
                <a:solidFill>
                  <a:srgbClr val="000000"/>
                </a:solidFill>
                <a:effectLst/>
                <a:latin typeface="+mj-lt"/>
              </a:rPr>
              <a:t>from the basic system to the global-coordinate system</a:t>
            </a:r>
            <a:r>
              <a:rPr lang="en-US" b="0" i="0" dirty="0">
                <a:solidFill>
                  <a:srgbClr val="000000"/>
                </a:solidFill>
                <a:effectLst/>
                <a:latin typeface="+mj-lt"/>
              </a:rPr>
              <a:t>. The command has at least one argument, the </a:t>
            </a:r>
            <a:r>
              <a:rPr lang="en-US" b="1" i="0" dirty="0">
                <a:solidFill>
                  <a:srgbClr val="000000"/>
                </a:solidFill>
                <a:effectLst/>
                <a:latin typeface="+mj-lt"/>
              </a:rPr>
              <a:t>transformation type</a:t>
            </a:r>
            <a:r>
              <a:rPr lang="en-US" b="1" dirty="0">
                <a:latin typeface="+mj-lt"/>
              </a:rPr>
              <a:t> </a:t>
            </a:r>
            <a:r>
              <a:rPr lang="en-US" dirty="0">
                <a:latin typeface="+mj-lt"/>
              </a:rPr>
              <a:t>(</a:t>
            </a:r>
            <a:r>
              <a:rPr lang="fr-FR" dirty="0">
                <a:latin typeface="+mj-lt"/>
              </a:rPr>
              <a:t>Linear, PDelta, Corotational</a:t>
            </a:r>
            <a:r>
              <a:rPr lang="en-US" dirty="0">
                <a:latin typeface="+mj-lt"/>
              </a:rPr>
              <a:t>).</a:t>
            </a:r>
            <a:endParaRPr lang="it-IT" dirty="0">
              <a:latin typeface="+mj-lt"/>
            </a:endParaRPr>
          </a:p>
        </p:txBody>
      </p:sp>
      <p:sp>
        <p:nvSpPr>
          <p:cNvPr id="18" name="Rectangle 1">
            <a:extLst>
              <a:ext uri="{FF2B5EF4-FFF2-40B4-BE49-F238E27FC236}">
                <a16:creationId xmlns:a16="http://schemas.microsoft.com/office/drawing/2014/main" id="{CF566FDD-27FD-4EB1-8B30-A0A88F5D6032}"/>
              </a:ext>
            </a:extLst>
          </p:cNvPr>
          <p:cNvSpPr>
            <a:spLocks noChangeArrowheads="1"/>
          </p:cNvSpPr>
          <p:nvPr/>
        </p:nvSpPr>
        <p:spPr bwMode="auto">
          <a:xfrm>
            <a:off x="762000" y="27416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pic>
        <p:nvPicPr>
          <p:cNvPr id="23" name="Immagine 22">
            <a:extLst>
              <a:ext uri="{FF2B5EF4-FFF2-40B4-BE49-F238E27FC236}">
                <a16:creationId xmlns:a16="http://schemas.microsoft.com/office/drawing/2014/main" id="{7C5ACBF5-9D18-4EB9-A75F-54E29C54AD09}"/>
              </a:ext>
            </a:extLst>
          </p:cNvPr>
          <p:cNvPicPr>
            <a:picLocks noChangeAspect="1"/>
          </p:cNvPicPr>
          <p:nvPr/>
        </p:nvPicPr>
        <p:blipFill>
          <a:blip r:embed="rId3"/>
          <a:stretch>
            <a:fillRect/>
          </a:stretch>
        </p:blipFill>
        <p:spPr>
          <a:xfrm>
            <a:off x="367457" y="687381"/>
            <a:ext cx="2574434" cy="4144962"/>
          </a:xfrm>
          <a:prstGeom prst="rect">
            <a:avLst/>
          </a:prstGeom>
        </p:spPr>
      </p:pic>
      <p:pic>
        <p:nvPicPr>
          <p:cNvPr id="24" name="Immagine 23">
            <a:extLst>
              <a:ext uri="{FF2B5EF4-FFF2-40B4-BE49-F238E27FC236}">
                <a16:creationId xmlns:a16="http://schemas.microsoft.com/office/drawing/2014/main" id="{2FE990C6-5AD4-482D-A825-8F35F970E868}"/>
              </a:ext>
            </a:extLst>
          </p:cNvPr>
          <p:cNvPicPr>
            <a:picLocks noChangeAspect="1"/>
          </p:cNvPicPr>
          <p:nvPr/>
        </p:nvPicPr>
        <p:blipFill>
          <a:blip r:embed="rId3"/>
          <a:stretch>
            <a:fillRect/>
          </a:stretch>
        </p:blipFill>
        <p:spPr>
          <a:xfrm>
            <a:off x="367457" y="669132"/>
            <a:ext cx="2574434" cy="4144962"/>
          </a:xfrm>
          <a:prstGeom prst="rect">
            <a:avLst/>
          </a:prstGeom>
        </p:spPr>
      </p:pic>
      <p:sp>
        <p:nvSpPr>
          <p:cNvPr id="26" name="CasellaDiTesto 25">
            <a:extLst>
              <a:ext uri="{FF2B5EF4-FFF2-40B4-BE49-F238E27FC236}">
                <a16:creationId xmlns:a16="http://schemas.microsoft.com/office/drawing/2014/main" id="{F0D2842B-8808-49BE-B39B-ED9538769466}"/>
              </a:ext>
            </a:extLst>
          </p:cNvPr>
          <p:cNvSpPr txBox="1"/>
          <p:nvPr/>
        </p:nvSpPr>
        <p:spPr>
          <a:xfrm>
            <a:off x="4033214" y="841592"/>
            <a:ext cx="4547435" cy="830997"/>
          </a:xfrm>
          <a:prstGeom prst="rect">
            <a:avLst/>
          </a:prstGeom>
          <a:noFill/>
        </p:spPr>
        <p:txBody>
          <a:bodyPr wrap="square">
            <a:spAutoFit/>
          </a:bodyPr>
          <a:lstStyle/>
          <a:p>
            <a:r>
              <a:rPr lang="en-US" sz="1200" b="1" dirty="0">
                <a:solidFill>
                  <a:srgbClr val="00B0F0"/>
                </a:solidFill>
                <a:latin typeface="+mj-lt"/>
              </a:rPr>
              <a:t>TIP: </a:t>
            </a:r>
            <a:r>
              <a:rPr lang="en-US" sz="1200" i="1" dirty="0">
                <a:solidFill>
                  <a:srgbClr val="00B0F0"/>
                </a:solidFill>
                <a:latin typeface="+mj-lt"/>
              </a:rPr>
              <a:t>For the standard </a:t>
            </a:r>
            <a:r>
              <a:rPr lang="en-US" sz="1200" i="1" dirty="0" err="1">
                <a:solidFill>
                  <a:srgbClr val="00B0F0"/>
                </a:solidFill>
                <a:latin typeface="+mj-lt"/>
              </a:rPr>
              <a:t>OpenSees</a:t>
            </a:r>
            <a:r>
              <a:rPr lang="en-US" sz="1200" i="1" dirty="0">
                <a:solidFill>
                  <a:srgbClr val="00B0F0"/>
                </a:solidFill>
                <a:latin typeface="+mj-lt"/>
              </a:rPr>
              <a:t> beam-column elements, the difference between geometric linear and geometric nonlinear analysis lies in the geometric transformation alone, since the elements have no internal geometric nonlinearity.</a:t>
            </a:r>
            <a:endParaRPr lang="it-IT" sz="1200" i="1" dirty="0">
              <a:solidFill>
                <a:srgbClr val="00B0F0"/>
              </a:solidFill>
              <a:latin typeface="+mj-lt"/>
            </a:endParaRPr>
          </a:p>
        </p:txBody>
      </p:sp>
    </p:spTree>
    <p:extLst>
      <p:ext uri="{BB962C8B-B14F-4D97-AF65-F5344CB8AC3E}">
        <p14:creationId xmlns:p14="http://schemas.microsoft.com/office/powerpoint/2010/main" val="1447629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6">
            <a:extLst>
              <a:ext uri="{FF2B5EF4-FFF2-40B4-BE49-F238E27FC236}">
                <a16:creationId xmlns:a16="http://schemas.microsoft.com/office/drawing/2014/main" id="{738C730C-AD8B-475C-9DB1-FE8CC029705A}"/>
              </a:ext>
            </a:extLst>
          </p:cNvPr>
          <p:cNvGrpSpPr/>
          <p:nvPr/>
        </p:nvGrpSpPr>
        <p:grpSpPr>
          <a:xfrm>
            <a:off x="-170979" y="632336"/>
            <a:ext cx="9038190" cy="392632"/>
            <a:chOff x="-209252" y="591732"/>
            <a:chExt cx="9094653" cy="395084"/>
          </a:xfrm>
        </p:grpSpPr>
        <p:sp>
          <p:nvSpPr>
            <p:cNvPr id="12" name="Rectangle 17">
              <a:extLst>
                <a:ext uri="{FF2B5EF4-FFF2-40B4-BE49-F238E27FC236}">
                  <a16:creationId xmlns:a16="http://schemas.microsoft.com/office/drawing/2014/main" id="{ABF742DF-5A99-4908-A06E-48522E48BCA5}"/>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3" name="Triangolo isoscele 12">
              <a:extLst>
                <a:ext uri="{FF2B5EF4-FFF2-40B4-BE49-F238E27FC236}">
                  <a16:creationId xmlns:a16="http://schemas.microsoft.com/office/drawing/2014/main" id="{FD40A87F-B3E2-4F81-A906-B5DB0CCD20D5}"/>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4" name="Triangolo isoscele 16">
              <a:extLst>
                <a:ext uri="{FF2B5EF4-FFF2-40B4-BE49-F238E27FC236}">
                  <a16:creationId xmlns:a16="http://schemas.microsoft.com/office/drawing/2014/main" id="{6285F697-35F6-4C26-92E3-3AEE611698AF}"/>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23</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Local axes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geomTransf</a:t>
            </a:r>
            <a:r>
              <a:rPr lang="it-IT" dirty="0"/>
              <a:t> </a:t>
            </a:r>
            <a:r>
              <a:rPr lang="it-IT" dirty="0" err="1"/>
              <a:t>command</a:t>
            </a:r>
            <a:r>
              <a:rPr lang="it-IT" dirty="0"/>
              <a:t> in </a:t>
            </a:r>
            <a:r>
              <a:rPr lang="it-IT" dirty="0" err="1"/>
              <a:t>OpenSees</a:t>
            </a:r>
            <a:endParaRPr lang="en-GB" b="0" i="1" dirty="0"/>
          </a:p>
        </p:txBody>
      </p:sp>
      <p:sp>
        <p:nvSpPr>
          <p:cNvPr id="18" name="Rectangle 1">
            <a:extLst>
              <a:ext uri="{FF2B5EF4-FFF2-40B4-BE49-F238E27FC236}">
                <a16:creationId xmlns:a16="http://schemas.microsoft.com/office/drawing/2014/main" id="{CF566FDD-27FD-4EB1-8B30-A0A88F5D6032}"/>
              </a:ext>
            </a:extLst>
          </p:cNvPr>
          <p:cNvSpPr>
            <a:spLocks noChangeArrowheads="1"/>
          </p:cNvSpPr>
          <p:nvPr/>
        </p:nvSpPr>
        <p:spPr bwMode="auto">
          <a:xfrm>
            <a:off x="762000" y="27416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21" name="Rectangle 15">
            <a:extLst>
              <a:ext uri="{FF2B5EF4-FFF2-40B4-BE49-F238E27FC236}">
                <a16:creationId xmlns:a16="http://schemas.microsoft.com/office/drawing/2014/main" id="{374D08D8-396D-44B6-9F0B-3404ABA67D6E}"/>
              </a:ext>
            </a:extLst>
          </p:cNvPr>
          <p:cNvSpPr/>
          <p:nvPr/>
        </p:nvSpPr>
        <p:spPr>
          <a:xfrm>
            <a:off x="123943" y="676232"/>
            <a:ext cx="8572501" cy="3397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rtlCol="0" anchor="ctr"/>
          <a:lstStyle/>
          <a:p>
            <a:pPr algn="ctr"/>
            <a:r>
              <a:rPr lang="it-IT" b="1" dirty="0" err="1">
                <a:solidFill>
                  <a:srgbClr val="000000"/>
                </a:solidFill>
                <a:effectLst/>
              </a:rPr>
              <a:t>geomTransf</a:t>
            </a:r>
            <a:r>
              <a:rPr lang="it-IT" b="1" dirty="0">
                <a:solidFill>
                  <a:srgbClr val="000000"/>
                </a:solidFill>
                <a:effectLst/>
              </a:rPr>
              <a:t> Linear $</a:t>
            </a:r>
            <a:r>
              <a:rPr lang="it-IT" b="1" dirty="0" err="1">
                <a:solidFill>
                  <a:srgbClr val="000000"/>
                </a:solidFill>
                <a:effectLst/>
              </a:rPr>
              <a:t>transfTag</a:t>
            </a:r>
            <a:r>
              <a:rPr lang="it-IT" b="1" dirty="0">
                <a:solidFill>
                  <a:srgbClr val="000000"/>
                </a:solidFill>
                <a:effectLst/>
              </a:rPr>
              <a:t> $</a:t>
            </a:r>
            <a:r>
              <a:rPr lang="it-IT" b="1" dirty="0" err="1">
                <a:solidFill>
                  <a:srgbClr val="000000"/>
                </a:solidFill>
                <a:effectLst/>
              </a:rPr>
              <a:t>vecxzX</a:t>
            </a:r>
            <a:r>
              <a:rPr lang="it-IT" b="1" dirty="0">
                <a:solidFill>
                  <a:srgbClr val="000000"/>
                </a:solidFill>
                <a:effectLst/>
              </a:rPr>
              <a:t> $</a:t>
            </a:r>
            <a:r>
              <a:rPr lang="it-IT" b="1" dirty="0" err="1">
                <a:solidFill>
                  <a:srgbClr val="000000"/>
                </a:solidFill>
                <a:effectLst/>
              </a:rPr>
              <a:t>vecxzY</a:t>
            </a:r>
            <a:r>
              <a:rPr lang="it-IT" b="1" dirty="0">
                <a:solidFill>
                  <a:srgbClr val="000000"/>
                </a:solidFill>
                <a:effectLst/>
              </a:rPr>
              <a:t> $</a:t>
            </a:r>
            <a:r>
              <a:rPr lang="it-IT" b="1" dirty="0" err="1">
                <a:solidFill>
                  <a:srgbClr val="000000"/>
                </a:solidFill>
                <a:effectLst/>
              </a:rPr>
              <a:t>vecxzZ</a:t>
            </a:r>
            <a:r>
              <a:rPr lang="it-IT" b="1" dirty="0">
                <a:solidFill>
                  <a:srgbClr val="000000"/>
                </a:solidFill>
                <a:effectLst/>
              </a:rPr>
              <a:t> </a:t>
            </a:r>
            <a:r>
              <a:rPr lang="it-IT" i="1" dirty="0">
                <a:solidFill>
                  <a:srgbClr val="000000"/>
                </a:solidFill>
                <a:effectLst/>
              </a:rPr>
              <a:t>&lt;-</a:t>
            </a:r>
            <a:r>
              <a:rPr lang="it-IT" i="1" dirty="0" err="1">
                <a:solidFill>
                  <a:srgbClr val="000000"/>
                </a:solidFill>
                <a:effectLst/>
              </a:rPr>
              <a:t>jntOffset</a:t>
            </a:r>
            <a:r>
              <a:rPr lang="it-IT" i="1" dirty="0">
                <a:solidFill>
                  <a:srgbClr val="000000"/>
                </a:solidFill>
                <a:effectLst/>
              </a:rPr>
              <a:t> $</a:t>
            </a:r>
            <a:r>
              <a:rPr lang="it-IT" i="1" dirty="0" err="1">
                <a:solidFill>
                  <a:srgbClr val="000000"/>
                </a:solidFill>
                <a:effectLst/>
              </a:rPr>
              <a:t>dXi</a:t>
            </a:r>
            <a:r>
              <a:rPr lang="it-IT" i="1" dirty="0">
                <a:solidFill>
                  <a:srgbClr val="000000"/>
                </a:solidFill>
                <a:effectLst/>
              </a:rPr>
              <a:t> $</a:t>
            </a:r>
            <a:r>
              <a:rPr lang="it-IT" i="1" dirty="0" err="1">
                <a:solidFill>
                  <a:srgbClr val="000000"/>
                </a:solidFill>
                <a:effectLst/>
              </a:rPr>
              <a:t>dYi</a:t>
            </a:r>
            <a:r>
              <a:rPr lang="it-IT" i="1" dirty="0">
                <a:solidFill>
                  <a:srgbClr val="000000"/>
                </a:solidFill>
                <a:effectLst/>
              </a:rPr>
              <a:t> $</a:t>
            </a:r>
            <a:r>
              <a:rPr lang="it-IT" i="1" dirty="0" err="1">
                <a:solidFill>
                  <a:srgbClr val="000000"/>
                </a:solidFill>
                <a:effectLst/>
              </a:rPr>
              <a:t>dZi</a:t>
            </a:r>
            <a:r>
              <a:rPr lang="it-IT" i="1" dirty="0">
                <a:solidFill>
                  <a:srgbClr val="000000"/>
                </a:solidFill>
                <a:effectLst/>
              </a:rPr>
              <a:t> $</a:t>
            </a:r>
            <a:r>
              <a:rPr lang="it-IT" i="1" dirty="0" err="1">
                <a:solidFill>
                  <a:srgbClr val="000000"/>
                </a:solidFill>
                <a:effectLst/>
              </a:rPr>
              <a:t>dXj</a:t>
            </a:r>
            <a:r>
              <a:rPr lang="it-IT" i="1" dirty="0">
                <a:solidFill>
                  <a:srgbClr val="000000"/>
                </a:solidFill>
                <a:effectLst/>
              </a:rPr>
              <a:t> $</a:t>
            </a:r>
            <a:r>
              <a:rPr lang="it-IT" i="1" dirty="0" err="1">
                <a:solidFill>
                  <a:srgbClr val="000000"/>
                </a:solidFill>
                <a:effectLst/>
              </a:rPr>
              <a:t>dYj</a:t>
            </a:r>
            <a:r>
              <a:rPr lang="it-IT" i="1" dirty="0">
                <a:solidFill>
                  <a:srgbClr val="000000"/>
                </a:solidFill>
                <a:effectLst/>
              </a:rPr>
              <a:t> $</a:t>
            </a:r>
            <a:r>
              <a:rPr lang="it-IT" i="1" dirty="0" err="1">
                <a:solidFill>
                  <a:srgbClr val="000000"/>
                </a:solidFill>
                <a:effectLst/>
              </a:rPr>
              <a:t>dZj</a:t>
            </a:r>
            <a:r>
              <a:rPr lang="it-IT" i="1" dirty="0">
                <a:solidFill>
                  <a:srgbClr val="000000"/>
                </a:solidFill>
                <a:effectLst/>
              </a:rPr>
              <a:t>&gt;</a:t>
            </a:r>
          </a:p>
          <a:p>
            <a:pPr algn="ctr"/>
            <a:endParaRPr lang="en-US" dirty="0"/>
          </a:p>
        </p:txBody>
      </p:sp>
      <p:graphicFrame>
        <p:nvGraphicFramePr>
          <p:cNvPr id="22" name="Tabella 21">
            <a:extLst>
              <a:ext uri="{FF2B5EF4-FFF2-40B4-BE49-F238E27FC236}">
                <a16:creationId xmlns:a16="http://schemas.microsoft.com/office/drawing/2014/main" id="{4DBF7F2A-C590-4E19-8A98-9A1436F953C2}"/>
              </a:ext>
            </a:extLst>
          </p:cNvPr>
          <p:cNvGraphicFramePr>
            <a:graphicFrameLocks noGrp="1"/>
          </p:cNvGraphicFramePr>
          <p:nvPr>
            <p:extLst>
              <p:ext uri="{D42A27DB-BD31-4B8C-83A1-F6EECF244321}">
                <p14:modId xmlns:p14="http://schemas.microsoft.com/office/powerpoint/2010/main" val="3494053737"/>
              </p:ext>
            </p:extLst>
          </p:nvPr>
        </p:nvGraphicFramePr>
        <p:xfrm>
          <a:off x="371974" y="1184656"/>
          <a:ext cx="6028832" cy="3644517"/>
        </p:xfrm>
        <a:graphic>
          <a:graphicData uri="http://schemas.openxmlformats.org/drawingml/2006/table">
            <a:tbl>
              <a:tblPr/>
              <a:tblGrid>
                <a:gridCol w="1619816">
                  <a:extLst>
                    <a:ext uri="{9D8B030D-6E8A-4147-A177-3AD203B41FA5}">
                      <a16:colId xmlns:a16="http://schemas.microsoft.com/office/drawing/2014/main" val="378994124"/>
                    </a:ext>
                  </a:extLst>
                </a:gridCol>
                <a:gridCol w="4409016">
                  <a:extLst>
                    <a:ext uri="{9D8B030D-6E8A-4147-A177-3AD203B41FA5}">
                      <a16:colId xmlns:a16="http://schemas.microsoft.com/office/drawing/2014/main" val="2589974586"/>
                    </a:ext>
                  </a:extLst>
                </a:gridCol>
              </a:tblGrid>
              <a:tr h="288197">
                <a:tc>
                  <a:txBody>
                    <a:bodyPr/>
                    <a:lstStyle/>
                    <a:p>
                      <a:r>
                        <a:rPr lang="it-IT" sz="1400" b="1" dirty="0">
                          <a:solidFill>
                            <a:srgbClr val="FFC000"/>
                          </a:solidFill>
                          <a:effectLst/>
                        </a:rPr>
                        <a:t>$</a:t>
                      </a:r>
                      <a:r>
                        <a:rPr lang="it-IT" sz="1400" b="1" dirty="0" err="1">
                          <a:solidFill>
                            <a:srgbClr val="FFC000"/>
                          </a:solidFill>
                          <a:effectLst/>
                        </a:rPr>
                        <a:t>transfTag</a:t>
                      </a:r>
                      <a:endParaRPr lang="it-IT" sz="1400" dirty="0">
                        <a:solidFill>
                          <a:srgbClr val="FFC000"/>
                        </a:solidFill>
                        <a:effectLst/>
                      </a:endParaRPr>
                    </a:p>
                  </a:txBody>
                  <a:tcPr marL="11979" marR="11979" marT="5990" marB="5990" anchor="ctr">
                    <a:lnL>
                      <a:noFill/>
                    </a:lnL>
                    <a:lnR>
                      <a:noFill/>
                    </a:lnR>
                    <a:lnT>
                      <a:noFill/>
                    </a:lnT>
                    <a:lnB>
                      <a:noFill/>
                    </a:lnB>
                    <a:solidFill>
                      <a:srgbClr val="FFFFFF"/>
                    </a:solidFill>
                  </a:tcPr>
                </a:tc>
                <a:tc>
                  <a:txBody>
                    <a:bodyPr/>
                    <a:lstStyle/>
                    <a:p>
                      <a:r>
                        <a:rPr lang="it-IT" sz="1400" dirty="0" err="1"/>
                        <a:t>transformation</a:t>
                      </a:r>
                      <a:r>
                        <a:rPr lang="it-IT" sz="1400" dirty="0"/>
                        <a:t> tag</a:t>
                      </a:r>
                    </a:p>
                  </a:txBody>
                  <a:tcPr marL="11979" marR="11979" marT="5990" marB="5990" anchor="ctr">
                    <a:lnL>
                      <a:noFill/>
                    </a:lnL>
                    <a:lnR>
                      <a:noFill/>
                    </a:lnR>
                    <a:lnT>
                      <a:noFill/>
                    </a:lnT>
                    <a:lnB>
                      <a:noFill/>
                    </a:lnB>
                    <a:solidFill>
                      <a:srgbClr val="FFFFFF"/>
                    </a:solidFill>
                  </a:tcPr>
                </a:tc>
                <a:extLst>
                  <a:ext uri="{0D108BD9-81ED-4DB2-BD59-A6C34878D82A}">
                    <a16:rowId xmlns:a16="http://schemas.microsoft.com/office/drawing/2014/main" val="1139156123"/>
                  </a:ext>
                </a:extLst>
              </a:tr>
              <a:tr h="2198330">
                <a:tc>
                  <a:txBody>
                    <a:bodyPr/>
                    <a:lstStyle/>
                    <a:p>
                      <a:r>
                        <a:rPr lang="it-IT" sz="1400" b="1" dirty="0">
                          <a:solidFill>
                            <a:srgbClr val="FFC000"/>
                          </a:solidFill>
                        </a:rPr>
                        <a:t>$</a:t>
                      </a:r>
                      <a:r>
                        <a:rPr lang="it-IT" sz="1400" b="1" dirty="0" err="1">
                          <a:solidFill>
                            <a:srgbClr val="FFC000"/>
                          </a:solidFill>
                        </a:rPr>
                        <a:t>vecxzX</a:t>
                      </a:r>
                      <a:r>
                        <a:rPr lang="it-IT" sz="1400" b="1" dirty="0">
                          <a:solidFill>
                            <a:srgbClr val="FFC000"/>
                          </a:solidFill>
                        </a:rPr>
                        <a:t> $</a:t>
                      </a:r>
                      <a:r>
                        <a:rPr lang="it-IT" sz="1400" b="1" dirty="0" err="1">
                          <a:solidFill>
                            <a:srgbClr val="FFC000"/>
                          </a:solidFill>
                        </a:rPr>
                        <a:t>vecxzY</a:t>
                      </a:r>
                      <a:r>
                        <a:rPr lang="it-IT" sz="1400" b="1" dirty="0">
                          <a:solidFill>
                            <a:srgbClr val="FFC000"/>
                          </a:solidFill>
                        </a:rPr>
                        <a:t> $</a:t>
                      </a:r>
                      <a:r>
                        <a:rPr lang="it-IT" sz="1400" b="1" dirty="0" err="1">
                          <a:solidFill>
                            <a:srgbClr val="FFC000"/>
                          </a:solidFill>
                        </a:rPr>
                        <a:t>vecxzZ</a:t>
                      </a:r>
                      <a:endParaRPr lang="it-IT" sz="1400" dirty="0">
                        <a:solidFill>
                          <a:srgbClr val="FFC000"/>
                        </a:solidFill>
                      </a:endParaRPr>
                    </a:p>
                  </a:txBody>
                  <a:tcPr marL="11979" marR="11979" marT="5990" marB="5990" anchor="ctr">
                    <a:lnL>
                      <a:noFill/>
                    </a:lnL>
                    <a:lnR>
                      <a:noFill/>
                    </a:lnR>
                    <a:lnT>
                      <a:noFill/>
                    </a:lnT>
                    <a:lnB>
                      <a:noFill/>
                    </a:lnB>
                    <a:solidFill>
                      <a:srgbClr val="FFFFFF"/>
                    </a:solidFill>
                  </a:tcPr>
                </a:tc>
                <a:tc>
                  <a:txBody>
                    <a:bodyPr/>
                    <a:lstStyle/>
                    <a:p>
                      <a:r>
                        <a:rPr lang="en-US" sz="1400" dirty="0"/>
                        <a:t>X, Y, and Z components of </a:t>
                      </a:r>
                      <a:r>
                        <a:rPr lang="en-US" sz="1400" b="1" dirty="0" err="1"/>
                        <a:t>vecxz</a:t>
                      </a:r>
                      <a:r>
                        <a:rPr lang="en-US" sz="1400" dirty="0"/>
                        <a:t>, the vector used to define the local x-z plane of the local-coordinate system. The local y-axis is defined by taking the </a:t>
                      </a:r>
                      <a:r>
                        <a:rPr lang="en-US" sz="1400" b="1" dirty="0"/>
                        <a:t>cross product of the </a:t>
                      </a:r>
                      <a:r>
                        <a:rPr lang="en-US" sz="1400" b="1" dirty="0" err="1"/>
                        <a:t>vecxz</a:t>
                      </a:r>
                      <a:r>
                        <a:rPr lang="en-US" sz="1400" b="1" dirty="0"/>
                        <a:t> vector and the x-axis</a:t>
                      </a:r>
                      <a:r>
                        <a:rPr lang="en-US" sz="1400" dirty="0"/>
                        <a:t>.</a:t>
                      </a:r>
                    </a:p>
                    <a:p>
                      <a:r>
                        <a:rPr lang="en-US" sz="1400" dirty="0">
                          <a:effectLst/>
                        </a:rPr>
                        <a:t>These components are specified in the global-coordinate system X,Y,Z and define a vector that is in a plane parallel to the x-z plane of the local-coordinate system.</a:t>
                      </a:r>
                    </a:p>
                  </a:txBody>
                  <a:tcPr marL="11979" marR="11979" marT="5990" marB="5990" anchor="ctr">
                    <a:lnL>
                      <a:noFill/>
                    </a:lnL>
                    <a:lnR>
                      <a:noFill/>
                    </a:lnR>
                    <a:lnT>
                      <a:noFill/>
                    </a:lnT>
                    <a:lnB>
                      <a:noFill/>
                    </a:lnB>
                    <a:solidFill>
                      <a:srgbClr val="FFFFFF"/>
                    </a:solidFill>
                  </a:tcPr>
                </a:tc>
                <a:extLst>
                  <a:ext uri="{0D108BD9-81ED-4DB2-BD59-A6C34878D82A}">
                    <a16:rowId xmlns:a16="http://schemas.microsoft.com/office/drawing/2014/main" val="2058244970"/>
                  </a:ext>
                </a:extLst>
              </a:tr>
              <a:tr h="561074">
                <a:tc>
                  <a:txBody>
                    <a:bodyPr/>
                    <a:lstStyle/>
                    <a:p>
                      <a:r>
                        <a:rPr lang="it-IT" sz="1400" b="1" i="1" dirty="0">
                          <a:solidFill>
                            <a:srgbClr val="FFC000"/>
                          </a:solidFill>
                        </a:rPr>
                        <a:t>$</a:t>
                      </a:r>
                      <a:r>
                        <a:rPr lang="it-IT" sz="1400" b="1" i="1" dirty="0" err="1">
                          <a:solidFill>
                            <a:srgbClr val="FFC000"/>
                          </a:solidFill>
                        </a:rPr>
                        <a:t>dXi</a:t>
                      </a:r>
                      <a:r>
                        <a:rPr lang="it-IT" sz="1400" b="1" i="1" dirty="0">
                          <a:solidFill>
                            <a:srgbClr val="FFC000"/>
                          </a:solidFill>
                        </a:rPr>
                        <a:t> $</a:t>
                      </a:r>
                      <a:r>
                        <a:rPr lang="it-IT" sz="1400" b="1" i="1" dirty="0" err="1">
                          <a:solidFill>
                            <a:srgbClr val="FFC000"/>
                          </a:solidFill>
                        </a:rPr>
                        <a:t>dYi</a:t>
                      </a:r>
                      <a:r>
                        <a:rPr lang="it-IT" sz="1400" b="1" i="1" dirty="0">
                          <a:solidFill>
                            <a:srgbClr val="FFC000"/>
                          </a:solidFill>
                        </a:rPr>
                        <a:t> $</a:t>
                      </a:r>
                      <a:r>
                        <a:rPr lang="it-IT" sz="1400" b="1" i="1" dirty="0" err="1">
                          <a:solidFill>
                            <a:srgbClr val="FFC000"/>
                          </a:solidFill>
                        </a:rPr>
                        <a:t>dZi</a:t>
                      </a:r>
                      <a:endParaRPr lang="it-IT" sz="1400" i="1" dirty="0">
                        <a:solidFill>
                          <a:srgbClr val="FFC000"/>
                        </a:solidFill>
                      </a:endParaRPr>
                    </a:p>
                  </a:txBody>
                  <a:tcPr marL="11979" marR="11979" marT="5990" marB="5990" anchor="ctr">
                    <a:lnL>
                      <a:noFill/>
                    </a:lnL>
                    <a:lnR>
                      <a:noFill/>
                    </a:lnR>
                    <a:lnT>
                      <a:noFill/>
                    </a:lnT>
                    <a:lnB>
                      <a:noFill/>
                    </a:lnB>
                    <a:solidFill>
                      <a:srgbClr val="FFFFFF"/>
                    </a:solidFill>
                  </a:tcPr>
                </a:tc>
                <a:tc>
                  <a:txBody>
                    <a:bodyPr/>
                    <a:lstStyle/>
                    <a:p>
                      <a:r>
                        <a:rPr lang="en-US" sz="1400" i="1" dirty="0"/>
                        <a:t>joint offset values -- offsets specified with respect to the global coordinate system for element-end node </a:t>
                      </a:r>
                      <a:r>
                        <a:rPr lang="en-US" sz="1400" i="1" dirty="0" err="1"/>
                        <a:t>i</a:t>
                      </a:r>
                      <a:endParaRPr lang="en-US" sz="1400" i="1" dirty="0"/>
                    </a:p>
                  </a:txBody>
                  <a:tcPr marL="11979" marR="11979" marT="5990" marB="5990" anchor="ctr">
                    <a:lnL>
                      <a:noFill/>
                    </a:lnL>
                    <a:lnR>
                      <a:noFill/>
                    </a:lnR>
                    <a:lnT>
                      <a:noFill/>
                    </a:lnT>
                    <a:lnB>
                      <a:noFill/>
                    </a:lnB>
                    <a:solidFill>
                      <a:srgbClr val="FFFFFF"/>
                    </a:solidFill>
                  </a:tcPr>
                </a:tc>
                <a:extLst>
                  <a:ext uri="{0D108BD9-81ED-4DB2-BD59-A6C34878D82A}">
                    <a16:rowId xmlns:a16="http://schemas.microsoft.com/office/drawing/2014/main" val="1499024748"/>
                  </a:ext>
                </a:extLst>
              </a:tr>
              <a:tr h="596916">
                <a:tc>
                  <a:txBody>
                    <a:bodyPr/>
                    <a:lstStyle/>
                    <a:p>
                      <a:r>
                        <a:rPr lang="it-IT" sz="1400" b="1" i="1" dirty="0">
                          <a:solidFill>
                            <a:srgbClr val="FFC000"/>
                          </a:solidFill>
                        </a:rPr>
                        <a:t>$</a:t>
                      </a:r>
                      <a:r>
                        <a:rPr lang="it-IT" sz="1400" b="1" i="1" dirty="0" err="1">
                          <a:solidFill>
                            <a:srgbClr val="FFC000"/>
                          </a:solidFill>
                        </a:rPr>
                        <a:t>dXj</a:t>
                      </a:r>
                      <a:r>
                        <a:rPr lang="it-IT" sz="1400" b="1" i="1" dirty="0">
                          <a:solidFill>
                            <a:srgbClr val="FFC000"/>
                          </a:solidFill>
                        </a:rPr>
                        <a:t> $</a:t>
                      </a:r>
                      <a:r>
                        <a:rPr lang="it-IT" sz="1400" b="1" i="1" dirty="0" err="1">
                          <a:solidFill>
                            <a:srgbClr val="FFC000"/>
                          </a:solidFill>
                        </a:rPr>
                        <a:t>dYj</a:t>
                      </a:r>
                      <a:r>
                        <a:rPr lang="it-IT" sz="1400" b="1" i="1" dirty="0">
                          <a:solidFill>
                            <a:srgbClr val="FFC000"/>
                          </a:solidFill>
                        </a:rPr>
                        <a:t> $</a:t>
                      </a:r>
                      <a:r>
                        <a:rPr lang="it-IT" sz="1400" b="1" i="1" dirty="0" err="1">
                          <a:solidFill>
                            <a:srgbClr val="FFC000"/>
                          </a:solidFill>
                        </a:rPr>
                        <a:t>dZj</a:t>
                      </a:r>
                      <a:endParaRPr lang="it-IT" sz="1400" i="1" dirty="0">
                        <a:solidFill>
                          <a:srgbClr val="FFC000"/>
                        </a:solidFill>
                      </a:endParaRPr>
                    </a:p>
                  </a:txBody>
                  <a:tcPr marL="11979" marR="11979" marT="5990" marB="5990" anchor="ctr">
                    <a:lnL>
                      <a:noFill/>
                    </a:lnL>
                    <a:lnR>
                      <a:noFill/>
                    </a:lnR>
                    <a:lnT>
                      <a:noFill/>
                    </a:lnT>
                    <a:lnB>
                      <a:noFill/>
                    </a:lnB>
                    <a:solidFill>
                      <a:srgbClr val="FFFFFF"/>
                    </a:solidFill>
                  </a:tcPr>
                </a:tc>
                <a:tc>
                  <a:txBody>
                    <a:bodyPr/>
                    <a:lstStyle/>
                    <a:p>
                      <a:r>
                        <a:rPr lang="en-US" sz="1400" i="1" dirty="0"/>
                        <a:t>joint offset values -- offsets specified with respect to the global coordinate system for element-end node j</a:t>
                      </a:r>
                    </a:p>
                  </a:txBody>
                  <a:tcPr marL="11979" marR="11979" marT="5990" marB="5990" anchor="ctr">
                    <a:lnL>
                      <a:noFill/>
                    </a:lnL>
                    <a:lnR>
                      <a:noFill/>
                    </a:lnR>
                    <a:lnT>
                      <a:noFill/>
                    </a:lnT>
                    <a:lnB>
                      <a:noFill/>
                    </a:lnB>
                    <a:solidFill>
                      <a:srgbClr val="FFFFFF"/>
                    </a:solidFill>
                  </a:tcPr>
                </a:tc>
                <a:extLst>
                  <a:ext uri="{0D108BD9-81ED-4DB2-BD59-A6C34878D82A}">
                    <a16:rowId xmlns:a16="http://schemas.microsoft.com/office/drawing/2014/main" val="1471188792"/>
                  </a:ext>
                </a:extLst>
              </a:tr>
            </a:tbl>
          </a:graphicData>
        </a:graphic>
      </p:graphicFrame>
      <p:cxnSp>
        <p:nvCxnSpPr>
          <p:cNvPr id="3" name="Connettore diritto 2">
            <a:extLst>
              <a:ext uri="{FF2B5EF4-FFF2-40B4-BE49-F238E27FC236}">
                <a16:creationId xmlns:a16="http://schemas.microsoft.com/office/drawing/2014/main" id="{953C98B5-F4D4-41D9-855B-683D533C21F2}"/>
              </a:ext>
            </a:extLst>
          </p:cNvPr>
          <p:cNvCxnSpPr>
            <a:cxnSpLocks/>
          </p:cNvCxnSpPr>
          <p:nvPr/>
        </p:nvCxnSpPr>
        <p:spPr>
          <a:xfrm flipV="1">
            <a:off x="7179174" y="1558203"/>
            <a:ext cx="665924" cy="1418231"/>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CasellaDiTesto 18">
            <a:extLst>
              <a:ext uri="{FF2B5EF4-FFF2-40B4-BE49-F238E27FC236}">
                <a16:creationId xmlns:a16="http://schemas.microsoft.com/office/drawing/2014/main" id="{5959D366-0D34-40CB-980C-8792D7E48241}"/>
              </a:ext>
            </a:extLst>
          </p:cNvPr>
          <p:cNvSpPr txBox="1"/>
          <p:nvPr/>
        </p:nvSpPr>
        <p:spPr>
          <a:xfrm>
            <a:off x="6877050" y="3019611"/>
            <a:ext cx="327660" cy="338554"/>
          </a:xfrm>
          <a:prstGeom prst="rect">
            <a:avLst/>
          </a:prstGeom>
          <a:noFill/>
        </p:spPr>
        <p:txBody>
          <a:bodyPr wrap="square" rtlCol="0">
            <a:spAutoFit/>
          </a:bodyPr>
          <a:lstStyle/>
          <a:p>
            <a:r>
              <a:rPr lang="it-IT" sz="1600" dirty="0">
                <a:solidFill>
                  <a:schemeClr val="tx1"/>
                </a:solidFill>
                <a:latin typeface="+mj-lt"/>
              </a:rPr>
              <a:t>i</a:t>
            </a:r>
          </a:p>
        </p:txBody>
      </p:sp>
      <p:sp>
        <p:nvSpPr>
          <p:cNvPr id="20" name="CasellaDiTesto 19">
            <a:extLst>
              <a:ext uri="{FF2B5EF4-FFF2-40B4-BE49-F238E27FC236}">
                <a16:creationId xmlns:a16="http://schemas.microsoft.com/office/drawing/2014/main" id="{021BD0CC-CC1E-44F9-A091-CE6724BAD1AA}"/>
              </a:ext>
            </a:extLst>
          </p:cNvPr>
          <p:cNvSpPr txBox="1"/>
          <p:nvPr/>
        </p:nvSpPr>
        <p:spPr>
          <a:xfrm>
            <a:off x="7896378" y="1148350"/>
            <a:ext cx="327660" cy="338554"/>
          </a:xfrm>
          <a:prstGeom prst="rect">
            <a:avLst/>
          </a:prstGeom>
          <a:noFill/>
        </p:spPr>
        <p:txBody>
          <a:bodyPr wrap="square" rtlCol="0">
            <a:spAutoFit/>
          </a:bodyPr>
          <a:lstStyle/>
          <a:p>
            <a:r>
              <a:rPr lang="it-IT" sz="1600" dirty="0">
                <a:solidFill>
                  <a:schemeClr val="tx1"/>
                </a:solidFill>
                <a:latin typeface="+mj-lt"/>
              </a:rPr>
              <a:t>j</a:t>
            </a:r>
          </a:p>
        </p:txBody>
      </p:sp>
      <p:cxnSp>
        <p:nvCxnSpPr>
          <p:cNvPr id="23" name="Connettore diritto 22">
            <a:extLst>
              <a:ext uri="{FF2B5EF4-FFF2-40B4-BE49-F238E27FC236}">
                <a16:creationId xmlns:a16="http://schemas.microsoft.com/office/drawing/2014/main" id="{BA99C4C8-686A-41D8-B0A9-92B824BEDF79}"/>
              </a:ext>
            </a:extLst>
          </p:cNvPr>
          <p:cNvCxnSpPr>
            <a:cxnSpLocks/>
          </p:cNvCxnSpPr>
          <p:nvPr/>
        </p:nvCxnSpPr>
        <p:spPr>
          <a:xfrm flipV="1">
            <a:off x="7040880" y="1743075"/>
            <a:ext cx="969645" cy="998539"/>
          </a:xfrm>
          <a:prstGeom prst="line">
            <a:avLst/>
          </a:prstGeom>
          <a:ln w="25400">
            <a:solidFill>
              <a:srgbClr val="FF660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Connettore diritto 24">
            <a:extLst>
              <a:ext uri="{FF2B5EF4-FFF2-40B4-BE49-F238E27FC236}">
                <a16:creationId xmlns:a16="http://schemas.microsoft.com/office/drawing/2014/main" id="{951F4FEF-3D79-4F2C-8896-60BD8D7E5825}"/>
              </a:ext>
            </a:extLst>
          </p:cNvPr>
          <p:cNvCxnSpPr>
            <a:cxnSpLocks/>
          </p:cNvCxnSpPr>
          <p:nvPr/>
        </p:nvCxnSpPr>
        <p:spPr>
          <a:xfrm flipV="1">
            <a:off x="7261888" y="1738712"/>
            <a:ext cx="498389" cy="1064987"/>
          </a:xfrm>
          <a:prstGeom prst="line">
            <a:avLst/>
          </a:prstGeom>
          <a:ln w="25400">
            <a:solidFill>
              <a:schemeClr val="accent3">
                <a:lumMod val="60000"/>
                <a:lumOff val="4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 name="CasellaDiTesto 25">
            <a:extLst>
              <a:ext uri="{FF2B5EF4-FFF2-40B4-BE49-F238E27FC236}">
                <a16:creationId xmlns:a16="http://schemas.microsoft.com/office/drawing/2014/main" id="{69C9F797-B714-4112-983A-894D46E2CB33}"/>
              </a:ext>
            </a:extLst>
          </p:cNvPr>
          <p:cNvSpPr txBox="1"/>
          <p:nvPr/>
        </p:nvSpPr>
        <p:spPr>
          <a:xfrm>
            <a:off x="6588702" y="1727815"/>
            <a:ext cx="2343150" cy="307777"/>
          </a:xfrm>
          <a:prstGeom prst="rect">
            <a:avLst/>
          </a:prstGeom>
          <a:noFill/>
        </p:spPr>
        <p:txBody>
          <a:bodyPr wrap="square" rtlCol="0">
            <a:spAutoFit/>
          </a:bodyPr>
          <a:lstStyle/>
          <a:p>
            <a:r>
              <a:rPr lang="it-IT" i="1" dirty="0">
                <a:solidFill>
                  <a:srgbClr val="7DE2E7"/>
                </a:solidFill>
                <a:latin typeface="+mj-lt"/>
              </a:rPr>
              <a:t>end offset </a:t>
            </a:r>
          </a:p>
        </p:txBody>
      </p:sp>
      <p:sp>
        <p:nvSpPr>
          <p:cNvPr id="27" name="CasellaDiTesto 26">
            <a:extLst>
              <a:ext uri="{FF2B5EF4-FFF2-40B4-BE49-F238E27FC236}">
                <a16:creationId xmlns:a16="http://schemas.microsoft.com/office/drawing/2014/main" id="{DA82EAB8-AE8D-46C0-9B84-4E90B0916CA5}"/>
              </a:ext>
            </a:extLst>
          </p:cNvPr>
          <p:cNvSpPr txBox="1"/>
          <p:nvPr/>
        </p:nvSpPr>
        <p:spPr>
          <a:xfrm>
            <a:off x="6317751" y="1455732"/>
            <a:ext cx="2343150" cy="307777"/>
          </a:xfrm>
          <a:prstGeom prst="rect">
            <a:avLst/>
          </a:prstGeom>
          <a:noFill/>
        </p:spPr>
        <p:txBody>
          <a:bodyPr wrap="square" rtlCol="0">
            <a:spAutoFit/>
          </a:bodyPr>
          <a:lstStyle/>
          <a:p>
            <a:r>
              <a:rPr lang="it-IT" i="1" dirty="0" err="1">
                <a:solidFill>
                  <a:srgbClr val="FF6600"/>
                </a:solidFill>
                <a:latin typeface="+mj-lt"/>
              </a:rPr>
              <a:t>section</a:t>
            </a:r>
            <a:r>
              <a:rPr lang="it-IT" i="1" dirty="0">
                <a:solidFill>
                  <a:srgbClr val="FF6600"/>
                </a:solidFill>
                <a:latin typeface="+mj-lt"/>
              </a:rPr>
              <a:t> offset </a:t>
            </a:r>
          </a:p>
        </p:txBody>
      </p:sp>
    </p:spTree>
    <p:extLst>
      <p:ext uri="{BB962C8B-B14F-4D97-AF65-F5344CB8AC3E}">
        <p14:creationId xmlns:p14="http://schemas.microsoft.com/office/powerpoint/2010/main" val="1199796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24</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Local axes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Default </a:t>
            </a:r>
            <a:r>
              <a:rPr lang="it-IT" dirty="0" err="1"/>
              <a:t>assignment</a:t>
            </a:r>
            <a:r>
              <a:rPr lang="it-IT" dirty="0"/>
              <a:t> in STKO</a:t>
            </a:r>
            <a:endParaRPr lang="en-GB" b="0" i="1" dirty="0"/>
          </a:p>
        </p:txBody>
      </p:sp>
      <p:pic>
        <p:nvPicPr>
          <p:cNvPr id="3" name="Immagine 2">
            <a:extLst>
              <a:ext uri="{FF2B5EF4-FFF2-40B4-BE49-F238E27FC236}">
                <a16:creationId xmlns:a16="http://schemas.microsoft.com/office/drawing/2014/main" id="{C3531209-D22E-4D7F-AC16-4D2177EF151F}"/>
              </a:ext>
            </a:extLst>
          </p:cNvPr>
          <p:cNvPicPr>
            <a:picLocks noChangeAspect="1"/>
          </p:cNvPicPr>
          <p:nvPr/>
        </p:nvPicPr>
        <p:blipFill>
          <a:blip r:embed="rId3"/>
          <a:stretch>
            <a:fillRect/>
          </a:stretch>
        </p:blipFill>
        <p:spPr>
          <a:xfrm>
            <a:off x="351523" y="1156133"/>
            <a:ext cx="6531834" cy="3206123"/>
          </a:xfrm>
          <a:prstGeom prst="rect">
            <a:avLst/>
          </a:prstGeom>
        </p:spPr>
      </p:pic>
      <p:sp>
        <p:nvSpPr>
          <p:cNvPr id="9" name="CasellaDiTesto 8">
            <a:extLst>
              <a:ext uri="{FF2B5EF4-FFF2-40B4-BE49-F238E27FC236}">
                <a16:creationId xmlns:a16="http://schemas.microsoft.com/office/drawing/2014/main" id="{FE5ED325-9E73-4546-99BA-56ADDFAB5488}"/>
              </a:ext>
            </a:extLst>
          </p:cNvPr>
          <p:cNvSpPr txBox="1"/>
          <p:nvPr/>
        </p:nvSpPr>
        <p:spPr>
          <a:xfrm>
            <a:off x="194001" y="529712"/>
            <a:ext cx="8085154" cy="738664"/>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b="0" dirty="0">
                <a:solidFill>
                  <a:schemeClr val="tx1"/>
                </a:solidFill>
              </a:rPr>
              <a:t>Direction of drawing defines default assignment of the </a:t>
            </a:r>
            <a:r>
              <a:rPr lang="en-US" sz="1600" dirty="0">
                <a:solidFill>
                  <a:srgbClr val="FFC000"/>
                </a:solidFill>
              </a:rPr>
              <a:t>characteristic axis </a:t>
            </a:r>
          </a:p>
          <a:p>
            <a:r>
              <a:rPr lang="en-US" sz="1600" b="0" i="1" dirty="0">
                <a:solidFill>
                  <a:schemeClr val="tx1"/>
                </a:solidFill>
              </a:rPr>
              <a:t>(x for an edge, z for a face)</a:t>
            </a:r>
            <a:endParaRPr lang="it-IT" sz="1600" b="0" i="1" dirty="0">
              <a:solidFill>
                <a:schemeClr val="tx1"/>
              </a:solidFill>
            </a:endParaRPr>
          </a:p>
        </p:txBody>
      </p:sp>
      <p:cxnSp>
        <p:nvCxnSpPr>
          <p:cNvPr id="10" name="Connettore 2 9">
            <a:extLst>
              <a:ext uri="{FF2B5EF4-FFF2-40B4-BE49-F238E27FC236}">
                <a16:creationId xmlns:a16="http://schemas.microsoft.com/office/drawing/2014/main" id="{5483FD0D-5A7C-4B00-8C85-67EDE7ACA5BA}"/>
              </a:ext>
            </a:extLst>
          </p:cNvPr>
          <p:cNvCxnSpPr>
            <a:cxnSpLocks/>
          </p:cNvCxnSpPr>
          <p:nvPr/>
        </p:nvCxnSpPr>
        <p:spPr>
          <a:xfrm flipH="1">
            <a:off x="2038350" y="2491200"/>
            <a:ext cx="885825" cy="3166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a:extLst>
              <a:ext uri="{FF2B5EF4-FFF2-40B4-BE49-F238E27FC236}">
                <a16:creationId xmlns:a16="http://schemas.microsoft.com/office/drawing/2014/main" id="{F2FDDCF9-3203-498A-8B36-7E4ACCA8817B}"/>
              </a:ext>
            </a:extLst>
          </p:cNvPr>
          <p:cNvCxnSpPr>
            <a:cxnSpLocks/>
          </p:cNvCxnSpPr>
          <p:nvPr/>
        </p:nvCxnSpPr>
        <p:spPr>
          <a:xfrm flipV="1">
            <a:off x="1410858" y="1694066"/>
            <a:ext cx="960867" cy="2592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Freccia circolare in su 16">
            <a:extLst>
              <a:ext uri="{FF2B5EF4-FFF2-40B4-BE49-F238E27FC236}">
                <a16:creationId xmlns:a16="http://schemas.microsoft.com/office/drawing/2014/main" id="{99CD1C9F-814E-45EC-8325-5B20E8944359}"/>
              </a:ext>
            </a:extLst>
          </p:cNvPr>
          <p:cNvSpPr/>
          <p:nvPr/>
        </p:nvSpPr>
        <p:spPr>
          <a:xfrm rot="5400000">
            <a:off x="5528424" y="2296278"/>
            <a:ext cx="365518" cy="288209"/>
          </a:xfrm>
          <a:prstGeom prst="curved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8" name="CasellaDiTesto 17">
            <a:extLst>
              <a:ext uri="{FF2B5EF4-FFF2-40B4-BE49-F238E27FC236}">
                <a16:creationId xmlns:a16="http://schemas.microsoft.com/office/drawing/2014/main" id="{135A801E-E7CE-4A2C-8A98-E75840B4324F}"/>
              </a:ext>
            </a:extLst>
          </p:cNvPr>
          <p:cNvSpPr txBox="1"/>
          <p:nvPr/>
        </p:nvSpPr>
        <p:spPr>
          <a:xfrm>
            <a:off x="647700" y="1997018"/>
            <a:ext cx="327660" cy="338554"/>
          </a:xfrm>
          <a:prstGeom prst="rect">
            <a:avLst/>
          </a:prstGeom>
          <a:noFill/>
        </p:spPr>
        <p:txBody>
          <a:bodyPr wrap="square" rtlCol="0">
            <a:spAutoFit/>
          </a:bodyPr>
          <a:lstStyle/>
          <a:p>
            <a:r>
              <a:rPr lang="it-IT" sz="1600" dirty="0">
                <a:solidFill>
                  <a:srgbClr val="FF0000"/>
                </a:solidFill>
                <a:latin typeface="+mj-lt"/>
              </a:rPr>
              <a:t>i</a:t>
            </a:r>
          </a:p>
        </p:txBody>
      </p:sp>
      <p:sp>
        <p:nvSpPr>
          <p:cNvPr id="19" name="CasellaDiTesto 18">
            <a:extLst>
              <a:ext uri="{FF2B5EF4-FFF2-40B4-BE49-F238E27FC236}">
                <a16:creationId xmlns:a16="http://schemas.microsoft.com/office/drawing/2014/main" id="{C0CB948C-BB4E-4F9F-B6A6-EC01A085CC65}"/>
              </a:ext>
            </a:extLst>
          </p:cNvPr>
          <p:cNvSpPr txBox="1"/>
          <p:nvPr/>
        </p:nvSpPr>
        <p:spPr>
          <a:xfrm>
            <a:off x="3009900" y="1376456"/>
            <a:ext cx="327660" cy="338554"/>
          </a:xfrm>
          <a:prstGeom prst="rect">
            <a:avLst/>
          </a:prstGeom>
          <a:noFill/>
        </p:spPr>
        <p:txBody>
          <a:bodyPr wrap="square" rtlCol="0">
            <a:spAutoFit/>
          </a:bodyPr>
          <a:lstStyle/>
          <a:p>
            <a:r>
              <a:rPr lang="it-IT" sz="1600" dirty="0">
                <a:solidFill>
                  <a:srgbClr val="FF0000"/>
                </a:solidFill>
                <a:latin typeface="+mj-lt"/>
              </a:rPr>
              <a:t>j</a:t>
            </a:r>
          </a:p>
        </p:txBody>
      </p:sp>
      <p:sp>
        <p:nvSpPr>
          <p:cNvPr id="20" name="CasellaDiTesto 19">
            <a:extLst>
              <a:ext uri="{FF2B5EF4-FFF2-40B4-BE49-F238E27FC236}">
                <a16:creationId xmlns:a16="http://schemas.microsoft.com/office/drawing/2014/main" id="{71206476-DD1E-4B84-A5B7-C533B85AF906}"/>
              </a:ext>
            </a:extLst>
          </p:cNvPr>
          <p:cNvSpPr txBox="1"/>
          <p:nvPr/>
        </p:nvSpPr>
        <p:spPr>
          <a:xfrm>
            <a:off x="975360" y="2880648"/>
            <a:ext cx="327660" cy="338554"/>
          </a:xfrm>
          <a:prstGeom prst="rect">
            <a:avLst/>
          </a:prstGeom>
          <a:noFill/>
        </p:spPr>
        <p:txBody>
          <a:bodyPr wrap="square" rtlCol="0">
            <a:spAutoFit/>
          </a:bodyPr>
          <a:lstStyle/>
          <a:p>
            <a:r>
              <a:rPr lang="it-IT" sz="1600" dirty="0">
                <a:solidFill>
                  <a:srgbClr val="FF0000"/>
                </a:solidFill>
                <a:latin typeface="+mj-lt"/>
              </a:rPr>
              <a:t>j</a:t>
            </a:r>
          </a:p>
        </p:txBody>
      </p:sp>
      <p:sp>
        <p:nvSpPr>
          <p:cNvPr id="21" name="CasellaDiTesto 20">
            <a:extLst>
              <a:ext uri="{FF2B5EF4-FFF2-40B4-BE49-F238E27FC236}">
                <a16:creationId xmlns:a16="http://schemas.microsoft.com/office/drawing/2014/main" id="{9207A99C-29BA-4A17-87E0-C2D4C7B00609}"/>
              </a:ext>
            </a:extLst>
          </p:cNvPr>
          <p:cNvSpPr txBox="1"/>
          <p:nvPr/>
        </p:nvSpPr>
        <p:spPr>
          <a:xfrm>
            <a:off x="3592688" y="1919069"/>
            <a:ext cx="327660" cy="338554"/>
          </a:xfrm>
          <a:prstGeom prst="rect">
            <a:avLst/>
          </a:prstGeom>
          <a:noFill/>
        </p:spPr>
        <p:txBody>
          <a:bodyPr wrap="square" rtlCol="0">
            <a:spAutoFit/>
          </a:bodyPr>
          <a:lstStyle/>
          <a:p>
            <a:r>
              <a:rPr lang="it-IT" sz="1600" dirty="0">
                <a:solidFill>
                  <a:srgbClr val="FF0000"/>
                </a:solidFill>
                <a:latin typeface="+mj-lt"/>
              </a:rPr>
              <a:t>i</a:t>
            </a:r>
          </a:p>
        </p:txBody>
      </p:sp>
      <p:sp>
        <p:nvSpPr>
          <p:cNvPr id="22" name="CasellaDiTesto 21">
            <a:extLst>
              <a:ext uri="{FF2B5EF4-FFF2-40B4-BE49-F238E27FC236}">
                <a16:creationId xmlns:a16="http://schemas.microsoft.com/office/drawing/2014/main" id="{6A0B3A81-8490-41E2-9C12-EC0CA8013BFB}"/>
              </a:ext>
            </a:extLst>
          </p:cNvPr>
          <p:cNvSpPr txBox="1"/>
          <p:nvPr/>
        </p:nvSpPr>
        <p:spPr>
          <a:xfrm>
            <a:off x="4755690" y="3452175"/>
            <a:ext cx="327660" cy="338554"/>
          </a:xfrm>
          <a:prstGeom prst="rect">
            <a:avLst/>
          </a:prstGeom>
          <a:noFill/>
        </p:spPr>
        <p:txBody>
          <a:bodyPr wrap="square" rtlCol="0">
            <a:spAutoFit/>
          </a:bodyPr>
          <a:lstStyle/>
          <a:p>
            <a:r>
              <a:rPr lang="it-IT" sz="1600" dirty="0">
                <a:solidFill>
                  <a:srgbClr val="FF0000"/>
                </a:solidFill>
                <a:latin typeface="+mj-lt"/>
              </a:rPr>
              <a:t>1</a:t>
            </a:r>
          </a:p>
        </p:txBody>
      </p:sp>
      <p:sp>
        <p:nvSpPr>
          <p:cNvPr id="23" name="CasellaDiTesto 22">
            <a:extLst>
              <a:ext uri="{FF2B5EF4-FFF2-40B4-BE49-F238E27FC236}">
                <a16:creationId xmlns:a16="http://schemas.microsoft.com/office/drawing/2014/main" id="{70B972C6-F5BB-4C17-B7BE-47C3B69CEF01}"/>
              </a:ext>
            </a:extLst>
          </p:cNvPr>
          <p:cNvSpPr txBox="1"/>
          <p:nvPr/>
        </p:nvSpPr>
        <p:spPr>
          <a:xfrm>
            <a:off x="3806048" y="2542094"/>
            <a:ext cx="327660" cy="338554"/>
          </a:xfrm>
          <a:prstGeom prst="rect">
            <a:avLst/>
          </a:prstGeom>
          <a:noFill/>
        </p:spPr>
        <p:txBody>
          <a:bodyPr wrap="square" rtlCol="0">
            <a:spAutoFit/>
          </a:bodyPr>
          <a:lstStyle/>
          <a:p>
            <a:r>
              <a:rPr lang="it-IT" sz="1600" dirty="0">
                <a:solidFill>
                  <a:srgbClr val="FF0000"/>
                </a:solidFill>
                <a:latin typeface="+mj-lt"/>
              </a:rPr>
              <a:t>2</a:t>
            </a:r>
          </a:p>
        </p:txBody>
      </p:sp>
      <p:sp>
        <p:nvSpPr>
          <p:cNvPr id="24" name="CasellaDiTesto 23">
            <a:extLst>
              <a:ext uri="{FF2B5EF4-FFF2-40B4-BE49-F238E27FC236}">
                <a16:creationId xmlns:a16="http://schemas.microsoft.com/office/drawing/2014/main" id="{F457585D-CDAA-48E3-9113-EF62A45FE648}"/>
              </a:ext>
            </a:extLst>
          </p:cNvPr>
          <p:cNvSpPr txBox="1"/>
          <p:nvPr/>
        </p:nvSpPr>
        <p:spPr>
          <a:xfrm>
            <a:off x="4762950" y="1958166"/>
            <a:ext cx="327660" cy="338554"/>
          </a:xfrm>
          <a:prstGeom prst="rect">
            <a:avLst/>
          </a:prstGeom>
          <a:noFill/>
        </p:spPr>
        <p:txBody>
          <a:bodyPr wrap="square" rtlCol="0">
            <a:spAutoFit/>
          </a:bodyPr>
          <a:lstStyle/>
          <a:p>
            <a:r>
              <a:rPr lang="it-IT" sz="1600" dirty="0">
                <a:solidFill>
                  <a:srgbClr val="FF0000"/>
                </a:solidFill>
                <a:latin typeface="+mj-lt"/>
              </a:rPr>
              <a:t>3</a:t>
            </a:r>
          </a:p>
        </p:txBody>
      </p:sp>
      <p:sp>
        <p:nvSpPr>
          <p:cNvPr id="25" name="CasellaDiTesto 24">
            <a:extLst>
              <a:ext uri="{FF2B5EF4-FFF2-40B4-BE49-F238E27FC236}">
                <a16:creationId xmlns:a16="http://schemas.microsoft.com/office/drawing/2014/main" id="{D9FAE438-6456-4680-B34A-BED4B6079A5F}"/>
              </a:ext>
            </a:extLst>
          </p:cNvPr>
          <p:cNvSpPr txBox="1"/>
          <p:nvPr/>
        </p:nvSpPr>
        <p:spPr>
          <a:xfrm>
            <a:off x="5926826" y="2892624"/>
            <a:ext cx="327660" cy="338554"/>
          </a:xfrm>
          <a:prstGeom prst="rect">
            <a:avLst/>
          </a:prstGeom>
          <a:noFill/>
        </p:spPr>
        <p:txBody>
          <a:bodyPr wrap="square" rtlCol="0">
            <a:spAutoFit/>
          </a:bodyPr>
          <a:lstStyle/>
          <a:p>
            <a:r>
              <a:rPr lang="it-IT" sz="1600" dirty="0">
                <a:solidFill>
                  <a:srgbClr val="FF0000"/>
                </a:solidFill>
                <a:latin typeface="+mj-lt"/>
              </a:rPr>
              <a:t>4</a:t>
            </a:r>
          </a:p>
        </p:txBody>
      </p:sp>
      <p:cxnSp>
        <p:nvCxnSpPr>
          <p:cNvPr id="26" name="Connettore 2 25">
            <a:extLst>
              <a:ext uri="{FF2B5EF4-FFF2-40B4-BE49-F238E27FC236}">
                <a16:creationId xmlns:a16="http://schemas.microsoft.com/office/drawing/2014/main" id="{DF81EA5B-A9B3-44BA-A7F4-367FBB07CE28}"/>
              </a:ext>
            </a:extLst>
          </p:cNvPr>
          <p:cNvCxnSpPr>
            <a:cxnSpLocks/>
          </p:cNvCxnSpPr>
          <p:nvPr/>
        </p:nvCxnSpPr>
        <p:spPr>
          <a:xfrm flipV="1">
            <a:off x="5711184" y="1823667"/>
            <a:ext cx="0" cy="68222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ttore 2 28">
            <a:extLst>
              <a:ext uri="{FF2B5EF4-FFF2-40B4-BE49-F238E27FC236}">
                <a16:creationId xmlns:a16="http://schemas.microsoft.com/office/drawing/2014/main" id="{636D3250-01D4-4D20-91C4-413B408DB609}"/>
              </a:ext>
            </a:extLst>
          </p:cNvPr>
          <p:cNvCxnSpPr>
            <a:cxnSpLocks/>
          </p:cNvCxnSpPr>
          <p:nvPr/>
        </p:nvCxnSpPr>
        <p:spPr>
          <a:xfrm flipH="1">
            <a:off x="5042906" y="2771799"/>
            <a:ext cx="3804" cy="44740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Freccia circolare in giù 30">
            <a:extLst>
              <a:ext uri="{FF2B5EF4-FFF2-40B4-BE49-F238E27FC236}">
                <a16:creationId xmlns:a16="http://schemas.microsoft.com/office/drawing/2014/main" id="{21FB2402-7701-4504-8F68-BC9BD312857C}"/>
              </a:ext>
            </a:extLst>
          </p:cNvPr>
          <p:cNvSpPr/>
          <p:nvPr/>
        </p:nvSpPr>
        <p:spPr>
          <a:xfrm rot="5607352">
            <a:off x="4879042" y="2586559"/>
            <a:ext cx="327650" cy="308388"/>
          </a:xfrm>
          <a:prstGeom prst="curved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34" name="CasellaDiTesto 33">
            <a:extLst>
              <a:ext uri="{FF2B5EF4-FFF2-40B4-BE49-F238E27FC236}">
                <a16:creationId xmlns:a16="http://schemas.microsoft.com/office/drawing/2014/main" id="{B4E9B4BA-3A4C-44F3-BF40-85A6F13C4EC4}"/>
              </a:ext>
            </a:extLst>
          </p:cNvPr>
          <p:cNvSpPr txBox="1"/>
          <p:nvPr/>
        </p:nvSpPr>
        <p:spPr>
          <a:xfrm>
            <a:off x="351523" y="4372109"/>
            <a:ext cx="6645408" cy="738664"/>
          </a:xfrm>
          <a:prstGeom prst="rect">
            <a:avLst/>
          </a:prstGeom>
          <a:noFill/>
        </p:spPr>
        <p:txBody>
          <a:bodyPr wrap="square">
            <a:spAutoFit/>
          </a:bodyPr>
          <a:lstStyle/>
          <a:p>
            <a:r>
              <a:rPr lang="en-US" b="0" dirty="0">
                <a:solidFill>
                  <a:srgbClr val="333333"/>
                </a:solidFill>
                <a:effectLst/>
                <a:latin typeface="+mj-lt"/>
              </a:rPr>
              <a:t>To use the STKO default in your </a:t>
            </a:r>
            <a:r>
              <a:rPr lang="en-US" b="0" dirty="0" err="1">
                <a:solidFill>
                  <a:srgbClr val="333333"/>
                </a:solidFill>
                <a:effectLst/>
                <a:latin typeface="+mj-lt"/>
              </a:rPr>
              <a:t>tcl</a:t>
            </a:r>
            <a:r>
              <a:rPr lang="en-US" b="0" dirty="0">
                <a:solidFill>
                  <a:srgbClr val="333333"/>
                </a:solidFill>
                <a:effectLst/>
                <a:latin typeface="+mj-lt"/>
              </a:rPr>
              <a:t> script use in your </a:t>
            </a:r>
            <a:r>
              <a:rPr lang="en-US" b="0" dirty="0" err="1">
                <a:solidFill>
                  <a:srgbClr val="333333"/>
                </a:solidFill>
                <a:effectLst/>
                <a:latin typeface="+mj-lt"/>
              </a:rPr>
              <a:t>geomTransf</a:t>
            </a:r>
            <a:r>
              <a:rPr lang="en-US" b="0" dirty="0">
                <a:solidFill>
                  <a:srgbClr val="333333"/>
                </a:solidFill>
                <a:effectLst/>
                <a:latin typeface="+mj-lt"/>
              </a:rPr>
              <a:t>:</a:t>
            </a:r>
          </a:p>
          <a:p>
            <a:r>
              <a:rPr lang="en-US" b="0" i="1" dirty="0">
                <a:solidFill>
                  <a:srgbClr val="333333"/>
                </a:solidFill>
                <a:effectLst/>
                <a:latin typeface="+mj-lt"/>
              </a:rPr>
              <a:t>	for edges (beams in the X-Y plane) </a:t>
            </a:r>
            <a:r>
              <a:rPr lang="en-US" b="0" dirty="0">
                <a:solidFill>
                  <a:srgbClr val="333333"/>
                </a:solidFill>
                <a:effectLst/>
                <a:latin typeface="+mj-lt"/>
              </a:rPr>
              <a:t>use </a:t>
            </a:r>
            <a:r>
              <a:rPr lang="en-US" b="0" dirty="0" err="1">
                <a:solidFill>
                  <a:srgbClr val="333333"/>
                </a:solidFill>
                <a:effectLst/>
                <a:latin typeface="+mj-lt"/>
              </a:rPr>
              <a:t>vecXZ</a:t>
            </a:r>
            <a:r>
              <a:rPr lang="en-US" b="0" dirty="0">
                <a:solidFill>
                  <a:srgbClr val="333333"/>
                </a:solidFill>
                <a:effectLst/>
                <a:latin typeface="+mj-lt"/>
              </a:rPr>
              <a:t> = [0, 0, 1]</a:t>
            </a:r>
            <a:endParaRPr lang="en-US" b="0" i="1" dirty="0">
              <a:solidFill>
                <a:srgbClr val="333333"/>
              </a:solidFill>
              <a:effectLst/>
              <a:latin typeface="+mj-lt"/>
            </a:endParaRPr>
          </a:p>
          <a:p>
            <a:r>
              <a:rPr lang="en-US" b="0" i="1" dirty="0">
                <a:solidFill>
                  <a:srgbClr val="333333"/>
                </a:solidFill>
                <a:effectLst/>
                <a:latin typeface="+mj-lt"/>
              </a:rPr>
              <a:t>	for edges (columns in the Y-Z or X-Z plane) </a:t>
            </a:r>
            <a:r>
              <a:rPr lang="en-US" b="0" dirty="0">
                <a:solidFill>
                  <a:srgbClr val="333333"/>
                </a:solidFill>
                <a:effectLst/>
                <a:latin typeface="+mj-lt"/>
              </a:rPr>
              <a:t>use </a:t>
            </a:r>
            <a:r>
              <a:rPr lang="en-US" b="0" dirty="0" err="1">
                <a:solidFill>
                  <a:srgbClr val="333333"/>
                </a:solidFill>
                <a:effectLst/>
                <a:latin typeface="+mj-lt"/>
              </a:rPr>
              <a:t>vecXZ</a:t>
            </a:r>
            <a:r>
              <a:rPr lang="en-US" b="0" dirty="0">
                <a:solidFill>
                  <a:srgbClr val="333333"/>
                </a:solidFill>
                <a:effectLst/>
                <a:latin typeface="+mj-lt"/>
              </a:rPr>
              <a:t> = [1, 0, 0]</a:t>
            </a:r>
            <a:endParaRPr lang="it-IT" dirty="0">
              <a:latin typeface="+mj-lt"/>
            </a:endParaRPr>
          </a:p>
        </p:txBody>
      </p:sp>
    </p:spTree>
    <p:extLst>
      <p:ext uri="{BB962C8B-B14F-4D97-AF65-F5344CB8AC3E}">
        <p14:creationId xmlns:p14="http://schemas.microsoft.com/office/powerpoint/2010/main" val="2243481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Local axes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Modify</a:t>
            </a:r>
            <a:r>
              <a:rPr lang="it-IT" dirty="0"/>
              <a:t> </a:t>
            </a:r>
            <a:r>
              <a:rPr lang="it-IT" dirty="0" err="1"/>
              <a:t>local</a:t>
            </a:r>
            <a:r>
              <a:rPr lang="it-IT" dirty="0"/>
              <a:t> </a:t>
            </a:r>
            <a:r>
              <a:rPr lang="it-IT" dirty="0" err="1"/>
              <a:t>axes</a:t>
            </a:r>
            <a:r>
              <a:rPr lang="it-IT" dirty="0"/>
              <a:t> in STKO</a:t>
            </a:r>
            <a:endParaRPr lang="en-GB" b="0" i="1" dirty="0"/>
          </a:p>
        </p:txBody>
      </p:sp>
      <p:pic>
        <p:nvPicPr>
          <p:cNvPr id="11" name="Immagine 10">
            <a:extLst>
              <a:ext uri="{FF2B5EF4-FFF2-40B4-BE49-F238E27FC236}">
                <a16:creationId xmlns:a16="http://schemas.microsoft.com/office/drawing/2014/main" id="{B182A7A1-6513-43EC-842D-B217AD42A2BD}"/>
              </a:ext>
            </a:extLst>
          </p:cNvPr>
          <p:cNvPicPr>
            <a:picLocks noChangeAspect="1"/>
          </p:cNvPicPr>
          <p:nvPr/>
        </p:nvPicPr>
        <p:blipFill>
          <a:blip r:embed="rId3"/>
          <a:stretch>
            <a:fillRect/>
          </a:stretch>
        </p:blipFill>
        <p:spPr>
          <a:xfrm>
            <a:off x="351523" y="1270430"/>
            <a:ext cx="6531834" cy="3206123"/>
          </a:xfrm>
          <a:prstGeom prst="rect">
            <a:avLst/>
          </a:prstGeom>
        </p:spPr>
      </p:pic>
      <p:sp>
        <p:nvSpPr>
          <p:cNvPr id="13" name="CasellaDiTesto 12">
            <a:extLst>
              <a:ext uri="{FF2B5EF4-FFF2-40B4-BE49-F238E27FC236}">
                <a16:creationId xmlns:a16="http://schemas.microsoft.com/office/drawing/2014/main" id="{E40CBFD5-6700-4CFF-B3ED-FF6C8DDA9259}"/>
              </a:ext>
            </a:extLst>
          </p:cNvPr>
          <p:cNvSpPr txBox="1"/>
          <p:nvPr/>
        </p:nvSpPr>
        <p:spPr>
          <a:xfrm>
            <a:off x="194001" y="529712"/>
            <a:ext cx="8085154" cy="738664"/>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b="0" dirty="0">
                <a:solidFill>
                  <a:schemeClr val="tx1"/>
                </a:solidFill>
              </a:rPr>
              <a:t>Use Reverse or Make Coherent to change the default local axes assignments.</a:t>
            </a:r>
          </a:p>
          <a:p>
            <a:r>
              <a:rPr lang="it-IT" sz="1600" dirty="0" err="1"/>
              <a:t>If</a:t>
            </a:r>
            <a:r>
              <a:rPr lang="it-IT" sz="1600" dirty="0"/>
              <a:t> </a:t>
            </a:r>
            <a:r>
              <a:rPr lang="it-IT" sz="1600" dirty="0" err="1"/>
              <a:t>you</a:t>
            </a:r>
            <a:r>
              <a:rPr lang="it-IT" sz="1600" dirty="0"/>
              <a:t> </a:t>
            </a:r>
            <a:r>
              <a:rPr lang="it-IT" sz="1600" dirty="0" err="1"/>
              <a:t>move</a:t>
            </a:r>
            <a:r>
              <a:rPr lang="it-IT" sz="1600" dirty="0"/>
              <a:t> or </a:t>
            </a:r>
            <a:r>
              <a:rPr lang="it-IT" sz="1600" dirty="0" err="1"/>
              <a:t>explode</a:t>
            </a:r>
            <a:r>
              <a:rPr lang="it-IT" sz="1600" dirty="0"/>
              <a:t> </a:t>
            </a:r>
            <a:r>
              <a:rPr lang="it-IT" sz="1600" dirty="0" err="1"/>
              <a:t>your</a:t>
            </a:r>
            <a:r>
              <a:rPr lang="it-IT" sz="1600" dirty="0"/>
              <a:t> </a:t>
            </a:r>
            <a:r>
              <a:rPr lang="it-IT" sz="1600" dirty="0" err="1"/>
              <a:t>geometry</a:t>
            </a:r>
            <a:r>
              <a:rPr lang="it-IT" sz="1600" dirty="0"/>
              <a:t>, </a:t>
            </a:r>
            <a:r>
              <a:rPr lang="it-IT" sz="1600" dirty="0" err="1"/>
              <a:t>local</a:t>
            </a:r>
            <a:r>
              <a:rPr lang="it-IT" sz="1600" dirty="0"/>
              <a:t> </a:t>
            </a:r>
            <a:r>
              <a:rPr lang="it-IT" sz="1600" dirty="0" err="1"/>
              <a:t>axes</a:t>
            </a:r>
            <a:r>
              <a:rPr lang="it-IT" sz="1600" dirty="0"/>
              <a:t> </a:t>
            </a:r>
            <a:r>
              <a:rPr lang="it-IT" sz="1600" dirty="0" err="1"/>
              <a:t>modifications</a:t>
            </a:r>
            <a:r>
              <a:rPr lang="it-IT" sz="1600" dirty="0"/>
              <a:t> </a:t>
            </a:r>
            <a:r>
              <a:rPr lang="it-IT" sz="1600" dirty="0" err="1"/>
              <a:t>will</a:t>
            </a:r>
            <a:r>
              <a:rPr lang="it-IT" sz="1600" dirty="0"/>
              <a:t> be </a:t>
            </a:r>
            <a:r>
              <a:rPr lang="it-IT" sz="1600" dirty="0" err="1"/>
              <a:t>lost</a:t>
            </a:r>
            <a:r>
              <a:rPr lang="it-IT" sz="1600" dirty="0"/>
              <a:t>!!!</a:t>
            </a:r>
            <a:endParaRPr lang="it-IT" sz="2000" dirty="0">
              <a:solidFill>
                <a:schemeClr val="tx1"/>
              </a:solidFill>
            </a:endParaRPr>
          </a:p>
        </p:txBody>
      </p:sp>
      <p:cxnSp>
        <p:nvCxnSpPr>
          <p:cNvPr id="21" name="Connettore 2 20">
            <a:extLst>
              <a:ext uri="{FF2B5EF4-FFF2-40B4-BE49-F238E27FC236}">
                <a16:creationId xmlns:a16="http://schemas.microsoft.com/office/drawing/2014/main" id="{A52D53AC-B76F-4DE5-80F8-3A728B2DC367}"/>
              </a:ext>
            </a:extLst>
          </p:cNvPr>
          <p:cNvCxnSpPr>
            <a:cxnSpLocks/>
            <a:stCxn id="26" idx="0"/>
          </p:cNvCxnSpPr>
          <p:nvPr/>
        </p:nvCxnSpPr>
        <p:spPr>
          <a:xfrm flipH="1" flipV="1">
            <a:off x="2082800" y="2847521"/>
            <a:ext cx="177843" cy="6714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D2D79634-9ED1-4917-93F7-4F9C8B8EE424}"/>
              </a:ext>
            </a:extLst>
          </p:cNvPr>
          <p:cNvCxnSpPr>
            <a:cxnSpLocks/>
            <a:stCxn id="31" idx="0"/>
          </p:cNvCxnSpPr>
          <p:nvPr/>
        </p:nvCxnSpPr>
        <p:spPr>
          <a:xfrm flipV="1">
            <a:off x="3482955" y="2993571"/>
            <a:ext cx="666559" cy="5253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6" name="Immagine 25">
            <a:extLst>
              <a:ext uri="{FF2B5EF4-FFF2-40B4-BE49-F238E27FC236}">
                <a16:creationId xmlns:a16="http://schemas.microsoft.com/office/drawing/2014/main" id="{B83C4519-605F-4A36-9921-FCE42D25EFB4}"/>
              </a:ext>
            </a:extLst>
          </p:cNvPr>
          <p:cNvPicPr>
            <a:picLocks noChangeAspect="1"/>
          </p:cNvPicPr>
          <p:nvPr/>
        </p:nvPicPr>
        <p:blipFill>
          <a:blip r:embed="rId4"/>
          <a:stretch>
            <a:fillRect/>
          </a:stretch>
        </p:blipFill>
        <p:spPr>
          <a:xfrm>
            <a:off x="1704890" y="3518948"/>
            <a:ext cx="1111506" cy="1106004"/>
          </a:xfrm>
          <a:prstGeom prst="rect">
            <a:avLst/>
          </a:prstGeom>
          <a:ln>
            <a:solidFill>
              <a:srgbClr val="FF0000"/>
            </a:solidFill>
          </a:ln>
        </p:spPr>
      </p:pic>
      <p:pic>
        <p:nvPicPr>
          <p:cNvPr id="31" name="Immagine 30">
            <a:extLst>
              <a:ext uri="{FF2B5EF4-FFF2-40B4-BE49-F238E27FC236}">
                <a16:creationId xmlns:a16="http://schemas.microsoft.com/office/drawing/2014/main" id="{8FC38945-2E2A-42E3-9127-4C8FE0D6BCB9}"/>
              </a:ext>
            </a:extLst>
          </p:cNvPr>
          <p:cNvPicPr>
            <a:picLocks noChangeAspect="1"/>
          </p:cNvPicPr>
          <p:nvPr/>
        </p:nvPicPr>
        <p:blipFill>
          <a:blip r:embed="rId5"/>
          <a:stretch>
            <a:fillRect/>
          </a:stretch>
        </p:blipFill>
        <p:spPr>
          <a:xfrm>
            <a:off x="2925826" y="3518948"/>
            <a:ext cx="1114258" cy="1108742"/>
          </a:xfrm>
          <a:prstGeom prst="rect">
            <a:avLst/>
          </a:prstGeom>
          <a:ln>
            <a:solidFill>
              <a:srgbClr val="FF0000"/>
            </a:solidFill>
          </a:ln>
        </p:spPr>
      </p:pic>
      <p:pic>
        <p:nvPicPr>
          <p:cNvPr id="35" name="Immagine 34">
            <a:extLst>
              <a:ext uri="{FF2B5EF4-FFF2-40B4-BE49-F238E27FC236}">
                <a16:creationId xmlns:a16="http://schemas.microsoft.com/office/drawing/2014/main" id="{197C2902-F7B5-4339-9674-378F041F6C75}"/>
              </a:ext>
            </a:extLst>
          </p:cNvPr>
          <p:cNvPicPr>
            <a:picLocks noChangeAspect="1"/>
          </p:cNvPicPr>
          <p:nvPr/>
        </p:nvPicPr>
        <p:blipFill>
          <a:blip r:embed="rId6"/>
          <a:stretch>
            <a:fillRect/>
          </a:stretch>
        </p:blipFill>
        <p:spPr>
          <a:xfrm>
            <a:off x="4040084" y="1512875"/>
            <a:ext cx="561975" cy="619125"/>
          </a:xfrm>
          <a:prstGeom prst="rect">
            <a:avLst/>
          </a:prstGeom>
          <a:effectLst>
            <a:glow rad="63500">
              <a:schemeClr val="accent2">
                <a:satMod val="175000"/>
                <a:alpha val="40000"/>
              </a:schemeClr>
            </a:glow>
          </a:effectLst>
        </p:spPr>
      </p:pic>
    </p:spTree>
    <p:extLst>
      <p:ext uri="{BB962C8B-B14F-4D97-AF65-F5344CB8AC3E}">
        <p14:creationId xmlns:p14="http://schemas.microsoft.com/office/powerpoint/2010/main" val="3888773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F504275-4DD1-48CD-9D8D-63D5870B8A19}"/>
              </a:ext>
            </a:extLst>
          </p:cNvPr>
          <p:cNvPicPr>
            <a:picLocks noChangeAspect="1"/>
          </p:cNvPicPr>
          <p:nvPr/>
        </p:nvPicPr>
        <p:blipFill>
          <a:blip r:embed="rId3"/>
          <a:stretch>
            <a:fillRect/>
          </a:stretch>
        </p:blipFill>
        <p:spPr>
          <a:xfrm>
            <a:off x="331796" y="1075335"/>
            <a:ext cx="6687262" cy="4001989"/>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Local axes</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Python utility</a:t>
            </a:r>
            <a:endParaRPr lang="en-GB" dirty="0"/>
          </a:p>
        </p:txBody>
      </p:sp>
      <p:sp>
        <p:nvSpPr>
          <p:cNvPr id="20" name="TextBox 25">
            <a:extLst>
              <a:ext uri="{FF2B5EF4-FFF2-40B4-BE49-F238E27FC236}">
                <a16:creationId xmlns:a16="http://schemas.microsoft.com/office/drawing/2014/main" id="{E58ED0A0-18BB-4DED-9921-35527CA50921}"/>
              </a:ext>
            </a:extLst>
          </p:cNvPr>
          <p:cNvSpPr txBox="1"/>
          <p:nvPr/>
        </p:nvSpPr>
        <p:spPr>
          <a:xfrm>
            <a:off x="1121848" y="4798123"/>
            <a:ext cx="5863590" cy="307777"/>
          </a:xfrm>
          <a:prstGeom prst="rect">
            <a:avLst/>
          </a:prstGeom>
          <a:noFill/>
        </p:spPr>
        <p:txBody>
          <a:bodyPr wrap="square">
            <a:spAutoFit/>
          </a:bodyPr>
          <a:lstStyle/>
          <a:p>
            <a:pPr algn="r"/>
            <a:r>
              <a:rPr lang="it-IT" i="1" dirty="0" err="1">
                <a:latin typeface="Open Sans" panose="020B0606030504020204" pitchFamily="34" charset="0"/>
                <a:ea typeface="Open Sans" panose="020B0606030504020204" pitchFamily="34" charset="0"/>
                <a:cs typeface="Open Sans" panose="020B0606030504020204" pitchFamily="34" charset="0"/>
              </a:rPr>
              <a:t>See</a:t>
            </a:r>
            <a:r>
              <a:rPr lang="it-IT" i="1" dirty="0">
                <a:latin typeface="Open Sans" panose="020B0606030504020204" pitchFamily="34" charset="0"/>
                <a:ea typeface="Open Sans" panose="020B0606030504020204" pitchFamily="34" charset="0"/>
                <a:cs typeface="Open Sans" panose="020B0606030504020204" pitchFamily="34" charset="0"/>
              </a:rPr>
              <a:t> support file: </a:t>
            </a:r>
            <a:r>
              <a:rPr lang="it-IT"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utils_4.py</a:t>
            </a:r>
          </a:p>
        </p:txBody>
      </p:sp>
      <p:grpSp>
        <p:nvGrpSpPr>
          <p:cNvPr id="29" name="Group 16">
            <a:extLst>
              <a:ext uri="{FF2B5EF4-FFF2-40B4-BE49-F238E27FC236}">
                <a16:creationId xmlns:a16="http://schemas.microsoft.com/office/drawing/2014/main" id="{517C81F6-9374-4BC4-9C92-85E6C2279640}"/>
              </a:ext>
            </a:extLst>
          </p:cNvPr>
          <p:cNvGrpSpPr/>
          <p:nvPr/>
        </p:nvGrpSpPr>
        <p:grpSpPr>
          <a:xfrm>
            <a:off x="-170979" y="632336"/>
            <a:ext cx="9038190" cy="392632"/>
            <a:chOff x="-209252" y="591732"/>
            <a:chExt cx="9094653" cy="395084"/>
          </a:xfrm>
        </p:grpSpPr>
        <p:sp>
          <p:nvSpPr>
            <p:cNvPr id="30" name="Rectangle 17">
              <a:extLst>
                <a:ext uri="{FF2B5EF4-FFF2-40B4-BE49-F238E27FC236}">
                  <a16:creationId xmlns:a16="http://schemas.microsoft.com/office/drawing/2014/main" id="{E4CF36A7-33A7-4946-81FA-A0F4415AA081}"/>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1" name="Triangolo isoscele 30">
              <a:extLst>
                <a:ext uri="{FF2B5EF4-FFF2-40B4-BE49-F238E27FC236}">
                  <a16:creationId xmlns:a16="http://schemas.microsoft.com/office/drawing/2014/main" id="{A9E3A742-2BC3-4CAD-9984-515865DC0785}"/>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2" name="Triangolo isoscele 16">
              <a:extLst>
                <a:ext uri="{FF2B5EF4-FFF2-40B4-BE49-F238E27FC236}">
                  <a16:creationId xmlns:a16="http://schemas.microsoft.com/office/drawing/2014/main" id="{3FF10375-42EA-4FCA-BC56-927FF6408FFC}"/>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33" name="CasellaDiTesto 32">
            <a:extLst>
              <a:ext uri="{FF2B5EF4-FFF2-40B4-BE49-F238E27FC236}">
                <a16:creationId xmlns:a16="http://schemas.microsoft.com/office/drawing/2014/main" id="{B4FAD423-AC5D-427B-9D13-A618B1B40440}"/>
              </a:ext>
            </a:extLst>
          </p:cNvPr>
          <p:cNvSpPr txBox="1"/>
          <p:nvPr/>
        </p:nvSpPr>
        <p:spPr>
          <a:xfrm>
            <a:off x="194000" y="652544"/>
            <a:ext cx="4842819"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Find the wrong oriented column</a:t>
            </a:r>
            <a:endParaRPr lang="it-IT" sz="1600" b="0" i="1" dirty="0">
              <a:solidFill>
                <a:schemeClr val="tx1"/>
              </a:solidFill>
            </a:endParaRPr>
          </a:p>
        </p:txBody>
      </p:sp>
      <p:sp>
        <p:nvSpPr>
          <p:cNvPr id="15" name="Rettangolo 9">
            <a:extLst>
              <a:ext uri="{FF2B5EF4-FFF2-40B4-BE49-F238E27FC236}">
                <a16:creationId xmlns:a16="http://schemas.microsoft.com/office/drawing/2014/main" id="{F3FBAAAE-4E00-493E-827E-DD0DCDE175E6}"/>
              </a:ext>
            </a:extLst>
          </p:cNvPr>
          <p:cNvSpPr/>
          <p:nvPr/>
        </p:nvSpPr>
        <p:spPr>
          <a:xfrm>
            <a:off x="7489325" y="3820019"/>
            <a:ext cx="1654673"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6" name="Triangolo isoscele 12">
            <a:extLst>
              <a:ext uri="{FF2B5EF4-FFF2-40B4-BE49-F238E27FC236}">
                <a16:creationId xmlns:a16="http://schemas.microsoft.com/office/drawing/2014/main" id="{EF58EA19-6926-4C6A-8DAB-77FF6EED674E}"/>
              </a:ext>
            </a:extLst>
          </p:cNvPr>
          <p:cNvSpPr/>
          <p:nvPr/>
        </p:nvSpPr>
        <p:spPr>
          <a:xfrm>
            <a:off x="7334247" y="3820010"/>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7" name="Rettangolo 15">
            <a:extLst>
              <a:ext uri="{FF2B5EF4-FFF2-40B4-BE49-F238E27FC236}">
                <a16:creationId xmlns:a16="http://schemas.microsoft.com/office/drawing/2014/main" id="{7482E9B6-7E50-4D08-B6AB-FC6565752ED7}"/>
              </a:ext>
            </a:extLst>
          </p:cNvPr>
          <p:cNvSpPr/>
          <p:nvPr/>
        </p:nvSpPr>
        <p:spPr>
          <a:xfrm>
            <a:off x="7334249" y="3820011"/>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Selection sets</a:t>
            </a:r>
          </a:p>
        </p:txBody>
      </p:sp>
    </p:spTree>
    <p:extLst>
      <p:ext uri="{BB962C8B-B14F-4D97-AF65-F5344CB8AC3E}">
        <p14:creationId xmlns:p14="http://schemas.microsoft.com/office/powerpoint/2010/main" val="39048752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Local axes</a:t>
            </a:r>
          </a:p>
        </p:txBody>
      </p:sp>
      <p:sp>
        <p:nvSpPr>
          <p:cNvPr id="20" name="TextBox 25">
            <a:extLst>
              <a:ext uri="{FF2B5EF4-FFF2-40B4-BE49-F238E27FC236}">
                <a16:creationId xmlns:a16="http://schemas.microsoft.com/office/drawing/2014/main" id="{E58ED0A0-18BB-4DED-9921-35527CA50921}"/>
              </a:ext>
            </a:extLst>
          </p:cNvPr>
          <p:cNvSpPr txBox="1"/>
          <p:nvPr/>
        </p:nvSpPr>
        <p:spPr>
          <a:xfrm>
            <a:off x="1121848" y="4798123"/>
            <a:ext cx="5863590" cy="307777"/>
          </a:xfrm>
          <a:prstGeom prst="rect">
            <a:avLst/>
          </a:prstGeom>
          <a:noFill/>
        </p:spPr>
        <p:txBody>
          <a:bodyPr wrap="square">
            <a:spAutoFit/>
          </a:bodyPr>
          <a:lstStyle/>
          <a:p>
            <a:pPr algn="r"/>
            <a:r>
              <a:rPr lang="it-IT" i="1" dirty="0" err="1">
                <a:latin typeface="Open Sans" panose="020B0606030504020204" pitchFamily="34" charset="0"/>
                <a:ea typeface="Open Sans" panose="020B0606030504020204" pitchFamily="34" charset="0"/>
                <a:cs typeface="Open Sans" panose="020B0606030504020204" pitchFamily="34" charset="0"/>
              </a:rPr>
              <a:t>See</a:t>
            </a:r>
            <a:r>
              <a:rPr lang="it-IT" i="1" dirty="0">
                <a:latin typeface="Open Sans" panose="020B0606030504020204" pitchFamily="34" charset="0"/>
                <a:ea typeface="Open Sans" panose="020B0606030504020204" pitchFamily="34" charset="0"/>
                <a:cs typeface="Open Sans" panose="020B0606030504020204" pitchFamily="34" charset="0"/>
              </a:rPr>
              <a:t> support file: </a:t>
            </a:r>
            <a:r>
              <a:rPr lang="it-IT"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utils_4.py</a:t>
            </a:r>
          </a:p>
        </p:txBody>
      </p:sp>
      <p:grpSp>
        <p:nvGrpSpPr>
          <p:cNvPr id="29" name="Group 16">
            <a:extLst>
              <a:ext uri="{FF2B5EF4-FFF2-40B4-BE49-F238E27FC236}">
                <a16:creationId xmlns:a16="http://schemas.microsoft.com/office/drawing/2014/main" id="{517C81F6-9374-4BC4-9C92-85E6C2279640}"/>
              </a:ext>
            </a:extLst>
          </p:cNvPr>
          <p:cNvGrpSpPr/>
          <p:nvPr/>
        </p:nvGrpSpPr>
        <p:grpSpPr>
          <a:xfrm>
            <a:off x="-170979" y="632336"/>
            <a:ext cx="9038190" cy="392632"/>
            <a:chOff x="-209252" y="591732"/>
            <a:chExt cx="9094653" cy="395084"/>
          </a:xfrm>
        </p:grpSpPr>
        <p:sp>
          <p:nvSpPr>
            <p:cNvPr id="30" name="Rectangle 17">
              <a:extLst>
                <a:ext uri="{FF2B5EF4-FFF2-40B4-BE49-F238E27FC236}">
                  <a16:creationId xmlns:a16="http://schemas.microsoft.com/office/drawing/2014/main" id="{E4CF36A7-33A7-4946-81FA-A0F4415AA081}"/>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1" name="Triangolo isoscele 30">
              <a:extLst>
                <a:ext uri="{FF2B5EF4-FFF2-40B4-BE49-F238E27FC236}">
                  <a16:creationId xmlns:a16="http://schemas.microsoft.com/office/drawing/2014/main" id="{A9E3A742-2BC3-4CAD-9984-515865DC0785}"/>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2" name="Triangolo isoscele 16">
              <a:extLst>
                <a:ext uri="{FF2B5EF4-FFF2-40B4-BE49-F238E27FC236}">
                  <a16:creationId xmlns:a16="http://schemas.microsoft.com/office/drawing/2014/main" id="{3FF10375-42EA-4FCA-BC56-927FF6408FFC}"/>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33" name="CasellaDiTesto 32">
            <a:extLst>
              <a:ext uri="{FF2B5EF4-FFF2-40B4-BE49-F238E27FC236}">
                <a16:creationId xmlns:a16="http://schemas.microsoft.com/office/drawing/2014/main" id="{B4FAD423-AC5D-427B-9D13-A618B1B40440}"/>
              </a:ext>
            </a:extLst>
          </p:cNvPr>
          <p:cNvSpPr txBox="1"/>
          <p:nvPr/>
        </p:nvSpPr>
        <p:spPr>
          <a:xfrm>
            <a:off x="194000" y="652544"/>
            <a:ext cx="4842819"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Find the wrong oriented column</a:t>
            </a:r>
            <a:endParaRPr lang="it-IT" sz="1600" b="0" i="1" dirty="0">
              <a:solidFill>
                <a:schemeClr val="tx1"/>
              </a:solidFill>
            </a:endParaRPr>
          </a:p>
        </p:txBody>
      </p:sp>
      <p:sp>
        <p:nvSpPr>
          <p:cNvPr id="15" name="Rettangolo 9">
            <a:extLst>
              <a:ext uri="{FF2B5EF4-FFF2-40B4-BE49-F238E27FC236}">
                <a16:creationId xmlns:a16="http://schemas.microsoft.com/office/drawing/2014/main" id="{F3FBAAAE-4E00-493E-827E-DD0DCDE175E6}"/>
              </a:ext>
            </a:extLst>
          </p:cNvPr>
          <p:cNvSpPr/>
          <p:nvPr/>
        </p:nvSpPr>
        <p:spPr>
          <a:xfrm>
            <a:off x="7489325" y="3820019"/>
            <a:ext cx="1654673"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6" name="Triangolo isoscele 12">
            <a:extLst>
              <a:ext uri="{FF2B5EF4-FFF2-40B4-BE49-F238E27FC236}">
                <a16:creationId xmlns:a16="http://schemas.microsoft.com/office/drawing/2014/main" id="{EF58EA19-6926-4C6A-8DAB-77FF6EED674E}"/>
              </a:ext>
            </a:extLst>
          </p:cNvPr>
          <p:cNvSpPr/>
          <p:nvPr/>
        </p:nvSpPr>
        <p:spPr>
          <a:xfrm>
            <a:off x="7334247" y="3820010"/>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7" name="Rettangolo 15">
            <a:extLst>
              <a:ext uri="{FF2B5EF4-FFF2-40B4-BE49-F238E27FC236}">
                <a16:creationId xmlns:a16="http://schemas.microsoft.com/office/drawing/2014/main" id="{7482E9B6-7E50-4D08-B6AB-FC6565752ED7}"/>
              </a:ext>
            </a:extLst>
          </p:cNvPr>
          <p:cNvSpPr/>
          <p:nvPr/>
        </p:nvSpPr>
        <p:spPr>
          <a:xfrm>
            <a:off x="7334249" y="3820011"/>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Selection sets</a:t>
            </a:r>
          </a:p>
        </p:txBody>
      </p:sp>
      <p:pic>
        <p:nvPicPr>
          <p:cNvPr id="19" name="Immagine 18">
            <a:extLst>
              <a:ext uri="{FF2B5EF4-FFF2-40B4-BE49-F238E27FC236}">
                <a16:creationId xmlns:a16="http://schemas.microsoft.com/office/drawing/2014/main" id="{15B97960-B2ED-4A67-8447-8DB0EBFEF758}"/>
              </a:ext>
            </a:extLst>
          </p:cNvPr>
          <p:cNvPicPr>
            <a:picLocks noChangeAspect="1"/>
          </p:cNvPicPr>
          <p:nvPr/>
        </p:nvPicPr>
        <p:blipFill>
          <a:blip r:embed="rId3"/>
          <a:stretch>
            <a:fillRect/>
          </a:stretch>
        </p:blipFill>
        <p:spPr>
          <a:xfrm>
            <a:off x="338372" y="1077666"/>
            <a:ext cx="4729403" cy="2742344"/>
          </a:xfrm>
          <a:prstGeom prst="rect">
            <a:avLst/>
          </a:prstGeom>
        </p:spPr>
      </p:pic>
      <p:sp>
        <p:nvSpPr>
          <p:cNvPr id="23" name="Segnaposto testo 5">
            <a:extLst>
              <a:ext uri="{FF2B5EF4-FFF2-40B4-BE49-F238E27FC236}">
                <a16:creationId xmlns:a16="http://schemas.microsoft.com/office/drawing/2014/main" id="{BD4A3D21-1556-4810-9561-1E9942170C21}"/>
              </a:ext>
            </a:extLst>
          </p:cNvPr>
          <p:cNvSpPr>
            <a:spLocks noGrp="1"/>
          </p:cNvSpPr>
          <p:nvPr>
            <p:ph type="body" sz="quarter" idx="11"/>
          </p:nvPr>
        </p:nvSpPr>
        <p:spPr>
          <a:xfrm>
            <a:off x="194001" y="191488"/>
            <a:ext cx="6846879" cy="262691"/>
          </a:xfrm>
        </p:spPr>
        <p:txBody>
          <a:bodyPr/>
          <a:lstStyle/>
          <a:p>
            <a:r>
              <a:rPr lang="it-IT" dirty="0"/>
              <a:t>Python utility</a:t>
            </a:r>
            <a:endParaRPr lang="en-GB" dirty="0"/>
          </a:p>
        </p:txBody>
      </p:sp>
    </p:spTree>
    <p:extLst>
      <p:ext uri="{BB962C8B-B14F-4D97-AF65-F5344CB8AC3E}">
        <p14:creationId xmlns:p14="http://schemas.microsoft.com/office/powerpoint/2010/main" val="11534694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DD6E36BE-B716-4CAC-AF01-97F927FAD797}"/>
              </a:ext>
            </a:extLst>
          </p:cNvPr>
          <p:cNvSpPr>
            <a:spLocks noGrp="1"/>
          </p:cNvSpPr>
          <p:nvPr>
            <p:ph type="ctrTitle"/>
          </p:nvPr>
        </p:nvSpPr>
        <p:spPr>
          <a:xfrm>
            <a:off x="3370261" y="59952"/>
            <a:ext cx="3477000" cy="2465158"/>
          </a:xfrm>
        </p:spPr>
        <p:txBody>
          <a:bodyPr/>
          <a:lstStyle/>
          <a:p>
            <a:r>
              <a:rPr lang="en-GB" sz="2800" i="0" dirty="0"/>
              <a:t>«OpenSees </a:t>
            </a:r>
            <a:br>
              <a:rPr lang="en-GB" sz="2800" i="0" dirty="0"/>
            </a:br>
            <a:r>
              <a:rPr lang="en-GB" sz="2800" i="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does NOT </a:t>
            </a:r>
            <a:br>
              <a:rPr lang="en-GB" sz="2800" i="0" dirty="0"/>
            </a:br>
            <a:r>
              <a:rPr lang="en-GB" sz="2800" i="0" dirty="0"/>
              <a:t>have the concept of </a:t>
            </a:r>
            <a:br>
              <a:rPr lang="en-GB" sz="2800" i="0" dirty="0"/>
            </a:br>
            <a:r>
              <a:rPr lang="en-GB" sz="2800" i="0" dirty="0"/>
              <a:t>unit system»</a:t>
            </a:r>
          </a:p>
        </p:txBody>
      </p:sp>
      <p:sp>
        <p:nvSpPr>
          <p:cNvPr id="5" name="TextBox 4">
            <a:extLst>
              <a:ext uri="{FF2B5EF4-FFF2-40B4-BE49-F238E27FC236}">
                <a16:creationId xmlns:a16="http://schemas.microsoft.com/office/drawing/2014/main" id="{A2FA3D57-EE4F-40BA-90ED-CF3AEAF632CE}"/>
              </a:ext>
            </a:extLst>
          </p:cNvPr>
          <p:cNvSpPr txBox="1"/>
          <p:nvPr/>
        </p:nvSpPr>
        <p:spPr>
          <a:xfrm>
            <a:off x="89283" y="4809143"/>
            <a:ext cx="5863590" cy="307777"/>
          </a:xfrm>
          <a:prstGeom prst="rect">
            <a:avLst/>
          </a:prstGeom>
          <a:noFill/>
        </p:spPr>
        <p:txBody>
          <a:bodyPr wrap="square">
            <a:spAutoFit/>
          </a:bodyPr>
          <a:lstStyle/>
          <a:p>
            <a:pPr algn="r"/>
            <a:r>
              <a:rPr lang="en-GB" i="1" dirty="0">
                <a:solidFill>
                  <a:schemeClr val="bg1"/>
                </a:solidFill>
                <a:latin typeface="Open Sans" panose="020B0606030504020204" pitchFamily="34" charset="0"/>
                <a:ea typeface="Open Sans" panose="020B0606030504020204" pitchFamily="34" charset="0"/>
                <a:cs typeface="Open Sans" panose="020B0606030504020204" pitchFamily="34" charset="0"/>
              </a:rPr>
              <a:t>See support file from WEEK 1: </a:t>
            </a:r>
            <a:r>
              <a:rPr lang="en-GB" b="1" i="1" dirty="0">
                <a:solidFill>
                  <a:srgbClr val="FFC000"/>
                </a:solidFill>
                <a:latin typeface="Open Sans Semibold" panose="020B0706030804020204" pitchFamily="34" charset="0"/>
                <a:ea typeface="Open Sans Semibold" panose="020B0706030804020204" pitchFamily="34" charset="0"/>
                <a:cs typeface="Open Sans Semibold" panose="020B0706030804020204" pitchFamily="34" charset="0"/>
              </a:rPr>
              <a:t>utils0.tcl</a:t>
            </a:r>
          </a:p>
        </p:txBody>
      </p:sp>
      <p:sp>
        <p:nvSpPr>
          <p:cNvPr id="6" name="Oval 5">
            <a:extLst>
              <a:ext uri="{FF2B5EF4-FFF2-40B4-BE49-F238E27FC236}">
                <a16:creationId xmlns:a16="http://schemas.microsoft.com/office/drawing/2014/main" id="{33B71482-9E96-4D17-9A22-8CDFB1286E7D}"/>
              </a:ext>
            </a:extLst>
          </p:cNvPr>
          <p:cNvSpPr/>
          <p:nvPr/>
        </p:nvSpPr>
        <p:spPr>
          <a:xfrm>
            <a:off x="2506783" y="4924301"/>
            <a:ext cx="77460" cy="77460"/>
          </a:xfrm>
          <a:prstGeom prst="ellipse">
            <a:avLst/>
          </a:prstGeom>
          <a:solidFill>
            <a:srgbClr val="1CA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nvGrpSpPr>
          <p:cNvPr id="9" name="Google Shape;821;p41">
            <a:extLst>
              <a:ext uri="{FF2B5EF4-FFF2-40B4-BE49-F238E27FC236}">
                <a16:creationId xmlns:a16="http://schemas.microsoft.com/office/drawing/2014/main" id="{F002B59B-317D-49F5-9791-0CBEB3CFB90B}"/>
              </a:ext>
            </a:extLst>
          </p:cNvPr>
          <p:cNvGrpSpPr/>
          <p:nvPr/>
        </p:nvGrpSpPr>
        <p:grpSpPr>
          <a:xfrm>
            <a:off x="3181743" y="2224819"/>
            <a:ext cx="2053037" cy="2052079"/>
            <a:chOff x="7804870" y="2682313"/>
            <a:chExt cx="720119" cy="719781"/>
          </a:xfrm>
        </p:grpSpPr>
        <p:sp>
          <p:nvSpPr>
            <p:cNvPr id="10" name="Google Shape;822;p41">
              <a:extLst>
                <a:ext uri="{FF2B5EF4-FFF2-40B4-BE49-F238E27FC236}">
                  <a16:creationId xmlns:a16="http://schemas.microsoft.com/office/drawing/2014/main" id="{4A74B69D-3226-4D7B-9B90-A35A47700C95}"/>
                </a:ext>
              </a:extLst>
            </p:cNvPr>
            <p:cNvSpPr/>
            <p:nvPr/>
          </p:nvSpPr>
          <p:spPr>
            <a:xfrm>
              <a:off x="7804870" y="2922841"/>
              <a:ext cx="256443" cy="407568"/>
            </a:xfrm>
            <a:custGeom>
              <a:avLst/>
              <a:gdLst/>
              <a:ahLst/>
              <a:cxnLst/>
              <a:rect l="l" t="t" r="r" b="b"/>
              <a:pathLst>
                <a:path w="376" h="598" extrusionOk="0">
                  <a:moveTo>
                    <a:pt x="242" y="519"/>
                  </a:moveTo>
                  <a:cubicBezTo>
                    <a:pt x="234" y="513"/>
                    <a:pt x="229" y="503"/>
                    <a:pt x="228" y="493"/>
                  </a:cubicBezTo>
                  <a:cubicBezTo>
                    <a:pt x="227" y="477"/>
                    <a:pt x="233" y="460"/>
                    <a:pt x="244" y="445"/>
                  </a:cubicBezTo>
                  <a:cubicBezTo>
                    <a:pt x="255" y="430"/>
                    <a:pt x="269" y="420"/>
                    <a:pt x="284" y="416"/>
                  </a:cubicBezTo>
                  <a:cubicBezTo>
                    <a:pt x="294" y="413"/>
                    <a:pt x="305" y="415"/>
                    <a:pt x="313" y="421"/>
                  </a:cubicBezTo>
                  <a:cubicBezTo>
                    <a:pt x="316" y="424"/>
                    <a:pt x="319" y="427"/>
                    <a:pt x="321" y="430"/>
                  </a:cubicBezTo>
                  <a:cubicBezTo>
                    <a:pt x="326" y="437"/>
                    <a:pt x="335" y="437"/>
                    <a:pt x="340" y="430"/>
                  </a:cubicBezTo>
                  <a:cubicBezTo>
                    <a:pt x="372" y="386"/>
                    <a:pt x="372" y="386"/>
                    <a:pt x="372" y="386"/>
                  </a:cubicBezTo>
                  <a:cubicBezTo>
                    <a:pt x="376" y="381"/>
                    <a:pt x="375" y="374"/>
                    <a:pt x="370" y="371"/>
                  </a:cubicBezTo>
                  <a:cubicBezTo>
                    <a:pt x="313" y="325"/>
                    <a:pt x="276" y="254"/>
                    <a:pt x="276" y="175"/>
                  </a:cubicBezTo>
                  <a:cubicBezTo>
                    <a:pt x="276" y="157"/>
                    <a:pt x="278" y="140"/>
                    <a:pt x="281" y="124"/>
                  </a:cubicBezTo>
                  <a:cubicBezTo>
                    <a:pt x="283" y="118"/>
                    <a:pt x="279" y="112"/>
                    <a:pt x="274" y="111"/>
                  </a:cubicBezTo>
                  <a:cubicBezTo>
                    <a:pt x="177" y="79"/>
                    <a:pt x="177" y="79"/>
                    <a:pt x="177" y="79"/>
                  </a:cubicBezTo>
                  <a:cubicBezTo>
                    <a:pt x="175" y="77"/>
                    <a:pt x="173" y="74"/>
                    <a:pt x="174" y="71"/>
                  </a:cubicBezTo>
                  <a:cubicBezTo>
                    <a:pt x="176" y="64"/>
                    <a:pt x="178" y="58"/>
                    <a:pt x="185" y="56"/>
                  </a:cubicBezTo>
                  <a:cubicBezTo>
                    <a:pt x="189" y="55"/>
                    <a:pt x="193" y="55"/>
                    <a:pt x="197" y="54"/>
                  </a:cubicBezTo>
                  <a:cubicBezTo>
                    <a:pt x="209" y="50"/>
                    <a:pt x="215" y="38"/>
                    <a:pt x="208" y="27"/>
                  </a:cubicBezTo>
                  <a:cubicBezTo>
                    <a:pt x="201" y="16"/>
                    <a:pt x="189" y="9"/>
                    <a:pt x="177" y="5"/>
                  </a:cubicBezTo>
                  <a:cubicBezTo>
                    <a:pt x="165" y="1"/>
                    <a:pt x="151" y="0"/>
                    <a:pt x="139" y="5"/>
                  </a:cubicBezTo>
                  <a:cubicBezTo>
                    <a:pt x="127" y="9"/>
                    <a:pt x="124" y="23"/>
                    <a:pt x="132" y="32"/>
                  </a:cubicBezTo>
                  <a:cubicBezTo>
                    <a:pt x="135" y="36"/>
                    <a:pt x="138" y="38"/>
                    <a:pt x="140" y="42"/>
                  </a:cubicBezTo>
                  <a:cubicBezTo>
                    <a:pt x="145" y="48"/>
                    <a:pt x="143" y="54"/>
                    <a:pt x="141" y="60"/>
                  </a:cubicBezTo>
                  <a:cubicBezTo>
                    <a:pt x="140" y="63"/>
                    <a:pt x="136" y="65"/>
                    <a:pt x="133" y="65"/>
                  </a:cubicBezTo>
                  <a:cubicBezTo>
                    <a:pt x="32" y="32"/>
                    <a:pt x="32" y="32"/>
                    <a:pt x="32" y="32"/>
                  </a:cubicBezTo>
                  <a:cubicBezTo>
                    <a:pt x="26" y="30"/>
                    <a:pt x="19" y="34"/>
                    <a:pt x="17" y="40"/>
                  </a:cubicBezTo>
                  <a:cubicBezTo>
                    <a:pt x="6" y="83"/>
                    <a:pt x="0" y="128"/>
                    <a:pt x="0" y="175"/>
                  </a:cubicBezTo>
                  <a:cubicBezTo>
                    <a:pt x="0" y="345"/>
                    <a:pt x="81" y="497"/>
                    <a:pt x="207" y="594"/>
                  </a:cubicBezTo>
                  <a:cubicBezTo>
                    <a:pt x="212" y="598"/>
                    <a:pt x="219" y="597"/>
                    <a:pt x="223" y="591"/>
                  </a:cubicBezTo>
                  <a:cubicBezTo>
                    <a:pt x="259" y="542"/>
                    <a:pt x="259" y="542"/>
                    <a:pt x="259" y="542"/>
                  </a:cubicBezTo>
                  <a:cubicBezTo>
                    <a:pt x="264" y="535"/>
                    <a:pt x="260" y="526"/>
                    <a:pt x="253" y="524"/>
                  </a:cubicBezTo>
                  <a:cubicBezTo>
                    <a:pt x="249" y="523"/>
                    <a:pt x="245" y="521"/>
                    <a:pt x="242" y="519"/>
                  </a:cubicBezTo>
                  <a:close/>
                </a:path>
              </a:pathLst>
            </a:custGeom>
            <a:solidFill>
              <a:srgbClr val="FFC000">
                <a:alpha val="29000"/>
              </a:srgbClr>
            </a:solid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chemeClr val="dk1"/>
                </a:buClr>
                <a:buSzPts val="1400"/>
                <a:buFont typeface="Calibri"/>
                <a:buNone/>
              </a:pPr>
              <a:endParaRPr lang="en-GB" sz="1400" b="0" i="0" u="none" strike="noStrike" cap="none">
                <a:solidFill>
                  <a:schemeClr val="dk1"/>
                </a:solidFill>
                <a:latin typeface="Calibri"/>
                <a:ea typeface="Calibri"/>
                <a:cs typeface="Calibri"/>
                <a:sym typeface="Calibri"/>
              </a:endParaRPr>
            </a:p>
          </p:txBody>
        </p:sp>
        <p:sp>
          <p:nvSpPr>
            <p:cNvPr id="11" name="Google Shape;823;p41">
              <a:extLst>
                <a:ext uri="{FF2B5EF4-FFF2-40B4-BE49-F238E27FC236}">
                  <a16:creationId xmlns:a16="http://schemas.microsoft.com/office/drawing/2014/main" id="{35CC3646-9742-4611-963C-D984CE312875}"/>
                </a:ext>
              </a:extLst>
            </p:cNvPr>
            <p:cNvSpPr/>
            <p:nvPr/>
          </p:nvSpPr>
          <p:spPr>
            <a:xfrm>
              <a:off x="7823833" y="2682313"/>
              <a:ext cx="377215" cy="304549"/>
            </a:xfrm>
            <a:custGeom>
              <a:avLst/>
              <a:gdLst/>
              <a:ahLst/>
              <a:cxnLst/>
              <a:rect l="l" t="t" r="r" b="b"/>
              <a:pathLst>
                <a:path w="553" h="447" extrusionOk="0">
                  <a:moveTo>
                    <a:pt x="84" y="362"/>
                  </a:moveTo>
                  <a:cubicBezTo>
                    <a:pt x="87" y="352"/>
                    <a:pt x="95" y="344"/>
                    <a:pt x="105" y="340"/>
                  </a:cubicBezTo>
                  <a:cubicBezTo>
                    <a:pt x="119" y="335"/>
                    <a:pt x="137" y="335"/>
                    <a:pt x="154" y="341"/>
                  </a:cubicBezTo>
                  <a:cubicBezTo>
                    <a:pt x="172" y="346"/>
                    <a:pt x="187" y="357"/>
                    <a:pt x="195" y="370"/>
                  </a:cubicBezTo>
                  <a:cubicBezTo>
                    <a:pt x="201" y="379"/>
                    <a:pt x="202" y="390"/>
                    <a:pt x="199" y="399"/>
                  </a:cubicBezTo>
                  <a:cubicBezTo>
                    <a:pt x="198" y="403"/>
                    <a:pt x="196" y="407"/>
                    <a:pt x="193" y="410"/>
                  </a:cubicBezTo>
                  <a:cubicBezTo>
                    <a:pt x="188" y="416"/>
                    <a:pt x="191" y="425"/>
                    <a:pt x="199" y="428"/>
                  </a:cubicBezTo>
                  <a:cubicBezTo>
                    <a:pt x="250" y="445"/>
                    <a:pt x="250" y="445"/>
                    <a:pt x="250" y="445"/>
                  </a:cubicBezTo>
                  <a:cubicBezTo>
                    <a:pt x="256" y="447"/>
                    <a:pt x="263" y="444"/>
                    <a:pt x="265" y="438"/>
                  </a:cubicBezTo>
                  <a:cubicBezTo>
                    <a:pt x="298" y="352"/>
                    <a:pt x="377" y="288"/>
                    <a:pt x="472" y="277"/>
                  </a:cubicBezTo>
                  <a:cubicBezTo>
                    <a:pt x="478" y="277"/>
                    <a:pt x="482" y="272"/>
                    <a:pt x="482" y="266"/>
                  </a:cubicBezTo>
                  <a:cubicBezTo>
                    <a:pt x="482" y="165"/>
                    <a:pt x="482" y="165"/>
                    <a:pt x="482" y="165"/>
                  </a:cubicBezTo>
                  <a:cubicBezTo>
                    <a:pt x="483" y="162"/>
                    <a:pt x="486" y="159"/>
                    <a:pt x="489" y="159"/>
                  </a:cubicBezTo>
                  <a:cubicBezTo>
                    <a:pt x="496" y="158"/>
                    <a:pt x="502" y="159"/>
                    <a:pt x="507" y="165"/>
                  </a:cubicBezTo>
                  <a:cubicBezTo>
                    <a:pt x="509" y="168"/>
                    <a:pt x="511" y="172"/>
                    <a:pt x="513" y="176"/>
                  </a:cubicBezTo>
                  <a:cubicBezTo>
                    <a:pt x="520" y="186"/>
                    <a:pt x="533" y="187"/>
                    <a:pt x="541" y="178"/>
                  </a:cubicBezTo>
                  <a:cubicBezTo>
                    <a:pt x="549" y="168"/>
                    <a:pt x="553" y="154"/>
                    <a:pt x="552" y="141"/>
                  </a:cubicBezTo>
                  <a:cubicBezTo>
                    <a:pt x="553" y="128"/>
                    <a:pt x="549" y="115"/>
                    <a:pt x="541" y="105"/>
                  </a:cubicBezTo>
                  <a:cubicBezTo>
                    <a:pt x="533" y="95"/>
                    <a:pt x="520" y="96"/>
                    <a:pt x="513" y="107"/>
                  </a:cubicBezTo>
                  <a:cubicBezTo>
                    <a:pt x="511" y="111"/>
                    <a:pt x="509" y="114"/>
                    <a:pt x="507" y="118"/>
                  </a:cubicBezTo>
                  <a:cubicBezTo>
                    <a:pt x="502" y="124"/>
                    <a:pt x="496" y="124"/>
                    <a:pt x="489" y="124"/>
                  </a:cubicBezTo>
                  <a:cubicBezTo>
                    <a:pt x="486" y="124"/>
                    <a:pt x="483" y="121"/>
                    <a:pt x="482" y="118"/>
                  </a:cubicBezTo>
                  <a:cubicBezTo>
                    <a:pt x="482" y="12"/>
                    <a:pt x="482" y="12"/>
                    <a:pt x="482" y="12"/>
                  </a:cubicBezTo>
                  <a:cubicBezTo>
                    <a:pt x="482" y="5"/>
                    <a:pt x="477" y="0"/>
                    <a:pt x="470" y="0"/>
                  </a:cubicBezTo>
                  <a:cubicBezTo>
                    <a:pt x="253" y="12"/>
                    <a:pt x="71" y="155"/>
                    <a:pt x="2" y="352"/>
                  </a:cubicBezTo>
                  <a:cubicBezTo>
                    <a:pt x="0" y="358"/>
                    <a:pt x="3" y="364"/>
                    <a:pt x="9" y="366"/>
                  </a:cubicBezTo>
                  <a:cubicBezTo>
                    <a:pt x="68" y="385"/>
                    <a:pt x="68" y="385"/>
                    <a:pt x="68" y="385"/>
                  </a:cubicBezTo>
                  <a:cubicBezTo>
                    <a:pt x="75" y="388"/>
                    <a:pt x="83" y="382"/>
                    <a:pt x="82" y="374"/>
                  </a:cubicBezTo>
                  <a:cubicBezTo>
                    <a:pt x="82" y="370"/>
                    <a:pt x="83" y="366"/>
                    <a:pt x="84" y="362"/>
                  </a:cubicBezTo>
                  <a:close/>
                </a:path>
              </a:pathLst>
            </a:custGeom>
            <a:solidFill>
              <a:srgbClr val="1CA6DF">
                <a:alpha val="21000"/>
              </a:srgbClr>
            </a:solid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chemeClr val="dk1"/>
                </a:buClr>
                <a:buSzPts val="1400"/>
                <a:buFont typeface="Calibri"/>
                <a:buNone/>
              </a:pPr>
              <a:endParaRPr lang="en-GB" sz="1400" b="0" i="0" u="none" strike="noStrike" cap="none">
                <a:solidFill>
                  <a:schemeClr val="dk1"/>
                </a:solidFill>
                <a:latin typeface="Calibri"/>
                <a:ea typeface="Calibri"/>
                <a:cs typeface="Calibri"/>
                <a:sym typeface="Calibri"/>
              </a:endParaRPr>
            </a:p>
          </p:txBody>
        </p:sp>
        <p:sp>
          <p:nvSpPr>
            <p:cNvPr id="12" name="Google Shape;824;p41">
              <a:extLst>
                <a:ext uri="{FF2B5EF4-FFF2-40B4-BE49-F238E27FC236}">
                  <a16:creationId xmlns:a16="http://schemas.microsoft.com/office/drawing/2014/main" id="{2D79CDBF-AA1F-44DB-A7D6-1BC476369196}"/>
                </a:ext>
              </a:extLst>
            </p:cNvPr>
            <p:cNvSpPr/>
            <p:nvPr/>
          </p:nvSpPr>
          <p:spPr>
            <a:xfrm>
              <a:off x="8277575" y="2932985"/>
              <a:ext cx="247414" cy="390661"/>
            </a:xfrm>
            <a:custGeom>
              <a:avLst/>
              <a:gdLst/>
              <a:ahLst/>
              <a:cxnLst/>
              <a:rect l="l" t="t" r="r" b="b"/>
              <a:pathLst>
                <a:path w="363" h="573" extrusionOk="0">
                  <a:moveTo>
                    <a:pt x="268" y="20"/>
                  </a:moveTo>
                  <a:cubicBezTo>
                    <a:pt x="261" y="23"/>
                    <a:pt x="258" y="32"/>
                    <a:pt x="263" y="38"/>
                  </a:cubicBezTo>
                  <a:cubicBezTo>
                    <a:pt x="266" y="42"/>
                    <a:pt x="268" y="45"/>
                    <a:pt x="269" y="49"/>
                  </a:cubicBezTo>
                  <a:cubicBezTo>
                    <a:pt x="272" y="59"/>
                    <a:pt x="270" y="70"/>
                    <a:pt x="265" y="79"/>
                  </a:cubicBezTo>
                  <a:cubicBezTo>
                    <a:pt x="256" y="92"/>
                    <a:pt x="242" y="102"/>
                    <a:pt x="224" y="107"/>
                  </a:cubicBezTo>
                  <a:cubicBezTo>
                    <a:pt x="207" y="113"/>
                    <a:pt x="189" y="114"/>
                    <a:pt x="174" y="108"/>
                  </a:cubicBezTo>
                  <a:cubicBezTo>
                    <a:pt x="165" y="104"/>
                    <a:pt x="157" y="96"/>
                    <a:pt x="154" y="86"/>
                  </a:cubicBezTo>
                  <a:cubicBezTo>
                    <a:pt x="153" y="83"/>
                    <a:pt x="152" y="79"/>
                    <a:pt x="152" y="75"/>
                  </a:cubicBezTo>
                  <a:cubicBezTo>
                    <a:pt x="152" y="67"/>
                    <a:pt x="145" y="60"/>
                    <a:pt x="137" y="63"/>
                  </a:cubicBezTo>
                  <a:cubicBezTo>
                    <a:pt x="85" y="80"/>
                    <a:pt x="85" y="80"/>
                    <a:pt x="85" y="80"/>
                  </a:cubicBezTo>
                  <a:cubicBezTo>
                    <a:pt x="80" y="82"/>
                    <a:pt x="76" y="88"/>
                    <a:pt x="78" y="94"/>
                  </a:cubicBezTo>
                  <a:cubicBezTo>
                    <a:pt x="84" y="115"/>
                    <a:pt x="87" y="137"/>
                    <a:pt x="87" y="160"/>
                  </a:cubicBezTo>
                  <a:cubicBezTo>
                    <a:pt x="87" y="233"/>
                    <a:pt x="55" y="299"/>
                    <a:pt x="5" y="345"/>
                  </a:cubicBezTo>
                  <a:cubicBezTo>
                    <a:pt x="0" y="349"/>
                    <a:pt x="0" y="356"/>
                    <a:pt x="3" y="361"/>
                  </a:cubicBezTo>
                  <a:cubicBezTo>
                    <a:pt x="63" y="443"/>
                    <a:pt x="63" y="443"/>
                    <a:pt x="63" y="443"/>
                  </a:cubicBezTo>
                  <a:cubicBezTo>
                    <a:pt x="63" y="446"/>
                    <a:pt x="63" y="449"/>
                    <a:pt x="61" y="452"/>
                  </a:cubicBezTo>
                  <a:cubicBezTo>
                    <a:pt x="55" y="456"/>
                    <a:pt x="50" y="459"/>
                    <a:pt x="43" y="457"/>
                  </a:cubicBezTo>
                  <a:cubicBezTo>
                    <a:pt x="39" y="456"/>
                    <a:pt x="35" y="453"/>
                    <a:pt x="32" y="452"/>
                  </a:cubicBezTo>
                  <a:cubicBezTo>
                    <a:pt x="20" y="447"/>
                    <a:pt x="8" y="454"/>
                    <a:pt x="7" y="467"/>
                  </a:cubicBezTo>
                  <a:cubicBezTo>
                    <a:pt x="6" y="479"/>
                    <a:pt x="12" y="493"/>
                    <a:pt x="20" y="503"/>
                  </a:cubicBezTo>
                  <a:cubicBezTo>
                    <a:pt x="27" y="513"/>
                    <a:pt x="38" y="523"/>
                    <a:pt x="50" y="526"/>
                  </a:cubicBezTo>
                  <a:cubicBezTo>
                    <a:pt x="62" y="529"/>
                    <a:pt x="73" y="520"/>
                    <a:pt x="72" y="507"/>
                  </a:cubicBezTo>
                  <a:cubicBezTo>
                    <a:pt x="72" y="503"/>
                    <a:pt x="71" y="499"/>
                    <a:pt x="70" y="495"/>
                  </a:cubicBezTo>
                  <a:cubicBezTo>
                    <a:pt x="70" y="487"/>
                    <a:pt x="75" y="484"/>
                    <a:pt x="81" y="480"/>
                  </a:cubicBezTo>
                  <a:cubicBezTo>
                    <a:pt x="84" y="478"/>
                    <a:pt x="88" y="479"/>
                    <a:pt x="90" y="481"/>
                  </a:cubicBezTo>
                  <a:cubicBezTo>
                    <a:pt x="153" y="566"/>
                    <a:pt x="153" y="566"/>
                    <a:pt x="153" y="566"/>
                  </a:cubicBezTo>
                  <a:cubicBezTo>
                    <a:pt x="156" y="572"/>
                    <a:pt x="164" y="573"/>
                    <a:pt x="169" y="569"/>
                  </a:cubicBezTo>
                  <a:cubicBezTo>
                    <a:pt x="287" y="472"/>
                    <a:pt x="363" y="324"/>
                    <a:pt x="363" y="160"/>
                  </a:cubicBezTo>
                  <a:cubicBezTo>
                    <a:pt x="363" y="107"/>
                    <a:pt x="355" y="57"/>
                    <a:pt x="341" y="9"/>
                  </a:cubicBezTo>
                  <a:cubicBezTo>
                    <a:pt x="339" y="3"/>
                    <a:pt x="333" y="0"/>
                    <a:pt x="327" y="1"/>
                  </a:cubicBezTo>
                  <a:lnTo>
                    <a:pt x="268" y="20"/>
                  </a:lnTo>
                  <a:close/>
                </a:path>
              </a:pathLst>
            </a:custGeom>
            <a:solidFill>
              <a:srgbClr val="FFC000">
                <a:alpha val="29000"/>
              </a:srgbClr>
            </a:solid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chemeClr val="dk1"/>
                </a:buClr>
                <a:buSzPts val="1400"/>
                <a:buFont typeface="Calibri"/>
                <a:buNone/>
              </a:pPr>
              <a:endParaRPr lang="en-GB" sz="1400" b="0" i="0" u="none" strike="noStrike" cap="none">
                <a:solidFill>
                  <a:schemeClr val="dk1"/>
                </a:solidFill>
                <a:latin typeface="Calibri"/>
                <a:ea typeface="Calibri"/>
                <a:cs typeface="Calibri"/>
                <a:sym typeface="Calibri"/>
              </a:endParaRPr>
            </a:p>
          </p:txBody>
        </p:sp>
        <p:sp>
          <p:nvSpPr>
            <p:cNvPr id="13" name="Google Shape;825;p41">
              <a:extLst>
                <a:ext uri="{FF2B5EF4-FFF2-40B4-BE49-F238E27FC236}">
                  <a16:creationId xmlns:a16="http://schemas.microsoft.com/office/drawing/2014/main" id="{1B523CC1-80B2-45A7-AC7F-51FC4E587E49}"/>
                </a:ext>
              </a:extLst>
            </p:cNvPr>
            <p:cNvSpPr/>
            <p:nvPr/>
          </p:nvSpPr>
          <p:spPr>
            <a:xfrm>
              <a:off x="8166284" y="2682313"/>
              <a:ext cx="336357" cy="315595"/>
            </a:xfrm>
            <a:custGeom>
              <a:avLst/>
              <a:gdLst/>
              <a:ahLst/>
              <a:cxnLst/>
              <a:rect l="l" t="t" r="r" b="b"/>
              <a:pathLst>
                <a:path w="493" h="463" extrusionOk="0">
                  <a:moveTo>
                    <a:pt x="27" y="81"/>
                  </a:moveTo>
                  <a:cubicBezTo>
                    <a:pt x="37" y="81"/>
                    <a:pt x="47" y="86"/>
                    <a:pt x="54" y="94"/>
                  </a:cubicBezTo>
                  <a:cubicBezTo>
                    <a:pt x="64" y="106"/>
                    <a:pt x="69" y="123"/>
                    <a:pt x="69" y="141"/>
                  </a:cubicBezTo>
                  <a:cubicBezTo>
                    <a:pt x="69" y="160"/>
                    <a:pt x="64" y="177"/>
                    <a:pt x="54" y="189"/>
                  </a:cubicBezTo>
                  <a:cubicBezTo>
                    <a:pt x="47" y="197"/>
                    <a:pt x="37" y="202"/>
                    <a:pt x="27" y="202"/>
                  </a:cubicBezTo>
                  <a:cubicBezTo>
                    <a:pt x="23" y="202"/>
                    <a:pt x="19" y="201"/>
                    <a:pt x="15" y="200"/>
                  </a:cubicBezTo>
                  <a:cubicBezTo>
                    <a:pt x="8" y="197"/>
                    <a:pt x="0" y="202"/>
                    <a:pt x="0" y="210"/>
                  </a:cubicBezTo>
                  <a:cubicBezTo>
                    <a:pt x="0" y="265"/>
                    <a:pt x="0" y="265"/>
                    <a:pt x="0" y="265"/>
                  </a:cubicBezTo>
                  <a:cubicBezTo>
                    <a:pt x="0" y="271"/>
                    <a:pt x="5" y="276"/>
                    <a:pt x="11" y="276"/>
                  </a:cubicBezTo>
                  <a:cubicBezTo>
                    <a:pt x="107" y="281"/>
                    <a:pt x="189" y="340"/>
                    <a:pt x="227" y="423"/>
                  </a:cubicBezTo>
                  <a:cubicBezTo>
                    <a:pt x="230" y="429"/>
                    <a:pt x="236" y="432"/>
                    <a:pt x="241" y="430"/>
                  </a:cubicBezTo>
                  <a:cubicBezTo>
                    <a:pt x="338" y="398"/>
                    <a:pt x="338" y="398"/>
                    <a:pt x="338" y="398"/>
                  </a:cubicBezTo>
                  <a:cubicBezTo>
                    <a:pt x="341" y="399"/>
                    <a:pt x="344" y="400"/>
                    <a:pt x="346" y="403"/>
                  </a:cubicBezTo>
                  <a:cubicBezTo>
                    <a:pt x="348" y="410"/>
                    <a:pt x="350" y="416"/>
                    <a:pt x="345" y="422"/>
                  </a:cubicBezTo>
                  <a:cubicBezTo>
                    <a:pt x="343" y="425"/>
                    <a:pt x="339" y="428"/>
                    <a:pt x="337" y="431"/>
                  </a:cubicBezTo>
                  <a:cubicBezTo>
                    <a:pt x="329" y="441"/>
                    <a:pt x="332" y="454"/>
                    <a:pt x="344" y="459"/>
                  </a:cubicBezTo>
                  <a:cubicBezTo>
                    <a:pt x="355" y="463"/>
                    <a:pt x="369" y="462"/>
                    <a:pt x="382" y="458"/>
                  </a:cubicBezTo>
                  <a:cubicBezTo>
                    <a:pt x="394" y="454"/>
                    <a:pt x="406" y="447"/>
                    <a:pt x="413" y="436"/>
                  </a:cubicBezTo>
                  <a:cubicBezTo>
                    <a:pt x="420" y="426"/>
                    <a:pt x="414" y="413"/>
                    <a:pt x="402" y="410"/>
                  </a:cubicBezTo>
                  <a:cubicBezTo>
                    <a:pt x="398" y="409"/>
                    <a:pt x="394" y="408"/>
                    <a:pt x="390" y="407"/>
                  </a:cubicBezTo>
                  <a:cubicBezTo>
                    <a:pt x="383" y="405"/>
                    <a:pt x="380" y="399"/>
                    <a:pt x="379" y="393"/>
                  </a:cubicBezTo>
                  <a:cubicBezTo>
                    <a:pt x="378" y="389"/>
                    <a:pt x="380" y="386"/>
                    <a:pt x="382" y="384"/>
                  </a:cubicBezTo>
                  <a:cubicBezTo>
                    <a:pt x="483" y="351"/>
                    <a:pt x="483" y="351"/>
                    <a:pt x="483" y="351"/>
                  </a:cubicBezTo>
                  <a:cubicBezTo>
                    <a:pt x="489" y="349"/>
                    <a:pt x="493" y="342"/>
                    <a:pt x="490" y="336"/>
                  </a:cubicBezTo>
                  <a:cubicBezTo>
                    <a:pt x="415" y="143"/>
                    <a:pt x="230" y="5"/>
                    <a:pt x="11" y="0"/>
                  </a:cubicBezTo>
                  <a:cubicBezTo>
                    <a:pt x="5" y="0"/>
                    <a:pt x="0" y="5"/>
                    <a:pt x="0" y="11"/>
                  </a:cubicBezTo>
                  <a:cubicBezTo>
                    <a:pt x="0" y="72"/>
                    <a:pt x="0" y="72"/>
                    <a:pt x="0" y="72"/>
                  </a:cubicBezTo>
                  <a:cubicBezTo>
                    <a:pt x="0" y="80"/>
                    <a:pt x="8" y="86"/>
                    <a:pt x="15" y="83"/>
                  </a:cubicBezTo>
                  <a:cubicBezTo>
                    <a:pt x="19" y="82"/>
                    <a:pt x="23" y="81"/>
                    <a:pt x="27" y="81"/>
                  </a:cubicBezTo>
                  <a:close/>
                </a:path>
              </a:pathLst>
            </a:custGeom>
            <a:solidFill>
              <a:srgbClr val="FFC000">
                <a:alpha val="29000"/>
              </a:srgbClr>
            </a:solid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chemeClr val="dk1"/>
                </a:buClr>
                <a:buSzPts val="1400"/>
                <a:buFont typeface="Calibri"/>
                <a:buNone/>
              </a:pPr>
              <a:endParaRPr lang="en-GB" sz="1400" b="0" i="0" u="none" strike="noStrike" cap="none" dirty="0">
                <a:solidFill>
                  <a:schemeClr val="dk1"/>
                </a:solidFill>
                <a:latin typeface="Calibri"/>
                <a:ea typeface="Calibri"/>
                <a:cs typeface="Calibri"/>
                <a:sym typeface="Calibri"/>
              </a:endParaRPr>
            </a:p>
          </p:txBody>
        </p:sp>
        <p:sp>
          <p:nvSpPr>
            <p:cNvPr id="14" name="Google Shape;826;p41">
              <a:extLst>
                <a:ext uri="{FF2B5EF4-FFF2-40B4-BE49-F238E27FC236}">
                  <a16:creationId xmlns:a16="http://schemas.microsoft.com/office/drawing/2014/main" id="{C3AE7529-5003-44C3-A98B-8B0D4A922E54}"/>
                </a:ext>
              </a:extLst>
            </p:cNvPr>
            <p:cNvSpPr/>
            <p:nvPr/>
          </p:nvSpPr>
          <p:spPr>
            <a:xfrm>
              <a:off x="7965147" y="3183207"/>
              <a:ext cx="408594" cy="218887"/>
            </a:xfrm>
            <a:custGeom>
              <a:avLst/>
              <a:gdLst/>
              <a:ahLst/>
              <a:cxnLst/>
              <a:rect l="l" t="t" r="r" b="b"/>
              <a:pathLst>
                <a:path w="599" h="321" extrusionOk="0">
                  <a:moveTo>
                    <a:pt x="532" y="171"/>
                  </a:moveTo>
                  <a:cubicBezTo>
                    <a:pt x="524" y="177"/>
                    <a:pt x="513" y="179"/>
                    <a:pt x="503" y="176"/>
                  </a:cubicBezTo>
                  <a:cubicBezTo>
                    <a:pt x="488" y="172"/>
                    <a:pt x="474" y="162"/>
                    <a:pt x="463" y="147"/>
                  </a:cubicBezTo>
                  <a:cubicBezTo>
                    <a:pt x="452" y="132"/>
                    <a:pt x="446" y="115"/>
                    <a:pt x="447" y="99"/>
                  </a:cubicBezTo>
                  <a:cubicBezTo>
                    <a:pt x="448" y="89"/>
                    <a:pt x="453" y="79"/>
                    <a:pt x="461" y="73"/>
                  </a:cubicBezTo>
                  <a:cubicBezTo>
                    <a:pt x="464" y="71"/>
                    <a:pt x="468" y="69"/>
                    <a:pt x="472" y="68"/>
                  </a:cubicBezTo>
                  <a:cubicBezTo>
                    <a:pt x="479" y="66"/>
                    <a:pt x="483" y="57"/>
                    <a:pt x="478" y="50"/>
                  </a:cubicBezTo>
                  <a:cubicBezTo>
                    <a:pt x="446" y="6"/>
                    <a:pt x="446" y="6"/>
                    <a:pt x="446" y="6"/>
                  </a:cubicBezTo>
                  <a:cubicBezTo>
                    <a:pt x="442" y="1"/>
                    <a:pt x="436" y="0"/>
                    <a:pt x="431" y="3"/>
                  </a:cubicBezTo>
                  <a:cubicBezTo>
                    <a:pt x="391" y="29"/>
                    <a:pt x="344" y="44"/>
                    <a:pt x="293" y="44"/>
                  </a:cubicBezTo>
                  <a:cubicBezTo>
                    <a:pt x="248" y="44"/>
                    <a:pt x="205" y="32"/>
                    <a:pt x="168" y="11"/>
                  </a:cubicBezTo>
                  <a:cubicBezTo>
                    <a:pt x="163" y="8"/>
                    <a:pt x="157" y="10"/>
                    <a:pt x="154" y="15"/>
                  </a:cubicBezTo>
                  <a:cubicBezTo>
                    <a:pt x="94" y="97"/>
                    <a:pt x="94" y="97"/>
                    <a:pt x="94" y="97"/>
                  </a:cubicBezTo>
                  <a:cubicBezTo>
                    <a:pt x="91" y="98"/>
                    <a:pt x="88" y="99"/>
                    <a:pt x="85" y="97"/>
                  </a:cubicBezTo>
                  <a:cubicBezTo>
                    <a:pt x="79" y="93"/>
                    <a:pt x="74" y="90"/>
                    <a:pt x="74" y="82"/>
                  </a:cubicBezTo>
                  <a:cubicBezTo>
                    <a:pt x="74" y="78"/>
                    <a:pt x="75" y="74"/>
                    <a:pt x="76" y="70"/>
                  </a:cubicBezTo>
                  <a:cubicBezTo>
                    <a:pt x="77" y="57"/>
                    <a:pt x="66" y="48"/>
                    <a:pt x="54" y="51"/>
                  </a:cubicBezTo>
                  <a:cubicBezTo>
                    <a:pt x="42" y="54"/>
                    <a:pt x="31" y="64"/>
                    <a:pt x="24" y="74"/>
                  </a:cubicBezTo>
                  <a:cubicBezTo>
                    <a:pt x="16" y="85"/>
                    <a:pt x="10" y="98"/>
                    <a:pt x="11" y="110"/>
                  </a:cubicBezTo>
                  <a:cubicBezTo>
                    <a:pt x="12" y="123"/>
                    <a:pt x="24" y="130"/>
                    <a:pt x="35" y="125"/>
                  </a:cubicBezTo>
                  <a:cubicBezTo>
                    <a:pt x="39" y="124"/>
                    <a:pt x="43" y="121"/>
                    <a:pt x="47" y="120"/>
                  </a:cubicBezTo>
                  <a:cubicBezTo>
                    <a:pt x="54" y="118"/>
                    <a:pt x="59" y="121"/>
                    <a:pt x="64" y="125"/>
                  </a:cubicBezTo>
                  <a:cubicBezTo>
                    <a:pt x="67" y="128"/>
                    <a:pt x="67" y="131"/>
                    <a:pt x="67" y="135"/>
                  </a:cubicBezTo>
                  <a:cubicBezTo>
                    <a:pt x="4" y="220"/>
                    <a:pt x="4" y="220"/>
                    <a:pt x="4" y="220"/>
                  </a:cubicBezTo>
                  <a:cubicBezTo>
                    <a:pt x="0" y="226"/>
                    <a:pt x="2" y="233"/>
                    <a:pt x="7" y="237"/>
                  </a:cubicBezTo>
                  <a:cubicBezTo>
                    <a:pt x="90" y="290"/>
                    <a:pt x="188" y="321"/>
                    <a:pt x="293" y="321"/>
                  </a:cubicBezTo>
                  <a:cubicBezTo>
                    <a:pt x="404" y="321"/>
                    <a:pt x="507" y="286"/>
                    <a:pt x="593" y="227"/>
                  </a:cubicBezTo>
                  <a:cubicBezTo>
                    <a:pt x="598" y="224"/>
                    <a:pt x="599" y="216"/>
                    <a:pt x="595" y="211"/>
                  </a:cubicBezTo>
                  <a:cubicBezTo>
                    <a:pt x="559" y="162"/>
                    <a:pt x="559" y="162"/>
                    <a:pt x="559" y="162"/>
                  </a:cubicBezTo>
                  <a:cubicBezTo>
                    <a:pt x="555" y="155"/>
                    <a:pt x="545" y="156"/>
                    <a:pt x="541" y="162"/>
                  </a:cubicBezTo>
                  <a:cubicBezTo>
                    <a:pt x="538" y="166"/>
                    <a:pt x="535" y="169"/>
                    <a:pt x="532" y="171"/>
                  </a:cubicBezTo>
                  <a:close/>
                </a:path>
              </a:pathLst>
            </a:custGeom>
            <a:solidFill>
              <a:srgbClr val="FFC000">
                <a:alpha val="29000"/>
              </a:srgbClr>
            </a:solid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chemeClr val="dk1"/>
                </a:buClr>
                <a:buSzPts val="1400"/>
                <a:buFont typeface="Calibri"/>
                <a:buNone/>
              </a:pPr>
              <a:endParaRPr lang="en-GB" sz="1400" b="0" i="0" u="none" strike="noStrike" cap="none">
                <a:solidFill>
                  <a:schemeClr val="dk1"/>
                </a:solidFill>
                <a:latin typeface="Calibri"/>
                <a:ea typeface="Calibri"/>
                <a:cs typeface="Calibri"/>
                <a:sym typeface="Calibri"/>
              </a:endParaRPr>
            </a:p>
          </p:txBody>
        </p:sp>
      </p:grpSp>
      <p:sp>
        <p:nvSpPr>
          <p:cNvPr id="15" name="TextBox 14">
            <a:extLst>
              <a:ext uri="{FF2B5EF4-FFF2-40B4-BE49-F238E27FC236}">
                <a16:creationId xmlns:a16="http://schemas.microsoft.com/office/drawing/2014/main" id="{5E66F852-BA16-4836-A4D2-7EBA4052A1B8}"/>
              </a:ext>
            </a:extLst>
          </p:cNvPr>
          <p:cNvSpPr txBox="1"/>
          <p:nvPr/>
        </p:nvSpPr>
        <p:spPr>
          <a:xfrm>
            <a:off x="3784400" y="2678343"/>
            <a:ext cx="847725" cy="1200329"/>
          </a:xfrm>
          <a:prstGeom prst="rect">
            <a:avLst/>
          </a:prstGeom>
          <a:noFill/>
        </p:spPr>
        <p:txBody>
          <a:bodyPr wrap="square" rtlCol="0">
            <a:spAutoFit/>
          </a:bodyPr>
          <a:lstStyle/>
          <a:p>
            <a:r>
              <a:rPr lang="en-GB" sz="7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4</a:t>
            </a:r>
          </a:p>
        </p:txBody>
      </p:sp>
      <p:sp>
        <p:nvSpPr>
          <p:cNvPr id="2" name="TextBox 1">
            <a:extLst>
              <a:ext uri="{FF2B5EF4-FFF2-40B4-BE49-F238E27FC236}">
                <a16:creationId xmlns:a16="http://schemas.microsoft.com/office/drawing/2014/main" id="{BADD769D-34BC-40A8-A8F4-AE05EFE82FC0}"/>
              </a:ext>
            </a:extLst>
          </p:cNvPr>
          <p:cNvSpPr txBox="1"/>
          <p:nvPr/>
        </p:nvSpPr>
        <p:spPr>
          <a:xfrm>
            <a:off x="914528" y="3714062"/>
            <a:ext cx="6470580" cy="369332"/>
          </a:xfrm>
          <a:prstGeom prst="rect">
            <a:avLst/>
          </a:prstGeom>
          <a:noFill/>
        </p:spPr>
        <p:txBody>
          <a:bodyPr wrap="square" rtlCol="0">
            <a:spAutoFit/>
          </a:bodyPr>
          <a:lstStyle/>
          <a:p>
            <a:pPr algn="ctr"/>
            <a:r>
              <a:rPr lang="en-GB" sz="18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DAY</a:t>
            </a:r>
          </a:p>
        </p:txBody>
      </p:sp>
      <p:sp>
        <p:nvSpPr>
          <p:cNvPr id="17" name="TextBox 16">
            <a:extLst>
              <a:ext uri="{FF2B5EF4-FFF2-40B4-BE49-F238E27FC236}">
                <a16:creationId xmlns:a16="http://schemas.microsoft.com/office/drawing/2014/main" id="{FBDB91B3-4AF8-414A-981E-52773A563AF1}"/>
              </a:ext>
            </a:extLst>
          </p:cNvPr>
          <p:cNvSpPr txBox="1"/>
          <p:nvPr/>
        </p:nvSpPr>
        <p:spPr>
          <a:xfrm>
            <a:off x="1250858" y="4003312"/>
            <a:ext cx="5359401" cy="646331"/>
          </a:xfrm>
          <a:prstGeom prst="rect">
            <a:avLst/>
          </a:prstGeom>
          <a:noFill/>
        </p:spPr>
        <p:txBody>
          <a:bodyPr wrap="square">
            <a:spAutoFit/>
          </a:bodyPr>
          <a:lstStyle/>
          <a:p>
            <a:pPr algn="ctr"/>
            <a:r>
              <a:rPr lang="en-GB" sz="18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Since the last unit mistake on the forum</a:t>
            </a:r>
          </a:p>
          <a:p>
            <a:pPr algn="ctr"/>
            <a:r>
              <a:rPr lang="en-GB" sz="18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(I am counting my mistakes too!)</a:t>
            </a:r>
          </a:p>
        </p:txBody>
      </p:sp>
    </p:spTree>
    <p:extLst>
      <p:ext uri="{BB962C8B-B14F-4D97-AF65-F5344CB8AC3E}">
        <p14:creationId xmlns:p14="http://schemas.microsoft.com/office/powerpoint/2010/main" val="15063233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Unit System</a:t>
            </a:r>
          </a:p>
        </p:txBody>
      </p:sp>
      <p:graphicFrame>
        <p:nvGraphicFramePr>
          <p:cNvPr id="108" name="Table 107">
            <a:extLst>
              <a:ext uri="{FF2B5EF4-FFF2-40B4-BE49-F238E27FC236}">
                <a16:creationId xmlns:a16="http://schemas.microsoft.com/office/drawing/2014/main" id="{04E7A23A-CBDC-48E7-BACF-68A97CD4E04E}"/>
              </a:ext>
            </a:extLst>
          </p:cNvPr>
          <p:cNvGraphicFramePr>
            <a:graphicFrameLocks noGrp="1"/>
          </p:cNvGraphicFramePr>
          <p:nvPr>
            <p:extLst>
              <p:ext uri="{D42A27DB-BD31-4B8C-83A1-F6EECF244321}">
                <p14:modId xmlns:p14="http://schemas.microsoft.com/office/powerpoint/2010/main" val="720233303"/>
              </p:ext>
            </p:extLst>
          </p:nvPr>
        </p:nvGraphicFramePr>
        <p:xfrm>
          <a:off x="990789" y="341251"/>
          <a:ext cx="5560574" cy="4169905"/>
        </p:xfrm>
        <a:graphic>
          <a:graphicData uri="http://schemas.openxmlformats.org/drawingml/2006/table">
            <a:tbl>
              <a:tblPr firstRow="1" firstCol="1" bandRow="1">
                <a:tableStyleId>{3B4B98B0-60AC-42C2-AFA5-B58CD77FA1E5}</a:tableStyleId>
              </a:tblPr>
              <a:tblGrid>
                <a:gridCol w="1590830">
                  <a:extLst>
                    <a:ext uri="{9D8B030D-6E8A-4147-A177-3AD203B41FA5}">
                      <a16:colId xmlns:a16="http://schemas.microsoft.com/office/drawing/2014/main" val="3947740588"/>
                    </a:ext>
                  </a:extLst>
                </a:gridCol>
                <a:gridCol w="940106">
                  <a:extLst>
                    <a:ext uri="{9D8B030D-6E8A-4147-A177-3AD203B41FA5}">
                      <a16:colId xmlns:a16="http://schemas.microsoft.com/office/drawing/2014/main" val="3711578102"/>
                    </a:ext>
                  </a:extLst>
                </a:gridCol>
                <a:gridCol w="958467">
                  <a:extLst>
                    <a:ext uri="{9D8B030D-6E8A-4147-A177-3AD203B41FA5}">
                      <a16:colId xmlns:a16="http://schemas.microsoft.com/office/drawing/2014/main" val="1099652207"/>
                    </a:ext>
                  </a:extLst>
                </a:gridCol>
                <a:gridCol w="1061292">
                  <a:extLst>
                    <a:ext uri="{9D8B030D-6E8A-4147-A177-3AD203B41FA5}">
                      <a16:colId xmlns:a16="http://schemas.microsoft.com/office/drawing/2014/main" val="1757016216"/>
                    </a:ext>
                  </a:extLst>
                </a:gridCol>
                <a:gridCol w="1009879">
                  <a:extLst>
                    <a:ext uri="{9D8B030D-6E8A-4147-A177-3AD203B41FA5}">
                      <a16:colId xmlns:a16="http://schemas.microsoft.com/office/drawing/2014/main" val="205395939"/>
                    </a:ext>
                  </a:extLst>
                </a:gridCol>
              </a:tblGrid>
              <a:tr h="313081">
                <a:tc gridSpan="5">
                  <a:txBody>
                    <a:bodyPr/>
                    <a:lstStyle/>
                    <a:p>
                      <a:pPr algn="ctr">
                        <a:lnSpc>
                          <a:spcPct val="120000"/>
                        </a:lnSpc>
                        <a:tabLst>
                          <a:tab pos="457200" algn="l"/>
                        </a:tabLst>
                      </a:pPr>
                      <a:r>
                        <a:rPr lang="en-US" sz="1200" dirty="0">
                          <a:effectLst/>
                        </a:rPr>
                        <a:t>Consistent Units</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87678197"/>
                  </a:ext>
                </a:extLst>
              </a:tr>
              <a:tr h="216736">
                <a:tc>
                  <a:txBody>
                    <a:bodyPr/>
                    <a:lstStyle/>
                    <a:p>
                      <a:pPr algn="l">
                        <a:lnSpc>
                          <a:spcPct val="120000"/>
                        </a:lnSpc>
                        <a:tabLst>
                          <a:tab pos="457200" algn="l"/>
                        </a:tabLst>
                      </a:pPr>
                      <a:r>
                        <a:rPr lang="en-US" sz="1200" dirty="0">
                          <a:effectLst/>
                        </a:rPr>
                        <a:t>Length</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m</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mm</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ft</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in</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4239218001"/>
                  </a:ext>
                </a:extLst>
              </a:tr>
              <a:tr h="216736">
                <a:tc>
                  <a:txBody>
                    <a:bodyPr/>
                    <a:lstStyle/>
                    <a:p>
                      <a:pPr algn="l">
                        <a:lnSpc>
                          <a:spcPct val="120000"/>
                        </a:lnSpc>
                        <a:tabLst>
                          <a:tab pos="457200" algn="l"/>
                        </a:tabLst>
                      </a:pPr>
                      <a:r>
                        <a:rPr lang="en-US" sz="1200" dirty="0">
                          <a:effectLst/>
                        </a:rPr>
                        <a:t>Time</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s</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2311788862"/>
                  </a:ext>
                </a:extLst>
              </a:tr>
              <a:tr h="292459">
                <a:tc>
                  <a:txBody>
                    <a:bodyPr/>
                    <a:lstStyle/>
                    <a:p>
                      <a:pPr algn="l">
                        <a:lnSpc>
                          <a:spcPct val="120000"/>
                        </a:lnSpc>
                        <a:tabLst>
                          <a:tab pos="457200" algn="l"/>
                        </a:tabLst>
                      </a:pPr>
                      <a:r>
                        <a:rPr lang="en-US" sz="1200" dirty="0">
                          <a:effectLst/>
                        </a:rPr>
                        <a:t>Mass</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kg</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ton</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lbf × s</a:t>
                      </a:r>
                      <a:r>
                        <a:rPr lang="en-US" sz="1200" baseline="30000">
                          <a:effectLst/>
                        </a:rPr>
                        <a:t>2</a:t>
                      </a:r>
                      <a:r>
                        <a:rPr lang="en-US" sz="1200">
                          <a:effectLst/>
                        </a:rPr>
                        <a:t>/ft</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lbf × s</a:t>
                      </a:r>
                      <a:r>
                        <a:rPr lang="en-US" sz="1200" baseline="30000">
                          <a:effectLst/>
                        </a:rPr>
                        <a:t>2</a:t>
                      </a:r>
                      <a:r>
                        <a:rPr lang="en-US" sz="1200">
                          <a:effectLst/>
                        </a:rPr>
                        <a:t>/in</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257254936"/>
                  </a:ext>
                </a:extLst>
              </a:tr>
              <a:tr h="216736">
                <a:tc>
                  <a:txBody>
                    <a:bodyPr/>
                    <a:lstStyle/>
                    <a:p>
                      <a:pPr algn="l">
                        <a:lnSpc>
                          <a:spcPct val="120000"/>
                        </a:lnSpc>
                        <a:tabLst>
                          <a:tab pos="457200" algn="l"/>
                        </a:tabLst>
                      </a:pPr>
                      <a:r>
                        <a:rPr lang="en-US" sz="1200" dirty="0">
                          <a:effectLst/>
                        </a:rPr>
                        <a:t>Force</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N</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N</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lbf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lbf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979811614"/>
                  </a:ext>
                </a:extLst>
              </a:tr>
              <a:tr h="216736">
                <a:tc>
                  <a:txBody>
                    <a:bodyPr/>
                    <a:lstStyle/>
                    <a:p>
                      <a:pPr algn="l">
                        <a:lnSpc>
                          <a:spcPct val="120000"/>
                        </a:lnSpc>
                        <a:tabLst>
                          <a:tab pos="457200" algn="l"/>
                        </a:tabLst>
                      </a:pPr>
                      <a:r>
                        <a:rPr lang="en-US" sz="1200" dirty="0">
                          <a:effectLst/>
                        </a:rPr>
                        <a:t>Temperature</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C</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C</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1242822964"/>
                  </a:ext>
                </a:extLst>
              </a:tr>
              <a:tr h="216736">
                <a:tc>
                  <a:txBody>
                    <a:bodyPr/>
                    <a:lstStyle/>
                    <a:p>
                      <a:pPr algn="l">
                        <a:lnSpc>
                          <a:spcPct val="120000"/>
                        </a:lnSpc>
                        <a:tabLst>
                          <a:tab pos="457200" algn="l"/>
                        </a:tabLst>
                      </a:pPr>
                      <a:r>
                        <a:rPr lang="en-US" sz="1200" dirty="0">
                          <a:effectLst/>
                        </a:rPr>
                        <a:t>Velocity</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m/s</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mm/s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ft/s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in/s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3618365741"/>
                  </a:ext>
                </a:extLst>
              </a:tr>
              <a:tr h="292459">
                <a:tc>
                  <a:txBody>
                    <a:bodyPr/>
                    <a:lstStyle/>
                    <a:p>
                      <a:pPr algn="l">
                        <a:lnSpc>
                          <a:spcPct val="120000"/>
                        </a:lnSpc>
                        <a:tabLst>
                          <a:tab pos="457200" algn="l"/>
                        </a:tabLst>
                      </a:pPr>
                      <a:r>
                        <a:rPr lang="en-US" sz="1200" dirty="0">
                          <a:effectLst/>
                        </a:rPr>
                        <a:t>Acceleration</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m/s</a:t>
                      </a:r>
                      <a:r>
                        <a:rPr lang="en-US" sz="1200" baseline="30000" dirty="0">
                          <a:effectLst/>
                        </a:rPr>
                        <a:t>2</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mm/s</a:t>
                      </a:r>
                      <a:r>
                        <a:rPr lang="en-US" sz="1200" baseline="30000" dirty="0">
                          <a:effectLst/>
                        </a:rPr>
                        <a:t>2</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ft/s</a:t>
                      </a:r>
                      <a:r>
                        <a:rPr lang="en-US" sz="1200" baseline="30000">
                          <a:effectLst/>
                        </a:rPr>
                        <a:t>2</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in/ s</a:t>
                      </a:r>
                      <a:r>
                        <a:rPr lang="en-US" sz="1200" baseline="30000">
                          <a:effectLst/>
                        </a:rPr>
                        <a:t>2</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1434685346"/>
                  </a:ext>
                </a:extLst>
              </a:tr>
              <a:tr h="216736">
                <a:tc>
                  <a:txBody>
                    <a:bodyPr/>
                    <a:lstStyle/>
                    <a:p>
                      <a:pPr algn="l">
                        <a:lnSpc>
                          <a:spcPct val="120000"/>
                        </a:lnSpc>
                        <a:tabLst>
                          <a:tab pos="457200" algn="l"/>
                        </a:tabLst>
                      </a:pPr>
                      <a:r>
                        <a:rPr lang="en-US" sz="1200" dirty="0">
                          <a:effectLst/>
                        </a:rPr>
                        <a:t>Angular velocity</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rad/s</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rad/s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rad/s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rad/s</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1817674827"/>
                  </a:ext>
                </a:extLst>
              </a:tr>
              <a:tr h="292459">
                <a:tc>
                  <a:txBody>
                    <a:bodyPr/>
                    <a:lstStyle/>
                    <a:p>
                      <a:pPr algn="l">
                        <a:lnSpc>
                          <a:spcPct val="120000"/>
                        </a:lnSpc>
                        <a:tabLst>
                          <a:tab pos="457200" algn="l"/>
                        </a:tabLst>
                      </a:pPr>
                      <a:r>
                        <a:rPr lang="en-US" sz="1200" dirty="0">
                          <a:effectLst/>
                        </a:rPr>
                        <a:t>Density</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kg/m</a:t>
                      </a:r>
                      <a:r>
                        <a:rPr lang="en-US" sz="1200" baseline="30000" dirty="0">
                          <a:effectLst/>
                        </a:rPr>
                        <a:t>3</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ton/mm</a:t>
                      </a:r>
                      <a:r>
                        <a:rPr lang="en-US" sz="1200" baseline="30000" dirty="0">
                          <a:effectLst/>
                        </a:rPr>
                        <a:t>3</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slug/ft</a:t>
                      </a:r>
                      <a:r>
                        <a:rPr lang="en-US" sz="1200" baseline="30000">
                          <a:effectLst/>
                        </a:rPr>
                        <a:t>3</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lbf × s</a:t>
                      </a:r>
                      <a:r>
                        <a:rPr lang="en-US" sz="1200" baseline="30000">
                          <a:effectLst/>
                        </a:rPr>
                        <a:t>2</a:t>
                      </a:r>
                      <a:r>
                        <a:rPr lang="en-US" sz="1200">
                          <a:effectLst/>
                        </a:rPr>
                        <a:t>/in</a:t>
                      </a:r>
                      <a:r>
                        <a:rPr lang="en-US" sz="1200" baseline="30000">
                          <a:effectLst/>
                        </a:rPr>
                        <a:t>4</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3189565235"/>
                  </a:ext>
                </a:extLst>
              </a:tr>
              <a:tr h="292459">
                <a:tc>
                  <a:txBody>
                    <a:bodyPr/>
                    <a:lstStyle/>
                    <a:p>
                      <a:pPr algn="l">
                        <a:lnSpc>
                          <a:spcPct val="120000"/>
                        </a:lnSpc>
                        <a:tabLst>
                          <a:tab pos="457200" algn="l"/>
                        </a:tabLst>
                      </a:pPr>
                      <a:r>
                        <a:rPr lang="en-US" sz="1200" dirty="0">
                          <a:effectLst/>
                        </a:rPr>
                        <a:t>Moment</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N × m</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N × mm</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ft × lbf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in × lbf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2718873207"/>
                  </a:ext>
                </a:extLst>
              </a:tr>
              <a:tr h="216736">
                <a:tc>
                  <a:txBody>
                    <a:bodyPr/>
                    <a:lstStyle/>
                    <a:p>
                      <a:pPr algn="l">
                        <a:lnSpc>
                          <a:spcPct val="120000"/>
                        </a:lnSpc>
                        <a:tabLst>
                          <a:tab pos="457200" algn="l"/>
                        </a:tabLst>
                      </a:pPr>
                      <a:r>
                        <a:rPr lang="en-US" sz="1200" dirty="0">
                          <a:effectLst/>
                        </a:rPr>
                        <a:t>Stress</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Pa</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Mpa</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psf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Psi</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2629439401"/>
                  </a:ext>
                </a:extLst>
              </a:tr>
              <a:tr h="292459">
                <a:tc>
                  <a:txBody>
                    <a:bodyPr/>
                    <a:lstStyle/>
                    <a:p>
                      <a:pPr algn="l">
                        <a:lnSpc>
                          <a:spcPct val="120000"/>
                        </a:lnSpc>
                        <a:tabLst>
                          <a:tab pos="457200" algn="l"/>
                        </a:tabLst>
                      </a:pPr>
                      <a:r>
                        <a:rPr lang="en-US" sz="1200" dirty="0">
                          <a:effectLst/>
                        </a:rPr>
                        <a:t>Energy</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J</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err="1">
                          <a:effectLst/>
                        </a:rPr>
                        <a:t>mJ</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ft × lbf</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in × lbf</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2163260404"/>
                  </a:ext>
                </a:extLst>
              </a:tr>
              <a:tr h="292459">
                <a:tc>
                  <a:txBody>
                    <a:bodyPr/>
                    <a:lstStyle/>
                    <a:p>
                      <a:pPr algn="l">
                        <a:lnSpc>
                          <a:spcPct val="120000"/>
                        </a:lnSpc>
                        <a:tabLst>
                          <a:tab pos="457200" algn="l"/>
                        </a:tabLst>
                      </a:pPr>
                      <a:r>
                        <a:rPr lang="en-US" sz="1200" dirty="0">
                          <a:effectLst/>
                        </a:rPr>
                        <a:t>g-Gravity Constant</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9.81E+00</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9.81E+03</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3.22E+01</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3.86E+02</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1365726597"/>
                  </a:ext>
                </a:extLst>
              </a:tr>
              <a:tr h="292459">
                <a:tc>
                  <a:txBody>
                    <a:bodyPr/>
                    <a:lstStyle/>
                    <a:p>
                      <a:pPr algn="l">
                        <a:lnSpc>
                          <a:spcPct val="120000"/>
                        </a:lnSpc>
                        <a:tabLst>
                          <a:tab pos="457200" algn="l"/>
                        </a:tabLst>
                      </a:pPr>
                      <a:r>
                        <a:rPr lang="en-US" sz="1200" dirty="0">
                          <a:effectLst/>
                        </a:rPr>
                        <a:t>Steel Density</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7.83E+03</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7.83E-03</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1.52E+01</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7.33E-04</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1561323198"/>
                  </a:ext>
                </a:extLst>
              </a:tr>
              <a:tr h="292459">
                <a:tc>
                  <a:txBody>
                    <a:bodyPr/>
                    <a:lstStyle/>
                    <a:p>
                      <a:pPr algn="l">
                        <a:lnSpc>
                          <a:spcPct val="120000"/>
                        </a:lnSpc>
                        <a:tabLst>
                          <a:tab pos="457200" algn="l"/>
                        </a:tabLst>
                      </a:pPr>
                      <a:r>
                        <a:rPr lang="en-US" sz="1200" dirty="0">
                          <a:effectLst/>
                        </a:rPr>
                        <a:t>Steel Modulus</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2.07E+11</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a:effectLst/>
                        </a:rPr>
                        <a:t>2.07E+05</a:t>
                      </a:r>
                      <a:endParaRPr lang="en-US" sz="120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4.32E+09</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tc>
                  <a:txBody>
                    <a:bodyPr/>
                    <a:lstStyle/>
                    <a:p>
                      <a:pPr algn="ctr">
                        <a:lnSpc>
                          <a:spcPct val="120000"/>
                        </a:lnSpc>
                        <a:tabLst>
                          <a:tab pos="457200" algn="l"/>
                        </a:tabLst>
                      </a:pPr>
                      <a:r>
                        <a:rPr lang="en-US" sz="1200" dirty="0">
                          <a:effectLst/>
                        </a:rPr>
                        <a:t>3.00E+07</a:t>
                      </a:r>
                      <a:endParaRPr lang="en-US" sz="1200" dirty="0">
                        <a:effectLst/>
                        <a:latin typeface="+mj-lt"/>
                        <a:ea typeface="Calibri" panose="020F0502020204030204" pitchFamily="34" charset="0"/>
                        <a:cs typeface="Times New Roman" panose="02020603050405020304" pitchFamily="18" charset="0"/>
                      </a:endParaRPr>
                    </a:p>
                  </a:txBody>
                  <a:tcPr marL="48632" marR="48632" marT="0" marB="0" anchor="ctr"/>
                </a:tc>
                <a:extLst>
                  <a:ext uri="{0D108BD9-81ED-4DB2-BD59-A6C34878D82A}">
                    <a16:rowId xmlns:a16="http://schemas.microsoft.com/office/drawing/2014/main" val="3088979525"/>
                  </a:ext>
                </a:extLst>
              </a:tr>
            </a:tbl>
          </a:graphicData>
        </a:graphic>
      </p:graphicFrame>
    </p:spTree>
    <p:extLst>
      <p:ext uri="{BB962C8B-B14F-4D97-AF65-F5344CB8AC3E}">
        <p14:creationId xmlns:p14="http://schemas.microsoft.com/office/powerpoint/2010/main" val="3945582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FD0054CF-5D6E-412F-A909-74165EEC5A03}"/>
              </a:ext>
            </a:extLst>
          </p:cNvPr>
          <p:cNvGrpSpPr/>
          <p:nvPr/>
        </p:nvGrpSpPr>
        <p:grpSpPr>
          <a:xfrm>
            <a:off x="6619417" y="2299891"/>
            <a:ext cx="2288777" cy="706494"/>
            <a:chOff x="6809747" y="2275620"/>
            <a:chExt cx="2735610" cy="844421"/>
          </a:xfrm>
        </p:grpSpPr>
        <p:sp>
          <p:nvSpPr>
            <p:cNvPr id="33" name="Rettangolo 32">
              <a:extLst>
                <a:ext uri="{FF2B5EF4-FFF2-40B4-BE49-F238E27FC236}">
                  <a16:creationId xmlns:a16="http://schemas.microsoft.com/office/drawing/2014/main" id="{EAD6908C-F390-4917-8A58-F2339607463C}"/>
                </a:ext>
              </a:extLst>
            </p:cNvPr>
            <p:cNvSpPr/>
            <p:nvPr/>
          </p:nvSpPr>
          <p:spPr>
            <a:xfrm>
              <a:off x="7159404" y="2275624"/>
              <a:ext cx="2036294"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0" name="Triangolo isoscele 29">
              <a:extLst>
                <a:ext uri="{FF2B5EF4-FFF2-40B4-BE49-F238E27FC236}">
                  <a16:creationId xmlns:a16="http://schemas.microsoft.com/office/drawing/2014/main" id="{8E9C8770-FC32-40DE-81E2-FD928C8C5061}"/>
                </a:ext>
              </a:extLst>
            </p:cNvPr>
            <p:cNvSpPr/>
            <p:nvPr/>
          </p:nvSpPr>
          <p:spPr>
            <a:xfrm>
              <a:off x="6809747" y="2275620"/>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2" name="Triangolo isoscele 31">
              <a:extLst>
                <a:ext uri="{FF2B5EF4-FFF2-40B4-BE49-F238E27FC236}">
                  <a16:creationId xmlns:a16="http://schemas.microsoft.com/office/drawing/2014/main" id="{664FCF8F-B566-4236-89A7-6A14B80AAE98}"/>
                </a:ext>
              </a:extLst>
            </p:cNvPr>
            <p:cNvSpPr/>
            <p:nvPr/>
          </p:nvSpPr>
          <p:spPr>
            <a:xfrm rot="10800000">
              <a:off x="8846038" y="2275624"/>
              <a:ext cx="699319"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grpSp>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639309" y="658902"/>
            <a:ext cx="2892425" cy="1585913"/>
          </a:xfrm>
        </p:spPr>
        <p:txBody>
          <a:bodyPr/>
          <a:lstStyle/>
          <a:p>
            <a:pPr marL="90488" indent="0"/>
            <a:r>
              <a:rPr lang="en-US" dirty="0"/>
              <a:t>Geometry</a:t>
            </a:r>
          </a:p>
          <a:p>
            <a:pPr marL="90488" indent="0"/>
            <a:r>
              <a:rPr lang="en-US" dirty="0"/>
              <a:t>Interactions</a:t>
            </a:r>
          </a:p>
          <a:p>
            <a:pPr marL="90488" indent="0"/>
            <a:r>
              <a:rPr lang="en-US" dirty="0"/>
              <a:t>Selection sets</a:t>
            </a:r>
          </a:p>
          <a:p>
            <a:pPr marL="90488" indent="0"/>
            <a:r>
              <a:rPr lang="en-US" dirty="0"/>
              <a:t>Local axes</a:t>
            </a:r>
          </a:p>
        </p:txBody>
      </p:sp>
      <p:sp>
        <p:nvSpPr>
          <p:cNvPr id="10" name="Ovale 9">
            <a:extLst>
              <a:ext uri="{FF2B5EF4-FFF2-40B4-BE49-F238E27FC236}">
                <a16:creationId xmlns:a16="http://schemas.microsoft.com/office/drawing/2014/main" id="{BDA7EAF4-6AB7-4E46-824A-473640F222E5}"/>
              </a:ext>
            </a:extLst>
          </p:cNvPr>
          <p:cNvSpPr/>
          <p:nvPr/>
        </p:nvSpPr>
        <p:spPr>
          <a:xfrm>
            <a:off x="212426" y="723554"/>
            <a:ext cx="365586" cy="365586"/>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85" name="Triangolo isoscele 84">
            <a:extLst>
              <a:ext uri="{FF2B5EF4-FFF2-40B4-BE49-F238E27FC236}">
                <a16:creationId xmlns:a16="http://schemas.microsoft.com/office/drawing/2014/main" id="{820D22CF-2C0F-46EF-BC5A-3C2A21CDD520}"/>
              </a:ext>
            </a:extLst>
          </p:cNvPr>
          <p:cNvSpPr/>
          <p:nvPr/>
        </p:nvSpPr>
        <p:spPr>
          <a:xfrm>
            <a:off x="3390740" y="1811481"/>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1" name="Triangolo isoscele 50">
            <a:extLst>
              <a:ext uri="{FF2B5EF4-FFF2-40B4-BE49-F238E27FC236}">
                <a16:creationId xmlns:a16="http://schemas.microsoft.com/office/drawing/2014/main" id="{3147C03C-DAA1-4B83-A18E-C6D8C84FDFC4}"/>
              </a:ext>
            </a:extLst>
          </p:cNvPr>
          <p:cNvSpPr/>
          <p:nvPr/>
        </p:nvSpPr>
        <p:spPr>
          <a:xfrm rot="10800000">
            <a:off x="4664992" y="895420"/>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2" name="Rettangolo 51">
            <a:extLst>
              <a:ext uri="{FF2B5EF4-FFF2-40B4-BE49-F238E27FC236}">
                <a16:creationId xmlns:a16="http://schemas.microsoft.com/office/drawing/2014/main" id="{E70E1FC3-BB7B-43B8-BEC1-2A30F9B3B4FE}"/>
              </a:ext>
            </a:extLst>
          </p:cNvPr>
          <p:cNvSpPr/>
          <p:nvPr/>
        </p:nvSpPr>
        <p:spPr>
          <a:xfrm>
            <a:off x="4138838" y="895420"/>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3" name="Triangolo isoscele 72">
            <a:extLst>
              <a:ext uri="{FF2B5EF4-FFF2-40B4-BE49-F238E27FC236}">
                <a16:creationId xmlns:a16="http://schemas.microsoft.com/office/drawing/2014/main" id="{56373A33-7414-4FF6-A52B-ADB9B354C9D8}"/>
              </a:ext>
            </a:extLst>
          </p:cNvPr>
          <p:cNvSpPr/>
          <p:nvPr/>
        </p:nvSpPr>
        <p:spPr>
          <a:xfrm rot="10800000">
            <a:off x="4266551" y="1811485"/>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4" name="Rettangolo 73">
            <a:extLst>
              <a:ext uri="{FF2B5EF4-FFF2-40B4-BE49-F238E27FC236}">
                <a16:creationId xmlns:a16="http://schemas.microsoft.com/office/drawing/2014/main" id="{5CAA3C6B-7ECD-4D71-92FA-E5FBAEDF9E0D}"/>
              </a:ext>
            </a:extLst>
          </p:cNvPr>
          <p:cNvSpPr/>
          <p:nvPr/>
        </p:nvSpPr>
        <p:spPr>
          <a:xfrm>
            <a:off x="3740397" y="1811485"/>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5" name="Triangolo isoscele 74">
            <a:extLst>
              <a:ext uri="{FF2B5EF4-FFF2-40B4-BE49-F238E27FC236}">
                <a16:creationId xmlns:a16="http://schemas.microsoft.com/office/drawing/2014/main" id="{C33B14E0-A75C-4E88-946C-3D924743D7BA}"/>
              </a:ext>
            </a:extLst>
          </p:cNvPr>
          <p:cNvSpPr/>
          <p:nvPr/>
        </p:nvSpPr>
        <p:spPr>
          <a:xfrm>
            <a:off x="3789541" y="895415"/>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1" name="Rettangolo 30">
            <a:extLst>
              <a:ext uri="{FF2B5EF4-FFF2-40B4-BE49-F238E27FC236}">
                <a16:creationId xmlns:a16="http://schemas.microsoft.com/office/drawing/2014/main" id="{9E0CEC25-D85A-4A5D-BDB1-6FF0C9DB1350}"/>
              </a:ext>
            </a:extLst>
          </p:cNvPr>
          <p:cNvSpPr/>
          <p:nvPr/>
        </p:nvSpPr>
        <p:spPr>
          <a:xfrm>
            <a:off x="3496371" y="1811483"/>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2">
                    <a:lumMod val="25000"/>
                  </a:schemeClr>
                </a:solidFill>
                <a:latin typeface="Open Sans" panose="020B0606030504020204" pitchFamily="34" charset="0"/>
              </a:rPr>
              <a:t>Interactions</a:t>
            </a:r>
            <a:endParaRPr kumimoji="0" lang="en-US" sz="1600" b="1" i="0" u="none" strike="noStrike" kern="0" cap="none" spc="0" normalizeH="0" baseline="0" dirty="0">
              <a:ln>
                <a:noFill/>
              </a:ln>
              <a:solidFill>
                <a:schemeClr val="bg2">
                  <a:lumMod val="25000"/>
                </a:schemeClr>
              </a:solidFill>
              <a:effectLst/>
              <a:uLnTx/>
              <a:uFillTx/>
              <a:latin typeface="Open Sans" panose="020B0606030504020204" pitchFamily="34" charset="0"/>
              <a:ea typeface="+mn-ea"/>
              <a:cs typeface="+mn-cs"/>
              <a:sym typeface="Arial"/>
            </a:endParaRPr>
          </a:p>
        </p:txBody>
      </p:sp>
      <p:sp>
        <p:nvSpPr>
          <p:cNvPr id="98" name="CasellaDiTesto 97">
            <a:extLst>
              <a:ext uri="{FF2B5EF4-FFF2-40B4-BE49-F238E27FC236}">
                <a16:creationId xmlns:a16="http://schemas.microsoft.com/office/drawing/2014/main" id="{5E1E9AB1-B1BC-4812-AA4A-2C02AA88E10A}"/>
              </a:ext>
            </a:extLst>
          </p:cNvPr>
          <p:cNvSpPr txBox="1"/>
          <p:nvPr/>
        </p:nvSpPr>
        <p:spPr>
          <a:xfrm>
            <a:off x="4332404" y="2882350"/>
            <a:ext cx="1092769" cy="738664"/>
          </a:xfrm>
          <a:prstGeom prst="rect">
            <a:avLst/>
          </a:prstGeom>
          <a:noFill/>
        </p:spPr>
        <p:txBody>
          <a:bodyPr wrap="square">
            <a:spAutoFit/>
          </a:bodyPr>
          <a:lstStyle/>
          <a:p>
            <a:r>
              <a:rPr lang="en-US" dirty="0">
                <a:latin typeface="Open Sans" panose="020B0606030504020204" pitchFamily="34" charset="0"/>
                <a:ea typeface="Open Sans Light" panose="020B0306030504020204" pitchFamily="34" charset="0"/>
                <a:cs typeface="Open Sans Light" panose="020B0306030504020204" pitchFamily="34" charset="0"/>
              </a:rPr>
              <a:t>   creation</a:t>
            </a:r>
          </a:p>
          <a:p>
            <a:r>
              <a:rPr lang="en-US" dirty="0">
                <a:latin typeface="Open Sans" panose="020B0606030504020204" pitchFamily="34" charset="0"/>
                <a:ea typeface="Open Sans Light" panose="020B0306030504020204" pitchFamily="34" charset="0"/>
                <a:cs typeface="Open Sans Light" panose="020B0306030504020204" pitchFamily="34" charset="0"/>
              </a:rPr>
              <a:t>  update </a:t>
            </a:r>
          </a:p>
          <a:p>
            <a:r>
              <a:rPr lang="en-US" dirty="0">
                <a:latin typeface="Open Sans" panose="020B0606030504020204" pitchFamily="34" charset="0"/>
                <a:ea typeface="Open Sans Light" panose="020B0306030504020204" pitchFamily="34" charset="0"/>
                <a:cs typeface="Open Sans Light" panose="020B0306030504020204" pitchFamily="34" charset="0"/>
              </a:rPr>
              <a:t>use</a:t>
            </a:r>
          </a:p>
        </p:txBody>
      </p:sp>
      <p:sp>
        <p:nvSpPr>
          <p:cNvPr id="29" name="Rettangolo 28">
            <a:extLst>
              <a:ext uri="{FF2B5EF4-FFF2-40B4-BE49-F238E27FC236}">
                <a16:creationId xmlns:a16="http://schemas.microsoft.com/office/drawing/2014/main" id="{54AE1EF1-B804-4EA2-B901-6B5EB7B9FE81}"/>
              </a:ext>
            </a:extLst>
          </p:cNvPr>
          <p:cNvSpPr/>
          <p:nvPr/>
        </p:nvSpPr>
        <p:spPr>
          <a:xfrm>
            <a:off x="3942255" y="895417"/>
            <a:ext cx="1286771"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2">
                    <a:lumMod val="25000"/>
                  </a:schemeClr>
                </a:solidFill>
                <a:latin typeface="Open Sans" panose="020B0606030504020204" pitchFamily="34" charset="0"/>
              </a:rPr>
              <a:t>Geometry</a:t>
            </a:r>
          </a:p>
        </p:txBody>
      </p:sp>
      <p:sp>
        <p:nvSpPr>
          <p:cNvPr id="34" name="Triangolo isoscele 33">
            <a:extLst>
              <a:ext uri="{FF2B5EF4-FFF2-40B4-BE49-F238E27FC236}">
                <a16:creationId xmlns:a16="http://schemas.microsoft.com/office/drawing/2014/main" id="{7BA0A105-E817-40F6-BC29-706981958CF5}"/>
              </a:ext>
            </a:extLst>
          </p:cNvPr>
          <p:cNvSpPr/>
          <p:nvPr/>
        </p:nvSpPr>
        <p:spPr>
          <a:xfrm>
            <a:off x="3000791" y="2736366"/>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5" name="Triangolo isoscele 34">
            <a:extLst>
              <a:ext uri="{FF2B5EF4-FFF2-40B4-BE49-F238E27FC236}">
                <a16:creationId xmlns:a16="http://schemas.microsoft.com/office/drawing/2014/main" id="{1E4D74B4-15F0-49DD-9E66-378B48E4F659}"/>
              </a:ext>
            </a:extLst>
          </p:cNvPr>
          <p:cNvSpPr/>
          <p:nvPr/>
        </p:nvSpPr>
        <p:spPr>
          <a:xfrm rot="10800000">
            <a:off x="3876602" y="2736370"/>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Rettangolo 35">
            <a:extLst>
              <a:ext uri="{FF2B5EF4-FFF2-40B4-BE49-F238E27FC236}">
                <a16:creationId xmlns:a16="http://schemas.microsoft.com/office/drawing/2014/main" id="{AB11DE4E-F703-4FEF-9796-28C02970B920}"/>
              </a:ext>
            </a:extLst>
          </p:cNvPr>
          <p:cNvSpPr/>
          <p:nvPr/>
        </p:nvSpPr>
        <p:spPr>
          <a:xfrm>
            <a:off x="3350448" y="2736370"/>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7" name="Rettangolo 36">
            <a:extLst>
              <a:ext uri="{FF2B5EF4-FFF2-40B4-BE49-F238E27FC236}">
                <a16:creationId xmlns:a16="http://schemas.microsoft.com/office/drawing/2014/main" id="{1D6298CE-DD3C-453E-BF23-E318B051AA4A}"/>
              </a:ext>
            </a:extLst>
          </p:cNvPr>
          <p:cNvSpPr/>
          <p:nvPr/>
        </p:nvSpPr>
        <p:spPr>
          <a:xfrm>
            <a:off x="3106422" y="2736368"/>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2">
                    <a:lumMod val="25000"/>
                  </a:schemeClr>
                </a:solidFill>
                <a:latin typeface="Open Sans" panose="020B0606030504020204" pitchFamily="34" charset="0"/>
              </a:rPr>
              <a:t>Selection</a:t>
            </a:r>
          </a:p>
          <a:p>
            <a:pPr algn="ctr"/>
            <a:r>
              <a:rPr kumimoji="0" lang="en-US" sz="1600" b="1" i="0" u="none" strike="noStrike" kern="0" cap="none" spc="0" normalizeH="0" baseline="0" dirty="0">
                <a:ln>
                  <a:noFill/>
                </a:ln>
                <a:solidFill>
                  <a:schemeClr val="bg2">
                    <a:lumMod val="25000"/>
                  </a:schemeClr>
                </a:solidFill>
                <a:effectLst/>
                <a:uLnTx/>
                <a:uFillTx/>
                <a:latin typeface="Open Sans" panose="020B0606030504020204" pitchFamily="34" charset="0"/>
                <a:ea typeface="+mn-ea"/>
                <a:cs typeface="+mn-cs"/>
                <a:sym typeface="Arial"/>
              </a:rPr>
              <a:t>sets</a:t>
            </a:r>
          </a:p>
        </p:txBody>
      </p:sp>
      <p:sp>
        <p:nvSpPr>
          <p:cNvPr id="38" name="Triangolo isoscele 37">
            <a:extLst>
              <a:ext uri="{FF2B5EF4-FFF2-40B4-BE49-F238E27FC236}">
                <a16:creationId xmlns:a16="http://schemas.microsoft.com/office/drawing/2014/main" id="{AB42E3E3-AAD3-4A63-AFD7-4D8E679414BC}"/>
              </a:ext>
            </a:extLst>
          </p:cNvPr>
          <p:cNvSpPr/>
          <p:nvPr/>
        </p:nvSpPr>
        <p:spPr>
          <a:xfrm>
            <a:off x="2620560" y="3661242"/>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1" name="Triangolo isoscele 40">
            <a:extLst>
              <a:ext uri="{FF2B5EF4-FFF2-40B4-BE49-F238E27FC236}">
                <a16:creationId xmlns:a16="http://schemas.microsoft.com/office/drawing/2014/main" id="{67DCC717-7C25-4874-9617-156301F7838F}"/>
              </a:ext>
            </a:extLst>
          </p:cNvPr>
          <p:cNvSpPr/>
          <p:nvPr/>
        </p:nvSpPr>
        <p:spPr>
          <a:xfrm rot="10800000">
            <a:off x="3496371" y="3661246"/>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2" name="Rettangolo 41">
            <a:extLst>
              <a:ext uri="{FF2B5EF4-FFF2-40B4-BE49-F238E27FC236}">
                <a16:creationId xmlns:a16="http://schemas.microsoft.com/office/drawing/2014/main" id="{7224F6C1-9E4D-4D3C-927E-470ACC9D605A}"/>
              </a:ext>
            </a:extLst>
          </p:cNvPr>
          <p:cNvSpPr/>
          <p:nvPr/>
        </p:nvSpPr>
        <p:spPr>
          <a:xfrm>
            <a:off x="2970217" y="3661246"/>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4" name="Rettangolo 43">
            <a:extLst>
              <a:ext uri="{FF2B5EF4-FFF2-40B4-BE49-F238E27FC236}">
                <a16:creationId xmlns:a16="http://schemas.microsoft.com/office/drawing/2014/main" id="{E8B790CD-9CEB-48F7-936B-A4E0A7EB7D26}"/>
              </a:ext>
            </a:extLst>
          </p:cNvPr>
          <p:cNvSpPr/>
          <p:nvPr/>
        </p:nvSpPr>
        <p:spPr>
          <a:xfrm>
            <a:off x="2726191" y="3661244"/>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2">
                    <a:lumMod val="25000"/>
                  </a:schemeClr>
                </a:solidFill>
                <a:latin typeface="Open Sans" panose="020B0606030504020204" pitchFamily="34" charset="0"/>
              </a:rPr>
              <a:t>Local</a:t>
            </a:r>
          </a:p>
          <a:p>
            <a:pPr algn="ctr"/>
            <a:r>
              <a:rPr kumimoji="0" lang="en-US" sz="1600" b="1" i="0" u="none" strike="noStrike" kern="0" cap="none" spc="0" normalizeH="0" baseline="0" dirty="0">
                <a:ln>
                  <a:noFill/>
                </a:ln>
                <a:solidFill>
                  <a:schemeClr val="bg2">
                    <a:lumMod val="25000"/>
                  </a:schemeClr>
                </a:solidFill>
                <a:effectLst/>
                <a:uLnTx/>
                <a:uFillTx/>
                <a:latin typeface="Open Sans" panose="020B0606030504020204" pitchFamily="34" charset="0"/>
                <a:ea typeface="+mn-ea"/>
                <a:cs typeface="+mn-cs"/>
                <a:sym typeface="Arial"/>
              </a:rPr>
              <a:t>axes</a:t>
            </a:r>
          </a:p>
        </p:txBody>
      </p:sp>
      <p:sp>
        <p:nvSpPr>
          <p:cNvPr id="54" name="CasellaDiTesto 53">
            <a:extLst>
              <a:ext uri="{FF2B5EF4-FFF2-40B4-BE49-F238E27FC236}">
                <a16:creationId xmlns:a16="http://schemas.microsoft.com/office/drawing/2014/main" id="{1F79E4D6-62F3-4EB5-A016-737D5D7CE570}"/>
              </a:ext>
            </a:extLst>
          </p:cNvPr>
          <p:cNvSpPr txBox="1"/>
          <p:nvPr/>
        </p:nvSpPr>
        <p:spPr>
          <a:xfrm>
            <a:off x="4725018" y="1943616"/>
            <a:ext cx="2134855" cy="738664"/>
          </a:xfrm>
          <a:prstGeom prst="rect">
            <a:avLst/>
          </a:prstGeom>
          <a:noFill/>
        </p:spPr>
        <p:txBody>
          <a:bodyPr wrap="square">
            <a:spAutoFit/>
          </a:bodyPr>
          <a:lstStyle/>
          <a:p>
            <a:r>
              <a:rPr lang="en-US" dirty="0">
                <a:latin typeface="Open Sans" panose="020B0606030504020204" pitchFamily="34" charset="0"/>
                <a:ea typeface="Open Sans Light" panose="020B0306030504020204" pitchFamily="34" charset="0"/>
                <a:cs typeface="Open Sans Light" panose="020B0306030504020204" pitchFamily="34" charset="0"/>
              </a:rPr>
              <a:t>     definition</a:t>
            </a:r>
          </a:p>
          <a:p>
            <a:r>
              <a:rPr lang="en-US" dirty="0">
                <a:latin typeface="Open Sans" panose="020B0606030504020204" pitchFamily="34" charset="0"/>
                <a:ea typeface="Open Sans Light" panose="020B0306030504020204" pitchFamily="34" charset="0"/>
                <a:cs typeface="Open Sans Light" panose="020B0306030504020204" pitchFamily="34" charset="0"/>
              </a:rPr>
              <a:t>  types</a:t>
            </a:r>
          </a:p>
          <a:p>
            <a:r>
              <a:rPr lang="en-US" dirty="0">
                <a:latin typeface="Open Sans" panose="020B0606030504020204" pitchFamily="34" charset="0"/>
                <a:ea typeface="Open Sans Light" panose="020B0306030504020204" pitchFamily="34" charset="0"/>
                <a:cs typeface="Open Sans Light" panose="020B0306030504020204" pitchFamily="34" charset="0"/>
              </a:rPr>
              <a:t>implementation</a:t>
            </a:r>
          </a:p>
        </p:txBody>
      </p:sp>
      <p:sp>
        <p:nvSpPr>
          <p:cNvPr id="55" name="CasellaDiTesto 54">
            <a:extLst>
              <a:ext uri="{FF2B5EF4-FFF2-40B4-BE49-F238E27FC236}">
                <a16:creationId xmlns:a16="http://schemas.microsoft.com/office/drawing/2014/main" id="{B69C8FC8-16E8-4E67-98D9-44740A86D207}"/>
              </a:ext>
            </a:extLst>
          </p:cNvPr>
          <p:cNvSpPr txBox="1"/>
          <p:nvPr/>
        </p:nvSpPr>
        <p:spPr>
          <a:xfrm>
            <a:off x="3925193" y="3726766"/>
            <a:ext cx="4628364" cy="738664"/>
          </a:xfrm>
          <a:prstGeom prst="rect">
            <a:avLst/>
          </a:prstGeom>
          <a:noFill/>
        </p:spPr>
        <p:txBody>
          <a:bodyPr wrap="square">
            <a:spAutoFit/>
          </a:bodyPr>
          <a:lstStyle/>
          <a:p>
            <a:r>
              <a:rPr lang="en-US" dirty="0">
                <a:latin typeface="Open Sans" panose="020B0606030504020204" pitchFamily="34" charset="0"/>
                <a:ea typeface="Open Sans Light" panose="020B0306030504020204" pitchFamily="34" charset="0"/>
                <a:cs typeface="Open Sans Light" panose="020B0306030504020204" pitchFamily="34" charset="0"/>
              </a:rPr>
              <a:t>     </a:t>
            </a:r>
            <a:r>
              <a:rPr lang="en-US" dirty="0" err="1">
                <a:latin typeface="Open Sans" panose="020B0606030504020204" pitchFamily="34" charset="0"/>
                <a:ea typeface="Open Sans Light" panose="020B0306030504020204" pitchFamily="34" charset="0"/>
                <a:cs typeface="Open Sans Light" panose="020B0306030504020204" pitchFamily="34" charset="0"/>
              </a:rPr>
              <a:t>geomTransf</a:t>
            </a:r>
            <a:endParaRPr lang="en-US" dirty="0">
              <a:latin typeface="Open Sans" panose="020B0606030504020204" pitchFamily="34" charset="0"/>
              <a:ea typeface="Open Sans Light" panose="020B0306030504020204" pitchFamily="34" charset="0"/>
              <a:cs typeface="Open Sans Light" panose="020B0306030504020204" pitchFamily="34" charset="0"/>
            </a:endParaRPr>
          </a:p>
          <a:p>
            <a:r>
              <a:rPr lang="en-US" dirty="0">
                <a:latin typeface="Open Sans" panose="020B0606030504020204" pitchFamily="34" charset="0"/>
                <a:ea typeface="Open Sans Light" panose="020B0306030504020204" pitchFamily="34" charset="0"/>
                <a:cs typeface="Open Sans Light" panose="020B0306030504020204" pitchFamily="34" charset="0"/>
              </a:rPr>
              <a:t>  default assignment in STKO</a:t>
            </a:r>
          </a:p>
          <a:p>
            <a:r>
              <a:rPr lang="en-US" dirty="0">
                <a:latin typeface="Open Sans" panose="020B0606030504020204" pitchFamily="34" charset="0"/>
                <a:ea typeface="Open Sans Light" panose="020B0306030504020204" pitchFamily="34" charset="0"/>
                <a:cs typeface="Open Sans Light" panose="020B0306030504020204" pitchFamily="34" charset="0"/>
              </a:rPr>
              <a:t>modifications</a:t>
            </a:r>
          </a:p>
        </p:txBody>
      </p:sp>
      <p:sp>
        <p:nvSpPr>
          <p:cNvPr id="57" name="CasellaDiTesto 56">
            <a:extLst>
              <a:ext uri="{FF2B5EF4-FFF2-40B4-BE49-F238E27FC236}">
                <a16:creationId xmlns:a16="http://schemas.microsoft.com/office/drawing/2014/main" id="{4BEB5062-5C9B-4D04-9395-BC426AE54FC7}"/>
              </a:ext>
            </a:extLst>
          </p:cNvPr>
          <p:cNvSpPr txBox="1"/>
          <p:nvPr/>
        </p:nvSpPr>
        <p:spPr>
          <a:xfrm>
            <a:off x="5141685" y="1084963"/>
            <a:ext cx="4628364" cy="738664"/>
          </a:xfrm>
          <a:prstGeom prst="rect">
            <a:avLst/>
          </a:prstGeom>
          <a:noFill/>
        </p:spPr>
        <p:txBody>
          <a:bodyPr wrap="square">
            <a:spAutoFit/>
          </a:bodyPr>
          <a:lstStyle/>
          <a:p>
            <a:r>
              <a:rPr lang="en-US" dirty="0">
                <a:latin typeface="Open Sans" panose="020B0606030504020204" pitchFamily="34" charset="0"/>
                <a:ea typeface="Open Sans Light" panose="020B0306030504020204" pitchFamily="34" charset="0"/>
                <a:cs typeface="Open Sans Light" panose="020B0306030504020204" pitchFamily="34" charset="0"/>
              </a:rPr>
              <a:t>    </a:t>
            </a:r>
            <a:r>
              <a:rPr lang="en-US" dirty="0" err="1">
                <a:latin typeface="Open Sans" panose="020B0606030504020204" pitchFamily="34" charset="0"/>
                <a:ea typeface="Open Sans Light" panose="020B0306030504020204" pitchFamily="34" charset="0"/>
                <a:cs typeface="Open Sans Light" panose="020B0306030504020204" pitchFamily="34" charset="0"/>
              </a:rPr>
              <a:t>OpenSees</a:t>
            </a:r>
            <a:r>
              <a:rPr lang="en-US" dirty="0">
                <a:latin typeface="Open Sans" panose="020B0606030504020204" pitchFamily="34" charset="0"/>
                <a:ea typeface="Open Sans Light" panose="020B0306030504020204" pitchFamily="34" charset="0"/>
                <a:cs typeface="Open Sans Light" panose="020B0306030504020204" pitchFamily="34" charset="0"/>
              </a:rPr>
              <a:t> and STKO</a:t>
            </a:r>
          </a:p>
          <a:p>
            <a:r>
              <a:rPr lang="en-US" dirty="0">
                <a:latin typeface="Open Sans" panose="020B0606030504020204" pitchFamily="34" charset="0"/>
                <a:ea typeface="Open Sans Light" panose="020B0306030504020204" pitchFamily="34" charset="0"/>
                <a:cs typeface="Open Sans Light" panose="020B0306030504020204" pitchFamily="34" charset="0"/>
              </a:rPr>
              <a:t>  </a:t>
            </a:r>
            <a:r>
              <a:rPr lang="en-US" dirty="0" err="1">
                <a:latin typeface="Open Sans" panose="020B0606030504020204" pitchFamily="34" charset="0"/>
                <a:ea typeface="Open Sans Light" panose="020B0306030504020204" pitchFamily="34" charset="0"/>
                <a:cs typeface="Open Sans Light" panose="020B0306030504020204" pitchFamily="34" charset="0"/>
              </a:rPr>
              <a:t>Brep</a:t>
            </a:r>
            <a:r>
              <a:rPr lang="en-US" dirty="0">
                <a:latin typeface="Open Sans" panose="020B0606030504020204" pitchFamily="34" charset="0"/>
                <a:ea typeface="Open Sans Light" panose="020B0306030504020204" pitchFamily="34" charset="0"/>
                <a:cs typeface="Open Sans Light" panose="020B0306030504020204" pitchFamily="34" charset="0"/>
              </a:rPr>
              <a:t> vs Orphan mesh</a:t>
            </a:r>
          </a:p>
          <a:p>
            <a:r>
              <a:rPr lang="en-US" dirty="0">
                <a:latin typeface="Open Sans" panose="020B0606030504020204" pitchFamily="34" charset="0"/>
                <a:ea typeface="Open Sans Light" panose="020B0306030504020204" pitchFamily="34" charset="0"/>
                <a:cs typeface="Open Sans Light" panose="020B0306030504020204" pitchFamily="34" charset="0"/>
              </a:rPr>
              <a:t>Work Tree and commands in STKO</a:t>
            </a:r>
          </a:p>
        </p:txBody>
      </p:sp>
      <p:sp>
        <p:nvSpPr>
          <p:cNvPr id="58" name="Segnaposto testo 3">
            <a:extLst>
              <a:ext uri="{FF2B5EF4-FFF2-40B4-BE49-F238E27FC236}">
                <a16:creationId xmlns:a16="http://schemas.microsoft.com/office/drawing/2014/main" id="{05091030-F1C1-4A7D-A859-0504EE4559BC}"/>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16 June 2021</a:t>
            </a:r>
          </a:p>
          <a:p>
            <a:r>
              <a:rPr lang="en-US" b="1" dirty="0">
                <a:latin typeface="Open Sans" panose="020B0606030504020204" pitchFamily="34" charset="0"/>
                <a:ea typeface="Open Sans" panose="020B0606030504020204" pitchFamily="34" charset="0"/>
                <a:cs typeface="Open Sans" panose="020B0606030504020204" pitchFamily="34" charset="0"/>
              </a:rPr>
              <a:t>Geometries, interactions, selection sets, local axes</a:t>
            </a:r>
          </a:p>
        </p:txBody>
      </p:sp>
      <p:sp>
        <p:nvSpPr>
          <p:cNvPr id="59" name="Ovale 58">
            <a:extLst>
              <a:ext uri="{FF2B5EF4-FFF2-40B4-BE49-F238E27FC236}">
                <a16:creationId xmlns:a16="http://schemas.microsoft.com/office/drawing/2014/main" id="{96DADC7C-D27F-4155-9648-FA66D1C223AC}"/>
              </a:ext>
            </a:extLst>
          </p:cNvPr>
          <p:cNvSpPr/>
          <p:nvPr/>
        </p:nvSpPr>
        <p:spPr>
          <a:xfrm>
            <a:off x="3982677" y="275748"/>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8" name="CasellaDiTesto 27">
            <a:extLst>
              <a:ext uri="{FF2B5EF4-FFF2-40B4-BE49-F238E27FC236}">
                <a16:creationId xmlns:a16="http://schemas.microsoft.com/office/drawing/2014/main" id="{0108E0BC-C9E5-4F09-87CC-3E81D085FF50}"/>
              </a:ext>
            </a:extLst>
          </p:cNvPr>
          <p:cNvSpPr txBox="1"/>
          <p:nvPr/>
        </p:nvSpPr>
        <p:spPr>
          <a:xfrm>
            <a:off x="6787407" y="2494492"/>
            <a:ext cx="2021375" cy="307777"/>
          </a:xfrm>
          <a:prstGeom prst="rect">
            <a:avLst/>
          </a:prstGeom>
          <a:noFill/>
        </p:spPr>
        <p:txBody>
          <a:bodyPr wrap="square">
            <a:spAutoFit/>
          </a:bodyPr>
          <a:lstStyle/>
          <a:p>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+ 2 python utilities</a:t>
            </a:r>
            <a:endParaRPr lang="en-US" dirty="0">
              <a:latin typeface="Open Sans" panose="020B06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42914199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30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a:xfrm>
            <a:off x="194001" y="191488"/>
            <a:ext cx="6846879" cy="262691"/>
          </a:xfrm>
        </p:spPr>
        <p:txBody>
          <a:bodyPr/>
          <a:lstStyle/>
          <a:p>
            <a:r>
              <a:rPr lang="it-IT" dirty="0"/>
              <a:t>MORE RESOURCES &amp; REFERENCES</a:t>
            </a:r>
            <a:endParaRPr lang="en-GB"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406640" y="4165592"/>
            <a:ext cx="173736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R&amp;R</a:t>
            </a:r>
          </a:p>
        </p:txBody>
      </p:sp>
      <p:sp>
        <p:nvSpPr>
          <p:cNvPr id="8" name="Segnaposto testo 3">
            <a:extLst>
              <a:ext uri="{FF2B5EF4-FFF2-40B4-BE49-F238E27FC236}">
                <a16:creationId xmlns:a16="http://schemas.microsoft.com/office/drawing/2014/main" id="{6BE715A0-FD17-436A-8778-D4896A8513FE}"/>
              </a:ext>
            </a:extLst>
          </p:cNvPr>
          <p:cNvSpPr txBox="1">
            <a:spLocks/>
          </p:cNvSpPr>
          <p:nvPr/>
        </p:nvSpPr>
        <p:spPr>
          <a:xfrm>
            <a:off x="4296727" y="632336"/>
            <a:ext cx="7236065" cy="43812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
              </a:rPr>
              <a:t>Installation guide</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Python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PyMpc</a:t>
            </a: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6"/>
              </a:rPr>
              <a:t>MPCO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7"/>
              </a:rPr>
              <a:t>OpenSees Validation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8"/>
              </a:rPr>
              <a:t>HDF group</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HDF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viewer</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0"/>
              </a:rPr>
              <a:t>Michael Scott’s blog index</a:t>
            </a: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Segnaposto testo 3">
            <a:extLst>
              <a:ext uri="{FF2B5EF4-FFF2-40B4-BE49-F238E27FC236}">
                <a16:creationId xmlns:a16="http://schemas.microsoft.com/office/drawing/2014/main" id="{2D648361-1132-4A04-AB18-82C959E2FDB2}"/>
              </a:ext>
            </a:extLst>
          </p:cNvPr>
          <p:cNvSpPr txBox="1">
            <a:spLocks/>
          </p:cNvSpPr>
          <p:nvPr/>
        </p:nvSpPr>
        <p:spPr>
          <a:xfrm>
            <a:off x="286624" y="632336"/>
            <a:ext cx="4117813" cy="423438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1"/>
              </a:rPr>
              <a:t>Official</a:t>
            </a:r>
            <a:r>
              <a:rPr lang="it-IT" sz="1100" dirty="0">
                <a:solidFill>
                  <a:schemeClr val="tx1"/>
                </a:solidFill>
                <a:latin typeface="+mn-lt"/>
                <a:ea typeface="Open Sans" panose="020B0606030504020204" pitchFamily="34" charset="0"/>
                <a:cs typeface="Open Sans" panose="020B0606030504020204" pitchFamily="34" charset="0"/>
                <a:hlinkClick r:id="rId11"/>
              </a:rPr>
              <a:t> </a:t>
            </a:r>
            <a:r>
              <a:rPr lang="it-IT" sz="1100" dirty="0" err="1">
                <a:solidFill>
                  <a:schemeClr val="tx1"/>
                </a:solidFill>
                <a:latin typeface="+mn-lt"/>
                <a:ea typeface="Open Sans" panose="020B0606030504020204" pitchFamily="34" charset="0"/>
                <a:cs typeface="Open Sans" panose="020B0606030504020204" pitchFamily="34" charset="0"/>
                <a:hlinkClick r:id="rId11"/>
              </a:rPr>
              <a:t>webpage</a:t>
            </a:r>
            <a:r>
              <a:rPr lang="it-IT" sz="1100" dirty="0">
                <a:solidFill>
                  <a:schemeClr val="tx1"/>
                </a:solidFill>
                <a:latin typeface="+mn-lt"/>
                <a:ea typeface="Open Sans" panose="020B0606030504020204" pitchFamily="34" charset="0"/>
                <a:cs typeface="Open Sans" panose="020B0606030504020204" pitchFamily="34" charset="0"/>
                <a:hlinkClick r:id="rId11"/>
              </a:rPr>
              <a:t> </a:t>
            </a:r>
            <a:endParaRPr lang="it-IT" sz="1100" dirty="0">
              <a:solidFill>
                <a:schemeClr val="tx1"/>
              </a:solidFill>
              <a:latin typeface="+mn-lt"/>
              <a:ea typeface="Open Sans" panose="020B0606030504020204" pitchFamily="34" charset="0"/>
              <a:cs typeface="Open Sans" panose="020B0606030504020204" pitchFamily="34" charset="0"/>
              <a:hlinkClick r:id="rId12"/>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2"/>
              </a:rPr>
              <a:t>OpenSees</a:t>
            </a:r>
            <a:r>
              <a:rPr lang="it-IT" sz="1100" dirty="0">
                <a:solidFill>
                  <a:schemeClr val="tx1"/>
                </a:solidFill>
                <a:latin typeface="+mn-lt"/>
                <a:ea typeface="Open Sans" panose="020B0606030504020204" pitchFamily="34" charset="0"/>
                <a:cs typeface="Open Sans" panose="020B0606030504020204" pitchFamily="34" charset="0"/>
                <a:hlinkClick r:id="rId12"/>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3"/>
              </a:rPr>
              <a:t>OpenSees</a:t>
            </a:r>
            <a:r>
              <a:rPr lang="it-IT" sz="1100" dirty="0">
                <a:solidFill>
                  <a:schemeClr val="tx1"/>
                </a:solidFill>
                <a:latin typeface="+mn-lt"/>
                <a:ea typeface="Open Sans" panose="020B0606030504020204" pitchFamily="34" charset="0"/>
                <a:cs typeface="Open Sans" panose="020B0606030504020204" pitchFamily="34" charset="0"/>
                <a:hlinkClick r:id="rId13"/>
              </a:rPr>
              <a:t> Manual</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14"/>
              </a:rPr>
              <a:t>GitHub </a:t>
            </a:r>
            <a:r>
              <a:rPr lang="it-IT" sz="1100" dirty="0" err="1">
                <a:solidFill>
                  <a:schemeClr val="tx1"/>
                </a:solidFill>
                <a:latin typeface="+mn-lt"/>
                <a:ea typeface="Open Sans" panose="020B0606030504020204" pitchFamily="34" charset="0"/>
                <a:cs typeface="Open Sans" panose="020B0606030504020204" pitchFamily="34" charset="0"/>
                <a:hlinkClick r:id="rId14"/>
              </a:rPr>
              <a:t>documentation</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2"/>
              </a:rPr>
              <a:t>OpenSees</a:t>
            </a:r>
            <a:r>
              <a:rPr lang="it-IT" sz="1100" dirty="0">
                <a:solidFill>
                  <a:schemeClr val="tx1"/>
                </a:solidFill>
                <a:latin typeface="+mn-lt"/>
                <a:ea typeface="Open Sans" panose="020B0606030504020204" pitchFamily="34" charset="0"/>
                <a:cs typeface="Open Sans" panose="020B0606030504020204" pitchFamily="34" charset="0"/>
                <a:hlinkClick r:id="rId12"/>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5"/>
              </a:rPr>
              <a:t>OpenSees</a:t>
            </a:r>
            <a:r>
              <a:rPr lang="it-IT" sz="1100" dirty="0">
                <a:solidFill>
                  <a:schemeClr val="tx1"/>
                </a:solidFill>
                <a:latin typeface="+mn-lt"/>
                <a:ea typeface="Open Sans" panose="020B0606030504020204" pitchFamily="34" charset="0"/>
                <a:cs typeface="Open Sans" panose="020B0606030504020204" pitchFamily="34" charset="0"/>
                <a:hlinkClick r:id="rId15"/>
              </a:rPr>
              <a:t> Community</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6"/>
              </a:rPr>
              <a:t>OpenSees</a:t>
            </a:r>
            <a:r>
              <a:rPr lang="it-IT" sz="1100" dirty="0">
                <a:solidFill>
                  <a:schemeClr val="tx1"/>
                </a:solidFill>
                <a:latin typeface="+mn-lt"/>
                <a:ea typeface="Open Sans" panose="020B0606030504020204" pitchFamily="34" charset="0"/>
                <a:cs typeface="Open Sans" panose="020B0606030504020204" pitchFamily="34" charset="0"/>
                <a:hlinkClick r:id="rId16"/>
              </a:rPr>
              <a:t> Facebook</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7"/>
              </a:rPr>
              <a:t>OpenSees</a:t>
            </a:r>
            <a:r>
              <a:rPr lang="it-IT" sz="1100" dirty="0">
                <a:solidFill>
                  <a:schemeClr val="tx1"/>
                </a:solidFill>
                <a:latin typeface="+mn-lt"/>
                <a:ea typeface="Open Sans" panose="020B0606030504020204" pitchFamily="34" charset="0"/>
                <a:cs typeface="Open Sans" panose="020B0606030504020204" pitchFamily="34" charset="0"/>
                <a:hlinkClick r:id="rId17"/>
              </a:rPr>
              <a:t> source code</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18"/>
              </a:rPr>
              <a:t>Basic </a:t>
            </a:r>
            <a:r>
              <a:rPr lang="it-IT" sz="1100" dirty="0" err="1">
                <a:solidFill>
                  <a:schemeClr val="tx1"/>
                </a:solidFill>
                <a:latin typeface="+mn-lt"/>
                <a:ea typeface="Open Sans" panose="020B0606030504020204" pitchFamily="34" charset="0"/>
                <a:cs typeface="Open Sans" panose="020B0606030504020204" pitchFamily="34" charset="0"/>
                <a:hlinkClick r:id="rId18"/>
              </a:rPr>
              <a:t>OpenSees</a:t>
            </a:r>
            <a:r>
              <a:rPr lang="it-IT" sz="1100" dirty="0">
                <a:solidFill>
                  <a:schemeClr val="tx1"/>
                </a:solidFill>
                <a:latin typeface="+mn-lt"/>
                <a:ea typeface="Open Sans" panose="020B0606030504020204" pitchFamily="34" charset="0"/>
                <a:cs typeface="Open Sans" panose="020B0606030504020204" pitchFamily="34" charset="0"/>
                <a:hlinkClick r:id="rId18"/>
              </a:rPr>
              <a:t> </a:t>
            </a:r>
            <a:r>
              <a:rPr lang="it-IT" sz="1100" dirty="0" err="1">
                <a:solidFill>
                  <a:schemeClr val="tx1"/>
                </a:solidFill>
                <a:latin typeface="+mn-lt"/>
                <a:ea typeface="Open Sans" panose="020B0606030504020204" pitchFamily="34" charset="0"/>
                <a:cs typeface="Open Sans" panose="020B0606030504020204" pitchFamily="34" charset="0"/>
                <a:hlinkClick r:id="rId18"/>
              </a:rPr>
              <a:t>Examples</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9"/>
              </a:rPr>
              <a:t>OpenSees</a:t>
            </a:r>
            <a:r>
              <a:rPr lang="it-IT" sz="1100" dirty="0">
                <a:solidFill>
                  <a:schemeClr val="tx1"/>
                </a:solidFill>
                <a:latin typeface="+mn-lt"/>
                <a:ea typeface="Open Sans" panose="020B0606030504020204" pitchFamily="34" charset="0"/>
                <a:cs typeface="Open Sans" panose="020B0606030504020204" pitchFamily="34" charset="0"/>
                <a:hlinkClick r:id="rId19"/>
              </a:rPr>
              <a:t> support group on </a:t>
            </a:r>
            <a:r>
              <a:rPr lang="it-IT" sz="1100" dirty="0" err="1">
                <a:solidFill>
                  <a:schemeClr val="tx1"/>
                </a:solidFill>
                <a:latin typeface="+mn-lt"/>
                <a:ea typeface="Open Sans" panose="020B0606030504020204" pitchFamily="34" charset="0"/>
                <a:cs typeface="Open Sans" panose="020B0606030504020204" pitchFamily="34" charset="0"/>
                <a:hlinkClick r:id="rId19"/>
              </a:rPr>
              <a:t>youtube</a:t>
            </a:r>
            <a:r>
              <a:rPr lang="it-IT" sz="1100" dirty="0">
                <a:solidFill>
                  <a:schemeClr val="tx1"/>
                </a:solidFill>
                <a:latin typeface="+mn-lt"/>
                <a:ea typeface="Open Sans" panose="020B0606030504020204" pitchFamily="34" charset="0"/>
                <a:cs typeface="Open Sans" panose="020B0606030504020204" pitchFamily="34" charset="0"/>
                <a:hlinkClick r:id="rId19"/>
              </a:rPr>
              <a:t> </a:t>
            </a:r>
            <a:endParaRPr lang="it-IT" sz="1100" dirty="0">
              <a:solidFill>
                <a:schemeClr val="tx1"/>
              </a:solidFill>
              <a:latin typeface="+mn-lt"/>
              <a:ea typeface="Open Sans" panose="020B0606030504020204" pitchFamily="34" charset="0"/>
              <a:cs typeface="Open Sans" panose="020B0606030504020204" pitchFamily="34" charset="0"/>
            </a:endParaRPr>
          </a:p>
          <a:p>
            <a:pPr marL="266700">
              <a:lnSpc>
                <a:spcPct val="150000"/>
              </a:lnSpc>
              <a:buClr>
                <a:schemeClr val="accent4">
                  <a:lumMod val="60000"/>
                  <a:lumOff val="40000"/>
                </a:schemeClr>
              </a:buClr>
            </a:pPr>
            <a:r>
              <a:rPr lang="it-IT" sz="1000" i="1" dirty="0">
                <a:solidFill>
                  <a:schemeClr val="tx1"/>
                </a:solidFill>
                <a:latin typeface="+mn-lt"/>
                <a:ea typeface="Open Sans" panose="020B0606030504020204" pitchFamily="34" charset="0"/>
                <a:cs typeface="Open Sans" panose="020B0606030504020204" pitchFamily="34" charset="0"/>
              </a:rPr>
              <a:t>(to </a:t>
            </a:r>
            <a:r>
              <a:rPr lang="it-IT" sz="1000" i="1" dirty="0" err="1">
                <a:solidFill>
                  <a:schemeClr val="tx1"/>
                </a:solidFill>
                <a:latin typeface="+mn-lt"/>
                <a:ea typeface="Open Sans" panose="020B0606030504020204" pitchFamily="34" charset="0"/>
                <a:cs typeface="Open Sans" panose="020B0606030504020204" pitchFamily="34" charset="0"/>
              </a:rPr>
              <a:t>get</a:t>
            </a:r>
            <a:r>
              <a:rPr lang="it-IT" sz="1000" i="1" dirty="0">
                <a:solidFill>
                  <a:schemeClr val="tx1"/>
                </a:solidFill>
                <a:latin typeface="+mn-lt"/>
                <a:ea typeface="Open Sans" panose="020B0606030504020204" pitchFamily="34" charset="0"/>
                <a:cs typeface="Open Sans" panose="020B0606030504020204" pitchFamily="34" charset="0"/>
              </a:rPr>
              <a:t> in </a:t>
            </a:r>
            <a:r>
              <a:rPr lang="it-IT" sz="1000" i="1" dirty="0" err="1">
                <a:solidFill>
                  <a:schemeClr val="tx1"/>
                </a:solidFill>
                <a:latin typeface="+mn-lt"/>
                <a:ea typeface="Open Sans" panose="020B0606030504020204" pitchFamily="34" charset="0"/>
                <a:cs typeface="Open Sans" panose="020B0606030504020204" pitchFamily="34" charset="0"/>
              </a:rPr>
              <a:t>send</a:t>
            </a:r>
            <a:r>
              <a:rPr lang="it-IT" sz="1000" i="1" dirty="0">
                <a:solidFill>
                  <a:schemeClr val="tx1"/>
                </a:solidFill>
                <a:latin typeface="+mn-lt"/>
                <a:ea typeface="Open Sans" panose="020B0606030504020204" pitchFamily="34" charset="0"/>
                <a:cs typeface="Open Sans" panose="020B0606030504020204" pitchFamily="34" charset="0"/>
              </a:rPr>
              <a:t> an email to </a:t>
            </a:r>
            <a:r>
              <a:rPr lang="en-GB" sz="1000" b="0" i="1" u="none" strike="noStrike" dirty="0">
                <a:effectLst/>
                <a:latin typeface="+mn-lt"/>
                <a:hlinkClick r:id="rId20"/>
              </a:rPr>
              <a:t>pchi893@aucklanduni.ac.nz</a:t>
            </a:r>
            <a:r>
              <a:rPr lang="en-GB" sz="1000" b="0" i="1" u="none" strike="noStrike" dirty="0">
                <a:effectLst/>
                <a:latin typeface="+mn-lt"/>
              </a:rPr>
              <a:t>)</a:t>
            </a:r>
            <a:endParaRPr lang="it-IT" sz="1000" i="1"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1"/>
              </a:rPr>
              <a:t>Silvia </a:t>
            </a:r>
            <a:r>
              <a:rPr lang="en-GB" sz="1100" dirty="0" err="1">
                <a:solidFill>
                  <a:schemeClr val="tx1"/>
                </a:solidFill>
                <a:latin typeface="+mn-lt"/>
                <a:ea typeface="Open Sans" panose="020B0606030504020204" pitchFamily="34" charset="0"/>
                <a:cs typeface="Open Sans" panose="020B0606030504020204" pitchFamily="34" charset="0"/>
                <a:hlinkClick r:id="rId21"/>
              </a:rPr>
              <a:t>Mazzoni’s</a:t>
            </a:r>
            <a:r>
              <a:rPr lang="en-GB" sz="1100" dirty="0">
                <a:solidFill>
                  <a:schemeClr val="tx1"/>
                </a:solidFill>
                <a:latin typeface="+mn-lt"/>
                <a:ea typeface="Open Sans" panose="020B0606030504020204" pitchFamily="34" charset="0"/>
                <a:cs typeface="Open Sans" panose="020B0606030504020204" pitchFamily="34" charset="0"/>
                <a:hlinkClick r:id="rId21"/>
              </a:rPr>
              <a:t> site</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2"/>
              </a:rPr>
              <a:t>Michael Scott blog</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latin typeface="Open Sans" panose="020B0606030504020204" pitchFamily="34" charset="0"/>
                <a:ea typeface="Open Sans" panose="020B0606030504020204" pitchFamily="34" charset="0"/>
                <a:cs typeface="Open Sans" panose="020B0606030504020204" pitchFamily="34" charset="0"/>
                <a:hlinkClick r:id="rId23"/>
              </a:rPr>
              <a:t>STKO purchase page</a:t>
            </a:r>
            <a:endParaRPr lang="en-US" sz="1100"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4"/>
              </a:rPr>
              <a:t>NAFEMS</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5"/>
              </a:rPr>
              <a:t>STKO Manual</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6"/>
              </a:rPr>
              <a:t>Tutorial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26"/>
              </a:rPr>
              <a:t>videos</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endParaRPr lang="en-GB" sz="1100" b="0" i="0" dirty="0">
              <a:solidFill>
                <a:schemeClr val="tx1"/>
              </a:solidFill>
              <a:effectLst/>
              <a:latin typeface="+mn-lt"/>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682615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80FBD931-18FA-4DB1-ACFC-D840B9CA7E93}"/>
              </a:ext>
            </a:extLst>
          </p:cNvPr>
          <p:cNvSpPr>
            <a:spLocks noGrp="1"/>
          </p:cNvSpPr>
          <p:nvPr>
            <p:ph type="ctrTitle"/>
          </p:nvPr>
        </p:nvSpPr>
        <p:spPr>
          <a:xfrm>
            <a:off x="240030" y="1525942"/>
            <a:ext cx="5566410" cy="901309"/>
          </a:xfrm>
        </p:spPr>
        <p:txBody>
          <a:bodyPr/>
          <a:lstStyle/>
          <a:p>
            <a:pPr marL="92075"/>
            <a:r>
              <a:rPr lang="it-IT" dirty="0">
                <a:solidFill>
                  <a:schemeClr val="bg1"/>
                </a:solidFill>
              </a:rPr>
              <a:t>Thank </a:t>
            </a:r>
            <a:r>
              <a:rPr lang="it-IT" dirty="0" err="1">
                <a:solidFill>
                  <a:schemeClr val="bg1"/>
                </a:solidFill>
              </a:rPr>
              <a:t>you</a:t>
            </a:r>
            <a:r>
              <a:rPr lang="it-IT" dirty="0">
                <a:solidFill>
                  <a:schemeClr val="bg1"/>
                </a:solidFill>
              </a:rPr>
              <a:t> for </a:t>
            </a:r>
            <a:r>
              <a:rPr lang="it-IT" dirty="0" err="1">
                <a:solidFill>
                  <a:schemeClr val="bg1"/>
                </a:solidFill>
              </a:rPr>
              <a:t>your</a:t>
            </a:r>
            <a:r>
              <a:rPr lang="it-IT" dirty="0">
                <a:solidFill>
                  <a:schemeClr val="bg1"/>
                </a:solidFill>
              </a:rPr>
              <a:t> </a:t>
            </a:r>
            <a:r>
              <a:rPr lang="it-IT" dirty="0" err="1">
                <a:solidFill>
                  <a:schemeClr val="bg1"/>
                </a:solidFill>
              </a:rPr>
              <a:t>attention</a:t>
            </a:r>
            <a:r>
              <a:rPr lang="it-IT" dirty="0">
                <a:solidFill>
                  <a:schemeClr val="bg1"/>
                </a:solidFill>
              </a:rPr>
              <a:t>!</a:t>
            </a:r>
            <a:endParaRPr lang="en-GB" dirty="0">
              <a:solidFill>
                <a:schemeClr val="bg1"/>
              </a:solidFill>
            </a:endParaRPr>
          </a:p>
        </p:txBody>
      </p:sp>
      <p:sp>
        <p:nvSpPr>
          <p:cNvPr id="6" name="CasellaDiTesto 5">
            <a:extLst>
              <a:ext uri="{FF2B5EF4-FFF2-40B4-BE49-F238E27FC236}">
                <a16:creationId xmlns:a16="http://schemas.microsoft.com/office/drawing/2014/main" id="{24E64E11-E790-4C8C-BAC8-2A76479AEE1A}"/>
              </a:ext>
            </a:extLst>
          </p:cNvPr>
          <p:cNvSpPr txBox="1"/>
          <p:nvPr/>
        </p:nvSpPr>
        <p:spPr>
          <a:xfrm>
            <a:off x="6507480" y="587529"/>
            <a:ext cx="2964180" cy="738664"/>
          </a:xfrm>
          <a:prstGeom prst="rect">
            <a:avLst/>
          </a:prstGeom>
          <a:noFill/>
        </p:spPr>
        <p:txBody>
          <a:bodyPr wrap="square" rtlCol="0">
            <a:spAutoFit/>
          </a:bodyPr>
          <a:lstStyle/>
          <a:p>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Following:</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Q/A Session</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Dive into the </a:t>
            </a:r>
            <a:r>
              <a:rPr lang="en-US" i="1" dirty="0">
                <a:solidFill>
                  <a:srgbClr val="1CA6DF"/>
                </a:solidFill>
                <a:latin typeface="Open Sans" panose="020B06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forum</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en-GB"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CasellaDiTesto 2">
            <a:extLst>
              <a:ext uri="{FF2B5EF4-FFF2-40B4-BE49-F238E27FC236}">
                <a16:creationId xmlns:a16="http://schemas.microsoft.com/office/drawing/2014/main" id="{CF4F163B-D7CC-4031-A5EC-5C7780905B28}"/>
              </a:ext>
            </a:extLst>
          </p:cNvPr>
          <p:cNvSpPr txBox="1"/>
          <p:nvPr/>
        </p:nvSpPr>
        <p:spPr>
          <a:xfrm>
            <a:off x="148590" y="4331970"/>
            <a:ext cx="2476500" cy="600164"/>
          </a:xfrm>
          <a:prstGeom prst="rect">
            <a:avLst/>
          </a:prstGeom>
          <a:noFill/>
        </p:spPr>
        <p:txBody>
          <a:bodyPr wrap="square" rtlCol="0">
            <a:spAutoFit/>
          </a:bodyPr>
          <a:lstStyle/>
          <a:p>
            <a:r>
              <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rPr>
              <a:t>Graphics credits:</a:t>
            </a:r>
          </a:p>
          <a:p>
            <a:r>
              <a:rPr lang="it-IT" sz="1100" i="1" dirty="0" err="1">
                <a:solidFill>
                  <a:schemeClr val="bg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Slidecarnival</a:t>
            </a:r>
            <a:r>
              <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 </a:t>
            </a:r>
            <a:endPar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GB" sz="1100" i="1" dirty="0" err="1">
                <a:solidFill>
                  <a:schemeClr val="bg1"/>
                </a:solidFill>
                <a:latin typeface="Open Sans" panose="020B0606030504020204" pitchFamily="34" charset="0"/>
                <a:ea typeface="Open Sans" panose="020B0606030504020204" pitchFamily="34" charset="0"/>
                <a:cs typeface="Open Sans" panose="020B0606030504020204" pitchFamily="34" charset="0"/>
                <a:hlinkClick r:id="rId5" action="ppaction://hlinkfile">
                  <a:extLst>
                    <a:ext uri="{A12FA001-AC4F-418D-AE19-62706E023703}">
                      <ahyp:hlinkClr xmlns:ahyp="http://schemas.microsoft.com/office/drawing/2018/hyperlinkcolor" val="tx"/>
                    </a:ext>
                  </a:extLst>
                </a:hlinkClick>
              </a:rPr>
              <a:t>Freepick</a:t>
            </a:r>
            <a:endParaRPr lang="en-GB" sz="11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87107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639309" y="658902"/>
            <a:ext cx="2892425" cy="1585913"/>
          </a:xfrm>
        </p:spPr>
        <p:txBody>
          <a:bodyPr/>
          <a:lstStyle/>
          <a:p>
            <a:pPr marL="90488" indent="0"/>
            <a:r>
              <a:rPr lang="en-US" dirty="0"/>
              <a:t>Geometry</a:t>
            </a:r>
          </a:p>
          <a:p>
            <a:pPr marL="90488" indent="0"/>
            <a:r>
              <a:rPr lang="en-US" dirty="0"/>
              <a:t>Interactions</a:t>
            </a:r>
          </a:p>
          <a:p>
            <a:pPr marL="90488" indent="0"/>
            <a:r>
              <a:rPr lang="en-US" dirty="0"/>
              <a:t>Selection sets</a:t>
            </a:r>
          </a:p>
          <a:p>
            <a:pPr marL="90488" indent="0"/>
            <a:r>
              <a:rPr lang="en-US" dirty="0"/>
              <a:t>Local axes</a:t>
            </a:r>
          </a:p>
        </p:txBody>
      </p:sp>
      <p:sp>
        <p:nvSpPr>
          <p:cNvPr id="10" name="Ovale 9">
            <a:extLst>
              <a:ext uri="{FF2B5EF4-FFF2-40B4-BE49-F238E27FC236}">
                <a16:creationId xmlns:a16="http://schemas.microsoft.com/office/drawing/2014/main" id="{BDA7EAF4-6AB7-4E46-824A-473640F222E5}"/>
              </a:ext>
            </a:extLst>
          </p:cNvPr>
          <p:cNvSpPr/>
          <p:nvPr/>
        </p:nvSpPr>
        <p:spPr>
          <a:xfrm>
            <a:off x="212426" y="723554"/>
            <a:ext cx="365586" cy="365586"/>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85" name="Triangolo isoscele 84">
            <a:extLst>
              <a:ext uri="{FF2B5EF4-FFF2-40B4-BE49-F238E27FC236}">
                <a16:creationId xmlns:a16="http://schemas.microsoft.com/office/drawing/2014/main" id="{820D22CF-2C0F-46EF-BC5A-3C2A21CDD520}"/>
              </a:ext>
            </a:extLst>
          </p:cNvPr>
          <p:cNvSpPr/>
          <p:nvPr/>
        </p:nvSpPr>
        <p:spPr>
          <a:xfrm>
            <a:off x="3322591" y="2077066"/>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1" name="Triangolo isoscele 50">
            <a:extLst>
              <a:ext uri="{FF2B5EF4-FFF2-40B4-BE49-F238E27FC236}">
                <a16:creationId xmlns:a16="http://schemas.microsoft.com/office/drawing/2014/main" id="{3147C03C-DAA1-4B83-A18E-C6D8C84FDFC4}"/>
              </a:ext>
            </a:extLst>
          </p:cNvPr>
          <p:cNvSpPr/>
          <p:nvPr/>
        </p:nvSpPr>
        <p:spPr>
          <a:xfrm rot="10800000">
            <a:off x="4662928" y="979857"/>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2" name="Rettangolo 51">
            <a:extLst>
              <a:ext uri="{FF2B5EF4-FFF2-40B4-BE49-F238E27FC236}">
                <a16:creationId xmlns:a16="http://schemas.microsoft.com/office/drawing/2014/main" id="{E70E1FC3-BB7B-43B8-BEC1-2A30F9B3B4FE}"/>
              </a:ext>
            </a:extLst>
          </p:cNvPr>
          <p:cNvSpPr/>
          <p:nvPr/>
        </p:nvSpPr>
        <p:spPr>
          <a:xfrm>
            <a:off x="4136774" y="979857"/>
            <a:ext cx="875816"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3" name="Triangolo isoscele 72">
            <a:extLst>
              <a:ext uri="{FF2B5EF4-FFF2-40B4-BE49-F238E27FC236}">
                <a16:creationId xmlns:a16="http://schemas.microsoft.com/office/drawing/2014/main" id="{56373A33-7414-4FF6-A52B-ADB9B354C9D8}"/>
              </a:ext>
            </a:extLst>
          </p:cNvPr>
          <p:cNvSpPr/>
          <p:nvPr/>
        </p:nvSpPr>
        <p:spPr>
          <a:xfrm rot="10800000">
            <a:off x="4198402" y="2077070"/>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4" name="Rettangolo 73">
            <a:extLst>
              <a:ext uri="{FF2B5EF4-FFF2-40B4-BE49-F238E27FC236}">
                <a16:creationId xmlns:a16="http://schemas.microsoft.com/office/drawing/2014/main" id="{5CAA3C6B-7ECD-4D71-92FA-E5FBAEDF9E0D}"/>
              </a:ext>
            </a:extLst>
          </p:cNvPr>
          <p:cNvSpPr/>
          <p:nvPr/>
        </p:nvSpPr>
        <p:spPr>
          <a:xfrm>
            <a:off x="3672248" y="2077070"/>
            <a:ext cx="875816" cy="844417"/>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5" name="Triangolo isoscele 74">
            <a:extLst>
              <a:ext uri="{FF2B5EF4-FFF2-40B4-BE49-F238E27FC236}">
                <a16:creationId xmlns:a16="http://schemas.microsoft.com/office/drawing/2014/main" id="{C33B14E0-A75C-4E88-946C-3D924743D7BA}"/>
              </a:ext>
            </a:extLst>
          </p:cNvPr>
          <p:cNvSpPr/>
          <p:nvPr/>
        </p:nvSpPr>
        <p:spPr>
          <a:xfrm>
            <a:off x="3787477" y="979852"/>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1" name="Rettangolo 30">
            <a:extLst>
              <a:ext uri="{FF2B5EF4-FFF2-40B4-BE49-F238E27FC236}">
                <a16:creationId xmlns:a16="http://schemas.microsoft.com/office/drawing/2014/main" id="{9E0CEC25-D85A-4A5D-BDB1-6FF0C9DB1350}"/>
              </a:ext>
            </a:extLst>
          </p:cNvPr>
          <p:cNvSpPr/>
          <p:nvPr/>
        </p:nvSpPr>
        <p:spPr>
          <a:xfrm>
            <a:off x="3428222" y="2077068"/>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Interactions</a:t>
            </a:r>
            <a:endParaRPr kumimoji="0" lang="en-US" sz="1600" b="1" i="0" u="none" strike="noStrike" kern="0" cap="none" spc="0" normalizeH="0" baseline="0" dirty="0">
              <a:ln>
                <a:noFill/>
              </a:ln>
              <a:solidFill>
                <a:schemeClr val="bg1">
                  <a:lumMod val="50000"/>
                </a:schemeClr>
              </a:solidFill>
              <a:effectLst/>
              <a:uLnTx/>
              <a:uFillTx/>
              <a:latin typeface="Open Sans" panose="020B0606030504020204" pitchFamily="34" charset="0"/>
              <a:ea typeface="+mn-ea"/>
              <a:cs typeface="+mn-cs"/>
              <a:sym typeface="Arial"/>
            </a:endParaRPr>
          </a:p>
        </p:txBody>
      </p:sp>
      <p:sp>
        <p:nvSpPr>
          <p:cNvPr id="98" name="CasellaDiTesto 97">
            <a:extLst>
              <a:ext uri="{FF2B5EF4-FFF2-40B4-BE49-F238E27FC236}">
                <a16:creationId xmlns:a16="http://schemas.microsoft.com/office/drawing/2014/main" id="{5E1E9AB1-B1BC-4812-AA4A-2C02AA88E10A}"/>
              </a:ext>
            </a:extLst>
          </p:cNvPr>
          <p:cNvSpPr txBox="1"/>
          <p:nvPr/>
        </p:nvSpPr>
        <p:spPr>
          <a:xfrm>
            <a:off x="4264255" y="3147935"/>
            <a:ext cx="1092769"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creation</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update </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use</a:t>
            </a:r>
          </a:p>
        </p:txBody>
      </p:sp>
      <p:sp>
        <p:nvSpPr>
          <p:cNvPr id="103" name="Rettangolo 102">
            <a:extLst>
              <a:ext uri="{FF2B5EF4-FFF2-40B4-BE49-F238E27FC236}">
                <a16:creationId xmlns:a16="http://schemas.microsoft.com/office/drawing/2014/main" id="{E959FF78-933C-4E50-A2A2-44097056F2CB}"/>
              </a:ext>
            </a:extLst>
          </p:cNvPr>
          <p:cNvSpPr/>
          <p:nvPr/>
        </p:nvSpPr>
        <p:spPr>
          <a:xfrm>
            <a:off x="6499631" y="1284092"/>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04" name="Triangolo isoscele 103">
            <a:extLst>
              <a:ext uri="{FF2B5EF4-FFF2-40B4-BE49-F238E27FC236}">
                <a16:creationId xmlns:a16="http://schemas.microsoft.com/office/drawing/2014/main" id="{9C9267EC-0296-48C9-97AC-71B81FAA2374}"/>
              </a:ext>
            </a:extLst>
          </p:cNvPr>
          <p:cNvSpPr/>
          <p:nvPr/>
        </p:nvSpPr>
        <p:spPr>
          <a:xfrm>
            <a:off x="6364664" y="1284090"/>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06" name="Rettangolo 105">
            <a:extLst>
              <a:ext uri="{FF2B5EF4-FFF2-40B4-BE49-F238E27FC236}">
                <a16:creationId xmlns:a16="http://schemas.microsoft.com/office/drawing/2014/main" id="{6F907D64-28E9-43CD-A6A6-A2CA4CB1E98A}"/>
              </a:ext>
            </a:extLst>
          </p:cNvPr>
          <p:cNvSpPr/>
          <p:nvPr/>
        </p:nvSpPr>
        <p:spPr>
          <a:xfrm>
            <a:off x="6685180" y="791760"/>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07" name="Triangolo isoscele 106">
            <a:extLst>
              <a:ext uri="{FF2B5EF4-FFF2-40B4-BE49-F238E27FC236}">
                <a16:creationId xmlns:a16="http://schemas.microsoft.com/office/drawing/2014/main" id="{A3606AF4-660F-4A22-975A-4E1A05433E7F}"/>
              </a:ext>
            </a:extLst>
          </p:cNvPr>
          <p:cNvSpPr/>
          <p:nvPr/>
        </p:nvSpPr>
        <p:spPr>
          <a:xfrm>
            <a:off x="6550213" y="791758"/>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09" name="Rettangolo 108">
            <a:extLst>
              <a:ext uri="{FF2B5EF4-FFF2-40B4-BE49-F238E27FC236}">
                <a16:creationId xmlns:a16="http://schemas.microsoft.com/office/drawing/2014/main" id="{4C176578-B9AA-405E-97E9-307D0621FF76}"/>
              </a:ext>
            </a:extLst>
          </p:cNvPr>
          <p:cNvSpPr/>
          <p:nvPr/>
        </p:nvSpPr>
        <p:spPr>
          <a:xfrm>
            <a:off x="6328138" y="1746038"/>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10" name="Triangolo isoscele 109">
            <a:extLst>
              <a:ext uri="{FF2B5EF4-FFF2-40B4-BE49-F238E27FC236}">
                <a16:creationId xmlns:a16="http://schemas.microsoft.com/office/drawing/2014/main" id="{65A6DC9F-2829-4873-B2FD-B7BB3CF16259}"/>
              </a:ext>
            </a:extLst>
          </p:cNvPr>
          <p:cNvSpPr/>
          <p:nvPr/>
        </p:nvSpPr>
        <p:spPr>
          <a:xfrm>
            <a:off x="6193171" y="1746036"/>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11" name="CasellaDiTesto 110">
            <a:extLst>
              <a:ext uri="{FF2B5EF4-FFF2-40B4-BE49-F238E27FC236}">
                <a16:creationId xmlns:a16="http://schemas.microsoft.com/office/drawing/2014/main" id="{6F7B6F2B-CE1F-4941-BEEA-736F10E3E27C}"/>
              </a:ext>
            </a:extLst>
          </p:cNvPr>
          <p:cNvSpPr txBox="1"/>
          <p:nvPr/>
        </p:nvSpPr>
        <p:spPr>
          <a:xfrm>
            <a:off x="6598151" y="1279152"/>
            <a:ext cx="2418696"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CAD in STKO</a:t>
            </a:r>
          </a:p>
        </p:txBody>
      </p:sp>
      <p:sp>
        <p:nvSpPr>
          <p:cNvPr id="114" name="CasellaDiTesto 113">
            <a:extLst>
              <a:ext uri="{FF2B5EF4-FFF2-40B4-BE49-F238E27FC236}">
                <a16:creationId xmlns:a16="http://schemas.microsoft.com/office/drawing/2014/main" id="{F1842F98-AD61-4963-9BBC-7F7A7E9DD871}"/>
              </a:ext>
            </a:extLst>
          </p:cNvPr>
          <p:cNvSpPr txBox="1"/>
          <p:nvPr/>
        </p:nvSpPr>
        <p:spPr>
          <a:xfrm>
            <a:off x="6764290" y="776126"/>
            <a:ext cx="2252557" cy="338554"/>
          </a:xfrm>
          <a:prstGeom prst="rect">
            <a:avLst/>
          </a:prstGeom>
          <a:noFill/>
        </p:spPr>
        <p:txBody>
          <a:bodyPr wrap="square">
            <a:spAutoFit/>
          </a:bodyPr>
          <a:lstStyle/>
          <a:p>
            <a:r>
              <a:rPr lang="en-US" sz="1600" b="1"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Brep</a:t>
            </a:r>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vs Orphan Mesh</a:t>
            </a:r>
          </a:p>
        </p:txBody>
      </p:sp>
      <p:sp>
        <p:nvSpPr>
          <p:cNvPr id="116" name="Segnaposto testo 3">
            <a:extLst>
              <a:ext uri="{FF2B5EF4-FFF2-40B4-BE49-F238E27FC236}">
                <a16:creationId xmlns:a16="http://schemas.microsoft.com/office/drawing/2014/main" id="{13FF3860-054A-44E4-8EE8-D745733A19BD}"/>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16 June 2021</a:t>
            </a:r>
          </a:p>
          <a:p>
            <a:r>
              <a:rPr lang="en-US" b="1" dirty="0">
                <a:latin typeface="Open Sans" panose="020B0606030504020204" pitchFamily="34" charset="0"/>
                <a:ea typeface="Open Sans" panose="020B0606030504020204" pitchFamily="34" charset="0"/>
                <a:cs typeface="Open Sans" panose="020B0606030504020204" pitchFamily="34" charset="0"/>
              </a:rPr>
              <a:t>Geometries, interactions,</a:t>
            </a:r>
          </a:p>
          <a:p>
            <a:r>
              <a:rPr lang="en-US" b="1" dirty="0">
                <a:latin typeface="Open Sans" panose="020B0606030504020204" pitchFamily="34" charset="0"/>
                <a:ea typeface="Open Sans" panose="020B0606030504020204" pitchFamily="34" charset="0"/>
                <a:cs typeface="Open Sans" panose="020B0606030504020204" pitchFamily="34" charset="0"/>
              </a:rPr>
              <a:t>selection sets, local axes</a:t>
            </a:r>
          </a:p>
        </p:txBody>
      </p:sp>
      <p:sp>
        <p:nvSpPr>
          <p:cNvPr id="117" name="Ovale 116">
            <a:extLst>
              <a:ext uri="{FF2B5EF4-FFF2-40B4-BE49-F238E27FC236}">
                <a16:creationId xmlns:a16="http://schemas.microsoft.com/office/drawing/2014/main" id="{A48A4C48-0787-4EA2-8FC9-CB9184FC9B8E}"/>
              </a:ext>
            </a:extLst>
          </p:cNvPr>
          <p:cNvSpPr/>
          <p:nvPr/>
        </p:nvSpPr>
        <p:spPr>
          <a:xfrm>
            <a:off x="3982677" y="275748"/>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9" name="Rettangolo 102">
            <a:extLst>
              <a:ext uri="{FF2B5EF4-FFF2-40B4-BE49-F238E27FC236}">
                <a16:creationId xmlns:a16="http://schemas.microsoft.com/office/drawing/2014/main" id="{40E48541-390F-4C31-A419-E3600C37779C}"/>
              </a:ext>
            </a:extLst>
          </p:cNvPr>
          <p:cNvSpPr/>
          <p:nvPr/>
        </p:nvSpPr>
        <p:spPr>
          <a:xfrm>
            <a:off x="6127226" y="2215834"/>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0" name="Triangolo isoscele 103">
            <a:extLst>
              <a:ext uri="{FF2B5EF4-FFF2-40B4-BE49-F238E27FC236}">
                <a16:creationId xmlns:a16="http://schemas.microsoft.com/office/drawing/2014/main" id="{C0F8220F-5327-4059-B717-29376D12432E}"/>
              </a:ext>
            </a:extLst>
          </p:cNvPr>
          <p:cNvSpPr/>
          <p:nvPr/>
        </p:nvSpPr>
        <p:spPr>
          <a:xfrm>
            <a:off x="5992259" y="2215832"/>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3" name="CasellaDiTesto 110">
            <a:extLst>
              <a:ext uri="{FF2B5EF4-FFF2-40B4-BE49-F238E27FC236}">
                <a16:creationId xmlns:a16="http://schemas.microsoft.com/office/drawing/2014/main" id="{931E35F7-08AC-4483-9221-9841CA962A7A}"/>
              </a:ext>
            </a:extLst>
          </p:cNvPr>
          <p:cNvSpPr txBox="1"/>
          <p:nvPr/>
        </p:nvSpPr>
        <p:spPr>
          <a:xfrm>
            <a:off x="6440932" y="1740761"/>
            <a:ext cx="2545478"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Geometry and Mesh</a:t>
            </a:r>
          </a:p>
        </p:txBody>
      </p:sp>
      <p:cxnSp>
        <p:nvCxnSpPr>
          <p:cNvPr id="7" name="Straight Connector 6">
            <a:extLst>
              <a:ext uri="{FF2B5EF4-FFF2-40B4-BE49-F238E27FC236}">
                <a16:creationId xmlns:a16="http://schemas.microsoft.com/office/drawing/2014/main" id="{63034C8D-DF0B-4C69-9159-42EC844B761C}"/>
              </a:ext>
            </a:extLst>
          </p:cNvPr>
          <p:cNvCxnSpPr>
            <a:cxnSpLocks/>
            <a:stCxn id="40" idx="2"/>
            <a:endCxn id="46" idx="0"/>
          </p:cNvCxnSpPr>
          <p:nvPr/>
        </p:nvCxnSpPr>
        <p:spPr>
          <a:xfrm flipV="1">
            <a:off x="5992259" y="290690"/>
            <a:ext cx="864511" cy="2251420"/>
          </a:xfrm>
          <a:prstGeom prst="line">
            <a:avLst/>
          </a:prstGeom>
          <a:ln w="28575">
            <a:solidFill>
              <a:srgbClr val="FFB13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3A4B487-A212-4CE5-BD5E-1440F8A404AC}"/>
              </a:ext>
            </a:extLst>
          </p:cNvPr>
          <p:cNvCxnSpPr>
            <a:cxnSpLocks/>
            <a:stCxn id="104" idx="1"/>
          </p:cNvCxnSpPr>
          <p:nvPr/>
        </p:nvCxnSpPr>
        <p:spPr>
          <a:xfrm flipH="1">
            <a:off x="5331938" y="1447229"/>
            <a:ext cx="1100280" cy="0"/>
          </a:xfrm>
          <a:prstGeom prst="line">
            <a:avLst/>
          </a:prstGeom>
          <a:ln w="28575">
            <a:solidFill>
              <a:srgbClr val="FFB13F"/>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45" name="Rettangolo 105">
            <a:extLst>
              <a:ext uri="{FF2B5EF4-FFF2-40B4-BE49-F238E27FC236}">
                <a16:creationId xmlns:a16="http://schemas.microsoft.com/office/drawing/2014/main" id="{06C0E1CD-8105-4E71-80E7-7382A1A36338}"/>
              </a:ext>
            </a:extLst>
          </p:cNvPr>
          <p:cNvSpPr/>
          <p:nvPr/>
        </p:nvSpPr>
        <p:spPr>
          <a:xfrm>
            <a:off x="6856630" y="290692"/>
            <a:ext cx="338412" cy="326279"/>
          </a:xfrm>
          <a:prstGeom prst="rect">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6" name="Triangolo isoscele 106">
            <a:extLst>
              <a:ext uri="{FF2B5EF4-FFF2-40B4-BE49-F238E27FC236}">
                <a16:creationId xmlns:a16="http://schemas.microsoft.com/office/drawing/2014/main" id="{7EB47788-E92E-4D2D-9181-CA91065C89BF}"/>
              </a:ext>
            </a:extLst>
          </p:cNvPr>
          <p:cNvSpPr/>
          <p:nvPr/>
        </p:nvSpPr>
        <p:spPr>
          <a:xfrm>
            <a:off x="6721663" y="290690"/>
            <a:ext cx="270214" cy="326278"/>
          </a:xfrm>
          <a:prstGeom prst="triangle">
            <a:avLst/>
          </a:prstGeom>
          <a:solidFill>
            <a:srgbClr val="FFB13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7" name="CasellaDiTesto 113">
            <a:extLst>
              <a:ext uri="{FF2B5EF4-FFF2-40B4-BE49-F238E27FC236}">
                <a16:creationId xmlns:a16="http://schemas.microsoft.com/office/drawing/2014/main" id="{8BBF125A-BB1C-4754-AE67-349FFFBDD2E2}"/>
              </a:ext>
            </a:extLst>
          </p:cNvPr>
          <p:cNvSpPr txBox="1"/>
          <p:nvPr/>
        </p:nvSpPr>
        <p:spPr>
          <a:xfrm>
            <a:off x="6935741" y="275058"/>
            <a:ext cx="1977216" cy="338554"/>
          </a:xfrm>
          <a:prstGeom prst="rect">
            <a:avLst/>
          </a:prstGeom>
          <a:noFill/>
        </p:spPr>
        <p:txBody>
          <a:bodyPr wrap="square">
            <a:spAutoFit/>
          </a:bodyPr>
          <a:lstStyle/>
          <a:p>
            <a:r>
              <a:rPr lang="it-IT" sz="1600" b="1"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OpenSees</a:t>
            </a:r>
            <a:endPar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2" name="CasellaDiTesto 111">
            <a:extLst>
              <a:ext uri="{FF2B5EF4-FFF2-40B4-BE49-F238E27FC236}">
                <a16:creationId xmlns:a16="http://schemas.microsoft.com/office/drawing/2014/main" id="{20C386BD-398E-4830-BB81-0530B8388D50}"/>
              </a:ext>
            </a:extLst>
          </p:cNvPr>
          <p:cNvSpPr txBox="1"/>
          <p:nvPr/>
        </p:nvSpPr>
        <p:spPr>
          <a:xfrm>
            <a:off x="6208214" y="2200158"/>
            <a:ext cx="1951500"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Query</a:t>
            </a:r>
          </a:p>
        </p:txBody>
      </p:sp>
      <p:sp>
        <p:nvSpPr>
          <p:cNvPr id="29" name="Rettangolo 28">
            <a:extLst>
              <a:ext uri="{FF2B5EF4-FFF2-40B4-BE49-F238E27FC236}">
                <a16:creationId xmlns:a16="http://schemas.microsoft.com/office/drawing/2014/main" id="{54AE1EF1-B804-4EA2-B901-6B5EB7B9FE81}"/>
              </a:ext>
            </a:extLst>
          </p:cNvPr>
          <p:cNvSpPr/>
          <p:nvPr/>
        </p:nvSpPr>
        <p:spPr>
          <a:xfrm>
            <a:off x="3940191" y="979854"/>
            <a:ext cx="1286771"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2">
                    <a:lumMod val="25000"/>
                  </a:schemeClr>
                </a:solidFill>
                <a:latin typeface="Open Sans" panose="020B0606030504020204" pitchFamily="34" charset="0"/>
              </a:rPr>
              <a:t>Geometry</a:t>
            </a:r>
          </a:p>
        </p:txBody>
      </p:sp>
      <p:sp>
        <p:nvSpPr>
          <p:cNvPr id="34" name="Triangolo isoscele 33">
            <a:extLst>
              <a:ext uri="{FF2B5EF4-FFF2-40B4-BE49-F238E27FC236}">
                <a16:creationId xmlns:a16="http://schemas.microsoft.com/office/drawing/2014/main" id="{7BA0A105-E817-40F6-BC29-706981958CF5}"/>
              </a:ext>
            </a:extLst>
          </p:cNvPr>
          <p:cNvSpPr/>
          <p:nvPr/>
        </p:nvSpPr>
        <p:spPr>
          <a:xfrm>
            <a:off x="2932642" y="3001951"/>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5" name="Triangolo isoscele 34">
            <a:extLst>
              <a:ext uri="{FF2B5EF4-FFF2-40B4-BE49-F238E27FC236}">
                <a16:creationId xmlns:a16="http://schemas.microsoft.com/office/drawing/2014/main" id="{1E4D74B4-15F0-49DD-9E66-378B48E4F659}"/>
              </a:ext>
            </a:extLst>
          </p:cNvPr>
          <p:cNvSpPr/>
          <p:nvPr/>
        </p:nvSpPr>
        <p:spPr>
          <a:xfrm rot="10800000">
            <a:off x="3808453" y="3001955"/>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Rettangolo 35">
            <a:extLst>
              <a:ext uri="{FF2B5EF4-FFF2-40B4-BE49-F238E27FC236}">
                <a16:creationId xmlns:a16="http://schemas.microsoft.com/office/drawing/2014/main" id="{AB11DE4E-F703-4FEF-9796-28C02970B920}"/>
              </a:ext>
            </a:extLst>
          </p:cNvPr>
          <p:cNvSpPr/>
          <p:nvPr/>
        </p:nvSpPr>
        <p:spPr>
          <a:xfrm>
            <a:off x="3282299" y="3001955"/>
            <a:ext cx="875816" cy="844417"/>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7" name="Rettangolo 36">
            <a:extLst>
              <a:ext uri="{FF2B5EF4-FFF2-40B4-BE49-F238E27FC236}">
                <a16:creationId xmlns:a16="http://schemas.microsoft.com/office/drawing/2014/main" id="{1D6298CE-DD3C-453E-BF23-E318B051AA4A}"/>
              </a:ext>
            </a:extLst>
          </p:cNvPr>
          <p:cNvSpPr/>
          <p:nvPr/>
        </p:nvSpPr>
        <p:spPr>
          <a:xfrm>
            <a:off x="3038273" y="3001953"/>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Selection</a:t>
            </a:r>
          </a:p>
          <a:p>
            <a:pPr algn="ctr"/>
            <a:r>
              <a:rPr kumimoji="0" lang="en-US" sz="1600" b="1" i="0" u="none" strike="noStrike" kern="0" cap="none" spc="0" normalizeH="0" baseline="0" dirty="0">
                <a:ln>
                  <a:noFill/>
                </a:ln>
                <a:solidFill>
                  <a:schemeClr val="bg1">
                    <a:lumMod val="50000"/>
                  </a:schemeClr>
                </a:solidFill>
                <a:effectLst/>
                <a:uLnTx/>
                <a:uFillTx/>
                <a:latin typeface="Open Sans" panose="020B0606030504020204" pitchFamily="34" charset="0"/>
                <a:ea typeface="+mn-ea"/>
                <a:cs typeface="+mn-cs"/>
                <a:sym typeface="Arial"/>
              </a:rPr>
              <a:t>sets</a:t>
            </a:r>
          </a:p>
        </p:txBody>
      </p:sp>
      <p:sp>
        <p:nvSpPr>
          <p:cNvPr id="38" name="Triangolo isoscele 37">
            <a:extLst>
              <a:ext uri="{FF2B5EF4-FFF2-40B4-BE49-F238E27FC236}">
                <a16:creationId xmlns:a16="http://schemas.microsoft.com/office/drawing/2014/main" id="{AB42E3E3-AAD3-4A63-AFD7-4D8E679414BC}"/>
              </a:ext>
            </a:extLst>
          </p:cNvPr>
          <p:cNvSpPr/>
          <p:nvPr/>
        </p:nvSpPr>
        <p:spPr>
          <a:xfrm>
            <a:off x="2552411" y="3926827"/>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1" name="Triangolo isoscele 40">
            <a:extLst>
              <a:ext uri="{FF2B5EF4-FFF2-40B4-BE49-F238E27FC236}">
                <a16:creationId xmlns:a16="http://schemas.microsoft.com/office/drawing/2014/main" id="{67DCC717-7C25-4874-9617-156301F7838F}"/>
              </a:ext>
            </a:extLst>
          </p:cNvPr>
          <p:cNvSpPr/>
          <p:nvPr/>
        </p:nvSpPr>
        <p:spPr>
          <a:xfrm rot="10800000">
            <a:off x="3428222" y="3926831"/>
            <a:ext cx="699320" cy="844415"/>
          </a:xfrm>
          <a:prstGeom prst="triangle">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2" name="Rettangolo 41">
            <a:extLst>
              <a:ext uri="{FF2B5EF4-FFF2-40B4-BE49-F238E27FC236}">
                <a16:creationId xmlns:a16="http://schemas.microsoft.com/office/drawing/2014/main" id="{7224F6C1-9E4D-4D3C-927E-470ACC9D605A}"/>
              </a:ext>
            </a:extLst>
          </p:cNvPr>
          <p:cNvSpPr/>
          <p:nvPr/>
        </p:nvSpPr>
        <p:spPr>
          <a:xfrm>
            <a:off x="2902068" y="3926831"/>
            <a:ext cx="875816" cy="844417"/>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4" name="Rettangolo 43">
            <a:extLst>
              <a:ext uri="{FF2B5EF4-FFF2-40B4-BE49-F238E27FC236}">
                <a16:creationId xmlns:a16="http://schemas.microsoft.com/office/drawing/2014/main" id="{E8B790CD-9CEB-48F7-936B-A4E0A7EB7D26}"/>
              </a:ext>
            </a:extLst>
          </p:cNvPr>
          <p:cNvSpPr/>
          <p:nvPr/>
        </p:nvSpPr>
        <p:spPr>
          <a:xfrm>
            <a:off x="2658042" y="3926829"/>
            <a:ext cx="1382418"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Open Sans" panose="020B0606030504020204" pitchFamily="34" charset="0"/>
              </a:rPr>
              <a:t>Local</a:t>
            </a:r>
          </a:p>
          <a:p>
            <a:pPr algn="ctr"/>
            <a:r>
              <a:rPr kumimoji="0" lang="en-US" sz="1600" b="1" i="0" u="none" strike="noStrike" kern="0" cap="none" spc="0" normalizeH="0" baseline="0" dirty="0">
                <a:ln>
                  <a:noFill/>
                </a:ln>
                <a:solidFill>
                  <a:schemeClr val="bg1">
                    <a:lumMod val="50000"/>
                  </a:schemeClr>
                </a:solidFill>
                <a:effectLst/>
                <a:uLnTx/>
                <a:uFillTx/>
                <a:latin typeface="Open Sans" panose="020B0606030504020204" pitchFamily="34" charset="0"/>
                <a:ea typeface="+mn-ea"/>
                <a:cs typeface="+mn-cs"/>
                <a:sym typeface="Arial"/>
              </a:rPr>
              <a:t>axes</a:t>
            </a:r>
          </a:p>
        </p:txBody>
      </p:sp>
      <p:sp>
        <p:nvSpPr>
          <p:cNvPr id="54" name="CasellaDiTesto 53">
            <a:extLst>
              <a:ext uri="{FF2B5EF4-FFF2-40B4-BE49-F238E27FC236}">
                <a16:creationId xmlns:a16="http://schemas.microsoft.com/office/drawing/2014/main" id="{1F79E4D6-62F3-4EB5-A016-737D5D7CE570}"/>
              </a:ext>
            </a:extLst>
          </p:cNvPr>
          <p:cNvSpPr txBox="1"/>
          <p:nvPr/>
        </p:nvSpPr>
        <p:spPr>
          <a:xfrm>
            <a:off x="4622466" y="2243267"/>
            <a:ext cx="2134855"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definition</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types</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implementation</a:t>
            </a:r>
          </a:p>
        </p:txBody>
      </p:sp>
      <p:sp>
        <p:nvSpPr>
          <p:cNvPr id="49" name="CasellaDiTesto 48">
            <a:extLst>
              <a:ext uri="{FF2B5EF4-FFF2-40B4-BE49-F238E27FC236}">
                <a16:creationId xmlns:a16="http://schemas.microsoft.com/office/drawing/2014/main" id="{C15D397A-3A62-487D-A439-6E6023A8A9AE}"/>
              </a:ext>
            </a:extLst>
          </p:cNvPr>
          <p:cNvSpPr txBox="1"/>
          <p:nvPr/>
        </p:nvSpPr>
        <p:spPr>
          <a:xfrm>
            <a:off x="3878989" y="4129088"/>
            <a:ext cx="4628364" cy="738664"/>
          </a:xfrm>
          <a:prstGeom prst="rect">
            <a:avLst/>
          </a:prstGeom>
          <a:noFill/>
        </p:spPr>
        <p:txBody>
          <a:bodyPr wrap="square">
            <a:spAutoFit/>
          </a:bodyPr>
          <a:lstStyle/>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a:t>
            </a:r>
            <a:r>
              <a:rPr lang="en-US" dirty="0" err="1">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geomTransf</a:t>
            </a:r>
            <a:endPar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  default assignment in STKO</a:t>
            </a:r>
          </a:p>
          <a:p>
            <a:r>
              <a:rPr lang="en-US" dirty="0">
                <a:solidFill>
                  <a:schemeClr val="bg1">
                    <a:lumMod val="50000"/>
                  </a:schemeClr>
                </a:solidFill>
                <a:latin typeface="Open Sans" panose="020B0606030504020204" pitchFamily="34" charset="0"/>
                <a:ea typeface="Open Sans Light" panose="020B0306030504020204" pitchFamily="34" charset="0"/>
                <a:cs typeface="Open Sans Light" panose="020B0306030504020204" pitchFamily="34" charset="0"/>
              </a:rPr>
              <a:t>modifications</a:t>
            </a:r>
          </a:p>
        </p:txBody>
      </p:sp>
    </p:spTree>
    <p:extLst>
      <p:ext uri="{BB962C8B-B14F-4D97-AF65-F5344CB8AC3E}">
        <p14:creationId xmlns:p14="http://schemas.microsoft.com/office/powerpoint/2010/main" val="3141779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Geometry</a:t>
            </a:r>
            <a:r>
              <a:rPr lang="it-IT" dirty="0"/>
              <a:t> in </a:t>
            </a:r>
            <a:r>
              <a:rPr lang="it-IT" dirty="0" err="1"/>
              <a:t>OpenSees</a:t>
            </a:r>
            <a:endParaRPr lang="en-GB" b="0" i="1" dirty="0"/>
          </a:p>
        </p:txBody>
      </p:sp>
      <p:sp>
        <p:nvSpPr>
          <p:cNvPr id="9" name="Rettangolo 10">
            <a:extLst>
              <a:ext uri="{FF2B5EF4-FFF2-40B4-BE49-F238E27FC236}">
                <a16:creationId xmlns:a16="http://schemas.microsoft.com/office/drawing/2014/main" id="{2D3F949B-CD2F-475F-9B22-C23ECA2B8301}"/>
              </a:ext>
            </a:extLst>
          </p:cNvPr>
          <p:cNvSpPr/>
          <p:nvPr/>
        </p:nvSpPr>
        <p:spPr>
          <a:xfrm>
            <a:off x="6170994" y="1596630"/>
            <a:ext cx="2326512" cy="338554"/>
          </a:xfrm>
          <a:prstGeom prst="rect">
            <a:avLst/>
          </a:prstGeom>
        </p:spPr>
        <p:txBody>
          <a:bodyPr wrap="square">
            <a:spAutoFit/>
          </a:bodyPr>
          <a:lstStyle/>
          <a:p>
            <a:pPr>
              <a:buNone/>
            </a:pPr>
            <a:r>
              <a:rPr lang="en-US"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construct objects</a:t>
            </a:r>
          </a:p>
        </p:txBody>
      </p:sp>
      <p:grpSp>
        <p:nvGrpSpPr>
          <p:cNvPr id="10" name="Group 4">
            <a:extLst>
              <a:ext uri="{FF2B5EF4-FFF2-40B4-BE49-F238E27FC236}">
                <a16:creationId xmlns:a16="http://schemas.microsoft.com/office/drawing/2014/main" id="{FDF81694-38E9-4B27-9AF4-66CDF5113116}"/>
              </a:ext>
            </a:extLst>
          </p:cNvPr>
          <p:cNvGrpSpPr/>
          <p:nvPr/>
        </p:nvGrpSpPr>
        <p:grpSpPr>
          <a:xfrm>
            <a:off x="6254067" y="733391"/>
            <a:ext cx="2250736" cy="844422"/>
            <a:chOff x="456942" y="1831865"/>
            <a:chExt cx="2250736" cy="844422"/>
          </a:xfrm>
        </p:grpSpPr>
        <p:sp>
          <p:nvSpPr>
            <p:cNvPr id="11" name="Triangolo isoscele 50">
              <a:extLst>
                <a:ext uri="{FF2B5EF4-FFF2-40B4-BE49-F238E27FC236}">
                  <a16:creationId xmlns:a16="http://schemas.microsoft.com/office/drawing/2014/main" id="{76804BF6-1FDC-43AB-B7E7-3C869B98625F}"/>
                </a:ext>
              </a:extLst>
            </p:cNvPr>
            <p:cNvSpPr/>
            <p:nvPr/>
          </p:nvSpPr>
          <p:spPr>
            <a:xfrm rot="10800000">
              <a:off x="2008358" y="1831870"/>
              <a:ext cx="699320" cy="844415"/>
            </a:xfrm>
            <a:prstGeom prst="triangle">
              <a:avLst/>
            </a:prstGeom>
            <a:solidFill>
              <a:srgbClr val="FFC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12" name="Rettangolo 51">
              <a:extLst>
                <a:ext uri="{FF2B5EF4-FFF2-40B4-BE49-F238E27FC236}">
                  <a16:creationId xmlns:a16="http://schemas.microsoft.com/office/drawing/2014/main" id="{1AE43FA0-CEF3-4C46-9E34-60D3F4526D12}"/>
                </a:ext>
              </a:extLst>
            </p:cNvPr>
            <p:cNvSpPr/>
            <p:nvPr/>
          </p:nvSpPr>
          <p:spPr>
            <a:xfrm>
              <a:off x="806239" y="1831870"/>
              <a:ext cx="1546624" cy="844417"/>
            </a:xfrm>
            <a:prstGeom prst="rect">
              <a:avLst/>
            </a:prstGeom>
            <a:solidFill>
              <a:srgbClr val="FFC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FFC000"/>
                </a:solidFill>
              </a:endParaRPr>
            </a:p>
          </p:txBody>
        </p:sp>
        <p:sp>
          <p:nvSpPr>
            <p:cNvPr id="13" name="Triangolo isoscele 74">
              <a:extLst>
                <a:ext uri="{FF2B5EF4-FFF2-40B4-BE49-F238E27FC236}">
                  <a16:creationId xmlns:a16="http://schemas.microsoft.com/office/drawing/2014/main" id="{19412ED7-69D8-4A11-A5BB-1964CF92DD6E}"/>
                </a:ext>
              </a:extLst>
            </p:cNvPr>
            <p:cNvSpPr/>
            <p:nvPr/>
          </p:nvSpPr>
          <p:spPr>
            <a:xfrm>
              <a:off x="456942" y="1831865"/>
              <a:ext cx="699320" cy="844415"/>
            </a:xfrm>
            <a:prstGeom prst="triangle">
              <a:avLst/>
            </a:prstGeom>
            <a:solidFill>
              <a:srgbClr val="FFC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grpSp>
      <p:sp>
        <p:nvSpPr>
          <p:cNvPr id="14" name="Elaborazione 4">
            <a:extLst>
              <a:ext uri="{FF2B5EF4-FFF2-40B4-BE49-F238E27FC236}">
                <a16:creationId xmlns:a16="http://schemas.microsoft.com/office/drawing/2014/main" id="{FFABF90E-95E6-4370-BC41-389714A99476}"/>
              </a:ext>
            </a:extLst>
          </p:cNvPr>
          <p:cNvSpPr/>
          <p:nvPr/>
        </p:nvSpPr>
        <p:spPr>
          <a:xfrm>
            <a:off x="6383351" y="863040"/>
            <a:ext cx="1986649" cy="585116"/>
          </a:xfrm>
          <a:prstGeom prst="round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it-IT" sz="2000" b="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Modelbuilder</a:t>
            </a:r>
            <a:endParaRPr lang="it-IT" sz="20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17" name="Immagine 16">
            <a:extLst>
              <a:ext uri="{FF2B5EF4-FFF2-40B4-BE49-F238E27FC236}">
                <a16:creationId xmlns:a16="http://schemas.microsoft.com/office/drawing/2014/main" id="{25676B0A-4F05-494C-8BA9-2154B8F497F8}"/>
              </a:ext>
            </a:extLst>
          </p:cNvPr>
          <p:cNvPicPr>
            <a:picLocks noChangeAspect="1"/>
          </p:cNvPicPr>
          <p:nvPr/>
        </p:nvPicPr>
        <p:blipFill rotWithShape="1">
          <a:blip r:embed="rId3"/>
          <a:srcRect l="-1" t="758" r="-9278" b="46797"/>
          <a:stretch/>
        </p:blipFill>
        <p:spPr>
          <a:xfrm>
            <a:off x="316790" y="709498"/>
            <a:ext cx="3440711" cy="2078577"/>
          </a:xfrm>
          <a:prstGeom prst="rect">
            <a:avLst/>
          </a:prstGeom>
          <a:ln>
            <a:solidFill>
              <a:srgbClr val="FFC000"/>
            </a:solidFill>
          </a:ln>
        </p:spPr>
      </p:pic>
      <p:sp>
        <p:nvSpPr>
          <p:cNvPr id="18" name="TextBox 25">
            <a:extLst>
              <a:ext uri="{FF2B5EF4-FFF2-40B4-BE49-F238E27FC236}">
                <a16:creationId xmlns:a16="http://schemas.microsoft.com/office/drawing/2014/main" id="{C0F2F585-F9FC-4400-8474-553D73491550}"/>
              </a:ext>
            </a:extLst>
          </p:cNvPr>
          <p:cNvSpPr txBox="1"/>
          <p:nvPr/>
        </p:nvSpPr>
        <p:spPr>
          <a:xfrm>
            <a:off x="1121848" y="4798123"/>
            <a:ext cx="5863590" cy="307777"/>
          </a:xfrm>
          <a:prstGeom prst="rect">
            <a:avLst/>
          </a:prstGeom>
          <a:noFill/>
        </p:spPr>
        <p:txBody>
          <a:bodyPr wrap="square">
            <a:spAutoFit/>
          </a:bodyPr>
          <a:lstStyle/>
          <a:p>
            <a:pPr algn="r"/>
            <a:r>
              <a:rPr lang="it-IT" i="1" dirty="0" err="1">
                <a:latin typeface="Open Sans" panose="020B0606030504020204" pitchFamily="34" charset="0"/>
                <a:ea typeface="Open Sans" panose="020B0606030504020204" pitchFamily="34" charset="0"/>
                <a:cs typeface="Open Sans" panose="020B0606030504020204" pitchFamily="34" charset="0"/>
              </a:rPr>
              <a:t>See</a:t>
            </a:r>
            <a:r>
              <a:rPr lang="it-IT" i="1" dirty="0">
                <a:latin typeface="Open Sans" panose="020B0606030504020204" pitchFamily="34" charset="0"/>
                <a:ea typeface="Open Sans" panose="020B0606030504020204" pitchFamily="34" charset="0"/>
                <a:cs typeface="Open Sans" panose="020B0606030504020204" pitchFamily="34" charset="0"/>
              </a:rPr>
              <a:t> support file: </a:t>
            </a:r>
            <a:r>
              <a:rPr lang="it-IT"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ex6.tcl, ex6.scd</a:t>
            </a:r>
          </a:p>
        </p:txBody>
      </p:sp>
      <p:pic>
        <p:nvPicPr>
          <p:cNvPr id="19" name="Immagine 18">
            <a:extLst>
              <a:ext uri="{FF2B5EF4-FFF2-40B4-BE49-F238E27FC236}">
                <a16:creationId xmlns:a16="http://schemas.microsoft.com/office/drawing/2014/main" id="{036637C9-17DB-44E3-A539-E13A4DBF9494}"/>
              </a:ext>
            </a:extLst>
          </p:cNvPr>
          <p:cNvPicPr>
            <a:picLocks noChangeAspect="1"/>
          </p:cNvPicPr>
          <p:nvPr/>
        </p:nvPicPr>
        <p:blipFill rotWithShape="1">
          <a:blip r:embed="rId3"/>
          <a:srcRect t="53203"/>
          <a:stretch/>
        </p:blipFill>
        <p:spPr>
          <a:xfrm>
            <a:off x="2678798" y="838293"/>
            <a:ext cx="3148569" cy="1854763"/>
          </a:xfrm>
          <a:prstGeom prst="rect">
            <a:avLst/>
          </a:prstGeom>
          <a:ln>
            <a:solidFill>
              <a:srgbClr val="FFC000"/>
            </a:solidFill>
          </a:ln>
        </p:spPr>
      </p:pic>
      <p:pic>
        <p:nvPicPr>
          <p:cNvPr id="23" name="Immagine 22">
            <a:extLst>
              <a:ext uri="{FF2B5EF4-FFF2-40B4-BE49-F238E27FC236}">
                <a16:creationId xmlns:a16="http://schemas.microsoft.com/office/drawing/2014/main" id="{43A37943-236B-4E3B-9E0A-C9FFFB2FDAA2}"/>
              </a:ext>
            </a:extLst>
          </p:cNvPr>
          <p:cNvPicPr>
            <a:picLocks noChangeAspect="1"/>
          </p:cNvPicPr>
          <p:nvPr/>
        </p:nvPicPr>
        <p:blipFill rotWithShape="1">
          <a:blip r:embed="rId4"/>
          <a:srcRect l="1232" t="55556" b="30278"/>
          <a:stretch/>
        </p:blipFill>
        <p:spPr>
          <a:xfrm>
            <a:off x="316790" y="3940875"/>
            <a:ext cx="3440711" cy="728663"/>
          </a:xfrm>
          <a:prstGeom prst="rect">
            <a:avLst/>
          </a:prstGeom>
          <a:ln>
            <a:solidFill>
              <a:srgbClr val="00B0F0"/>
            </a:solidFill>
          </a:ln>
        </p:spPr>
      </p:pic>
      <p:pic>
        <p:nvPicPr>
          <p:cNvPr id="25" name="Immagine 24">
            <a:extLst>
              <a:ext uri="{FF2B5EF4-FFF2-40B4-BE49-F238E27FC236}">
                <a16:creationId xmlns:a16="http://schemas.microsoft.com/office/drawing/2014/main" id="{89B9425C-405D-447E-9CF5-F87A521A718D}"/>
              </a:ext>
            </a:extLst>
          </p:cNvPr>
          <p:cNvPicPr>
            <a:picLocks noChangeAspect="1"/>
          </p:cNvPicPr>
          <p:nvPr/>
        </p:nvPicPr>
        <p:blipFill rotWithShape="1">
          <a:blip r:embed="rId5"/>
          <a:srcRect l="630" t="95918" r="-1722" b="164"/>
          <a:stretch/>
        </p:blipFill>
        <p:spPr>
          <a:xfrm>
            <a:off x="316790" y="4734261"/>
            <a:ext cx="3440711" cy="158697"/>
          </a:xfrm>
          <a:prstGeom prst="rect">
            <a:avLst/>
          </a:prstGeom>
          <a:ln>
            <a:solidFill>
              <a:srgbClr val="00B0F0"/>
            </a:solidFill>
          </a:ln>
        </p:spPr>
      </p:pic>
      <p:pic>
        <p:nvPicPr>
          <p:cNvPr id="26" name="Immagine 25">
            <a:extLst>
              <a:ext uri="{FF2B5EF4-FFF2-40B4-BE49-F238E27FC236}">
                <a16:creationId xmlns:a16="http://schemas.microsoft.com/office/drawing/2014/main" id="{6457A93C-8393-4A28-AF24-B1644007CB39}"/>
              </a:ext>
            </a:extLst>
          </p:cNvPr>
          <p:cNvPicPr>
            <a:picLocks noChangeAspect="1"/>
          </p:cNvPicPr>
          <p:nvPr/>
        </p:nvPicPr>
        <p:blipFill rotWithShape="1">
          <a:blip r:embed="rId4"/>
          <a:srcRect l="1232" t="104" b="80147"/>
          <a:stretch/>
        </p:blipFill>
        <p:spPr>
          <a:xfrm>
            <a:off x="316790" y="2870680"/>
            <a:ext cx="3440711" cy="1015802"/>
          </a:xfrm>
          <a:prstGeom prst="rect">
            <a:avLst/>
          </a:prstGeom>
          <a:ln>
            <a:solidFill>
              <a:srgbClr val="00B0F0"/>
            </a:solidFill>
          </a:ln>
        </p:spPr>
      </p:pic>
      <p:pic>
        <p:nvPicPr>
          <p:cNvPr id="21" name="Immagine 20">
            <a:extLst>
              <a:ext uri="{FF2B5EF4-FFF2-40B4-BE49-F238E27FC236}">
                <a16:creationId xmlns:a16="http://schemas.microsoft.com/office/drawing/2014/main" id="{366622DA-96E3-414F-882C-D396A6FE6822}"/>
              </a:ext>
            </a:extLst>
          </p:cNvPr>
          <p:cNvPicPr>
            <a:picLocks noChangeAspect="1"/>
          </p:cNvPicPr>
          <p:nvPr/>
        </p:nvPicPr>
        <p:blipFill>
          <a:blip r:embed="rId6"/>
          <a:stretch>
            <a:fillRect/>
          </a:stretch>
        </p:blipFill>
        <p:spPr>
          <a:xfrm>
            <a:off x="2672697" y="2986777"/>
            <a:ext cx="1585331" cy="1799409"/>
          </a:xfrm>
          <a:prstGeom prst="rect">
            <a:avLst/>
          </a:prstGeom>
          <a:ln>
            <a:solidFill>
              <a:srgbClr val="00B0F0"/>
            </a:solidFill>
          </a:ln>
        </p:spPr>
      </p:pic>
      <p:sp>
        <p:nvSpPr>
          <p:cNvPr id="27" name="Rettangolo 10">
            <a:extLst>
              <a:ext uri="{FF2B5EF4-FFF2-40B4-BE49-F238E27FC236}">
                <a16:creationId xmlns:a16="http://schemas.microsoft.com/office/drawing/2014/main" id="{90A6E102-855F-45CB-824F-07615F3114DE}"/>
              </a:ext>
            </a:extLst>
          </p:cNvPr>
          <p:cNvSpPr/>
          <p:nvPr/>
        </p:nvSpPr>
        <p:spPr>
          <a:xfrm>
            <a:off x="5484909" y="3771598"/>
            <a:ext cx="2326512" cy="338554"/>
          </a:xfrm>
          <a:prstGeom prst="rect">
            <a:avLst/>
          </a:prstGeom>
        </p:spPr>
        <p:txBody>
          <a:bodyPr wrap="square">
            <a:spAutoFit/>
          </a:bodyPr>
          <a:lstStyle/>
          <a:p>
            <a:pPr>
              <a:buNone/>
            </a:pPr>
            <a:r>
              <a:rPr lang="en-US"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draw objects</a:t>
            </a:r>
          </a:p>
        </p:txBody>
      </p:sp>
      <p:grpSp>
        <p:nvGrpSpPr>
          <p:cNvPr id="28" name="Group 4">
            <a:extLst>
              <a:ext uri="{FF2B5EF4-FFF2-40B4-BE49-F238E27FC236}">
                <a16:creationId xmlns:a16="http://schemas.microsoft.com/office/drawing/2014/main" id="{4AF47AC6-7422-4991-96D4-6BEB62F34293}"/>
              </a:ext>
            </a:extLst>
          </p:cNvPr>
          <p:cNvGrpSpPr/>
          <p:nvPr/>
        </p:nvGrpSpPr>
        <p:grpSpPr>
          <a:xfrm>
            <a:off x="5245887" y="2908359"/>
            <a:ext cx="2250736" cy="844422"/>
            <a:chOff x="456942" y="1831865"/>
            <a:chExt cx="2250736" cy="844422"/>
          </a:xfrm>
        </p:grpSpPr>
        <p:sp>
          <p:nvSpPr>
            <p:cNvPr id="29" name="Triangolo isoscele 50">
              <a:extLst>
                <a:ext uri="{FF2B5EF4-FFF2-40B4-BE49-F238E27FC236}">
                  <a16:creationId xmlns:a16="http://schemas.microsoft.com/office/drawing/2014/main" id="{82D13852-444C-4087-8136-7FD9B35B9700}"/>
                </a:ext>
              </a:extLst>
            </p:cNvPr>
            <p:cNvSpPr/>
            <p:nvPr/>
          </p:nvSpPr>
          <p:spPr>
            <a:xfrm rot="10800000">
              <a:off x="2008358" y="1831870"/>
              <a:ext cx="699320" cy="844415"/>
            </a:xfrm>
            <a:prstGeom prst="triangle">
              <a:avLst/>
            </a:prstGeom>
            <a:solidFill>
              <a:srgbClr val="00B0F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30" name="Rettangolo 51">
              <a:extLst>
                <a:ext uri="{FF2B5EF4-FFF2-40B4-BE49-F238E27FC236}">
                  <a16:creationId xmlns:a16="http://schemas.microsoft.com/office/drawing/2014/main" id="{7E497636-9629-49A9-962C-CE5518E31B1A}"/>
                </a:ext>
              </a:extLst>
            </p:cNvPr>
            <p:cNvSpPr/>
            <p:nvPr/>
          </p:nvSpPr>
          <p:spPr>
            <a:xfrm>
              <a:off x="806239" y="1831870"/>
              <a:ext cx="1546624" cy="844417"/>
            </a:xfrm>
            <a:prstGeom prst="rect">
              <a:avLst/>
            </a:prstGeom>
            <a:solidFill>
              <a:srgbClr val="00B0F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00B0F0"/>
                </a:solidFill>
              </a:endParaRPr>
            </a:p>
          </p:txBody>
        </p:sp>
        <p:sp>
          <p:nvSpPr>
            <p:cNvPr id="31" name="Triangolo isoscele 74">
              <a:extLst>
                <a:ext uri="{FF2B5EF4-FFF2-40B4-BE49-F238E27FC236}">
                  <a16:creationId xmlns:a16="http://schemas.microsoft.com/office/drawing/2014/main" id="{610610A0-AFED-42FB-A69C-228F89FE8F80}"/>
                </a:ext>
              </a:extLst>
            </p:cNvPr>
            <p:cNvSpPr/>
            <p:nvPr/>
          </p:nvSpPr>
          <p:spPr>
            <a:xfrm>
              <a:off x="456942" y="1831865"/>
              <a:ext cx="699320" cy="844415"/>
            </a:xfrm>
            <a:prstGeom prst="triangle">
              <a:avLst/>
            </a:prstGeom>
            <a:solidFill>
              <a:srgbClr val="00B0F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grpSp>
      <p:sp>
        <p:nvSpPr>
          <p:cNvPr id="32" name="Elaborazione 4">
            <a:extLst>
              <a:ext uri="{FF2B5EF4-FFF2-40B4-BE49-F238E27FC236}">
                <a16:creationId xmlns:a16="http://schemas.microsoft.com/office/drawing/2014/main" id="{2F19BDE9-523C-4F59-88AF-814664245896}"/>
              </a:ext>
            </a:extLst>
          </p:cNvPr>
          <p:cNvSpPr/>
          <p:nvPr/>
        </p:nvSpPr>
        <p:spPr>
          <a:xfrm>
            <a:off x="5375171" y="3038008"/>
            <a:ext cx="1986649" cy="585116"/>
          </a:xfrm>
          <a:prstGeom prst="round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it-IT" sz="20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CAE</a:t>
            </a:r>
          </a:p>
        </p:txBody>
      </p:sp>
    </p:spTree>
    <p:extLst>
      <p:ext uri="{BB962C8B-B14F-4D97-AF65-F5344CB8AC3E}">
        <p14:creationId xmlns:p14="http://schemas.microsoft.com/office/powerpoint/2010/main" val="1690900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6">
            <a:extLst>
              <a:ext uri="{FF2B5EF4-FFF2-40B4-BE49-F238E27FC236}">
                <a16:creationId xmlns:a16="http://schemas.microsoft.com/office/drawing/2014/main" id="{6260163F-FEB8-42B1-BEC8-A90CCE09EB0F}"/>
              </a:ext>
            </a:extLst>
          </p:cNvPr>
          <p:cNvGrpSpPr/>
          <p:nvPr/>
        </p:nvGrpSpPr>
        <p:grpSpPr>
          <a:xfrm>
            <a:off x="-493120" y="648573"/>
            <a:ext cx="9360331" cy="1077704"/>
            <a:chOff x="5453929" y="591733"/>
            <a:chExt cx="3431472" cy="395083"/>
          </a:xfrm>
        </p:grpSpPr>
        <p:sp>
          <p:nvSpPr>
            <p:cNvPr id="16" name="Rectangle 17">
              <a:extLst>
                <a:ext uri="{FF2B5EF4-FFF2-40B4-BE49-F238E27FC236}">
                  <a16:creationId xmlns:a16="http://schemas.microsoft.com/office/drawing/2014/main" id="{9C8D7088-F571-4181-BE58-0C941D9D8301}"/>
                </a:ext>
              </a:extLst>
            </p:cNvPr>
            <p:cNvSpPr/>
            <p:nvPr/>
          </p:nvSpPr>
          <p:spPr>
            <a:xfrm flipV="1">
              <a:off x="5625976" y="591733"/>
              <a:ext cx="3088208"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7" name="Triangolo isoscele 16">
              <a:extLst>
                <a:ext uri="{FF2B5EF4-FFF2-40B4-BE49-F238E27FC236}">
                  <a16:creationId xmlns:a16="http://schemas.microsoft.com/office/drawing/2014/main" id="{689C3719-3FF9-435E-9AC2-5EF8AA18D381}"/>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8" name="Triangolo isoscele 16">
              <a:extLst>
                <a:ext uri="{FF2B5EF4-FFF2-40B4-BE49-F238E27FC236}">
                  <a16:creationId xmlns:a16="http://schemas.microsoft.com/office/drawing/2014/main" id="{F01C18BE-D6DF-4477-9E59-9577A9217F61}"/>
                </a:ext>
              </a:extLst>
            </p:cNvPr>
            <p:cNvSpPr/>
            <p:nvPr/>
          </p:nvSpPr>
          <p:spPr>
            <a:xfrm flipH="1">
              <a:off x="5453929"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grpSp>
        <p:nvGrpSpPr>
          <p:cNvPr id="20" name="Group 16">
            <a:extLst>
              <a:ext uri="{FF2B5EF4-FFF2-40B4-BE49-F238E27FC236}">
                <a16:creationId xmlns:a16="http://schemas.microsoft.com/office/drawing/2014/main" id="{2CC43A1E-525F-4F42-A0C4-633B46085CC1}"/>
              </a:ext>
            </a:extLst>
          </p:cNvPr>
          <p:cNvGrpSpPr/>
          <p:nvPr/>
        </p:nvGrpSpPr>
        <p:grpSpPr>
          <a:xfrm>
            <a:off x="-470653" y="3438652"/>
            <a:ext cx="8125873" cy="1077704"/>
            <a:chOff x="5906478" y="591733"/>
            <a:chExt cx="2978923" cy="395083"/>
          </a:xfrm>
        </p:grpSpPr>
        <p:sp>
          <p:nvSpPr>
            <p:cNvPr id="21" name="Rectangle 17">
              <a:extLst>
                <a:ext uri="{FF2B5EF4-FFF2-40B4-BE49-F238E27FC236}">
                  <a16:creationId xmlns:a16="http://schemas.microsoft.com/office/drawing/2014/main" id="{474579CA-4295-4460-A67A-A198639EA4C9}"/>
                </a:ext>
              </a:extLst>
            </p:cNvPr>
            <p:cNvSpPr/>
            <p:nvPr/>
          </p:nvSpPr>
          <p:spPr>
            <a:xfrm flipV="1">
              <a:off x="6073781" y="591733"/>
              <a:ext cx="2640403"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2" name="Triangolo isoscele 21">
              <a:extLst>
                <a:ext uri="{FF2B5EF4-FFF2-40B4-BE49-F238E27FC236}">
                  <a16:creationId xmlns:a16="http://schemas.microsoft.com/office/drawing/2014/main" id="{0A57A4E3-A014-4645-91E6-6EE90CB47E30}"/>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3" name="Triangolo isoscele 16">
              <a:extLst>
                <a:ext uri="{FF2B5EF4-FFF2-40B4-BE49-F238E27FC236}">
                  <a16:creationId xmlns:a16="http://schemas.microsoft.com/office/drawing/2014/main" id="{1FA4FE1E-D2FA-4B5D-A079-4AEE5F3F9182}"/>
                </a:ext>
              </a:extLst>
            </p:cNvPr>
            <p:cNvSpPr/>
            <p:nvPr/>
          </p:nvSpPr>
          <p:spPr>
            <a:xfrm flipH="1">
              <a:off x="5906478"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Geometry</a:t>
            </a:r>
            <a:r>
              <a:rPr lang="it-IT" dirty="0"/>
              <a:t> in STKO</a:t>
            </a:r>
            <a:endParaRPr lang="en-GB" b="0" i="1" dirty="0"/>
          </a:p>
        </p:txBody>
      </p:sp>
      <p:pic>
        <p:nvPicPr>
          <p:cNvPr id="9" name="Picture 2">
            <a:extLst>
              <a:ext uri="{FF2B5EF4-FFF2-40B4-BE49-F238E27FC236}">
                <a16:creationId xmlns:a16="http://schemas.microsoft.com/office/drawing/2014/main" id="{83AB814A-5236-46FD-A850-8517644D77F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398" r="48154"/>
          <a:stretch/>
        </p:blipFill>
        <p:spPr bwMode="auto">
          <a:xfrm>
            <a:off x="3637824" y="1909710"/>
            <a:ext cx="1925751" cy="136107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EA1FFBA0-6641-42C3-BA48-2E5BFE4965B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523" r="8029"/>
          <a:stretch/>
        </p:blipFill>
        <p:spPr bwMode="auto">
          <a:xfrm>
            <a:off x="5563575" y="1858630"/>
            <a:ext cx="1925751" cy="1361078"/>
          </a:xfrm>
          <a:prstGeom prst="rect">
            <a:avLst/>
          </a:prstGeom>
          <a:noFill/>
          <a:extLst>
            <a:ext uri="{909E8E84-426E-40DD-AFC4-6F175D3DCCD1}">
              <a14:hiddenFill xmlns:a14="http://schemas.microsoft.com/office/drawing/2010/main">
                <a:solidFill>
                  <a:srgbClr val="FFFFFF"/>
                </a:solidFill>
              </a14:hiddenFill>
            </a:ext>
          </a:extLst>
        </p:spPr>
      </p:pic>
      <p:sp>
        <p:nvSpPr>
          <p:cNvPr id="11" name="CasellaDiTesto 10">
            <a:extLst>
              <a:ext uri="{FF2B5EF4-FFF2-40B4-BE49-F238E27FC236}">
                <a16:creationId xmlns:a16="http://schemas.microsoft.com/office/drawing/2014/main" id="{97108849-0E8B-4A81-816C-F947D737F110}"/>
              </a:ext>
            </a:extLst>
          </p:cNvPr>
          <p:cNvSpPr txBox="1"/>
          <p:nvPr/>
        </p:nvSpPr>
        <p:spPr>
          <a:xfrm>
            <a:off x="458959" y="936984"/>
            <a:ext cx="6906201" cy="738664"/>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400" b="0" dirty="0">
                <a:solidFill>
                  <a:schemeClr val="tx1"/>
                </a:solidFill>
              </a:rPr>
              <a:t>Orphan nodes and elements are components of a finite element mesh that exist without any associated geometry. The mesh information has been </a:t>
            </a:r>
            <a:r>
              <a:rPr lang="en-US" sz="1400" b="0" i="1" dirty="0">
                <a:solidFill>
                  <a:schemeClr val="tx1"/>
                </a:solidFill>
              </a:rPr>
              <a:t>orphaned</a:t>
            </a:r>
            <a:r>
              <a:rPr lang="en-US" sz="1400" b="0" dirty="0">
                <a:solidFill>
                  <a:schemeClr val="tx1"/>
                </a:solidFill>
              </a:rPr>
              <a:t> from its parent geometry.</a:t>
            </a:r>
            <a:endParaRPr lang="it-IT" sz="1400" b="0" dirty="0">
              <a:solidFill>
                <a:schemeClr val="tx1"/>
              </a:solidFill>
            </a:endParaRPr>
          </a:p>
        </p:txBody>
      </p:sp>
      <p:sp>
        <p:nvSpPr>
          <p:cNvPr id="12" name="CasellaDiTesto 11">
            <a:extLst>
              <a:ext uri="{FF2B5EF4-FFF2-40B4-BE49-F238E27FC236}">
                <a16:creationId xmlns:a16="http://schemas.microsoft.com/office/drawing/2014/main" id="{D4CB8B78-71B6-49EA-A141-F3EC3922711A}"/>
              </a:ext>
            </a:extLst>
          </p:cNvPr>
          <p:cNvSpPr txBox="1"/>
          <p:nvPr/>
        </p:nvSpPr>
        <p:spPr>
          <a:xfrm>
            <a:off x="460264" y="3751813"/>
            <a:ext cx="6674582" cy="724482"/>
          </a:xfrm>
          <a:prstGeom prst="rect">
            <a:avLst/>
          </a:prstGeom>
        </p:spPr>
        <p:txBody>
          <a:bodyPr/>
          <a:lstStyle>
            <a:defPPr marR="0" lvl="0" algn="l" rtl="0">
              <a:lnSpc>
                <a:spcPct val="100000"/>
              </a:lnSpc>
              <a:spcBef>
                <a:spcPts val="0"/>
              </a:spcBef>
              <a:spcAft>
                <a:spcPts val="0"/>
              </a:spcAft>
              <a:defRPr/>
            </a:defPPr>
            <a:lvl1pPr marL="76200" indent="0">
              <a:buNone/>
              <a:defRPr sz="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1400" dirty="0"/>
              <a:t>Geometries are defined by their boundaries, the model is constituted by topological components (faces, edges and vertices) and the connection between them. Only at the end the geometry will be converted into mesh.</a:t>
            </a:r>
            <a:endParaRPr lang="it-IT" sz="1400" dirty="0"/>
          </a:p>
        </p:txBody>
      </p:sp>
      <p:sp>
        <p:nvSpPr>
          <p:cNvPr id="19" name="CasellaDiTesto 18">
            <a:extLst>
              <a:ext uri="{FF2B5EF4-FFF2-40B4-BE49-F238E27FC236}">
                <a16:creationId xmlns:a16="http://schemas.microsoft.com/office/drawing/2014/main" id="{9BB7EBCC-D16F-49CD-9622-0EFA6577A15E}"/>
              </a:ext>
            </a:extLst>
          </p:cNvPr>
          <p:cNvSpPr txBox="1"/>
          <p:nvPr/>
        </p:nvSpPr>
        <p:spPr>
          <a:xfrm>
            <a:off x="458959" y="652544"/>
            <a:ext cx="2571750"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Orphan Mesh</a:t>
            </a:r>
            <a:endParaRPr lang="it-IT" sz="1600" dirty="0">
              <a:solidFill>
                <a:schemeClr val="tx1"/>
              </a:solidFill>
            </a:endParaRPr>
          </a:p>
        </p:txBody>
      </p:sp>
      <p:sp>
        <p:nvSpPr>
          <p:cNvPr id="29" name="CasellaDiTesto 28">
            <a:extLst>
              <a:ext uri="{FF2B5EF4-FFF2-40B4-BE49-F238E27FC236}">
                <a16:creationId xmlns:a16="http://schemas.microsoft.com/office/drawing/2014/main" id="{396B5246-6320-4AF8-AC65-2FF5E6E5C03D}"/>
              </a:ext>
            </a:extLst>
          </p:cNvPr>
          <p:cNvSpPr txBox="1"/>
          <p:nvPr/>
        </p:nvSpPr>
        <p:spPr>
          <a:xfrm>
            <a:off x="458959" y="3502432"/>
            <a:ext cx="3532016"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Boundary representation </a:t>
            </a:r>
            <a:r>
              <a:rPr lang="en-US" sz="1600" dirty="0" err="1">
                <a:solidFill>
                  <a:schemeClr val="tx1"/>
                </a:solidFill>
              </a:rPr>
              <a:t>BRep</a:t>
            </a:r>
            <a:endParaRPr lang="it-IT" sz="1600" dirty="0">
              <a:solidFill>
                <a:schemeClr val="tx1"/>
              </a:solidFill>
            </a:endParaRPr>
          </a:p>
        </p:txBody>
      </p:sp>
      <p:pic>
        <p:nvPicPr>
          <p:cNvPr id="31" name="Immagine 30">
            <a:extLst>
              <a:ext uri="{FF2B5EF4-FFF2-40B4-BE49-F238E27FC236}">
                <a16:creationId xmlns:a16="http://schemas.microsoft.com/office/drawing/2014/main" id="{D5E92197-9CEE-4AD6-8928-705305D48B9A}"/>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Effect>
                      <a14:saturation sat="0"/>
                    </a14:imgEffect>
                    <a14:imgEffect>
                      <a14:brightnessContrast bright="40000" contrast="-40000"/>
                    </a14:imgEffect>
                  </a14:imgLayer>
                </a14:imgProps>
              </a:ext>
            </a:extLst>
          </a:blip>
          <a:stretch>
            <a:fillRect/>
          </a:stretch>
        </p:blipFill>
        <p:spPr>
          <a:xfrm>
            <a:off x="541021" y="1899613"/>
            <a:ext cx="2842851" cy="1381272"/>
          </a:xfrm>
          <a:prstGeom prst="rect">
            <a:avLst/>
          </a:prstGeom>
        </p:spPr>
      </p:pic>
      <p:cxnSp>
        <p:nvCxnSpPr>
          <p:cNvPr id="33" name="Connettore diritto 32">
            <a:extLst>
              <a:ext uri="{FF2B5EF4-FFF2-40B4-BE49-F238E27FC236}">
                <a16:creationId xmlns:a16="http://schemas.microsoft.com/office/drawing/2014/main" id="{F0D17E52-B33B-4ED2-973A-FA08DA22E9E6}"/>
              </a:ext>
            </a:extLst>
          </p:cNvPr>
          <p:cNvCxnSpPr/>
          <p:nvPr/>
        </p:nvCxnSpPr>
        <p:spPr>
          <a:xfrm>
            <a:off x="542109" y="1891160"/>
            <a:ext cx="2847702"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5" name="Connettore 2 34">
            <a:extLst>
              <a:ext uri="{FF2B5EF4-FFF2-40B4-BE49-F238E27FC236}">
                <a16:creationId xmlns:a16="http://schemas.microsoft.com/office/drawing/2014/main" id="{F8D699FB-5102-4889-9A99-0E603E9850C0}"/>
              </a:ext>
            </a:extLst>
          </p:cNvPr>
          <p:cNvCxnSpPr>
            <a:stCxn id="31" idx="0"/>
          </p:cNvCxnSpPr>
          <p:nvPr/>
        </p:nvCxnSpPr>
        <p:spPr>
          <a:xfrm flipH="1" flipV="1">
            <a:off x="1962446" y="1724940"/>
            <a:ext cx="1" cy="174673"/>
          </a:xfrm>
          <a:prstGeom prst="straightConnector1">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36" name="Connettore diritto 35">
            <a:extLst>
              <a:ext uri="{FF2B5EF4-FFF2-40B4-BE49-F238E27FC236}">
                <a16:creationId xmlns:a16="http://schemas.microsoft.com/office/drawing/2014/main" id="{6062C9C2-290F-4846-82EE-C2727819C9EA}"/>
              </a:ext>
            </a:extLst>
          </p:cNvPr>
          <p:cNvCxnSpPr>
            <a:cxnSpLocks/>
          </p:cNvCxnSpPr>
          <p:nvPr/>
        </p:nvCxnSpPr>
        <p:spPr>
          <a:xfrm>
            <a:off x="3637824" y="3290205"/>
            <a:ext cx="3798820"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7" name="Connettore 2 36">
            <a:extLst>
              <a:ext uri="{FF2B5EF4-FFF2-40B4-BE49-F238E27FC236}">
                <a16:creationId xmlns:a16="http://schemas.microsoft.com/office/drawing/2014/main" id="{3FE73D3D-4498-438E-BBA0-1A7C527F249A}"/>
              </a:ext>
            </a:extLst>
          </p:cNvPr>
          <p:cNvCxnSpPr>
            <a:cxnSpLocks/>
          </p:cNvCxnSpPr>
          <p:nvPr/>
        </p:nvCxnSpPr>
        <p:spPr>
          <a:xfrm>
            <a:off x="5767087" y="3298659"/>
            <a:ext cx="0" cy="170430"/>
          </a:xfrm>
          <a:prstGeom prst="straightConnector1">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266EED3B-A1EF-43A0-B88E-ACAFF102B261}"/>
              </a:ext>
            </a:extLst>
          </p:cNvPr>
          <p:cNvSpPr txBox="1"/>
          <p:nvPr/>
        </p:nvSpPr>
        <p:spPr>
          <a:xfrm>
            <a:off x="541021" y="4518197"/>
            <a:ext cx="6420520" cy="600164"/>
          </a:xfrm>
          <a:prstGeom prst="rect">
            <a:avLst/>
          </a:prstGeom>
          <a:noFill/>
        </p:spPr>
        <p:txBody>
          <a:bodyPr wrap="square" rtlCol="0">
            <a:spAutoFit/>
          </a:bodyPr>
          <a:lstStyle/>
          <a:p>
            <a:r>
              <a:rPr lang="en-US" sz="1100" i="1" dirty="0">
                <a:latin typeface="+mj-lt"/>
              </a:rPr>
              <a:t>A face is a bounded portion of a surface; </a:t>
            </a:r>
          </a:p>
          <a:p>
            <a:r>
              <a:rPr lang="en-US" sz="1100" i="1" dirty="0">
                <a:latin typeface="+mj-lt"/>
              </a:rPr>
              <a:t>	an edge is a bounded piece of a curve </a:t>
            </a:r>
          </a:p>
          <a:p>
            <a:r>
              <a:rPr lang="en-US" sz="1100" i="1" dirty="0">
                <a:latin typeface="+mj-lt"/>
              </a:rPr>
              <a:t>		and a vertex lies at a point.</a:t>
            </a:r>
            <a:endParaRPr lang="it-IT" sz="1100" i="1" dirty="0">
              <a:latin typeface="+mj-lt"/>
            </a:endParaRPr>
          </a:p>
        </p:txBody>
      </p:sp>
    </p:spTree>
    <p:extLst>
      <p:ext uri="{BB962C8B-B14F-4D97-AF65-F5344CB8AC3E}">
        <p14:creationId xmlns:p14="http://schemas.microsoft.com/office/powerpoint/2010/main" val="3872504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16">
            <a:extLst>
              <a:ext uri="{FF2B5EF4-FFF2-40B4-BE49-F238E27FC236}">
                <a16:creationId xmlns:a16="http://schemas.microsoft.com/office/drawing/2014/main" id="{F37DF670-70E6-44D8-A9E4-38452D7561F4}"/>
              </a:ext>
            </a:extLst>
          </p:cNvPr>
          <p:cNvGrpSpPr/>
          <p:nvPr/>
        </p:nvGrpSpPr>
        <p:grpSpPr>
          <a:xfrm>
            <a:off x="-170979" y="632336"/>
            <a:ext cx="9038190" cy="392632"/>
            <a:chOff x="-209252" y="591732"/>
            <a:chExt cx="9094653" cy="395084"/>
          </a:xfrm>
        </p:grpSpPr>
        <p:sp>
          <p:nvSpPr>
            <p:cNvPr id="34" name="Rectangle 17">
              <a:extLst>
                <a:ext uri="{FF2B5EF4-FFF2-40B4-BE49-F238E27FC236}">
                  <a16:creationId xmlns:a16="http://schemas.microsoft.com/office/drawing/2014/main" id="{64CBFE26-B95E-402F-B63A-8C7B0E78A3B9}"/>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5" name="Triangolo isoscele 34">
              <a:extLst>
                <a:ext uri="{FF2B5EF4-FFF2-40B4-BE49-F238E27FC236}">
                  <a16:creationId xmlns:a16="http://schemas.microsoft.com/office/drawing/2014/main" id="{56FABCEF-2514-4A04-A149-0BC2D8A8DEB9}"/>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6" name="Triangolo isoscele 16">
              <a:extLst>
                <a:ext uri="{FF2B5EF4-FFF2-40B4-BE49-F238E27FC236}">
                  <a16:creationId xmlns:a16="http://schemas.microsoft.com/office/drawing/2014/main" id="{D050C23B-5168-409B-9E82-F0F69443D775}"/>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CAD </a:t>
            </a:r>
            <a:r>
              <a:rPr lang="it-IT" dirty="0" err="1"/>
              <a:t>Commands</a:t>
            </a:r>
            <a:endParaRPr lang="en-GB" b="0" i="1" dirty="0"/>
          </a:p>
        </p:txBody>
      </p:sp>
      <p:grpSp>
        <p:nvGrpSpPr>
          <p:cNvPr id="18" name="Gruppo 17">
            <a:extLst>
              <a:ext uri="{FF2B5EF4-FFF2-40B4-BE49-F238E27FC236}">
                <a16:creationId xmlns:a16="http://schemas.microsoft.com/office/drawing/2014/main" id="{D6FE7ADE-A427-46FA-BBF9-0A6B5E9B98C6}"/>
              </a:ext>
            </a:extLst>
          </p:cNvPr>
          <p:cNvGrpSpPr/>
          <p:nvPr/>
        </p:nvGrpSpPr>
        <p:grpSpPr>
          <a:xfrm>
            <a:off x="181517" y="1168059"/>
            <a:ext cx="700210" cy="3819947"/>
            <a:chOff x="181518" y="1168060"/>
            <a:chExt cx="644860" cy="3517988"/>
          </a:xfrm>
        </p:grpSpPr>
        <p:pic>
          <p:nvPicPr>
            <p:cNvPr id="16" name="Immagine 15">
              <a:extLst>
                <a:ext uri="{FF2B5EF4-FFF2-40B4-BE49-F238E27FC236}">
                  <a16:creationId xmlns:a16="http://schemas.microsoft.com/office/drawing/2014/main" id="{C423DEFA-0BD8-4022-9036-EC29528044AF}"/>
                </a:ext>
              </a:extLst>
            </p:cNvPr>
            <p:cNvPicPr>
              <a:picLocks noChangeAspect="1"/>
            </p:cNvPicPr>
            <p:nvPr/>
          </p:nvPicPr>
          <p:blipFill>
            <a:blip r:embed="rId3"/>
            <a:stretch>
              <a:fillRect/>
            </a:stretch>
          </p:blipFill>
          <p:spPr>
            <a:xfrm>
              <a:off x="312865" y="4275039"/>
              <a:ext cx="382166" cy="411009"/>
            </a:xfrm>
            <a:prstGeom prst="rect">
              <a:avLst/>
            </a:prstGeom>
          </p:spPr>
        </p:pic>
        <p:pic>
          <p:nvPicPr>
            <p:cNvPr id="9" name="Immagine 8">
              <a:extLst>
                <a:ext uri="{FF2B5EF4-FFF2-40B4-BE49-F238E27FC236}">
                  <a16:creationId xmlns:a16="http://schemas.microsoft.com/office/drawing/2014/main" id="{794E84BA-55C1-4FF8-B003-3574669B015C}"/>
                </a:ext>
              </a:extLst>
            </p:cNvPr>
            <p:cNvPicPr>
              <a:picLocks noChangeAspect="1"/>
            </p:cNvPicPr>
            <p:nvPr/>
          </p:nvPicPr>
          <p:blipFill>
            <a:blip r:embed="rId4"/>
            <a:stretch>
              <a:fillRect/>
            </a:stretch>
          </p:blipFill>
          <p:spPr>
            <a:xfrm>
              <a:off x="181518" y="2371274"/>
              <a:ext cx="644860" cy="389750"/>
            </a:xfrm>
            <a:prstGeom prst="rect">
              <a:avLst/>
            </a:prstGeom>
          </p:spPr>
        </p:pic>
        <p:pic>
          <p:nvPicPr>
            <p:cNvPr id="10" name="Immagine 9">
              <a:extLst>
                <a:ext uri="{FF2B5EF4-FFF2-40B4-BE49-F238E27FC236}">
                  <a16:creationId xmlns:a16="http://schemas.microsoft.com/office/drawing/2014/main" id="{6220AF15-50A1-49D7-AD78-CCAF06C91AEF}"/>
                </a:ext>
              </a:extLst>
            </p:cNvPr>
            <p:cNvPicPr>
              <a:picLocks noChangeAspect="1"/>
            </p:cNvPicPr>
            <p:nvPr/>
          </p:nvPicPr>
          <p:blipFill>
            <a:blip r:embed="rId5"/>
            <a:stretch>
              <a:fillRect/>
            </a:stretch>
          </p:blipFill>
          <p:spPr>
            <a:xfrm>
              <a:off x="277184" y="1772042"/>
              <a:ext cx="439355" cy="368491"/>
            </a:xfrm>
            <a:prstGeom prst="rect">
              <a:avLst/>
            </a:prstGeom>
          </p:spPr>
        </p:pic>
        <p:pic>
          <p:nvPicPr>
            <p:cNvPr id="11" name="Immagine 10">
              <a:extLst>
                <a:ext uri="{FF2B5EF4-FFF2-40B4-BE49-F238E27FC236}">
                  <a16:creationId xmlns:a16="http://schemas.microsoft.com/office/drawing/2014/main" id="{448BD3B7-1ED4-4187-95CE-6B0FCF1BF13C}"/>
                </a:ext>
              </a:extLst>
            </p:cNvPr>
            <p:cNvPicPr>
              <a:picLocks noChangeAspect="1"/>
            </p:cNvPicPr>
            <p:nvPr/>
          </p:nvPicPr>
          <p:blipFill>
            <a:blip r:embed="rId6"/>
            <a:stretch>
              <a:fillRect/>
            </a:stretch>
          </p:blipFill>
          <p:spPr>
            <a:xfrm>
              <a:off x="312865" y="1168060"/>
              <a:ext cx="425182" cy="418096"/>
            </a:xfrm>
            <a:prstGeom prst="rect">
              <a:avLst/>
            </a:prstGeom>
          </p:spPr>
        </p:pic>
        <p:pic>
          <p:nvPicPr>
            <p:cNvPr id="12" name="Immagine 11">
              <a:extLst>
                <a:ext uri="{FF2B5EF4-FFF2-40B4-BE49-F238E27FC236}">
                  <a16:creationId xmlns:a16="http://schemas.microsoft.com/office/drawing/2014/main" id="{E3ADA461-DAA2-407D-8225-C44CA4DCD7D4}"/>
                </a:ext>
              </a:extLst>
            </p:cNvPr>
            <p:cNvPicPr>
              <a:picLocks noChangeAspect="1"/>
            </p:cNvPicPr>
            <p:nvPr/>
          </p:nvPicPr>
          <p:blipFill>
            <a:blip r:embed="rId7"/>
            <a:stretch>
              <a:fillRect/>
            </a:stretch>
          </p:blipFill>
          <p:spPr>
            <a:xfrm>
              <a:off x="355134" y="3011484"/>
              <a:ext cx="297628" cy="411009"/>
            </a:xfrm>
            <a:prstGeom prst="rect">
              <a:avLst/>
            </a:prstGeom>
          </p:spPr>
        </p:pic>
        <p:pic>
          <p:nvPicPr>
            <p:cNvPr id="13" name="Immagine 12">
              <a:extLst>
                <a:ext uri="{FF2B5EF4-FFF2-40B4-BE49-F238E27FC236}">
                  <a16:creationId xmlns:a16="http://schemas.microsoft.com/office/drawing/2014/main" id="{C0E10A4B-BEB9-48E3-B611-F25E43018049}"/>
                </a:ext>
              </a:extLst>
            </p:cNvPr>
            <p:cNvPicPr>
              <a:picLocks noChangeAspect="1"/>
            </p:cNvPicPr>
            <p:nvPr/>
          </p:nvPicPr>
          <p:blipFill>
            <a:blip r:embed="rId8"/>
            <a:stretch>
              <a:fillRect/>
            </a:stretch>
          </p:blipFill>
          <p:spPr>
            <a:xfrm>
              <a:off x="338573" y="3650348"/>
              <a:ext cx="304714" cy="396836"/>
            </a:xfrm>
            <a:prstGeom prst="rect">
              <a:avLst/>
            </a:prstGeom>
          </p:spPr>
        </p:pic>
      </p:grpSp>
      <p:sp>
        <p:nvSpPr>
          <p:cNvPr id="19" name="CasellaDiTesto 18">
            <a:extLst>
              <a:ext uri="{FF2B5EF4-FFF2-40B4-BE49-F238E27FC236}">
                <a16:creationId xmlns:a16="http://schemas.microsoft.com/office/drawing/2014/main" id="{5ED8B31E-E50A-4D14-8B3C-23AE942CE489}"/>
              </a:ext>
            </a:extLst>
          </p:cNvPr>
          <p:cNvSpPr txBox="1"/>
          <p:nvPr/>
        </p:nvSpPr>
        <p:spPr>
          <a:xfrm>
            <a:off x="977858" y="2424539"/>
            <a:ext cx="6684414" cy="523220"/>
          </a:xfrm>
          <a:prstGeom prst="rect">
            <a:avLst/>
          </a:prstGeom>
          <a:noFill/>
        </p:spPr>
        <p:txBody>
          <a:bodyPr wrap="square">
            <a:spAutoFit/>
          </a:bodyPr>
          <a:lstStyle/>
          <a:p>
            <a:r>
              <a:rPr lang="it-IT" dirty="0" err="1">
                <a:latin typeface="+mj-lt"/>
              </a:rPr>
              <a:t>Creates</a:t>
            </a:r>
            <a:r>
              <a:rPr lang="it-IT" dirty="0">
                <a:latin typeface="+mj-lt"/>
              </a:rPr>
              <a:t> a </a:t>
            </a:r>
            <a:r>
              <a:rPr lang="it-IT" b="1" dirty="0">
                <a:latin typeface="+mj-lt"/>
              </a:rPr>
              <a:t>compound of the </a:t>
            </a:r>
            <a:r>
              <a:rPr lang="it-IT" b="1" dirty="0" err="1">
                <a:latin typeface="+mj-lt"/>
              </a:rPr>
              <a:t>selected</a:t>
            </a:r>
            <a:r>
              <a:rPr lang="it-IT" b="1" dirty="0">
                <a:latin typeface="+mj-lt"/>
              </a:rPr>
              <a:t> </a:t>
            </a:r>
            <a:r>
              <a:rPr lang="it-IT" b="1" dirty="0" err="1">
                <a:latin typeface="+mj-lt"/>
              </a:rPr>
              <a:t>geometries</a:t>
            </a:r>
            <a:r>
              <a:rPr lang="it-IT" dirty="0">
                <a:latin typeface="+mj-lt"/>
              </a:rPr>
              <a:t>, a "composite" </a:t>
            </a:r>
            <a:r>
              <a:rPr lang="it-IT" dirty="0" err="1">
                <a:latin typeface="+mj-lt"/>
              </a:rPr>
              <a:t>geometry</a:t>
            </a:r>
            <a:r>
              <a:rPr lang="it-IT" dirty="0">
                <a:latin typeface="+mj-lt"/>
              </a:rPr>
              <a:t> made up of </a:t>
            </a:r>
            <a:r>
              <a:rPr lang="it-IT" dirty="0" err="1">
                <a:latin typeface="+mj-lt"/>
              </a:rPr>
              <a:t>different</a:t>
            </a:r>
            <a:r>
              <a:rPr lang="it-IT" dirty="0">
                <a:latin typeface="+mj-lt"/>
              </a:rPr>
              <a:t> items </a:t>
            </a:r>
            <a:r>
              <a:rPr lang="it-IT" dirty="0" err="1">
                <a:latin typeface="+mj-lt"/>
              </a:rPr>
              <a:t>that</a:t>
            </a:r>
            <a:r>
              <a:rPr lang="it-IT" dirty="0">
                <a:latin typeface="+mj-lt"/>
              </a:rPr>
              <a:t> </a:t>
            </a:r>
            <a:r>
              <a:rPr lang="it-IT" b="1" dirty="0" err="1">
                <a:latin typeface="+mj-lt"/>
              </a:rPr>
              <a:t>preserve</a:t>
            </a:r>
            <a:r>
              <a:rPr lang="it-IT" b="1" dirty="0">
                <a:latin typeface="+mj-lt"/>
              </a:rPr>
              <a:t> </a:t>
            </a:r>
            <a:r>
              <a:rPr lang="it-IT" b="1" dirty="0" err="1">
                <a:latin typeface="+mj-lt"/>
              </a:rPr>
              <a:t>their</a:t>
            </a:r>
            <a:r>
              <a:rPr lang="it-IT" b="1" dirty="0">
                <a:latin typeface="+mj-lt"/>
              </a:rPr>
              <a:t> </a:t>
            </a:r>
            <a:r>
              <a:rPr lang="it-IT" b="1" dirty="0" err="1">
                <a:latin typeface="+mj-lt"/>
              </a:rPr>
              <a:t>own</a:t>
            </a:r>
            <a:r>
              <a:rPr lang="it-IT" b="1" dirty="0">
                <a:latin typeface="+mj-lt"/>
              </a:rPr>
              <a:t> </a:t>
            </a:r>
            <a:r>
              <a:rPr lang="it-IT" b="1" dirty="0" err="1">
                <a:latin typeface="+mj-lt"/>
              </a:rPr>
              <a:t>geometrical</a:t>
            </a:r>
            <a:r>
              <a:rPr lang="it-IT" b="1" dirty="0">
                <a:latin typeface="+mj-lt"/>
              </a:rPr>
              <a:t> features</a:t>
            </a:r>
            <a:r>
              <a:rPr lang="it-IT" dirty="0">
                <a:latin typeface="+mj-lt"/>
              </a:rPr>
              <a:t>.</a:t>
            </a:r>
          </a:p>
        </p:txBody>
      </p:sp>
      <p:sp>
        <p:nvSpPr>
          <p:cNvPr id="23" name="CasellaDiTesto 22">
            <a:extLst>
              <a:ext uri="{FF2B5EF4-FFF2-40B4-BE49-F238E27FC236}">
                <a16:creationId xmlns:a16="http://schemas.microsoft.com/office/drawing/2014/main" id="{69EF3ED2-8884-4EB6-B1E7-F1DFDDBF57AC}"/>
              </a:ext>
            </a:extLst>
          </p:cNvPr>
          <p:cNvSpPr txBox="1"/>
          <p:nvPr/>
        </p:nvSpPr>
        <p:spPr>
          <a:xfrm>
            <a:off x="977858" y="1289522"/>
            <a:ext cx="6477556" cy="307777"/>
          </a:xfrm>
          <a:prstGeom prst="rect">
            <a:avLst/>
          </a:prstGeom>
          <a:noFill/>
        </p:spPr>
        <p:txBody>
          <a:bodyPr wrap="square">
            <a:spAutoFit/>
          </a:bodyPr>
          <a:lstStyle/>
          <a:p>
            <a:r>
              <a:rPr lang="en-US" dirty="0">
                <a:latin typeface="+mj-lt"/>
              </a:rPr>
              <a:t>Creates a </a:t>
            </a:r>
            <a:r>
              <a:rPr lang="en-US" b="1" dirty="0">
                <a:latin typeface="+mj-lt"/>
              </a:rPr>
              <a:t>unique geometrical entity </a:t>
            </a:r>
            <a:r>
              <a:rPr lang="en-US" dirty="0">
                <a:latin typeface="+mj-lt"/>
              </a:rPr>
              <a:t>from two or more curves.</a:t>
            </a:r>
          </a:p>
        </p:txBody>
      </p:sp>
      <p:sp>
        <p:nvSpPr>
          <p:cNvPr id="32" name="CasellaDiTesto 31">
            <a:extLst>
              <a:ext uri="{FF2B5EF4-FFF2-40B4-BE49-F238E27FC236}">
                <a16:creationId xmlns:a16="http://schemas.microsoft.com/office/drawing/2014/main" id="{98EA9E38-533D-465C-BAF6-3B24D760F88B}"/>
              </a:ext>
            </a:extLst>
          </p:cNvPr>
          <p:cNvSpPr txBox="1"/>
          <p:nvPr/>
        </p:nvSpPr>
        <p:spPr>
          <a:xfrm>
            <a:off x="194001" y="652544"/>
            <a:ext cx="2571750"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Definitions</a:t>
            </a:r>
            <a:endParaRPr lang="it-IT" sz="1600" dirty="0">
              <a:solidFill>
                <a:schemeClr val="tx1"/>
              </a:solidFill>
            </a:endParaRPr>
          </a:p>
        </p:txBody>
      </p:sp>
      <p:sp>
        <p:nvSpPr>
          <p:cNvPr id="37" name="CasellaDiTesto 36">
            <a:extLst>
              <a:ext uri="{FF2B5EF4-FFF2-40B4-BE49-F238E27FC236}">
                <a16:creationId xmlns:a16="http://schemas.microsoft.com/office/drawing/2014/main" id="{725ECF95-B004-4340-8EAA-1E92CA7DC6A4}"/>
              </a:ext>
            </a:extLst>
          </p:cNvPr>
          <p:cNvSpPr txBox="1"/>
          <p:nvPr/>
        </p:nvSpPr>
        <p:spPr>
          <a:xfrm>
            <a:off x="977858" y="1858936"/>
            <a:ext cx="6684414" cy="307777"/>
          </a:xfrm>
          <a:prstGeom prst="rect">
            <a:avLst/>
          </a:prstGeom>
          <a:noFill/>
        </p:spPr>
        <p:txBody>
          <a:bodyPr wrap="square">
            <a:spAutoFit/>
          </a:bodyPr>
          <a:lstStyle/>
          <a:p>
            <a:r>
              <a:rPr lang="it-IT" dirty="0" err="1">
                <a:latin typeface="+mj-lt"/>
              </a:rPr>
              <a:t>Creates</a:t>
            </a:r>
            <a:r>
              <a:rPr lang="it-IT" dirty="0">
                <a:latin typeface="+mj-lt"/>
              </a:rPr>
              <a:t> </a:t>
            </a:r>
            <a:r>
              <a:rPr lang="en-US" dirty="0">
                <a:latin typeface="+mj-lt"/>
              </a:rPr>
              <a:t>a </a:t>
            </a:r>
            <a:r>
              <a:rPr lang="en-US" b="1" dirty="0">
                <a:latin typeface="+mj-lt"/>
              </a:rPr>
              <a:t>unique face </a:t>
            </a:r>
            <a:r>
              <a:rPr lang="en-US" dirty="0">
                <a:latin typeface="+mj-lt"/>
              </a:rPr>
              <a:t>from two or more faces of the starting objects.</a:t>
            </a:r>
            <a:endParaRPr lang="it-IT" dirty="0">
              <a:latin typeface="+mj-lt"/>
            </a:endParaRPr>
          </a:p>
        </p:txBody>
      </p:sp>
      <p:sp>
        <p:nvSpPr>
          <p:cNvPr id="38" name="CasellaDiTesto 37">
            <a:extLst>
              <a:ext uri="{FF2B5EF4-FFF2-40B4-BE49-F238E27FC236}">
                <a16:creationId xmlns:a16="http://schemas.microsoft.com/office/drawing/2014/main" id="{D5265CF0-C5FF-4D2C-BCC6-C8F22E8A7D01}"/>
              </a:ext>
            </a:extLst>
          </p:cNvPr>
          <p:cNvSpPr txBox="1"/>
          <p:nvPr/>
        </p:nvSpPr>
        <p:spPr>
          <a:xfrm>
            <a:off x="977858" y="3238963"/>
            <a:ext cx="6684414" cy="307777"/>
          </a:xfrm>
          <a:prstGeom prst="rect">
            <a:avLst/>
          </a:prstGeom>
          <a:noFill/>
        </p:spPr>
        <p:txBody>
          <a:bodyPr wrap="square">
            <a:spAutoFit/>
          </a:bodyPr>
          <a:lstStyle/>
          <a:p>
            <a:r>
              <a:rPr lang="it-IT" dirty="0" err="1">
                <a:latin typeface="+mj-lt"/>
              </a:rPr>
              <a:t>Boolean</a:t>
            </a:r>
            <a:r>
              <a:rPr lang="it-IT" dirty="0">
                <a:latin typeface="+mj-lt"/>
              </a:rPr>
              <a:t> </a:t>
            </a:r>
            <a:r>
              <a:rPr lang="it-IT" dirty="0" err="1">
                <a:latin typeface="+mj-lt"/>
              </a:rPr>
              <a:t>operation</a:t>
            </a:r>
            <a:r>
              <a:rPr lang="en-US" dirty="0">
                <a:latin typeface="+mj-lt"/>
              </a:rPr>
              <a:t>. </a:t>
            </a:r>
            <a:r>
              <a:rPr lang="en-US" b="1" dirty="0">
                <a:latin typeface="+mj-lt"/>
              </a:rPr>
              <a:t>Merges</a:t>
            </a:r>
            <a:r>
              <a:rPr lang="en-US" dirty="0">
                <a:latin typeface="+mj-lt"/>
              </a:rPr>
              <a:t> the selected geometries.</a:t>
            </a:r>
            <a:endParaRPr lang="it-IT" dirty="0">
              <a:latin typeface="+mj-lt"/>
            </a:endParaRPr>
          </a:p>
        </p:txBody>
      </p:sp>
      <p:sp>
        <p:nvSpPr>
          <p:cNvPr id="39" name="CasellaDiTesto 38">
            <a:extLst>
              <a:ext uri="{FF2B5EF4-FFF2-40B4-BE49-F238E27FC236}">
                <a16:creationId xmlns:a16="http://schemas.microsoft.com/office/drawing/2014/main" id="{FA1B012C-41A0-4AF7-96A8-3938AB16DF05}"/>
              </a:ext>
            </a:extLst>
          </p:cNvPr>
          <p:cNvSpPr txBox="1"/>
          <p:nvPr/>
        </p:nvSpPr>
        <p:spPr>
          <a:xfrm>
            <a:off x="977858" y="3924969"/>
            <a:ext cx="6684414" cy="307777"/>
          </a:xfrm>
          <a:prstGeom prst="rect">
            <a:avLst/>
          </a:prstGeom>
          <a:noFill/>
        </p:spPr>
        <p:txBody>
          <a:bodyPr wrap="square">
            <a:spAutoFit/>
          </a:bodyPr>
          <a:lstStyle/>
          <a:p>
            <a:r>
              <a:rPr lang="it-IT" dirty="0" err="1">
                <a:latin typeface="+mj-lt"/>
              </a:rPr>
              <a:t>Boolean</a:t>
            </a:r>
            <a:r>
              <a:rPr lang="it-IT" dirty="0">
                <a:latin typeface="+mj-lt"/>
              </a:rPr>
              <a:t> </a:t>
            </a:r>
            <a:r>
              <a:rPr lang="it-IT" dirty="0" err="1">
                <a:latin typeface="+mj-lt"/>
              </a:rPr>
              <a:t>operation</a:t>
            </a:r>
            <a:r>
              <a:rPr lang="en-US" dirty="0">
                <a:latin typeface="+mj-lt"/>
              </a:rPr>
              <a:t>. </a:t>
            </a:r>
            <a:r>
              <a:rPr lang="en-US" b="1" dirty="0">
                <a:latin typeface="+mj-lt"/>
              </a:rPr>
              <a:t>Unites</a:t>
            </a:r>
            <a:r>
              <a:rPr lang="en-US" dirty="0">
                <a:latin typeface="+mj-lt"/>
              </a:rPr>
              <a:t> the selected geometries.</a:t>
            </a:r>
            <a:endParaRPr lang="it-IT" dirty="0">
              <a:latin typeface="+mj-lt"/>
            </a:endParaRPr>
          </a:p>
        </p:txBody>
      </p:sp>
      <p:sp>
        <p:nvSpPr>
          <p:cNvPr id="40" name="CasellaDiTesto 39">
            <a:extLst>
              <a:ext uri="{FF2B5EF4-FFF2-40B4-BE49-F238E27FC236}">
                <a16:creationId xmlns:a16="http://schemas.microsoft.com/office/drawing/2014/main" id="{558F3923-E91A-42DB-A79E-4DBBF4B37325}"/>
              </a:ext>
            </a:extLst>
          </p:cNvPr>
          <p:cNvSpPr txBox="1"/>
          <p:nvPr/>
        </p:nvSpPr>
        <p:spPr>
          <a:xfrm>
            <a:off x="977858" y="4610684"/>
            <a:ext cx="6684414" cy="307777"/>
          </a:xfrm>
          <a:prstGeom prst="rect">
            <a:avLst/>
          </a:prstGeom>
          <a:noFill/>
        </p:spPr>
        <p:txBody>
          <a:bodyPr wrap="square">
            <a:spAutoFit/>
          </a:bodyPr>
          <a:lstStyle/>
          <a:p>
            <a:r>
              <a:rPr lang="en-US" b="1" dirty="0">
                <a:latin typeface="+mj-lt"/>
              </a:rPr>
              <a:t>Identifies the subclasses </a:t>
            </a:r>
            <a:r>
              <a:rPr lang="en-US" dirty="0">
                <a:latin typeface="+mj-lt"/>
              </a:rPr>
              <a:t>of the object by </a:t>
            </a:r>
            <a:r>
              <a:rPr lang="en-US" b="1" dirty="0">
                <a:latin typeface="+mj-lt"/>
              </a:rPr>
              <a:t>splitting it into its components</a:t>
            </a:r>
            <a:r>
              <a:rPr lang="en-US" dirty="0">
                <a:latin typeface="+mj-lt"/>
              </a:rPr>
              <a:t>.</a:t>
            </a:r>
            <a:endParaRPr lang="it-IT" dirty="0">
              <a:latin typeface="+mj-lt"/>
            </a:endParaRPr>
          </a:p>
        </p:txBody>
      </p:sp>
    </p:spTree>
    <p:extLst>
      <p:ext uri="{BB962C8B-B14F-4D97-AF65-F5344CB8AC3E}">
        <p14:creationId xmlns:p14="http://schemas.microsoft.com/office/powerpoint/2010/main" val="2770261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E3F007E7-98BB-4CD2-ADE9-4E792EA2BA8E}"/>
              </a:ext>
            </a:extLst>
          </p:cNvPr>
          <p:cNvPicPr>
            <a:picLocks noChangeAspect="1"/>
          </p:cNvPicPr>
          <p:nvPr/>
        </p:nvPicPr>
        <p:blipFill>
          <a:blip r:embed="rId3"/>
          <a:stretch>
            <a:fillRect/>
          </a:stretch>
        </p:blipFill>
        <p:spPr>
          <a:xfrm>
            <a:off x="819792" y="1072834"/>
            <a:ext cx="5952482" cy="3675984"/>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8</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CAD </a:t>
            </a:r>
            <a:r>
              <a:rPr lang="it-IT" dirty="0" err="1"/>
              <a:t>Commands</a:t>
            </a:r>
            <a:endParaRPr lang="en-GB" b="0" i="1" dirty="0"/>
          </a:p>
        </p:txBody>
      </p:sp>
      <p:pic>
        <p:nvPicPr>
          <p:cNvPr id="9" name="Immagine 8">
            <a:extLst>
              <a:ext uri="{FF2B5EF4-FFF2-40B4-BE49-F238E27FC236}">
                <a16:creationId xmlns:a16="http://schemas.microsoft.com/office/drawing/2014/main" id="{794E84BA-55C1-4FF8-B003-3574669B015C}"/>
              </a:ext>
            </a:extLst>
          </p:cNvPr>
          <p:cNvPicPr>
            <a:picLocks noChangeAspect="1"/>
          </p:cNvPicPr>
          <p:nvPr/>
        </p:nvPicPr>
        <p:blipFill rotWithShape="1">
          <a:blip r:embed="rId4"/>
          <a:srcRect t="-22936" b="-28280"/>
          <a:stretch/>
        </p:blipFill>
        <p:spPr>
          <a:xfrm>
            <a:off x="4750593" y="1999334"/>
            <a:ext cx="731684" cy="653372"/>
          </a:xfrm>
          <a:prstGeom prst="rect">
            <a:avLst/>
          </a:prstGeom>
          <a:effectLst>
            <a:glow rad="63500">
              <a:schemeClr val="accent2">
                <a:satMod val="175000"/>
                <a:alpha val="40000"/>
              </a:schemeClr>
            </a:glow>
          </a:effectLst>
        </p:spPr>
      </p:pic>
      <p:pic>
        <p:nvPicPr>
          <p:cNvPr id="12" name="Immagine 11">
            <a:extLst>
              <a:ext uri="{FF2B5EF4-FFF2-40B4-BE49-F238E27FC236}">
                <a16:creationId xmlns:a16="http://schemas.microsoft.com/office/drawing/2014/main" id="{E3ADA461-DAA2-407D-8225-C44CA4DCD7D4}"/>
              </a:ext>
            </a:extLst>
          </p:cNvPr>
          <p:cNvPicPr>
            <a:picLocks noChangeAspect="1"/>
          </p:cNvPicPr>
          <p:nvPr/>
        </p:nvPicPr>
        <p:blipFill>
          <a:blip r:embed="rId5"/>
          <a:stretch>
            <a:fillRect/>
          </a:stretch>
        </p:blipFill>
        <p:spPr>
          <a:xfrm>
            <a:off x="2382956" y="1112785"/>
            <a:ext cx="336064" cy="464088"/>
          </a:xfrm>
          <a:prstGeom prst="rect">
            <a:avLst/>
          </a:prstGeom>
          <a:effectLst>
            <a:glow rad="63500">
              <a:schemeClr val="accent2">
                <a:satMod val="175000"/>
                <a:alpha val="40000"/>
              </a:schemeClr>
            </a:glow>
          </a:effectLst>
        </p:spPr>
      </p:pic>
      <p:pic>
        <p:nvPicPr>
          <p:cNvPr id="13" name="Immagine 12">
            <a:extLst>
              <a:ext uri="{FF2B5EF4-FFF2-40B4-BE49-F238E27FC236}">
                <a16:creationId xmlns:a16="http://schemas.microsoft.com/office/drawing/2014/main" id="{C0E10A4B-BEB9-48E3-B611-F25E43018049}"/>
              </a:ext>
            </a:extLst>
          </p:cNvPr>
          <p:cNvPicPr>
            <a:picLocks noChangeAspect="1"/>
          </p:cNvPicPr>
          <p:nvPr/>
        </p:nvPicPr>
        <p:blipFill>
          <a:blip r:embed="rId6"/>
          <a:stretch>
            <a:fillRect/>
          </a:stretch>
        </p:blipFill>
        <p:spPr>
          <a:xfrm>
            <a:off x="3540413" y="1551248"/>
            <a:ext cx="344066" cy="448086"/>
          </a:xfrm>
          <a:prstGeom prst="rect">
            <a:avLst/>
          </a:prstGeom>
          <a:effectLst>
            <a:glow rad="63500">
              <a:schemeClr val="accent2">
                <a:satMod val="175000"/>
                <a:alpha val="40000"/>
              </a:schemeClr>
            </a:glow>
          </a:effectLst>
        </p:spPr>
      </p:pic>
      <p:grpSp>
        <p:nvGrpSpPr>
          <p:cNvPr id="25" name="Group 16">
            <a:extLst>
              <a:ext uri="{FF2B5EF4-FFF2-40B4-BE49-F238E27FC236}">
                <a16:creationId xmlns:a16="http://schemas.microsoft.com/office/drawing/2014/main" id="{EA283664-AE07-42AD-9CFC-03BF80B33140}"/>
              </a:ext>
            </a:extLst>
          </p:cNvPr>
          <p:cNvGrpSpPr/>
          <p:nvPr/>
        </p:nvGrpSpPr>
        <p:grpSpPr>
          <a:xfrm>
            <a:off x="-170979" y="632336"/>
            <a:ext cx="9038190" cy="392632"/>
            <a:chOff x="-209252" y="591732"/>
            <a:chExt cx="9094653" cy="395084"/>
          </a:xfrm>
        </p:grpSpPr>
        <p:sp>
          <p:nvSpPr>
            <p:cNvPr id="26" name="Rectangle 17">
              <a:extLst>
                <a:ext uri="{FF2B5EF4-FFF2-40B4-BE49-F238E27FC236}">
                  <a16:creationId xmlns:a16="http://schemas.microsoft.com/office/drawing/2014/main" id="{6B29A08B-2B01-4115-8435-A086D6C5B83C}"/>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7" name="Triangolo isoscele 26">
              <a:extLst>
                <a:ext uri="{FF2B5EF4-FFF2-40B4-BE49-F238E27FC236}">
                  <a16:creationId xmlns:a16="http://schemas.microsoft.com/office/drawing/2014/main" id="{3A2B109D-9807-469B-8249-A26BAA239FFA}"/>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8" name="Triangolo isoscele 16">
              <a:extLst>
                <a:ext uri="{FF2B5EF4-FFF2-40B4-BE49-F238E27FC236}">
                  <a16:creationId xmlns:a16="http://schemas.microsoft.com/office/drawing/2014/main" id="{792275BB-525B-4714-893A-9C3619490060}"/>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32" name="CasellaDiTesto 31">
            <a:extLst>
              <a:ext uri="{FF2B5EF4-FFF2-40B4-BE49-F238E27FC236}">
                <a16:creationId xmlns:a16="http://schemas.microsoft.com/office/drawing/2014/main" id="{98EA9E38-533D-465C-BAF6-3B24D760F88B}"/>
              </a:ext>
            </a:extLst>
          </p:cNvPr>
          <p:cNvSpPr txBox="1"/>
          <p:nvPr/>
        </p:nvSpPr>
        <p:spPr>
          <a:xfrm>
            <a:off x="194001" y="652544"/>
            <a:ext cx="2571750"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Comparisons </a:t>
            </a:r>
            <a:r>
              <a:rPr lang="en-US" sz="1600" b="0" i="1" dirty="0">
                <a:solidFill>
                  <a:schemeClr val="tx1"/>
                </a:solidFill>
              </a:rPr>
              <a:t>(2 solids)</a:t>
            </a:r>
            <a:endParaRPr lang="it-IT" sz="1600" b="0" i="1" dirty="0">
              <a:solidFill>
                <a:schemeClr val="tx1"/>
              </a:solidFill>
            </a:endParaRPr>
          </a:p>
        </p:txBody>
      </p:sp>
      <p:sp>
        <p:nvSpPr>
          <p:cNvPr id="17" name="CasellaDiTesto 16">
            <a:extLst>
              <a:ext uri="{FF2B5EF4-FFF2-40B4-BE49-F238E27FC236}">
                <a16:creationId xmlns:a16="http://schemas.microsoft.com/office/drawing/2014/main" id="{53728A3A-E066-4038-84F3-E1D94D5EF1D5}"/>
              </a:ext>
            </a:extLst>
          </p:cNvPr>
          <p:cNvSpPr txBox="1"/>
          <p:nvPr/>
        </p:nvSpPr>
        <p:spPr>
          <a:xfrm>
            <a:off x="819792" y="2777267"/>
            <a:ext cx="1804313" cy="830997"/>
          </a:xfrm>
          <a:prstGeom prst="rect">
            <a:avLst/>
          </a:prstGeom>
          <a:noFill/>
        </p:spPr>
        <p:txBody>
          <a:bodyPr wrap="square" rtlCol="0">
            <a:spAutoFit/>
          </a:bodyPr>
          <a:lstStyle/>
          <a:p>
            <a:r>
              <a:rPr lang="it-IT" sz="1200" i="1" dirty="0">
                <a:latin typeface="+mj-lt"/>
              </a:rPr>
              <a:t>12 </a:t>
            </a:r>
            <a:r>
              <a:rPr lang="it-IT" sz="1200" i="1" dirty="0" err="1">
                <a:latin typeface="+mj-lt"/>
              </a:rPr>
              <a:t>vertices</a:t>
            </a:r>
            <a:endParaRPr lang="it-IT" sz="1200" i="1" dirty="0">
              <a:latin typeface="+mj-lt"/>
            </a:endParaRPr>
          </a:p>
          <a:p>
            <a:r>
              <a:rPr lang="it-IT" sz="1200" i="1" dirty="0">
                <a:latin typeface="+mj-lt"/>
              </a:rPr>
              <a:t>20 </a:t>
            </a:r>
            <a:r>
              <a:rPr lang="it-IT" sz="1200" i="1" dirty="0" err="1">
                <a:latin typeface="+mj-lt"/>
              </a:rPr>
              <a:t>edges</a:t>
            </a:r>
            <a:endParaRPr lang="it-IT" sz="1200" i="1" dirty="0">
              <a:latin typeface="+mj-lt"/>
            </a:endParaRPr>
          </a:p>
          <a:p>
            <a:r>
              <a:rPr lang="it-IT" sz="1200" i="1" dirty="0">
                <a:latin typeface="+mj-lt"/>
              </a:rPr>
              <a:t>11 </a:t>
            </a:r>
            <a:r>
              <a:rPr lang="it-IT" sz="1200" i="1" dirty="0" err="1">
                <a:latin typeface="+mj-lt"/>
              </a:rPr>
              <a:t>faces</a:t>
            </a:r>
            <a:endParaRPr lang="it-IT" sz="1200" i="1" dirty="0">
              <a:latin typeface="+mj-lt"/>
            </a:endParaRPr>
          </a:p>
          <a:p>
            <a:r>
              <a:rPr lang="it-IT" sz="1200" i="1" dirty="0">
                <a:latin typeface="+mj-lt"/>
              </a:rPr>
              <a:t>2 </a:t>
            </a:r>
            <a:r>
              <a:rPr lang="it-IT" sz="1200" i="1" dirty="0" err="1">
                <a:latin typeface="+mj-lt"/>
              </a:rPr>
              <a:t>solids</a:t>
            </a:r>
            <a:endParaRPr lang="it-IT" i="1" dirty="0">
              <a:latin typeface="+mj-lt"/>
            </a:endParaRPr>
          </a:p>
        </p:txBody>
      </p:sp>
      <p:sp>
        <p:nvSpPr>
          <p:cNvPr id="33" name="CasellaDiTesto 32">
            <a:extLst>
              <a:ext uri="{FF2B5EF4-FFF2-40B4-BE49-F238E27FC236}">
                <a16:creationId xmlns:a16="http://schemas.microsoft.com/office/drawing/2014/main" id="{E543BC3F-4782-4E46-A7F8-EAE39BBEA7DB}"/>
              </a:ext>
            </a:extLst>
          </p:cNvPr>
          <p:cNvSpPr txBox="1"/>
          <p:nvPr/>
        </p:nvSpPr>
        <p:spPr>
          <a:xfrm>
            <a:off x="1877024" y="3395959"/>
            <a:ext cx="1804313" cy="830997"/>
          </a:xfrm>
          <a:prstGeom prst="rect">
            <a:avLst/>
          </a:prstGeom>
          <a:noFill/>
        </p:spPr>
        <p:txBody>
          <a:bodyPr wrap="square" rtlCol="0">
            <a:spAutoFit/>
          </a:bodyPr>
          <a:lstStyle/>
          <a:p>
            <a:r>
              <a:rPr lang="it-IT" sz="1200" i="1" dirty="0">
                <a:latin typeface="+mj-lt"/>
              </a:rPr>
              <a:t>12 </a:t>
            </a:r>
            <a:r>
              <a:rPr lang="it-IT" sz="1200" i="1" dirty="0" err="1">
                <a:latin typeface="+mj-lt"/>
              </a:rPr>
              <a:t>vertices</a:t>
            </a:r>
            <a:endParaRPr lang="it-IT" sz="1200" i="1" dirty="0">
              <a:latin typeface="+mj-lt"/>
            </a:endParaRPr>
          </a:p>
          <a:p>
            <a:r>
              <a:rPr lang="it-IT" sz="1200" i="1" dirty="0">
                <a:latin typeface="+mj-lt"/>
              </a:rPr>
              <a:t>20 </a:t>
            </a:r>
            <a:r>
              <a:rPr lang="it-IT" sz="1200" i="1" dirty="0" err="1">
                <a:latin typeface="+mj-lt"/>
              </a:rPr>
              <a:t>edges</a:t>
            </a:r>
            <a:endParaRPr lang="it-IT" sz="1200" i="1" dirty="0">
              <a:latin typeface="+mj-lt"/>
            </a:endParaRPr>
          </a:p>
          <a:p>
            <a:r>
              <a:rPr lang="it-IT" sz="1200" b="1" i="1" dirty="0">
                <a:solidFill>
                  <a:srgbClr val="00B0F0"/>
                </a:solidFill>
                <a:latin typeface="+mj-lt"/>
              </a:rPr>
              <a:t>10 </a:t>
            </a:r>
            <a:r>
              <a:rPr lang="it-IT" sz="1200" b="1" i="1" dirty="0" err="1">
                <a:solidFill>
                  <a:srgbClr val="00B0F0"/>
                </a:solidFill>
                <a:latin typeface="+mj-lt"/>
              </a:rPr>
              <a:t>faces</a:t>
            </a:r>
            <a:endParaRPr lang="it-IT" sz="1200" b="1" i="1" dirty="0">
              <a:solidFill>
                <a:srgbClr val="00B0F0"/>
              </a:solidFill>
              <a:latin typeface="+mj-lt"/>
            </a:endParaRPr>
          </a:p>
          <a:p>
            <a:r>
              <a:rPr lang="it-IT" sz="1200" b="1" i="1" dirty="0">
                <a:solidFill>
                  <a:srgbClr val="00B0F0"/>
                </a:solidFill>
                <a:latin typeface="+mj-lt"/>
              </a:rPr>
              <a:t>1 </a:t>
            </a:r>
            <a:r>
              <a:rPr lang="it-IT" sz="1200" b="1" i="1" dirty="0" err="1">
                <a:solidFill>
                  <a:srgbClr val="00B0F0"/>
                </a:solidFill>
                <a:latin typeface="+mj-lt"/>
              </a:rPr>
              <a:t>solid</a:t>
            </a:r>
            <a:endParaRPr lang="it-IT" sz="1200" b="1" i="1" dirty="0">
              <a:solidFill>
                <a:srgbClr val="00B0F0"/>
              </a:solidFill>
              <a:latin typeface="+mj-lt"/>
            </a:endParaRPr>
          </a:p>
        </p:txBody>
      </p:sp>
      <p:sp>
        <p:nvSpPr>
          <p:cNvPr id="34" name="CasellaDiTesto 33">
            <a:extLst>
              <a:ext uri="{FF2B5EF4-FFF2-40B4-BE49-F238E27FC236}">
                <a16:creationId xmlns:a16="http://schemas.microsoft.com/office/drawing/2014/main" id="{7FE473FA-00E1-4EE8-B058-776242958805}"/>
              </a:ext>
            </a:extLst>
          </p:cNvPr>
          <p:cNvSpPr txBox="1"/>
          <p:nvPr/>
        </p:nvSpPr>
        <p:spPr>
          <a:xfrm>
            <a:off x="3153553" y="4121015"/>
            <a:ext cx="1804313" cy="830997"/>
          </a:xfrm>
          <a:prstGeom prst="rect">
            <a:avLst/>
          </a:prstGeom>
          <a:noFill/>
        </p:spPr>
        <p:txBody>
          <a:bodyPr wrap="square" rtlCol="0">
            <a:spAutoFit/>
          </a:bodyPr>
          <a:lstStyle/>
          <a:p>
            <a:r>
              <a:rPr lang="it-IT" sz="1200" b="1" i="1" dirty="0">
                <a:solidFill>
                  <a:srgbClr val="00B0F0"/>
                </a:solidFill>
                <a:latin typeface="+mj-lt"/>
              </a:rPr>
              <a:t>16 </a:t>
            </a:r>
            <a:r>
              <a:rPr lang="it-IT" sz="1200" b="1" i="1" dirty="0" err="1">
                <a:solidFill>
                  <a:srgbClr val="00B0F0"/>
                </a:solidFill>
                <a:latin typeface="+mj-lt"/>
              </a:rPr>
              <a:t>vertices</a:t>
            </a:r>
            <a:endParaRPr lang="it-IT" sz="1200" b="1" i="1" dirty="0">
              <a:solidFill>
                <a:srgbClr val="00B0F0"/>
              </a:solidFill>
              <a:latin typeface="+mj-lt"/>
            </a:endParaRPr>
          </a:p>
          <a:p>
            <a:r>
              <a:rPr lang="it-IT" sz="1200" b="1" i="1" dirty="0">
                <a:solidFill>
                  <a:srgbClr val="00B0F0"/>
                </a:solidFill>
                <a:latin typeface="+mj-lt"/>
              </a:rPr>
              <a:t>24 </a:t>
            </a:r>
            <a:r>
              <a:rPr lang="it-IT" sz="1200" b="1" i="1" dirty="0" err="1">
                <a:solidFill>
                  <a:srgbClr val="00B0F0"/>
                </a:solidFill>
                <a:latin typeface="+mj-lt"/>
              </a:rPr>
              <a:t>edges</a:t>
            </a:r>
            <a:endParaRPr lang="it-IT" sz="1200" b="1" i="1" dirty="0">
              <a:solidFill>
                <a:srgbClr val="00B0F0"/>
              </a:solidFill>
              <a:latin typeface="+mj-lt"/>
            </a:endParaRPr>
          </a:p>
          <a:p>
            <a:r>
              <a:rPr lang="it-IT" sz="1200" b="1" i="1" dirty="0">
                <a:solidFill>
                  <a:srgbClr val="00B0F0"/>
                </a:solidFill>
                <a:latin typeface="+mj-lt"/>
              </a:rPr>
              <a:t>12 </a:t>
            </a:r>
            <a:r>
              <a:rPr lang="it-IT" sz="1200" b="1" i="1" dirty="0" err="1">
                <a:solidFill>
                  <a:srgbClr val="00B0F0"/>
                </a:solidFill>
                <a:latin typeface="+mj-lt"/>
              </a:rPr>
              <a:t>faces</a:t>
            </a:r>
            <a:endParaRPr lang="it-IT" sz="1200" b="1" i="1" dirty="0">
              <a:solidFill>
                <a:srgbClr val="00B0F0"/>
              </a:solidFill>
              <a:latin typeface="+mj-lt"/>
            </a:endParaRPr>
          </a:p>
          <a:p>
            <a:r>
              <a:rPr lang="it-IT" sz="1200" i="1" dirty="0">
                <a:latin typeface="+mj-lt"/>
              </a:rPr>
              <a:t>2 </a:t>
            </a:r>
            <a:r>
              <a:rPr lang="it-IT" sz="1200" i="1" dirty="0" err="1">
                <a:latin typeface="+mj-lt"/>
              </a:rPr>
              <a:t>solids</a:t>
            </a:r>
            <a:endParaRPr lang="it-IT" i="1" dirty="0">
              <a:latin typeface="+mj-lt"/>
            </a:endParaRPr>
          </a:p>
        </p:txBody>
      </p:sp>
    </p:spTree>
    <p:extLst>
      <p:ext uri="{BB962C8B-B14F-4D97-AF65-F5344CB8AC3E}">
        <p14:creationId xmlns:p14="http://schemas.microsoft.com/office/powerpoint/2010/main" val="4083812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0A41A1B9-87DD-4D9C-AD2D-5D46140A5A9C}"/>
              </a:ext>
            </a:extLst>
          </p:cNvPr>
          <p:cNvPicPr>
            <a:picLocks noChangeAspect="1"/>
          </p:cNvPicPr>
          <p:nvPr/>
        </p:nvPicPr>
        <p:blipFill>
          <a:blip r:embed="rId3"/>
          <a:stretch>
            <a:fillRect/>
          </a:stretch>
        </p:blipFill>
        <p:spPr>
          <a:xfrm>
            <a:off x="700088" y="1202637"/>
            <a:ext cx="6129698" cy="3717025"/>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a:t>CAD </a:t>
            </a:r>
            <a:r>
              <a:rPr lang="it-IT" dirty="0" err="1"/>
              <a:t>Commands</a:t>
            </a:r>
            <a:endParaRPr lang="en-GB" b="0" i="1" dirty="0"/>
          </a:p>
        </p:txBody>
      </p:sp>
      <p:pic>
        <p:nvPicPr>
          <p:cNvPr id="10" name="Immagine 9">
            <a:extLst>
              <a:ext uri="{FF2B5EF4-FFF2-40B4-BE49-F238E27FC236}">
                <a16:creationId xmlns:a16="http://schemas.microsoft.com/office/drawing/2014/main" id="{6220AF15-50A1-49D7-AD78-CCAF06C91AEF}"/>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3523189" y="1991883"/>
            <a:ext cx="532520" cy="446629"/>
          </a:xfrm>
          <a:prstGeom prst="rect">
            <a:avLst/>
          </a:prstGeom>
          <a:ln>
            <a:solidFill>
              <a:schemeClr val="bg1">
                <a:lumMod val="85000"/>
              </a:schemeClr>
            </a:solidFill>
          </a:ln>
          <a:effectLst>
            <a:glow rad="63500">
              <a:schemeClr val="bg1">
                <a:lumMod val="75000"/>
                <a:alpha val="40000"/>
              </a:schemeClr>
            </a:glow>
          </a:effectLst>
        </p:spPr>
      </p:pic>
      <p:grpSp>
        <p:nvGrpSpPr>
          <p:cNvPr id="25" name="Group 16">
            <a:extLst>
              <a:ext uri="{FF2B5EF4-FFF2-40B4-BE49-F238E27FC236}">
                <a16:creationId xmlns:a16="http://schemas.microsoft.com/office/drawing/2014/main" id="{EA283664-AE07-42AD-9CFC-03BF80B33140}"/>
              </a:ext>
            </a:extLst>
          </p:cNvPr>
          <p:cNvGrpSpPr/>
          <p:nvPr/>
        </p:nvGrpSpPr>
        <p:grpSpPr>
          <a:xfrm>
            <a:off x="-170979" y="632336"/>
            <a:ext cx="9038190" cy="392632"/>
            <a:chOff x="-209252" y="591732"/>
            <a:chExt cx="9094653" cy="395084"/>
          </a:xfrm>
        </p:grpSpPr>
        <p:sp>
          <p:nvSpPr>
            <p:cNvPr id="26" name="Rectangle 17">
              <a:extLst>
                <a:ext uri="{FF2B5EF4-FFF2-40B4-BE49-F238E27FC236}">
                  <a16:creationId xmlns:a16="http://schemas.microsoft.com/office/drawing/2014/main" id="{6B29A08B-2B01-4115-8435-A086D6C5B83C}"/>
                </a:ext>
              </a:extLst>
            </p:cNvPr>
            <p:cNvSpPr/>
            <p:nvPr/>
          </p:nvSpPr>
          <p:spPr>
            <a:xfrm flipV="1">
              <a:off x="-37205" y="591732"/>
              <a:ext cx="8751389" cy="394593"/>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7" name="Triangolo isoscele 26">
              <a:extLst>
                <a:ext uri="{FF2B5EF4-FFF2-40B4-BE49-F238E27FC236}">
                  <a16:creationId xmlns:a16="http://schemas.microsoft.com/office/drawing/2014/main" id="{3A2B109D-9807-469B-8249-A26BAA239FFA}"/>
                </a:ext>
              </a:extLst>
            </p:cNvPr>
            <p:cNvSpPr/>
            <p:nvPr/>
          </p:nvSpPr>
          <p:spPr>
            <a:xfrm rot="10800000">
              <a:off x="8541734" y="591735"/>
              <a:ext cx="343667" cy="394593"/>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8" name="Triangolo isoscele 16">
              <a:extLst>
                <a:ext uri="{FF2B5EF4-FFF2-40B4-BE49-F238E27FC236}">
                  <a16:creationId xmlns:a16="http://schemas.microsoft.com/office/drawing/2014/main" id="{792275BB-525B-4714-893A-9C3619490060}"/>
                </a:ext>
              </a:extLst>
            </p:cNvPr>
            <p:cNvSpPr/>
            <p:nvPr/>
          </p:nvSpPr>
          <p:spPr>
            <a:xfrm flipH="1">
              <a:off x="-209252" y="591734"/>
              <a:ext cx="344093" cy="395082"/>
            </a:xfrm>
            <a:prstGeom prst="triangle">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32" name="CasellaDiTesto 31">
            <a:extLst>
              <a:ext uri="{FF2B5EF4-FFF2-40B4-BE49-F238E27FC236}">
                <a16:creationId xmlns:a16="http://schemas.microsoft.com/office/drawing/2014/main" id="{98EA9E38-533D-465C-BAF6-3B24D760F88B}"/>
              </a:ext>
            </a:extLst>
          </p:cNvPr>
          <p:cNvSpPr txBox="1"/>
          <p:nvPr/>
        </p:nvSpPr>
        <p:spPr>
          <a:xfrm>
            <a:off x="194001" y="652544"/>
            <a:ext cx="2571750" cy="343645"/>
          </a:xfrm>
          <a:prstGeom prst="rect">
            <a:avLst/>
          </a:prstGeom>
        </p:spPr>
        <p:txBody>
          <a:bodyPr/>
          <a:lstStyle>
            <a:defPPr marR="0" lvl="0" algn="l" rtl="0">
              <a:lnSpc>
                <a:spcPct val="100000"/>
              </a:lnSpc>
              <a:spcBef>
                <a:spcPts val="0"/>
              </a:spcBef>
              <a:spcAft>
                <a:spcPts val="0"/>
              </a:spcAft>
            </a:defPPr>
            <a:lvl1pPr marL="76200" indent="0">
              <a:buNone/>
              <a:defRPr lang="it-IT" sz="1800" b="1"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r>
              <a:rPr lang="en-US" sz="1600" dirty="0">
                <a:solidFill>
                  <a:schemeClr val="tx1"/>
                </a:solidFill>
              </a:rPr>
              <a:t>Comparisons </a:t>
            </a:r>
            <a:r>
              <a:rPr lang="en-US" sz="1600" b="0" i="1" dirty="0">
                <a:solidFill>
                  <a:schemeClr val="tx1"/>
                </a:solidFill>
              </a:rPr>
              <a:t>(2 faces)</a:t>
            </a:r>
            <a:endParaRPr lang="it-IT" sz="1600" b="0" i="1" dirty="0">
              <a:solidFill>
                <a:schemeClr val="tx1"/>
              </a:solidFill>
            </a:endParaRPr>
          </a:p>
        </p:txBody>
      </p:sp>
      <p:pic>
        <p:nvPicPr>
          <p:cNvPr id="20" name="Immagine 19">
            <a:extLst>
              <a:ext uri="{FF2B5EF4-FFF2-40B4-BE49-F238E27FC236}">
                <a16:creationId xmlns:a16="http://schemas.microsoft.com/office/drawing/2014/main" id="{50169936-FA7F-4745-A4A9-793995AF1780}"/>
              </a:ext>
            </a:extLst>
          </p:cNvPr>
          <p:cNvPicPr>
            <a:picLocks noChangeAspect="1"/>
          </p:cNvPicPr>
          <p:nvPr/>
        </p:nvPicPr>
        <p:blipFill rotWithShape="1">
          <a:blip r:embed="rId6"/>
          <a:srcRect t="-22936" b="-28280"/>
          <a:stretch/>
        </p:blipFill>
        <p:spPr>
          <a:xfrm>
            <a:off x="4766657" y="2706983"/>
            <a:ext cx="731684" cy="653372"/>
          </a:xfrm>
          <a:prstGeom prst="rect">
            <a:avLst/>
          </a:prstGeom>
          <a:effectLst>
            <a:glow rad="63500">
              <a:schemeClr val="accent2">
                <a:satMod val="175000"/>
                <a:alpha val="40000"/>
              </a:schemeClr>
            </a:glow>
          </a:effectLst>
        </p:spPr>
      </p:pic>
      <p:pic>
        <p:nvPicPr>
          <p:cNvPr id="21" name="Immagine 20">
            <a:extLst>
              <a:ext uri="{FF2B5EF4-FFF2-40B4-BE49-F238E27FC236}">
                <a16:creationId xmlns:a16="http://schemas.microsoft.com/office/drawing/2014/main" id="{6013D41E-89F3-4CCB-A21C-6FCD7C72DB24}"/>
              </a:ext>
            </a:extLst>
          </p:cNvPr>
          <p:cNvPicPr>
            <a:picLocks noChangeAspect="1"/>
          </p:cNvPicPr>
          <p:nvPr/>
        </p:nvPicPr>
        <p:blipFill>
          <a:blip r:embed="rId7"/>
          <a:stretch>
            <a:fillRect/>
          </a:stretch>
        </p:blipFill>
        <p:spPr>
          <a:xfrm>
            <a:off x="2288041" y="1306314"/>
            <a:ext cx="336064" cy="464088"/>
          </a:xfrm>
          <a:prstGeom prst="rect">
            <a:avLst/>
          </a:prstGeom>
          <a:effectLst>
            <a:glow rad="63500">
              <a:schemeClr val="accent2">
                <a:satMod val="175000"/>
                <a:alpha val="40000"/>
              </a:schemeClr>
            </a:glow>
          </a:effectLst>
        </p:spPr>
      </p:pic>
      <p:sp>
        <p:nvSpPr>
          <p:cNvPr id="23" name="CasellaDiTesto 22">
            <a:extLst>
              <a:ext uri="{FF2B5EF4-FFF2-40B4-BE49-F238E27FC236}">
                <a16:creationId xmlns:a16="http://schemas.microsoft.com/office/drawing/2014/main" id="{5E0F03E1-C1A2-4D5E-955E-5A9B2320A64A}"/>
              </a:ext>
            </a:extLst>
          </p:cNvPr>
          <p:cNvSpPr txBox="1"/>
          <p:nvPr/>
        </p:nvSpPr>
        <p:spPr>
          <a:xfrm>
            <a:off x="387431" y="2195383"/>
            <a:ext cx="1804313" cy="646331"/>
          </a:xfrm>
          <a:prstGeom prst="rect">
            <a:avLst/>
          </a:prstGeom>
          <a:noFill/>
        </p:spPr>
        <p:txBody>
          <a:bodyPr wrap="square" rtlCol="0">
            <a:spAutoFit/>
          </a:bodyPr>
          <a:lstStyle/>
          <a:p>
            <a:r>
              <a:rPr lang="it-IT" sz="1200" i="1" dirty="0">
                <a:latin typeface="+mj-lt"/>
              </a:rPr>
              <a:t>6 </a:t>
            </a:r>
            <a:r>
              <a:rPr lang="it-IT" sz="1200" i="1" dirty="0" err="1">
                <a:latin typeface="+mj-lt"/>
              </a:rPr>
              <a:t>vertices</a:t>
            </a:r>
            <a:endParaRPr lang="it-IT" sz="1200" i="1" dirty="0">
              <a:latin typeface="+mj-lt"/>
            </a:endParaRPr>
          </a:p>
          <a:p>
            <a:r>
              <a:rPr lang="it-IT" sz="1200" i="1" dirty="0">
                <a:latin typeface="+mj-lt"/>
              </a:rPr>
              <a:t>7 </a:t>
            </a:r>
            <a:r>
              <a:rPr lang="it-IT" sz="1200" i="1" dirty="0" err="1">
                <a:latin typeface="+mj-lt"/>
              </a:rPr>
              <a:t>edges</a:t>
            </a:r>
            <a:endParaRPr lang="it-IT" sz="1200" i="1" dirty="0">
              <a:latin typeface="+mj-lt"/>
            </a:endParaRPr>
          </a:p>
          <a:p>
            <a:r>
              <a:rPr lang="it-IT" sz="1200" i="1" dirty="0">
                <a:latin typeface="+mj-lt"/>
              </a:rPr>
              <a:t>2 </a:t>
            </a:r>
            <a:r>
              <a:rPr lang="it-IT" sz="1200" i="1" dirty="0" err="1">
                <a:latin typeface="+mj-lt"/>
              </a:rPr>
              <a:t>faces</a:t>
            </a:r>
            <a:endParaRPr lang="it-IT" sz="1200" i="1" dirty="0">
              <a:latin typeface="+mj-lt"/>
            </a:endParaRPr>
          </a:p>
        </p:txBody>
      </p:sp>
      <p:sp>
        <p:nvSpPr>
          <p:cNvPr id="24" name="CasellaDiTesto 23">
            <a:extLst>
              <a:ext uri="{FF2B5EF4-FFF2-40B4-BE49-F238E27FC236}">
                <a16:creationId xmlns:a16="http://schemas.microsoft.com/office/drawing/2014/main" id="{BE929618-D26D-4A05-B830-A8548E83A6E1}"/>
              </a:ext>
            </a:extLst>
          </p:cNvPr>
          <p:cNvSpPr txBox="1"/>
          <p:nvPr/>
        </p:nvSpPr>
        <p:spPr>
          <a:xfrm>
            <a:off x="1254582" y="2971367"/>
            <a:ext cx="1804313" cy="646331"/>
          </a:xfrm>
          <a:prstGeom prst="rect">
            <a:avLst/>
          </a:prstGeom>
          <a:noFill/>
        </p:spPr>
        <p:txBody>
          <a:bodyPr wrap="square" rtlCol="0">
            <a:spAutoFit/>
          </a:bodyPr>
          <a:lstStyle/>
          <a:p>
            <a:r>
              <a:rPr lang="it-IT" sz="1200" b="1" i="1" dirty="0">
                <a:solidFill>
                  <a:schemeClr val="bg1">
                    <a:lumMod val="75000"/>
                  </a:schemeClr>
                </a:solidFill>
                <a:latin typeface="+mj-lt"/>
              </a:rPr>
              <a:t>6 </a:t>
            </a:r>
            <a:r>
              <a:rPr lang="it-IT" sz="1200" b="1" i="1" dirty="0" err="1">
                <a:solidFill>
                  <a:schemeClr val="bg1">
                    <a:lumMod val="75000"/>
                  </a:schemeClr>
                </a:solidFill>
                <a:latin typeface="+mj-lt"/>
              </a:rPr>
              <a:t>vertices</a:t>
            </a:r>
            <a:endParaRPr lang="it-IT" sz="1200" b="1" i="1" dirty="0">
              <a:solidFill>
                <a:schemeClr val="bg1">
                  <a:lumMod val="75000"/>
                </a:schemeClr>
              </a:solidFill>
              <a:latin typeface="+mj-lt"/>
            </a:endParaRPr>
          </a:p>
          <a:p>
            <a:r>
              <a:rPr lang="it-IT" sz="1200" b="1" i="1" dirty="0">
                <a:solidFill>
                  <a:schemeClr val="bg1">
                    <a:lumMod val="75000"/>
                  </a:schemeClr>
                </a:solidFill>
                <a:latin typeface="+mj-lt"/>
              </a:rPr>
              <a:t>7 </a:t>
            </a:r>
            <a:r>
              <a:rPr lang="it-IT" sz="1200" b="1" i="1" dirty="0" err="1">
                <a:solidFill>
                  <a:schemeClr val="bg1">
                    <a:lumMod val="75000"/>
                  </a:schemeClr>
                </a:solidFill>
                <a:latin typeface="+mj-lt"/>
              </a:rPr>
              <a:t>edges</a:t>
            </a:r>
            <a:endParaRPr lang="it-IT" sz="1200" b="1" i="1" dirty="0">
              <a:solidFill>
                <a:schemeClr val="bg1">
                  <a:lumMod val="75000"/>
                </a:schemeClr>
              </a:solidFill>
              <a:latin typeface="+mj-lt"/>
            </a:endParaRPr>
          </a:p>
          <a:p>
            <a:r>
              <a:rPr lang="it-IT" sz="1200" b="1" i="1" dirty="0">
                <a:solidFill>
                  <a:schemeClr val="bg1">
                    <a:lumMod val="75000"/>
                  </a:schemeClr>
                </a:solidFill>
                <a:latin typeface="+mj-lt"/>
              </a:rPr>
              <a:t>2 </a:t>
            </a:r>
            <a:r>
              <a:rPr lang="it-IT" sz="1200" b="1" i="1" dirty="0" err="1">
                <a:solidFill>
                  <a:schemeClr val="bg1">
                    <a:lumMod val="75000"/>
                  </a:schemeClr>
                </a:solidFill>
                <a:latin typeface="+mj-lt"/>
              </a:rPr>
              <a:t>faces</a:t>
            </a:r>
            <a:endParaRPr lang="it-IT" sz="1200" b="1" i="1" dirty="0">
              <a:solidFill>
                <a:schemeClr val="bg1">
                  <a:lumMod val="75000"/>
                </a:schemeClr>
              </a:solidFill>
              <a:latin typeface="+mj-lt"/>
            </a:endParaRPr>
          </a:p>
        </p:txBody>
      </p:sp>
      <p:sp>
        <p:nvSpPr>
          <p:cNvPr id="29" name="CasellaDiTesto 28">
            <a:extLst>
              <a:ext uri="{FF2B5EF4-FFF2-40B4-BE49-F238E27FC236}">
                <a16:creationId xmlns:a16="http://schemas.microsoft.com/office/drawing/2014/main" id="{40DD20BD-2971-451A-90A8-5337067C549C}"/>
              </a:ext>
            </a:extLst>
          </p:cNvPr>
          <p:cNvSpPr txBox="1"/>
          <p:nvPr/>
        </p:nvSpPr>
        <p:spPr>
          <a:xfrm>
            <a:off x="2573031" y="4070516"/>
            <a:ext cx="1804313" cy="646331"/>
          </a:xfrm>
          <a:prstGeom prst="rect">
            <a:avLst/>
          </a:prstGeom>
          <a:noFill/>
        </p:spPr>
        <p:txBody>
          <a:bodyPr wrap="square" rtlCol="0">
            <a:spAutoFit/>
          </a:bodyPr>
          <a:lstStyle/>
          <a:p>
            <a:r>
              <a:rPr lang="it-IT" sz="1200" b="1" i="1" dirty="0">
                <a:solidFill>
                  <a:srgbClr val="00B0F0"/>
                </a:solidFill>
                <a:latin typeface="+mj-lt"/>
              </a:rPr>
              <a:t>8 </a:t>
            </a:r>
            <a:r>
              <a:rPr lang="it-IT" sz="1200" b="1" i="1" dirty="0" err="1">
                <a:solidFill>
                  <a:srgbClr val="00B0F0"/>
                </a:solidFill>
                <a:latin typeface="+mj-lt"/>
              </a:rPr>
              <a:t>vertices</a:t>
            </a:r>
            <a:endParaRPr lang="it-IT" sz="1200" b="1" i="1" dirty="0">
              <a:solidFill>
                <a:srgbClr val="00B0F0"/>
              </a:solidFill>
              <a:latin typeface="+mj-lt"/>
            </a:endParaRPr>
          </a:p>
          <a:p>
            <a:r>
              <a:rPr lang="it-IT" sz="1200" b="1" i="1" dirty="0">
                <a:solidFill>
                  <a:srgbClr val="00B0F0"/>
                </a:solidFill>
                <a:latin typeface="+mj-lt"/>
              </a:rPr>
              <a:t>8 </a:t>
            </a:r>
            <a:r>
              <a:rPr lang="it-IT" sz="1200" b="1" i="1" dirty="0" err="1">
                <a:solidFill>
                  <a:srgbClr val="00B0F0"/>
                </a:solidFill>
                <a:latin typeface="+mj-lt"/>
              </a:rPr>
              <a:t>edges</a:t>
            </a:r>
            <a:endParaRPr lang="it-IT" sz="1200" b="1" i="1" dirty="0">
              <a:solidFill>
                <a:srgbClr val="00B0F0"/>
              </a:solidFill>
              <a:latin typeface="+mj-lt"/>
            </a:endParaRPr>
          </a:p>
          <a:p>
            <a:r>
              <a:rPr lang="it-IT" sz="1200" i="1" dirty="0">
                <a:solidFill>
                  <a:schemeClr val="tx1"/>
                </a:solidFill>
                <a:latin typeface="+mj-lt"/>
              </a:rPr>
              <a:t>2 </a:t>
            </a:r>
            <a:r>
              <a:rPr lang="it-IT" sz="1200" i="1" dirty="0" err="1">
                <a:solidFill>
                  <a:schemeClr val="tx1"/>
                </a:solidFill>
                <a:latin typeface="+mj-lt"/>
              </a:rPr>
              <a:t>faces</a:t>
            </a:r>
            <a:endParaRPr lang="it-IT" sz="1200" i="1" dirty="0">
              <a:solidFill>
                <a:schemeClr val="tx1"/>
              </a:solidFill>
              <a:latin typeface="+mj-lt"/>
            </a:endParaRPr>
          </a:p>
        </p:txBody>
      </p:sp>
      <p:sp>
        <p:nvSpPr>
          <p:cNvPr id="30" name="CasellaDiTesto 29">
            <a:extLst>
              <a:ext uri="{FF2B5EF4-FFF2-40B4-BE49-F238E27FC236}">
                <a16:creationId xmlns:a16="http://schemas.microsoft.com/office/drawing/2014/main" id="{4301F482-4D10-40F3-A0E2-B8F13706F9B2}"/>
              </a:ext>
            </a:extLst>
          </p:cNvPr>
          <p:cNvSpPr txBox="1"/>
          <p:nvPr/>
        </p:nvSpPr>
        <p:spPr>
          <a:xfrm>
            <a:off x="5195162" y="34966"/>
            <a:ext cx="4588328" cy="276999"/>
          </a:xfrm>
          <a:prstGeom prst="rect">
            <a:avLst/>
          </a:prstGeom>
          <a:noFill/>
        </p:spPr>
        <p:txBody>
          <a:bodyPr wrap="square">
            <a:spAutoFit/>
          </a:bodyPr>
          <a:lstStyle/>
          <a:p>
            <a:r>
              <a:rPr lang="it-IT" sz="1200" b="1" dirty="0">
                <a:solidFill>
                  <a:srgbClr val="00B0F0"/>
                </a:solidFill>
                <a:latin typeface="+mj-lt"/>
              </a:rPr>
              <a:t>TIP: </a:t>
            </a:r>
            <a:r>
              <a:rPr lang="it-IT" sz="1200" b="1" i="1" dirty="0" err="1">
                <a:solidFill>
                  <a:srgbClr val="00B0F0"/>
                </a:solidFill>
                <a:latin typeface="+mj-lt"/>
              </a:rPr>
              <a:t>rename</a:t>
            </a:r>
            <a:r>
              <a:rPr lang="it-IT" sz="1200" b="1" i="1" dirty="0">
                <a:solidFill>
                  <a:srgbClr val="00B0F0"/>
                </a:solidFill>
                <a:latin typeface="+mj-lt"/>
              </a:rPr>
              <a:t> </a:t>
            </a:r>
            <a:r>
              <a:rPr lang="it-IT" sz="1200" b="1" i="1" dirty="0" err="1">
                <a:solidFill>
                  <a:srgbClr val="00B0F0"/>
                </a:solidFill>
                <a:latin typeface="+mj-lt"/>
              </a:rPr>
              <a:t>your</a:t>
            </a:r>
            <a:r>
              <a:rPr lang="it-IT" sz="1200" b="1" i="1" dirty="0">
                <a:solidFill>
                  <a:srgbClr val="00B0F0"/>
                </a:solidFill>
                <a:latin typeface="+mj-lt"/>
              </a:rPr>
              <a:t> </a:t>
            </a:r>
            <a:r>
              <a:rPr lang="it-IT" sz="1200" b="1" i="1" dirty="0" err="1">
                <a:solidFill>
                  <a:srgbClr val="00B0F0"/>
                </a:solidFill>
                <a:latin typeface="+mj-lt"/>
              </a:rPr>
              <a:t>geometry</a:t>
            </a:r>
            <a:r>
              <a:rPr lang="it-IT" sz="1200" b="1" i="1" dirty="0">
                <a:solidFill>
                  <a:srgbClr val="00B0F0"/>
                </a:solidFill>
                <a:latin typeface="+mj-lt"/>
              </a:rPr>
              <a:t> to speed up </a:t>
            </a:r>
            <a:r>
              <a:rPr lang="it-IT" sz="1200" b="1" i="1" dirty="0" err="1">
                <a:solidFill>
                  <a:srgbClr val="00B0F0"/>
                </a:solidFill>
                <a:latin typeface="+mj-lt"/>
              </a:rPr>
              <a:t>selection</a:t>
            </a:r>
            <a:endParaRPr lang="it-IT" sz="1200" b="1" i="1" dirty="0">
              <a:solidFill>
                <a:srgbClr val="00B0F0"/>
              </a:solidFill>
              <a:latin typeface="+mj-lt"/>
            </a:endParaRPr>
          </a:p>
        </p:txBody>
      </p:sp>
    </p:spTree>
    <p:extLst>
      <p:ext uri="{BB962C8B-B14F-4D97-AF65-F5344CB8AC3E}">
        <p14:creationId xmlns:p14="http://schemas.microsoft.com/office/powerpoint/2010/main" val="3956302871"/>
      </p:ext>
    </p:extLst>
  </p:cSld>
  <p:clrMapOvr>
    <a:masterClrMapping/>
  </p:clrMapOvr>
</p:sld>
</file>

<file path=ppt/theme/theme1.xml><?xml version="1.0" encoding="utf-8"?>
<a:theme xmlns:a="http://schemas.openxmlformats.org/drawingml/2006/main" name="Westmoreland template">
  <a:themeElements>
    <a:clrScheme name="Personalizzato 1">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1CADE4"/>
      </a:hlink>
      <a:folHlink>
        <a:srgbClr val="B26B02"/>
      </a:folHlink>
    </a:clrScheme>
    <a:fontScheme name="Personalizzato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Banded</Template>
  <TotalTime>8041</TotalTime>
  <Words>2017</Words>
  <Application>Microsoft Office PowerPoint</Application>
  <PresentationFormat>Presentazione su schermo (16:9)</PresentationFormat>
  <Paragraphs>556</Paragraphs>
  <Slides>31</Slides>
  <Notes>31</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31</vt:i4>
      </vt:variant>
    </vt:vector>
  </HeadingPairs>
  <TitlesOfParts>
    <vt:vector size="40" baseType="lpstr">
      <vt:lpstr>Courier New</vt:lpstr>
      <vt:lpstr>Open Sans ExtraBold</vt:lpstr>
      <vt:lpstr>Calibri</vt:lpstr>
      <vt:lpstr>Cambria Math</vt:lpstr>
      <vt:lpstr>Arial</vt:lpstr>
      <vt:lpstr>Open Sans Light</vt:lpstr>
      <vt:lpstr>Open Sans Semibold</vt:lpstr>
      <vt:lpstr>Open Sans</vt:lpstr>
      <vt:lpstr>Westmoreland template</vt:lpstr>
      <vt:lpstr>GET STARTED in OpenSees with STKO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«OpenSees  does NOT  have the concept of  unit system»</vt:lpstr>
      <vt:lpstr>Presentazione standard di PowerPoint</vt:lpstr>
      <vt:lpstr>Presentazione standard di PowerPoint</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x</dc:creator>
  <cp:lastModifiedBy>ASDEASoft</cp:lastModifiedBy>
  <cp:revision>423</cp:revision>
  <dcterms:modified xsi:type="dcterms:W3CDTF">2021-06-16T17:02:55Z</dcterms:modified>
</cp:coreProperties>
</file>