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1225" r:id="rId2"/>
    <p:sldId id="1240" r:id="rId3"/>
    <p:sldId id="1047" r:id="rId4"/>
    <p:sldId id="1034" r:id="rId5"/>
    <p:sldId id="1035" r:id="rId6"/>
    <p:sldId id="1048" r:id="rId7"/>
    <p:sldId id="1036" r:id="rId8"/>
    <p:sldId id="1037" r:id="rId9"/>
    <p:sldId id="1226" r:id="rId10"/>
    <p:sldId id="1022" r:id="rId11"/>
    <p:sldId id="1050" r:id="rId12"/>
    <p:sldId id="1221" r:id="rId13"/>
    <p:sldId id="1164" r:id="rId14"/>
    <p:sldId id="1165" r:id="rId15"/>
    <p:sldId id="1178" r:id="rId16"/>
    <p:sldId id="1179" r:id="rId17"/>
  </p:sldIdLst>
  <p:sldSz cx="9144000" cy="6858000" type="screen4x3"/>
  <p:notesSz cx="7099300" cy="10234613"/>
  <p:defaultTextStyle>
    <a:defPPr>
      <a:defRPr lang="it-IT"/>
    </a:defPPr>
    <a:lvl1pPr algn="l" rtl="0" fontAlgn="base">
      <a:spcBef>
        <a:spcPct val="20000"/>
      </a:spcBef>
      <a:spcAft>
        <a:spcPct val="0"/>
      </a:spcAft>
      <a:buClr>
        <a:srgbClr val="822433"/>
      </a:buClr>
      <a:buChar char="•"/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822433"/>
      </a:buClr>
      <a:buChar char="•"/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822433"/>
      </a:buClr>
      <a:buChar char="•"/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822433"/>
      </a:buClr>
      <a:buChar char="•"/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822433"/>
      </a:buClr>
      <a:buChar char="•"/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669900"/>
    <a:srgbClr val="3F6535"/>
    <a:srgbClr val="990000"/>
    <a:srgbClr val="F2C400"/>
    <a:srgbClr val="CC3300"/>
    <a:srgbClr val="C09B00"/>
    <a:srgbClr val="FFCC00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5" autoAdjust="0"/>
    <p:restoredTop sz="92818" autoAdjust="0"/>
  </p:normalViewPr>
  <p:slideViewPr>
    <p:cSldViewPr snapToGrid="0">
      <p:cViewPr varScale="1">
        <p:scale>
          <a:sx n="111" d="100"/>
          <a:sy n="111" d="100"/>
        </p:scale>
        <p:origin x="181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0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8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Relationship Id="rId14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4.wmf"/><Relationship Id="rId18" Type="http://schemas.openxmlformats.org/officeDocument/2006/relationships/image" Target="../media/image48.wmf"/><Relationship Id="rId3" Type="http://schemas.openxmlformats.org/officeDocument/2006/relationships/image" Target="../media/image35.wmf"/><Relationship Id="rId21" Type="http://schemas.openxmlformats.org/officeDocument/2006/relationships/image" Target="../media/image50.wmf"/><Relationship Id="rId7" Type="http://schemas.openxmlformats.org/officeDocument/2006/relationships/image" Target="../media/image39.wmf"/><Relationship Id="rId12" Type="http://schemas.openxmlformats.org/officeDocument/2006/relationships/image" Target="../media/image43.wmf"/><Relationship Id="rId17" Type="http://schemas.openxmlformats.org/officeDocument/2006/relationships/image" Target="../media/image47.wmf"/><Relationship Id="rId2" Type="http://schemas.openxmlformats.org/officeDocument/2006/relationships/image" Target="../media/image34.wmf"/><Relationship Id="rId16" Type="http://schemas.openxmlformats.org/officeDocument/2006/relationships/image" Target="../media/image46.wmf"/><Relationship Id="rId20" Type="http://schemas.openxmlformats.org/officeDocument/2006/relationships/image" Target="../media/image49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2.wmf"/><Relationship Id="rId5" Type="http://schemas.openxmlformats.org/officeDocument/2006/relationships/image" Target="../media/image37.wmf"/><Relationship Id="rId15" Type="http://schemas.openxmlformats.org/officeDocument/2006/relationships/image" Target="../media/image45.wmf"/><Relationship Id="rId10" Type="http://schemas.openxmlformats.org/officeDocument/2006/relationships/image" Target="../media/image20.wmf"/><Relationship Id="rId19" Type="http://schemas.openxmlformats.org/officeDocument/2006/relationships/image" Target="../media/image2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45.wmf"/><Relationship Id="rId18" Type="http://schemas.openxmlformats.org/officeDocument/2006/relationships/image" Target="../media/image49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27.wmf"/><Relationship Id="rId17" Type="http://schemas.openxmlformats.org/officeDocument/2006/relationships/image" Target="../media/image32.wmf"/><Relationship Id="rId2" Type="http://schemas.openxmlformats.org/officeDocument/2006/relationships/image" Target="../media/image20.wmf"/><Relationship Id="rId16" Type="http://schemas.openxmlformats.org/officeDocument/2006/relationships/image" Target="../media/image48.wmf"/><Relationship Id="rId20" Type="http://schemas.openxmlformats.org/officeDocument/2006/relationships/image" Target="../media/image54.wmf"/><Relationship Id="rId1" Type="http://schemas.openxmlformats.org/officeDocument/2006/relationships/image" Target="../media/image51.wmf"/><Relationship Id="rId6" Type="http://schemas.openxmlformats.org/officeDocument/2006/relationships/image" Target="../media/image24.wmf"/><Relationship Id="rId11" Type="http://schemas.openxmlformats.org/officeDocument/2006/relationships/image" Target="../media/image42.wmf"/><Relationship Id="rId5" Type="http://schemas.openxmlformats.org/officeDocument/2006/relationships/image" Target="../media/image23.wmf"/><Relationship Id="rId15" Type="http://schemas.openxmlformats.org/officeDocument/2006/relationships/image" Target="../media/image47.wmf"/><Relationship Id="rId10" Type="http://schemas.openxmlformats.org/officeDocument/2006/relationships/image" Target="../media/image26.wmf"/><Relationship Id="rId19" Type="http://schemas.openxmlformats.org/officeDocument/2006/relationships/image" Target="../media/image43.wmf"/><Relationship Id="rId4" Type="http://schemas.openxmlformats.org/officeDocument/2006/relationships/image" Target="../media/image22.wmf"/><Relationship Id="rId9" Type="http://schemas.openxmlformats.org/officeDocument/2006/relationships/image" Target="../media/image53.wmf"/><Relationship Id="rId14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13" Type="http://schemas.openxmlformats.org/officeDocument/2006/relationships/image" Target="../media/image67.wmf"/><Relationship Id="rId18" Type="http://schemas.openxmlformats.org/officeDocument/2006/relationships/image" Target="../media/image72.wmf"/><Relationship Id="rId26" Type="http://schemas.openxmlformats.org/officeDocument/2006/relationships/image" Target="../media/image80.wmf"/><Relationship Id="rId3" Type="http://schemas.openxmlformats.org/officeDocument/2006/relationships/image" Target="../media/image57.wmf"/><Relationship Id="rId21" Type="http://schemas.openxmlformats.org/officeDocument/2006/relationships/image" Target="../media/image75.wmf"/><Relationship Id="rId34" Type="http://schemas.openxmlformats.org/officeDocument/2006/relationships/image" Target="../media/image88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5" Type="http://schemas.openxmlformats.org/officeDocument/2006/relationships/image" Target="../media/image79.wmf"/><Relationship Id="rId33" Type="http://schemas.openxmlformats.org/officeDocument/2006/relationships/image" Target="../media/image87.wmf"/><Relationship Id="rId2" Type="http://schemas.openxmlformats.org/officeDocument/2006/relationships/image" Target="../media/image56.wmf"/><Relationship Id="rId16" Type="http://schemas.openxmlformats.org/officeDocument/2006/relationships/image" Target="../media/image70.wmf"/><Relationship Id="rId20" Type="http://schemas.openxmlformats.org/officeDocument/2006/relationships/image" Target="../media/image74.wmf"/><Relationship Id="rId29" Type="http://schemas.openxmlformats.org/officeDocument/2006/relationships/image" Target="../media/image83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24" Type="http://schemas.openxmlformats.org/officeDocument/2006/relationships/image" Target="../media/image78.wmf"/><Relationship Id="rId32" Type="http://schemas.openxmlformats.org/officeDocument/2006/relationships/image" Target="../media/image86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23" Type="http://schemas.openxmlformats.org/officeDocument/2006/relationships/image" Target="../media/image77.wmf"/><Relationship Id="rId28" Type="http://schemas.openxmlformats.org/officeDocument/2006/relationships/image" Target="../media/image82.wmf"/><Relationship Id="rId10" Type="http://schemas.openxmlformats.org/officeDocument/2006/relationships/image" Target="../media/image64.wmf"/><Relationship Id="rId19" Type="http://schemas.openxmlformats.org/officeDocument/2006/relationships/image" Target="../media/image73.wmf"/><Relationship Id="rId31" Type="http://schemas.openxmlformats.org/officeDocument/2006/relationships/image" Target="../media/image85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Relationship Id="rId22" Type="http://schemas.openxmlformats.org/officeDocument/2006/relationships/image" Target="../media/image76.wmf"/><Relationship Id="rId27" Type="http://schemas.openxmlformats.org/officeDocument/2006/relationships/image" Target="../media/image81.wmf"/><Relationship Id="rId30" Type="http://schemas.openxmlformats.org/officeDocument/2006/relationships/image" Target="../media/image84.wmf"/><Relationship Id="rId8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300"/>
            </a:lvl1pPr>
          </a:lstStyle>
          <a:p>
            <a:pPr>
              <a:defRPr/>
            </a:pPr>
            <a:fld id="{D3498458-0FF3-4290-B69D-068527AD32E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2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46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5361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4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1488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5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4984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6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6079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7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8870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8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1220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10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04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11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1697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406775"/>
            <a:ext cx="9144000" cy="34512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endParaRPr lang="it-IT" sz="1800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85988" y="404813"/>
            <a:ext cx="6550025" cy="21605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CAC654E-7E19-438F-B920-A9B0DB5FBEC2}" type="slidenum">
              <a:rPr lang="it-IT" smtClean="0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1225-E9EA-440B-AB01-1760D7C41F78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9" y="142852"/>
            <a:ext cx="8286808" cy="71438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000108"/>
            <a:ext cx="8286808" cy="5126055"/>
          </a:xfrm>
        </p:spPr>
        <p:txBody>
          <a:bodyPr/>
          <a:lstStyle>
            <a:lvl1pPr>
              <a:buNone/>
              <a:defRPr sz="1600">
                <a:latin typeface="Swis721 BT" pitchFamily="34" charset="0"/>
              </a:defRPr>
            </a:lvl1pPr>
            <a:lvl2pPr>
              <a:buNone/>
              <a:defRPr sz="1400">
                <a:latin typeface="Swis721 BT" pitchFamily="34" charset="0"/>
              </a:defRPr>
            </a:lvl2pPr>
            <a:lvl3pPr>
              <a:buNone/>
              <a:defRPr sz="1400">
                <a:latin typeface="Swis721 BT" pitchFamily="34" charset="0"/>
              </a:defRPr>
            </a:lvl3pPr>
            <a:lvl4pPr>
              <a:buNone/>
              <a:defRPr sz="1400">
                <a:latin typeface="Swis721 BT" pitchFamily="34" charset="0"/>
              </a:defRPr>
            </a:lvl4pPr>
            <a:lvl5pPr>
              <a:buNone/>
              <a:defRPr sz="1400">
                <a:latin typeface="Swis721 B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20A33-00F9-46CC-AD6C-F7AC6A879C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285728"/>
            <a:ext cx="8286808" cy="5840435"/>
          </a:xfrm>
        </p:spPr>
        <p:txBody>
          <a:bodyPr/>
          <a:lstStyle>
            <a:lvl1pPr>
              <a:buNone/>
              <a:defRPr sz="1600">
                <a:latin typeface="Swis721 BT" pitchFamily="34" charset="0"/>
              </a:defRPr>
            </a:lvl1pPr>
            <a:lvl2pPr>
              <a:buNone/>
              <a:defRPr sz="1400">
                <a:latin typeface="Swis721 BT" pitchFamily="34" charset="0"/>
              </a:defRPr>
            </a:lvl2pPr>
            <a:lvl3pPr>
              <a:buNone/>
              <a:defRPr sz="1400">
                <a:latin typeface="Swis721 BT" pitchFamily="34" charset="0"/>
              </a:defRPr>
            </a:lvl3pPr>
            <a:lvl4pPr>
              <a:buNone/>
              <a:defRPr sz="1400">
                <a:latin typeface="Swis721 BT" pitchFamily="34" charset="0"/>
              </a:defRPr>
            </a:lvl4pPr>
            <a:lvl5pPr>
              <a:buNone/>
              <a:defRPr sz="1400">
                <a:latin typeface="Swis721 B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it-I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1702-066A-418B-A239-052960E25680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5" name="Segnaposto numero diapositiva 3"/>
          <p:cNvSpPr txBox="1">
            <a:spLocks/>
          </p:cNvSpPr>
          <p:nvPr userDrawn="1"/>
        </p:nvSpPr>
        <p:spPr>
          <a:xfrm>
            <a:off x="6553200" y="63825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sm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Pag.  </a:t>
            </a:r>
            <a:fld id="{71801702-066A-418B-A239-052960E25680}" type="slidenum">
              <a:rPr kumimoji="0" lang="it-IT" sz="1200" b="0" i="0" u="none" strike="noStrike" kern="1200" cap="sm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t-IT" sz="12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piè di pagina 4"/>
          <p:cNvSpPr txBox="1">
            <a:spLocks/>
          </p:cNvSpPr>
          <p:nvPr userDrawn="1"/>
        </p:nvSpPr>
        <p:spPr>
          <a:xfrm>
            <a:off x="3533788" y="642146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1" i="0" u="none" strike="noStrike" kern="1200" cap="sm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Progettazione Strutturale</a:t>
            </a:r>
          </a:p>
        </p:txBody>
      </p:sp>
      <p:sp>
        <p:nvSpPr>
          <p:cNvPr id="7" name="Segnaposto data 6"/>
          <p:cNvSpPr txBox="1">
            <a:spLocks/>
          </p:cNvSpPr>
          <p:nvPr userDrawn="1"/>
        </p:nvSpPr>
        <p:spPr>
          <a:xfrm>
            <a:off x="866764" y="6421461"/>
            <a:ext cx="3276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sm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Proff</a:t>
            </a:r>
            <a:r>
              <a:rPr kumimoji="0" lang="it-IT" sz="1200" b="0" i="0" u="none" strike="noStrike" kern="1200" cap="sm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 E. </a:t>
            </a:r>
            <a:r>
              <a:rPr kumimoji="0" lang="it-IT" sz="1200" b="0" i="0" u="none" strike="noStrike" kern="1200" cap="sm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Spacone</a:t>
            </a:r>
            <a:r>
              <a:rPr kumimoji="0" lang="it-IT" sz="1200" b="0" i="0" u="none" strike="noStrike" kern="1200" cap="sm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G. De </a:t>
            </a:r>
            <a:r>
              <a:rPr kumimoji="0" lang="it-IT" sz="1200" b="0" i="0" u="none" strike="noStrike" kern="1200" cap="sm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Matteis</a:t>
            </a:r>
            <a:endParaRPr kumimoji="0" lang="it-IT" sz="12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sm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A.A. 2007/2008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6408000"/>
            <a:ext cx="38100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Programmi\Microsoft Office\MEDIA\OFFICE12\Lines\BD10219_.g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" y="6354764"/>
            <a:ext cx="9144000" cy="29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88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143625"/>
            <a:ext cx="9144000" cy="71437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endParaRPr lang="it-IT" sz="1800">
              <a:solidFill>
                <a:schemeClr val="bg1"/>
              </a:solidFill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1563" y="142852"/>
            <a:ext cx="731678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lo stile del titolo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000108"/>
            <a:ext cx="7345362" cy="512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9275" y="6406277"/>
            <a:ext cx="8016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C016C08-17E5-4FFD-B231-5A2751CF3C5A}" type="slidenum">
              <a:rPr lang="it-IT" smtClean="0"/>
              <a:pPr>
                <a:defRPr/>
              </a:pPr>
              <a:t>‹#›</a:t>
            </a:fld>
            <a:endParaRPr lang="it-IT" dirty="0"/>
          </a:p>
        </p:txBody>
      </p:sp>
      <p:sp>
        <p:nvSpPr>
          <p:cNvPr id="12" name="Rectangle 5"/>
          <p:cNvSpPr txBox="1">
            <a:spLocks noChangeArrowheads="1"/>
          </p:cNvSpPr>
          <p:nvPr userDrawn="1"/>
        </p:nvSpPr>
        <p:spPr bwMode="auto">
          <a:xfrm>
            <a:off x="938186" y="6357958"/>
            <a:ext cx="414340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buFontTx/>
              <a:buNone/>
            </a:pPr>
            <a:r>
              <a:rPr lang="it-IT" sz="1100" b="1" kern="1200" dirty="0">
                <a:solidFill>
                  <a:schemeClr val="bg1"/>
                </a:solidFill>
                <a:effectLst/>
                <a:latin typeface="Arial" charset="0"/>
                <a:ea typeface="+mn-ea"/>
                <a:cs typeface="+mn-cs"/>
              </a:rPr>
              <a:t>VALUTAZIONE DELLA SICUREZZA STRUTTURALE</a:t>
            </a:r>
            <a:endParaRPr lang="en-US" sz="1100" kern="1200" dirty="0">
              <a:solidFill>
                <a:schemeClr val="bg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 userDrawn="1"/>
        </p:nvSpPr>
        <p:spPr bwMode="auto">
          <a:xfrm>
            <a:off x="7145149" y="6384302"/>
            <a:ext cx="131762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prof. Guido </a:t>
            </a:r>
            <a:r>
              <a:rPr kumimoji="0" lang="it-IT" sz="9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Camata</a:t>
            </a:r>
            <a:endParaRPr kumimoji="0" lang="it-IT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8" r:id="rId2"/>
    <p:sldLayoutId id="2147483747" r:id="rId3"/>
    <p:sldLayoutId id="2147483753" r:id="rId4"/>
    <p:sldLayoutId id="2147483754" r:id="rId5"/>
    <p:sldLayoutId id="2147483755" r:id="rId6"/>
    <p:sldLayoutId id="2147483756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cap="all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</a:defRPr>
      </a:lvl9pPr>
    </p:titleStyle>
    <p:bodyStyle>
      <a:lvl1pPr marL="0" indent="0" algn="l" rtl="0" eaLnBrk="0" fontAlgn="base" hangingPunct="0">
        <a:spcBef>
          <a:spcPct val="20000"/>
        </a:spcBef>
        <a:spcAft>
          <a:spcPct val="0"/>
        </a:spcAft>
        <a:buClr>
          <a:srgbClr val="822433"/>
        </a:buClr>
        <a:buNone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rtl="0" eaLnBrk="0" fontAlgn="base" hangingPunct="0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None/>
        <a:defRPr sz="1600">
          <a:solidFill>
            <a:schemeClr val="tx1"/>
          </a:solidFill>
          <a:latin typeface="+mn-lt"/>
        </a:defRPr>
      </a:lvl2pPr>
      <a:lvl3pPr marL="914400" indent="0" algn="l" rtl="0" eaLnBrk="0" fontAlgn="base" hangingPunct="0">
        <a:spcBef>
          <a:spcPct val="20000"/>
        </a:spcBef>
        <a:spcAft>
          <a:spcPct val="0"/>
        </a:spcAft>
        <a:buClr>
          <a:srgbClr val="822433"/>
        </a:buClr>
        <a:buNone/>
        <a:defRPr sz="1600">
          <a:solidFill>
            <a:schemeClr val="tx1"/>
          </a:solidFill>
          <a:latin typeface="+mn-lt"/>
        </a:defRPr>
      </a:lvl3pPr>
      <a:lvl4pPr marL="1371600" indent="0" algn="l" rtl="0" eaLnBrk="0" fontAlgn="base" hangingPunct="0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None/>
        <a:defRPr sz="1600">
          <a:solidFill>
            <a:schemeClr val="tx1"/>
          </a:solidFill>
          <a:latin typeface="+mn-lt"/>
        </a:defRPr>
      </a:lvl4pPr>
      <a:lvl5pPr marL="1828800" indent="0" algn="l" rtl="0" eaLnBrk="0" fontAlgn="base" hangingPunct="0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None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822433"/>
        </a:buClr>
        <a:buFont typeface="Arial" charset="0"/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8.wmf"/><Relationship Id="rId32" Type="http://schemas.openxmlformats.org/officeDocument/2006/relationships/image" Target="../media/image32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30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31.w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1.bin"/><Relationship Id="rId18" Type="http://schemas.openxmlformats.org/officeDocument/2006/relationships/image" Target="../media/image40.wmf"/><Relationship Id="rId26" Type="http://schemas.openxmlformats.org/officeDocument/2006/relationships/image" Target="../media/image43.wmf"/><Relationship Id="rId39" Type="http://schemas.openxmlformats.org/officeDocument/2006/relationships/oleObject" Target="../embeddings/oleObject34.bin"/><Relationship Id="rId21" Type="http://schemas.openxmlformats.org/officeDocument/2006/relationships/oleObject" Target="../embeddings/oleObject25.bin"/><Relationship Id="rId34" Type="http://schemas.openxmlformats.org/officeDocument/2006/relationships/image" Target="../media/image46.wmf"/><Relationship Id="rId42" Type="http://schemas.openxmlformats.org/officeDocument/2006/relationships/image" Target="../media/image49.wmf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29" Type="http://schemas.openxmlformats.org/officeDocument/2006/relationships/oleObject" Target="../embeddings/oleObject29.bin"/><Relationship Id="rId41" Type="http://schemas.openxmlformats.org/officeDocument/2006/relationships/oleObject" Target="../embeddings/oleObject35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42.wmf"/><Relationship Id="rId32" Type="http://schemas.openxmlformats.org/officeDocument/2006/relationships/image" Target="../media/image45.wmf"/><Relationship Id="rId37" Type="http://schemas.openxmlformats.org/officeDocument/2006/relationships/oleObject" Target="../embeddings/oleObject33.bin"/><Relationship Id="rId40" Type="http://schemas.openxmlformats.org/officeDocument/2006/relationships/image" Target="../media/image22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44.wmf"/><Relationship Id="rId36" Type="http://schemas.openxmlformats.org/officeDocument/2006/relationships/image" Target="../media/image47.wmf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24.bin"/><Relationship Id="rId31" Type="http://schemas.openxmlformats.org/officeDocument/2006/relationships/oleObject" Target="../embeddings/oleObject30.bin"/><Relationship Id="rId44" Type="http://schemas.openxmlformats.org/officeDocument/2006/relationships/image" Target="../media/image50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8.wmf"/><Relationship Id="rId22" Type="http://schemas.openxmlformats.org/officeDocument/2006/relationships/image" Target="../media/image20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32.bin"/><Relationship Id="rId43" Type="http://schemas.openxmlformats.org/officeDocument/2006/relationships/oleObject" Target="../embeddings/oleObject36.bin"/><Relationship Id="rId8" Type="http://schemas.openxmlformats.org/officeDocument/2006/relationships/image" Target="../media/image35.wmf"/><Relationship Id="rId3" Type="http://schemas.openxmlformats.org/officeDocument/2006/relationships/oleObject" Target="../embeddings/oleObject16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1.bin"/><Relationship Id="rId38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2.bin"/><Relationship Id="rId18" Type="http://schemas.openxmlformats.org/officeDocument/2006/relationships/image" Target="../media/image52.wmf"/><Relationship Id="rId26" Type="http://schemas.openxmlformats.org/officeDocument/2006/relationships/image" Target="../media/image27.wmf"/><Relationship Id="rId39" Type="http://schemas.openxmlformats.org/officeDocument/2006/relationships/oleObject" Target="../embeddings/oleObject55.bin"/><Relationship Id="rId21" Type="http://schemas.openxmlformats.org/officeDocument/2006/relationships/oleObject" Target="../embeddings/oleObject46.bin"/><Relationship Id="rId34" Type="http://schemas.openxmlformats.org/officeDocument/2006/relationships/image" Target="../media/image48.wmf"/><Relationship Id="rId42" Type="http://schemas.openxmlformats.org/officeDocument/2006/relationships/image" Target="../media/image54.wmf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5.wmf"/><Relationship Id="rId20" Type="http://schemas.openxmlformats.org/officeDocument/2006/relationships/image" Target="../media/image53.wmf"/><Relationship Id="rId29" Type="http://schemas.openxmlformats.org/officeDocument/2006/relationships/oleObject" Target="../embeddings/oleObject50.bin"/><Relationship Id="rId41" Type="http://schemas.openxmlformats.org/officeDocument/2006/relationships/oleObject" Target="../embeddings/oleObject5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41.bin"/><Relationship Id="rId24" Type="http://schemas.openxmlformats.org/officeDocument/2006/relationships/image" Target="../media/image42.wmf"/><Relationship Id="rId32" Type="http://schemas.openxmlformats.org/officeDocument/2006/relationships/image" Target="../media/image47.wmf"/><Relationship Id="rId37" Type="http://schemas.openxmlformats.org/officeDocument/2006/relationships/oleObject" Target="../embeddings/oleObject54.bin"/><Relationship Id="rId40" Type="http://schemas.openxmlformats.org/officeDocument/2006/relationships/image" Target="../media/image43.wmf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45.wmf"/><Relationship Id="rId36" Type="http://schemas.openxmlformats.org/officeDocument/2006/relationships/image" Target="../media/image32.wmf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45.bin"/><Relationship Id="rId31" Type="http://schemas.openxmlformats.org/officeDocument/2006/relationships/oleObject" Target="../embeddings/oleObject51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24.wmf"/><Relationship Id="rId22" Type="http://schemas.openxmlformats.org/officeDocument/2006/relationships/image" Target="../media/image26.wmf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53.bin"/><Relationship Id="rId8" Type="http://schemas.openxmlformats.org/officeDocument/2006/relationships/image" Target="../media/image21.wmf"/><Relationship Id="rId3" Type="http://schemas.openxmlformats.org/officeDocument/2006/relationships/oleObject" Target="../embeddings/oleObject37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48.bin"/><Relationship Id="rId33" Type="http://schemas.openxmlformats.org/officeDocument/2006/relationships/oleObject" Target="../embeddings/oleObject52.bin"/><Relationship Id="rId38" Type="http://schemas.openxmlformats.org/officeDocument/2006/relationships/image" Target="../media/image49.wmf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5.wmf"/><Relationship Id="rId21" Type="http://schemas.openxmlformats.org/officeDocument/2006/relationships/oleObject" Target="../embeddings/oleObject65.bin"/><Relationship Id="rId42" Type="http://schemas.openxmlformats.org/officeDocument/2006/relationships/image" Target="../media/image73.wmf"/><Relationship Id="rId47" Type="http://schemas.openxmlformats.org/officeDocument/2006/relationships/oleObject" Target="../embeddings/oleObject78.bin"/><Relationship Id="rId63" Type="http://schemas.openxmlformats.org/officeDocument/2006/relationships/oleObject" Target="../embeddings/oleObject86.bin"/><Relationship Id="rId68" Type="http://schemas.openxmlformats.org/officeDocument/2006/relationships/image" Target="../media/image86.wmf"/><Relationship Id="rId7" Type="http://schemas.openxmlformats.org/officeDocument/2006/relationships/oleObject" Target="../embeddings/oleObject59.bin"/><Relationship Id="rId71" Type="http://schemas.openxmlformats.org/officeDocument/2006/relationships/oleObject" Target="../embeddings/oleObject90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61.wmf"/><Relationship Id="rId29" Type="http://schemas.openxmlformats.org/officeDocument/2006/relationships/oleObject" Target="../embeddings/oleObject69.bin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64.wmf"/><Relationship Id="rId32" Type="http://schemas.openxmlformats.org/officeDocument/2006/relationships/image" Target="../media/image68.wmf"/><Relationship Id="rId37" Type="http://schemas.openxmlformats.org/officeDocument/2006/relationships/oleObject" Target="../embeddings/oleObject73.bin"/><Relationship Id="rId40" Type="http://schemas.openxmlformats.org/officeDocument/2006/relationships/image" Target="../media/image72.wmf"/><Relationship Id="rId45" Type="http://schemas.openxmlformats.org/officeDocument/2006/relationships/oleObject" Target="../embeddings/oleObject77.bin"/><Relationship Id="rId53" Type="http://schemas.openxmlformats.org/officeDocument/2006/relationships/oleObject" Target="../embeddings/oleObject81.bin"/><Relationship Id="rId58" Type="http://schemas.openxmlformats.org/officeDocument/2006/relationships/image" Target="../media/image81.wmf"/><Relationship Id="rId66" Type="http://schemas.openxmlformats.org/officeDocument/2006/relationships/image" Target="../media/image85.wmf"/><Relationship Id="rId5" Type="http://schemas.openxmlformats.org/officeDocument/2006/relationships/oleObject" Target="../embeddings/oleObject58.bin"/><Relationship Id="rId61" Type="http://schemas.openxmlformats.org/officeDocument/2006/relationships/oleObject" Target="../embeddings/oleObject85.bin"/><Relationship Id="rId19" Type="http://schemas.openxmlformats.org/officeDocument/2006/relationships/image" Target="../media/image89.jpeg"/><Relationship Id="rId14" Type="http://schemas.openxmlformats.org/officeDocument/2006/relationships/image" Target="../media/image60.wmf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68.bin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72.bin"/><Relationship Id="rId43" Type="http://schemas.openxmlformats.org/officeDocument/2006/relationships/oleObject" Target="../embeddings/oleObject76.bin"/><Relationship Id="rId48" Type="http://schemas.openxmlformats.org/officeDocument/2006/relationships/image" Target="../media/image76.wmf"/><Relationship Id="rId56" Type="http://schemas.openxmlformats.org/officeDocument/2006/relationships/image" Target="../media/image80.wmf"/><Relationship Id="rId64" Type="http://schemas.openxmlformats.org/officeDocument/2006/relationships/image" Target="../media/image84.wmf"/><Relationship Id="rId69" Type="http://schemas.openxmlformats.org/officeDocument/2006/relationships/oleObject" Target="../embeddings/oleObject89.bin"/><Relationship Id="rId8" Type="http://schemas.openxmlformats.org/officeDocument/2006/relationships/image" Target="../media/image57.wmf"/><Relationship Id="rId51" Type="http://schemas.openxmlformats.org/officeDocument/2006/relationships/oleObject" Target="../embeddings/oleObject80.bin"/><Relationship Id="rId72" Type="http://schemas.openxmlformats.org/officeDocument/2006/relationships/image" Target="../media/image88.wmf"/><Relationship Id="rId3" Type="http://schemas.openxmlformats.org/officeDocument/2006/relationships/oleObject" Target="../embeddings/oleObject57.bin"/><Relationship Id="rId12" Type="http://schemas.openxmlformats.org/officeDocument/2006/relationships/image" Target="../media/image59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7.bin"/><Relationship Id="rId33" Type="http://schemas.openxmlformats.org/officeDocument/2006/relationships/oleObject" Target="../embeddings/oleObject71.bin"/><Relationship Id="rId38" Type="http://schemas.openxmlformats.org/officeDocument/2006/relationships/image" Target="../media/image71.wmf"/><Relationship Id="rId46" Type="http://schemas.openxmlformats.org/officeDocument/2006/relationships/image" Target="../media/image75.wmf"/><Relationship Id="rId59" Type="http://schemas.openxmlformats.org/officeDocument/2006/relationships/oleObject" Target="../embeddings/oleObject84.bin"/><Relationship Id="rId67" Type="http://schemas.openxmlformats.org/officeDocument/2006/relationships/oleObject" Target="../embeddings/oleObject88.bin"/><Relationship Id="rId20" Type="http://schemas.openxmlformats.org/officeDocument/2006/relationships/image" Target="../media/image90.jpeg"/><Relationship Id="rId41" Type="http://schemas.openxmlformats.org/officeDocument/2006/relationships/oleObject" Target="../embeddings/oleObject75.bin"/><Relationship Id="rId54" Type="http://schemas.openxmlformats.org/officeDocument/2006/relationships/image" Target="../media/image79.wmf"/><Relationship Id="rId62" Type="http://schemas.openxmlformats.org/officeDocument/2006/relationships/image" Target="../media/image83.wmf"/><Relationship Id="rId70" Type="http://schemas.openxmlformats.org/officeDocument/2006/relationships/image" Target="../media/image87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6.wmf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6.bin"/><Relationship Id="rId28" Type="http://schemas.openxmlformats.org/officeDocument/2006/relationships/image" Target="../media/image66.wmf"/><Relationship Id="rId36" Type="http://schemas.openxmlformats.org/officeDocument/2006/relationships/image" Target="../media/image70.wmf"/><Relationship Id="rId49" Type="http://schemas.openxmlformats.org/officeDocument/2006/relationships/oleObject" Target="../embeddings/oleObject79.bin"/><Relationship Id="rId57" Type="http://schemas.openxmlformats.org/officeDocument/2006/relationships/oleObject" Target="../embeddings/oleObject83.bin"/><Relationship Id="rId10" Type="http://schemas.openxmlformats.org/officeDocument/2006/relationships/image" Target="../media/image58.wmf"/><Relationship Id="rId31" Type="http://schemas.openxmlformats.org/officeDocument/2006/relationships/oleObject" Target="../embeddings/oleObject70.bin"/><Relationship Id="rId44" Type="http://schemas.openxmlformats.org/officeDocument/2006/relationships/image" Target="../media/image74.wmf"/><Relationship Id="rId52" Type="http://schemas.openxmlformats.org/officeDocument/2006/relationships/image" Target="../media/image78.wmf"/><Relationship Id="rId60" Type="http://schemas.openxmlformats.org/officeDocument/2006/relationships/image" Target="../media/image82.wmf"/><Relationship Id="rId65" Type="http://schemas.openxmlformats.org/officeDocument/2006/relationships/oleObject" Target="../embeddings/oleObject87.bin"/><Relationship Id="rId4" Type="http://schemas.openxmlformats.org/officeDocument/2006/relationships/image" Target="../media/image55.wmf"/><Relationship Id="rId9" Type="http://schemas.openxmlformats.org/officeDocument/2006/relationships/oleObject" Target="../embeddings/oleObject60.bin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2.wmf"/><Relationship Id="rId39" Type="http://schemas.openxmlformats.org/officeDocument/2006/relationships/oleObject" Target="../embeddings/oleObject74.bin"/><Relationship Id="rId34" Type="http://schemas.openxmlformats.org/officeDocument/2006/relationships/image" Target="../media/image69.wmf"/><Relationship Id="rId50" Type="http://schemas.openxmlformats.org/officeDocument/2006/relationships/image" Target="../media/image77.wmf"/><Relationship Id="rId55" Type="http://schemas.openxmlformats.org/officeDocument/2006/relationships/oleObject" Target="../embeddings/oleObject8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329528"/>
            <a:ext cx="7772400" cy="1362075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/>
              <a:t>Criteri di modellazione</a:t>
            </a:r>
            <a:br>
              <a:rPr lang="it-IT" dirty="0"/>
            </a:br>
            <a:r>
              <a:rPr lang="it-IT" dirty="0"/>
              <a:t>nodi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69275" y="6551613"/>
            <a:ext cx="801688" cy="209550"/>
          </a:xfrm>
          <a:noFill/>
        </p:spPr>
        <p:txBody>
          <a:bodyPr/>
          <a:lstStyle/>
          <a:p>
            <a:fld id="{13C7DAFD-51A1-4816-81CA-3D7483980684}" type="slidenum">
              <a:rPr lang="it-IT" smtClean="0"/>
              <a:pPr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1060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per le tamponature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10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791443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D016FF1-DB38-4369-AEA8-9196FFDAC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32" y="2233810"/>
            <a:ext cx="8843133" cy="275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81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24191"/>
            <a:ext cx="8951167" cy="714380"/>
          </a:xfrm>
        </p:spPr>
        <p:txBody>
          <a:bodyPr/>
          <a:lstStyle/>
          <a:p>
            <a:r>
              <a:rPr lang="it-IT" dirty="0"/>
              <a:t>Modelli per le tamponature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11</a:t>
            </a:fld>
            <a:endParaRPr lang="it-IT">
              <a:solidFill>
                <a:srgbClr val="000000"/>
              </a:solidFill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DFA0900C-8DD4-EC4A-BAD2-4D949C0AF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94" y="1057287"/>
            <a:ext cx="7102871" cy="47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277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857250" y="142875"/>
            <a:ext cx="8286750" cy="714375"/>
          </a:xfrm>
        </p:spPr>
        <p:txBody>
          <a:bodyPr/>
          <a:lstStyle/>
          <a:p>
            <a:r>
              <a:rPr lang="it-IT" dirty="0"/>
              <a:t>STRUTTURE A TELAIO TAMPONATO</a:t>
            </a:r>
          </a:p>
        </p:txBody>
      </p:sp>
      <p:sp>
        <p:nvSpPr>
          <p:cNvPr id="14" name="TextBox 56"/>
          <p:cNvSpPr txBox="1"/>
          <p:nvPr/>
        </p:nvSpPr>
        <p:spPr>
          <a:xfrm>
            <a:off x="857250" y="635717"/>
            <a:ext cx="5850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>
                <a:latin typeface="Arial Narrow" panose="020B0606020202030204" pitchFamily="34" charset="0"/>
              </a:rPr>
              <a:t>RESISTENZA DEL PUNTONE EQUIVALENTE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761620"/>
              </p:ext>
            </p:extLst>
          </p:nvPr>
        </p:nvGraphicFramePr>
        <p:xfrm>
          <a:off x="2139947" y="2005111"/>
          <a:ext cx="24987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5" name="Equation" r:id="rId3" imgW="2146300" imgH="457200" progId="Equation.3">
                  <p:embed/>
                </p:oleObj>
              </mc:Choice>
              <mc:Fallback>
                <p:oleObj name="Equation" r:id="rId3" imgW="2146300" imgH="457200" progId="Equation.3">
                  <p:embed/>
                  <p:pic>
                    <p:nvPicPr>
                      <p:cNvPr id="1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947" y="2005111"/>
                        <a:ext cx="2498725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27"/>
          <p:cNvCxnSpPr/>
          <p:nvPr/>
        </p:nvCxnSpPr>
        <p:spPr>
          <a:xfrm rot="5400000" flipH="1" flipV="1">
            <a:off x="4886211" y="2308277"/>
            <a:ext cx="171451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9"/>
          <p:cNvCxnSpPr/>
          <p:nvPr/>
        </p:nvCxnSpPr>
        <p:spPr>
          <a:xfrm>
            <a:off x="5743467" y="3165374"/>
            <a:ext cx="1928826" cy="190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1"/>
          <p:cNvCxnSpPr/>
          <p:nvPr/>
        </p:nvCxnSpPr>
        <p:spPr>
          <a:xfrm rot="5400000" flipH="1" flipV="1">
            <a:off x="5307695" y="2229537"/>
            <a:ext cx="1371610" cy="500066"/>
          </a:xfrm>
          <a:prstGeom prst="line">
            <a:avLst/>
          </a:prstGeom>
          <a:ln w="22225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3"/>
          <p:cNvCxnSpPr/>
          <p:nvPr/>
        </p:nvCxnSpPr>
        <p:spPr>
          <a:xfrm rot="10800000">
            <a:off x="5743467" y="1793765"/>
            <a:ext cx="500066" cy="1906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905514"/>
              </p:ext>
            </p:extLst>
          </p:nvPr>
        </p:nvGraphicFramePr>
        <p:xfrm>
          <a:off x="5242493" y="1621275"/>
          <a:ext cx="396875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6" name="Equation" r:id="rId5" imgW="393529" imgH="241195" progId="Equation.3">
                  <p:embed/>
                </p:oleObj>
              </mc:Choice>
              <mc:Fallback>
                <p:oleObj name="Equation" r:id="rId5" imgW="393529" imgH="241195" progId="Equation.3">
                  <p:embed/>
                  <p:pic>
                    <p:nvPicPr>
                      <p:cNvPr id="2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493" y="1621275"/>
                        <a:ext cx="396875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ight Triangle 37"/>
          <p:cNvSpPr/>
          <p:nvPr/>
        </p:nvSpPr>
        <p:spPr>
          <a:xfrm flipH="1">
            <a:off x="5957781" y="2222394"/>
            <a:ext cx="142876" cy="375169"/>
          </a:xfrm>
          <a:prstGeom prst="rtTriangl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1800">
              <a:latin typeface="Arial Narrow" panose="020B0606020202030204" pitchFamily="34" charset="0"/>
            </a:endParaRPr>
          </a:p>
        </p:txBody>
      </p:sp>
      <p:graphicFrame>
        <p:nvGraphicFramePr>
          <p:cNvPr id="2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630036"/>
              </p:ext>
            </p:extLst>
          </p:nvPr>
        </p:nvGraphicFramePr>
        <p:xfrm>
          <a:off x="6136394" y="2222393"/>
          <a:ext cx="230188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7" name="Equation" r:id="rId7" imgW="228600" imgH="241300" progId="Equation.3">
                  <p:embed/>
                </p:oleObj>
              </mc:Choice>
              <mc:Fallback>
                <p:oleObj name="Equation" r:id="rId7" imgW="228600" imgH="241300" progId="Equation.3">
                  <p:embed/>
                  <p:pic>
                    <p:nvPicPr>
                      <p:cNvPr id="2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6394" y="2222393"/>
                        <a:ext cx="230188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787283"/>
              </p:ext>
            </p:extLst>
          </p:nvPr>
        </p:nvGraphicFramePr>
        <p:xfrm>
          <a:off x="5580641" y="1326110"/>
          <a:ext cx="166687" cy="196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8" name="Equation" r:id="rId9" imgW="164885" imgH="164885" progId="Equation.3">
                  <p:embed/>
                </p:oleObj>
              </mc:Choice>
              <mc:Fallback>
                <p:oleObj name="Equation" r:id="rId9" imgW="164885" imgH="164885" progId="Equation.3">
                  <p:embed/>
                  <p:pic>
                    <p:nvPicPr>
                      <p:cNvPr id="23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641" y="1326110"/>
                        <a:ext cx="166687" cy="1962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275577"/>
              </p:ext>
            </p:extLst>
          </p:nvPr>
        </p:nvGraphicFramePr>
        <p:xfrm>
          <a:off x="7593711" y="3244444"/>
          <a:ext cx="139700" cy="21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9" name="Equation" r:id="rId11" imgW="139579" imgH="177646" progId="Equation.3">
                  <p:embed/>
                </p:oleObj>
              </mc:Choice>
              <mc:Fallback>
                <p:oleObj name="Equation" r:id="rId11" imgW="139579" imgH="177646" progId="Equation.3">
                  <p:embed/>
                  <p:pic>
                    <p:nvPicPr>
                      <p:cNvPr id="24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3711" y="3244444"/>
                        <a:ext cx="139700" cy="211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45"/>
          <p:cNvCxnSpPr/>
          <p:nvPr/>
        </p:nvCxnSpPr>
        <p:spPr>
          <a:xfrm rot="5400000" flipH="1" flipV="1">
            <a:off x="5480647" y="4986946"/>
            <a:ext cx="171451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46"/>
          <p:cNvCxnSpPr/>
          <p:nvPr/>
        </p:nvCxnSpPr>
        <p:spPr>
          <a:xfrm>
            <a:off x="6338697" y="5844043"/>
            <a:ext cx="1928826" cy="190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7"/>
          <p:cNvCxnSpPr/>
          <p:nvPr/>
        </p:nvCxnSpPr>
        <p:spPr>
          <a:xfrm rot="10800000">
            <a:off x="6338699" y="4472438"/>
            <a:ext cx="759615" cy="289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8"/>
          <p:cNvCxnSpPr/>
          <p:nvPr/>
        </p:nvCxnSpPr>
        <p:spPr>
          <a:xfrm rot="5400000">
            <a:off x="6010876" y="5158398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w="sm" len="sm"/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ight Triangle 59"/>
          <p:cNvSpPr/>
          <p:nvPr/>
        </p:nvSpPr>
        <p:spPr>
          <a:xfrm flipH="1">
            <a:off x="6566971" y="4964512"/>
            <a:ext cx="95574" cy="261028"/>
          </a:xfrm>
          <a:prstGeom prst="rtTriangl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1800">
              <a:latin typeface="Arial Narrow" panose="020B0606020202030204" pitchFamily="34" charset="0"/>
            </a:endParaRPr>
          </a:p>
        </p:txBody>
      </p:sp>
      <p:cxnSp>
        <p:nvCxnSpPr>
          <p:cNvPr id="30" name="Straight Connector 66"/>
          <p:cNvCxnSpPr/>
          <p:nvPr/>
        </p:nvCxnSpPr>
        <p:spPr>
          <a:xfrm rot="10800000">
            <a:off x="6343462" y="4809624"/>
            <a:ext cx="759615" cy="289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7"/>
          <p:cNvCxnSpPr/>
          <p:nvPr/>
        </p:nvCxnSpPr>
        <p:spPr>
          <a:xfrm rot="5400000">
            <a:off x="6414896" y="5178400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8"/>
          <p:cNvCxnSpPr/>
          <p:nvPr/>
        </p:nvCxnSpPr>
        <p:spPr>
          <a:xfrm rot="5400000" flipH="1" flipV="1">
            <a:off x="6011478" y="5145357"/>
            <a:ext cx="1025908" cy="371469"/>
          </a:xfrm>
          <a:prstGeom prst="line">
            <a:avLst/>
          </a:prstGeom>
          <a:ln w="22225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42101"/>
              </p:ext>
            </p:extLst>
          </p:nvPr>
        </p:nvGraphicFramePr>
        <p:xfrm>
          <a:off x="3834380" y="4297325"/>
          <a:ext cx="1608585" cy="373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0" name="Equation" r:id="rId13" imgW="1231366" imgH="241195" progId="Equation.3">
                  <p:embed/>
                </p:oleObj>
              </mc:Choice>
              <mc:Fallback>
                <p:oleObj name="Equation" r:id="rId13" imgW="1231366" imgH="241195" progId="Equation.3">
                  <p:embed/>
                  <p:pic>
                    <p:nvPicPr>
                      <p:cNvPr id="33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4380" y="4297325"/>
                        <a:ext cx="1608585" cy="3732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70"/>
          <p:cNvCxnSpPr/>
          <p:nvPr/>
        </p:nvCxnSpPr>
        <p:spPr>
          <a:xfrm flipV="1">
            <a:off x="6708022" y="4486301"/>
            <a:ext cx="385845" cy="336161"/>
          </a:xfrm>
          <a:prstGeom prst="line">
            <a:avLst/>
          </a:prstGeom>
          <a:ln w="22225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228273"/>
              </p:ext>
            </p:extLst>
          </p:nvPr>
        </p:nvGraphicFramePr>
        <p:xfrm>
          <a:off x="3927475" y="4673493"/>
          <a:ext cx="1244600" cy="75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1" name="Equation" r:id="rId15" imgW="914400" imgH="469900" progId="Equation.3">
                  <p:embed/>
                </p:oleObj>
              </mc:Choice>
              <mc:Fallback>
                <p:oleObj name="Equation" r:id="rId15" imgW="914400" imgH="469900" progId="Equation.3">
                  <p:embed/>
                  <p:pic>
                    <p:nvPicPr>
                      <p:cNvPr id="3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7475" y="4673493"/>
                        <a:ext cx="1244600" cy="752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986522"/>
              </p:ext>
            </p:extLst>
          </p:nvPr>
        </p:nvGraphicFramePr>
        <p:xfrm>
          <a:off x="3976587" y="5326482"/>
          <a:ext cx="1581150" cy="729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2" name="Equation" r:id="rId17" imgW="1168400" imgH="457200" progId="Equation.3">
                  <p:embed/>
                </p:oleObj>
              </mc:Choice>
              <mc:Fallback>
                <p:oleObj name="Equation" r:id="rId17" imgW="1168400" imgH="457200" progId="Equation.3">
                  <p:embed/>
                  <p:pic>
                    <p:nvPicPr>
                      <p:cNvPr id="3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6587" y="5326482"/>
                        <a:ext cx="1581150" cy="7295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75"/>
          <p:cNvSpPr txBox="1"/>
          <p:nvPr/>
        </p:nvSpPr>
        <p:spPr>
          <a:xfrm>
            <a:off x="333403" y="4365991"/>
            <a:ext cx="3395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>
                <a:latin typeface="Arial Narrow" panose="020B0606020202030204" pitchFamily="34" charset="0"/>
                <a:cs typeface="Times New Roman" pitchFamily="18" charset="0"/>
              </a:rPr>
              <a:t>Questo tipo di accorgimento è stato adottato anche in altri modelli come quelli di Tassios Panagiotakos e Cambescure.</a:t>
            </a:r>
            <a:endParaRPr lang="it-IT" sz="1800" baseline="-2500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cxnSp>
        <p:nvCxnSpPr>
          <p:cNvPr id="38" name="Straight Connector 76"/>
          <p:cNvCxnSpPr/>
          <p:nvPr/>
        </p:nvCxnSpPr>
        <p:spPr>
          <a:xfrm flipV="1">
            <a:off x="6335393" y="4245266"/>
            <a:ext cx="571504" cy="161449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087906"/>
              </p:ext>
            </p:extLst>
          </p:nvPr>
        </p:nvGraphicFramePr>
        <p:xfrm>
          <a:off x="6691642" y="4955945"/>
          <a:ext cx="230188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3" name="Equation" r:id="rId19" imgW="228600" imgH="241300" progId="Equation.3">
                  <p:embed/>
                </p:oleObj>
              </mc:Choice>
              <mc:Fallback>
                <p:oleObj name="Equation" r:id="rId19" imgW="228600" imgH="241300" progId="Equation.3">
                  <p:embed/>
                  <p:pic>
                    <p:nvPicPr>
                      <p:cNvPr id="3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1642" y="4955945"/>
                        <a:ext cx="230188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77"/>
          <p:cNvSpPr txBox="1"/>
          <p:nvPr/>
        </p:nvSpPr>
        <p:spPr>
          <a:xfrm>
            <a:off x="285750" y="3339388"/>
            <a:ext cx="8253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>
                <a:latin typeface="Arial Narrow" panose="020B0606020202030204" pitchFamily="34" charset="0"/>
                <a:cs typeface="Times New Roman" pitchFamily="18" charset="0"/>
              </a:rPr>
              <a:t>Ricordando che K</a:t>
            </a:r>
            <a:r>
              <a:rPr lang="it-IT" sz="1800" baseline="-25000" dirty="0">
                <a:latin typeface="Arial Narrow" panose="020B0606020202030204" pitchFamily="34" charset="0"/>
                <a:cs typeface="Times New Roman" pitchFamily="18" charset="0"/>
              </a:rPr>
              <a:t>p</a:t>
            </a:r>
            <a:r>
              <a:rPr lang="it-IT" sz="1800" dirty="0">
                <a:latin typeface="Arial Narrow" panose="020B0606020202030204" pitchFamily="34" charset="0"/>
                <a:cs typeface="Times New Roman" pitchFamily="18" charset="0"/>
              </a:rPr>
              <a:t> rappresenta la rigidezza secante per il punto di fessurazione della tamponatura, possiamo modificare il nostro modello in maniera che si adatti meglio al comportamento reale della tamponatura, nel seguente modo:</a:t>
            </a:r>
            <a:endParaRPr lang="it-IT" sz="1800" baseline="-2500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1" name="TextBox 78"/>
          <p:cNvSpPr txBox="1"/>
          <p:nvPr/>
        </p:nvSpPr>
        <p:spPr>
          <a:xfrm>
            <a:off x="438149" y="984750"/>
            <a:ext cx="8401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b="1" dirty="0">
                <a:latin typeface="Arial Narrow" panose="020B0606020202030204" pitchFamily="34" charset="0"/>
              </a:rPr>
              <a:t>Resistenza rappresentativa della tamponatura da assegnare al puntone (resistenza assiale)</a:t>
            </a:r>
          </a:p>
        </p:txBody>
      </p:sp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178551"/>
              </p:ext>
            </p:extLst>
          </p:nvPr>
        </p:nvGraphicFramePr>
        <p:xfrm>
          <a:off x="6118799" y="3976122"/>
          <a:ext cx="166687" cy="196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4" name="Equation" r:id="rId21" imgW="164885" imgH="164885" progId="Equation.3">
                  <p:embed/>
                </p:oleObj>
              </mc:Choice>
              <mc:Fallback>
                <p:oleObj name="Equation" r:id="rId21" imgW="164885" imgH="164885" progId="Equation.3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8799" y="3976122"/>
                        <a:ext cx="166687" cy="1962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641806"/>
              </p:ext>
            </p:extLst>
          </p:nvPr>
        </p:nvGraphicFramePr>
        <p:xfrm>
          <a:off x="5948162" y="4306388"/>
          <a:ext cx="396875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5" name="Equation" r:id="rId23" imgW="393529" imgH="241195" progId="Equation.3">
                  <p:embed/>
                </p:oleObj>
              </mc:Choice>
              <mc:Fallback>
                <p:oleObj name="Equation" r:id="rId23" imgW="393529" imgH="241195" progId="Equation.3">
                  <p:embed/>
                  <p:pic>
                    <p:nvPicPr>
                      <p:cNvPr id="4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8162" y="4306388"/>
                        <a:ext cx="396875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687637"/>
              </p:ext>
            </p:extLst>
          </p:nvPr>
        </p:nvGraphicFramePr>
        <p:xfrm>
          <a:off x="5943399" y="4635952"/>
          <a:ext cx="385763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6" name="Equation" r:id="rId25" imgW="380835" imgH="241195" progId="Equation.3">
                  <p:embed/>
                </p:oleObj>
              </mc:Choice>
              <mc:Fallback>
                <p:oleObj name="Equation" r:id="rId25" imgW="380835" imgH="241195" progId="Equation.3">
                  <p:embed/>
                  <p:pic>
                    <p:nvPicPr>
                      <p:cNvPr id="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399" y="4635952"/>
                        <a:ext cx="385763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24"/>
          <p:cNvGraphicFramePr>
            <a:graphicFrameLocks noChangeAspect="1"/>
          </p:cNvGraphicFramePr>
          <p:nvPr/>
        </p:nvGraphicFramePr>
        <p:xfrm>
          <a:off x="6557761" y="6389749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7" name="Equation" r:id="rId27" imgW="368300" imgH="241300" progId="Equation.3">
                  <p:embed/>
                </p:oleObj>
              </mc:Choice>
              <mc:Fallback>
                <p:oleObj name="Equation" r:id="rId27" imgW="368300" imgH="241300" progId="Equation.3">
                  <p:embed/>
                  <p:pic>
                    <p:nvPicPr>
                      <p:cNvPr id="4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7761" y="6389749"/>
                        <a:ext cx="3937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24"/>
          <p:cNvGraphicFramePr>
            <a:graphicFrameLocks noChangeAspect="1"/>
          </p:cNvGraphicFramePr>
          <p:nvPr/>
        </p:nvGraphicFramePr>
        <p:xfrm>
          <a:off x="7030836" y="6385939"/>
          <a:ext cx="3921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8" name="Equation" r:id="rId29" imgW="368300" imgH="241300" progId="Equation.3">
                  <p:embed/>
                </p:oleObj>
              </mc:Choice>
              <mc:Fallback>
                <p:oleObj name="Equation" r:id="rId29" imgW="368300" imgH="241300" progId="Equation.3">
                  <p:embed/>
                  <p:pic>
                    <p:nvPicPr>
                      <p:cNvPr id="46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0836" y="6385939"/>
                        <a:ext cx="392112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5"/>
          <p:cNvGraphicFramePr>
            <a:graphicFrameLocks noChangeAspect="1"/>
          </p:cNvGraphicFramePr>
          <p:nvPr/>
        </p:nvGraphicFramePr>
        <p:xfrm>
          <a:off x="8261364" y="6446275"/>
          <a:ext cx="139700" cy="211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9" name="Equation" r:id="rId31" imgW="139579" imgH="177646" progId="Equation.3">
                  <p:embed/>
                </p:oleObj>
              </mc:Choice>
              <mc:Fallback>
                <p:oleObj name="Equation" r:id="rId31" imgW="139579" imgH="177646" progId="Equation.3">
                  <p:embed/>
                  <p:pic>
                    <p:nvPicPr>
                      <p:cNvPr id="4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1364" y="6446275"/>
                        <a:ext cx="139700" cy="2114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2014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857250" y="142875"/>
            <a:ext cx="8286750" cy="714375"/>
          </a:xfrm>
        </p:spPr>
        <p:txBody>
          <a:bodyPr/>
          <a:lstStyle/>
          <a:p>
            <a:r>
              <a:rPr lang="it-IT" dirty="0"/>
              <a:t>STRUTTURE A TELAIO TAMPONATO</a:t>
            </a:r>
          </a:p>
        </p:txBody>
      </p:sp>
      <p:sp>
        <p:nvSpPr>
          <p:cNvPr id="48" name="TextBox 56"/>
          <p:cNvSpPr txBox="1"/>
          <p:nvPr/>
        </p:nvSpPr>
        <p:spPr>
          <a:xfrm>
            <a:off x="599081" y="721452"/>
            <a:ext cx="6481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b="1" dirty="0">
                <a:latin typeface="Arial Narrow" panose="020B0606020202030204" pitchFamily="34" charset="0"/>
              </a:rPr>
              <a:t>RESISTENZA DEL PUNTONE EQUIVALENTE</a:t>
            </a:r>
          </a:p>
        </p:txBody>
      </p:sp>
      <p:cxnSp>
        <p:nvCxnSpPr>
          <p:cNvPr id="49" name="Straight Arrow Connector 62"/>
          <p:cNvCxnSpPr/>
          <p:nvPr/>
        </p:nvCxnSpPr>
        <p:spPr>
          <a:xfrm rot="5400000" flipH="1" flipV="1">
            <a:off x="3708317" y="5135317"/>
            <a:ext cx="171451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63"/>
          <p:cNvCxnSpPr/>
          <p:nvPr/>
        </p:nvCxnSpPr>
        <p:spPr>
          <a:xfrm>
            <a:off x="4566367" y="5992414"/>
            <a:ext cx="3155406" cy="1386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64"/>
          <p:cNvCxnSpPr/>
          <p:nvPr/>
        </p:nvCxnSpPr>
        <p:spPr>
          <a:xfrm rot="10800000">
            <a:off x="4566369" y="4620809"/>
            <a:ext cx="759615" cy="289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65"/>
          <p:cNvCxnSpPr/>
          <p:nvPr/>
        </p:nvCxnSpPr>
        <p:spPr>
          <a:xfrm rot="5400000">
            <a:off x="4238546" y="5306768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w="sm" len="sm"/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469615"/>
              </p:ext>
            </p:extLst>
          </p:nvPr>
        </p:nvGraphicFramePr>
        <p:xfrm>
          <a:off x="4203490" y="4448894"/>
          <a:ext cx="382587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08" name="Equation" r:id="rId3" imgW="380835" imgH="241195" progId="Equation.3">
                  <p:embed/>
                </p:oleObj>
              </mc:Choice>
              <mc:Fallback>
                <p:oleObj name="Equation" r:id="rId3" imgW="380835" imgH="241195" progId="Equation.3">
                  <p:embed/>
                  <p:pic>
                    <p:nvPicPr>
                      <p:cNvPr id="5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3490" y="4448894"/>
                        <a:ext cx="382587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ight Triangle 67"/>
          <p:cNvSpPr/>
          <p:nvPr/>
        </p:nvSpPr>
        <p:spPr>
          <a:xfrm flipH="1">
            <a:off x="4780681" y="5096131"/>
            <a:ext cx="95574" cy="261028"/>
          </a:xfrm>
          <a:prstGeom prst="rtTriangl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1800">
              <a:latin typeface="Arial Narrow" panose="020B0606020202030204" pitchFamily="34" charset="0"/>
            </a:endParaRPr>
          </a:p>
        </p:txBody>
      </p:sp>
      <p:graphicFrame>
        <p:nvGraphicFramePr>
          <p:cNvPr id="5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722227"/>
              </p:ext>
            </p:extLst>
          </p:nvPr>
        </p:nvGraphicFramePr>
        <p:xfrm>
          <a:off x="4884931" y="5112992"/>
          <a:ext cx="268288" cy="272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09" name="Equation" r:id="rId5" imgW="266584" imgH="228501" progId="Equation.3">
                  <p:embed/>
                </p:oleObj>
              </mc:Choice>
              <mc:Fallback>
                <p:oleObj name="Equation" r:id="rId5" imgW="266584" imgH="228501" progId="Equation.3">
                  <p:embed/>
                  <p:pic>
                    <p:nvPicPr>
                      <p:cNvPr id="55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931" y="5112992"/>
                        <a:ext cx="268288" cy="2724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226327"/>
              </p:ext>
            </p:extLst>
          </p:nvPr>
        </p:nvGraphicFramePr>
        <p:xfrm>
          <a:off x="4762290" y="6050999"/>
          <a:ext cx="301625" cy="232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0" name="Equation" r:id="rId7" imgW="368300" imgH="241300" progId="Equation.3">
                  <p:embed/>
                </p:oleObj>
              </mc:Choice>
              <mc:Fallback>
                <p:oleObj name="Equation" r:id="rId7" imgW="368300" imgH="241300" progId="Equation.3">
                  <p:embed/>
                  <p:pic>
                    <p:nvPicPr>
                      <p:cNvPr id="5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290" y="6050999"/>
                        <a:ext cx="301625" cy="2324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083589"/>
              </p:ext>
            </p:extLst>
          </p:nvPr>
        </p:nvGraphicFramePr>
        <p:xfrm>
          <a:off x="7634076" y="6094814"/>
          <a:ext cx="127000" cy="165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1" name="Equation" r:id="rId9" imgW="126835" imgH="139518" progId="Equation.3">
                  <p:embed/>
                </p:oleObj>
              </mc:Choice>
              <mc:Fallback>
                <p:oleObj name="Equation" r:id="rId9" imgW="126835" imgH="139518" progId="Equation.3">
                  <p:embed/>
                  <p:pic>
                    <p:nvPicPr>
                      <p:cNvPr id="5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4076" y="6094814"/>
                        <a:ext cx="127000" cy="1657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74"/>
          <p:cNvCxnSpPr/>
          <p:nvPr/>
        </p:nvCxnSpPr>
        <p:spPr>
          <a:xfrm rot="10800000">
            <a:off x="4571134" y="4957995"/>
            <a:ext cx="338394" cy="1534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75"/>
          <p:cNvCxnSpPr/>
          <p:nvPr/>
        </p:nvCxnSpPr>
        <p:spPr>
          <a:xfrm rot="5400000">
            <a:off x="4631994" y="5326771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76"/>
          <p:cNvCxnSpPr/>
          <p:nvPr/>
        </p:nvCxnSpPr>
        <p:spPr>
          <a:xfrm rot="5400000" flipH="1" flipV="1">
            <a:off x="4224869" y="5293728"/>
            <a:ext cx="1025908" cy="371469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77"/>
          <p:cNvCxnSpPr/>
          <p:nvPr/>
        </p:nvCxnSpPr>
        <p:spPr>
          <a:xfrm flipV="1">
            <a:off x="4923558" y="4628328"/>
            <a:ext cx="385845" cy="336161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600182"/>
              </p:ext>
            </p:extLst>
          </p:nvPr>
        </p:nvGraphicFramePr>
        <p:xfrm>
          <a:off x="4197140" y="4808938"/>
          <a:ext cx="371475" cy="287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2" name="Equation" r:id="rId11" imgW="368300" imgH="241300" progId="Equation.3">
                  <p:embed/>
                </p:oleObj>
              </mc:Choice>
              <mc:Fallback>
                <p:oleObj name="Equation" r:id="rId11" imgW="368300" imgH="241300" progId="Equation.3">
                  <p:embed/>
                  <p:pic>
                    <p:nvPicPr>
                      <p:cNvPr id="62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7140" y="4808938"/>
                        <a:ext cx="371475" cy="2876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982275"/>
              </p:ext>
            </p:extLst>
          </p:nvPr>
        </p:nvGraphicFramePr>
        <p:xfrm>
          <a:off x="5197265" y="6077668"/>
          <a:ext cx="300037" cy="230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3" name="Equation" r:id="rId13" imgW="368300" imgH="241300" progId="Equation.3">
                  <p:embed/>
                </p:oleObj>
              </mc:Choice>
              <mc:Fallback>
                <p:oleObj name="Equation" r:id="rId13" imgW="368300" imgH="241300" progId="Equation.3">
                  <p:embed/>
                  <p:pic>
                    <p:nvPicPr>
                      <p:cNvPr id="63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7265" y="6077668"/>
                        <a:ext cx="300037" cy="2305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81"/>
          <p:cNvCxnSpPr/>
          <p:nvPr/>
        </p:nvCxnSpPr>
        <p:spPr>
          <a:xfrm rot="5400000" flipH="1" flipV="1">
            <a:off x="4041865" y="4891034"/>
            <a:ext cx="1609542" cy="58247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82"/>
          <p:cNvCxnSpPr/>
          <p:nvPr/>
        </p:nvCxnSpPr>
        <p:spPr>
          <a:xfrm>
            <a:off x="5316517" y="4636052"/>
            <a:ext cx="1580379" cy="976770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83"/>
          <p:cNvCxnSpPr/>
          <p:nvPr/>
        </p:nvCxnSpPr>
        <p:spPr>
          <a:xfrm>
            <a:off x="6891610" y="5612823"/>
            <a:ext cx="724120" cy="1906"/>
          </a:xfrm>
          <a:prstGeom prst="line">
            <a:avLst/>
          </a:prstGeom>
          <a:ln w="19050">
            <a:solidFill>
              <a:schemeClr val="tx1"/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84"/>
          <p:cNvCxnSpPr/>
          <p:nvPr/>
        </p:nvCxnSpPr>
        <p:spPr>
          <a:xfrm rot="10800000">
            <a:off x="4560683" y="5600138"/>
            <a:ext cx="2385731" cy="634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85"/>
          <p:cNvCxnSpPr/>
          <p:nvPr/>
        </p:nvCxnSpPr>
        <p:spPr>
          <a:xfrm rot="5400000">
            <a:off x="6688498" y="5809202"/>
            <a:ext cx="405833" cy="391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186289"/>
              </p:ext>
            </p:extLst>
          </p:nvPr>
        </p:nvGraphicFramePr>
        <p:xfrm>
          <a:off x="4214601" y="5447114"/>
          <a:ext cx="319088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4" name="Equation" r:id="rId15" imgW="317225" imgH="241091" progId="Equation.3">
                  <p:embed/>
                </p:oleObj>
              </mc:Choice>
              <mc:Fallback>
                <p:oleObj name="Equation" r:id="rId15" imgW="317225" imgH="241091" progId="Equation.3">
                  <p:embed/>
                  <p:pic>
                    <p:nvPicPr>
                      <p:cNvPr id="69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601" y="5447114"/>
                        <a:ext cx="319088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1409"/>
              </p:ext>
            </p:extLst>
          </p:nvPr>
        </p:nvGraphicFramePr>
        <p:xfrm>
          <a:off x="6737139" y="6077669"/>
          <a:ext cx="260350" cy="232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5" name="Equation" r:id="rId17" imgW="317225" imgH="241091" progId="Equation.3">
                  <p:embed/>
                </p:oleObj>
              </mc:Choice>
              <mc:Fallback>
                <p:oleObj name="Equation" r:id="rId17" imgW="317225" imgH="241091" progId="Equation.3">
                  <p:embed/>
                  <p:pic>
                    <p:nvPicPr>
                      <p:cNvPr id="7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7139" y="6077669"/>
                        <a:ext cx="260350" cy="2324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709560"/>
              </p:ext>
            </p:extLst>
          </p:nvPr>
        </p:nvGraphicFramePr>
        <p:xfrm>
          <a:off x="4366516" y="4161573"/>
          <a:ext cx="153988" cy="167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6" name="Equation" r:id="rId19" imgW="152334" imgH="139639" progId="Equation.3">
                  <p:embed/>
                </p:oleObj>
              </mc:Choice>
              <mc:Fallback>
                <p:oleObj name="Equation" r:id="rId19" imgW="152334" imgH="139639" progId="Equation.3">
                  <p:embed/>
                  <p:pic>
                    <p:nvPicPr>
                      <p:cNvPr id="71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6516" y="4161573"/>
                        <a:ext cx="153988" cy="167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Arrow Connector 124"/>
          <p:cNvCxnSpPr/>
          <p:nvPr/>
        </p:nvCxnSpPr>
        <p:spPr>
          <a:xfrm rot="5400000" flipH="1" flipV="1">
            <a:off x="5037418" y="2418388"/>
            <a:ext cx="171451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125"/>
          <p:cNvCxnSpPr/>
          <p:nvPr/>
        </p:nvCxnSpPr>
        <p:spPr>
          <a:xfrm>
            <a:off x="5895468" y="3275486"/>
            <a:ext cx="3155406" cy="1386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126"/>
          <p:cNvCxnSpPr/>
          <p:nvPr/>
        </p:nvCxnSpPr>
        <p:spPr>
          <a:xfrm rot="10800000">
            <a:off x="5895470" y="1903880"/>
            <a:ext cx="759615" cy="289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27"/>
          <p:cNvCxnSpPr/>
          <p:nvPr/>
        </p:nvCxnSpPr>
        <p:spPr>
          <a:xfrm rot="5400000">
            <a:off x="5567647" y="2589840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w="sm" len="sm"/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ight Triangle 129"/>
          <p:cNvSpPr/>
          <p:nvPr/>
        </p:nvSpPr>
        <p:spPr>
          <a:xfrm flipH="1">
            <a:off x="6109782" y="2379202"/>
            <a:ext cx="95574" cy="261028"/>
          </a:xfrm>
          <a:prstGeom prst="rtTriangl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1800">
              <a:latin typeface="Arial Narrow" panose="020B0606020202030204" pitchFamily="34" charset="0"/>
            </a:endParaRPr>
          </a:p>
        </p:txBody>
      </p:sp>
      <p:graphicFrame>
        <p:nvGraphicFramePr>
          <p:cNvPr id="7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91096"/>
              </p:ext>
            </p:extLst>
          </p:nvPr>
        </p:nvGraphicFramePr>
        <p:xfrm>
          <a:off x="6181220" y="2379202"/>
          <a:ext cx="230188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7" name="Equation" r:id="rId21" imgW="228600" imgH="241300" progId="Equation.3">
                  <p:embed/>
                </p:oleObj>
              </mc:Choice>
              <mc:Fallback>
                <p:oleObj name="Equation" r:id="rId21" imgW="228600" imgH="241300" progId="Equation.3">
                  <p:embed/>
                  <p:pic>
                    <p:nvPicPr>
                      <p:cNvPr id="77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1220" y="2379202"/>
                        <a:ext cx="230188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133"/>
          <p:cNvCxnSpPr/>
          <p:nvPr/>
        </p:nvCxnSpPr>
        <p:spPr>
          <a:xfrm rot="10800000">
            <a:off x="5900235" y="2241066"/>
            <a:ext cx="338394" cy="1534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134"/>
          <p:cNvCxnSpPr/>
          <p:nvPr/>
        </p:nvCxnSpPr>
        <p:spPr>
          <a:xfrm rot="5400000">
            <a:off x="5961095" y="2609842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135"/>
          <p:cNvCxnSpPr/>
          <p:nvPr/>
        </p:nvCxnSpPr>
        <p:spPr>
          <a:xfrm rot="5400000" flipH="1" flipV="1">
            <a:off x="5553970" y="2576799"/>
            <a:ext cx="1025908" cy="371469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136"/>
          <p:cNvCxnSpPr/>
          <p:nvPr/>
        </p:nvCxnSpPr>
        <p:spPr>
          <a:xfrm flipV="1">
            <a:off x="6252659" y="1911400"/>
            <a:ext cx="385845" cy="336161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139"/>
          <p:cNvCxnSpPr/>
          <p:nvPr/>
        </p:nvCxnSpPr>
        <p:spPr>
          <a:xfrm rot="5400000" flipH="1" flipV="1">
            <a:off x="5370966" y="2174105"/>
            <a:ext cx="1609542" cy="58247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140"/>
          <p:cNvCxnSpPr/>
          <p:nvPr/>
        </p:nvCxnSpPr>
        <p:spPr>
          <a:xfrm>
            <a:off x="6645618" y="1919124"/>
            <a:ext cx="1580379" cy="976770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141"/>
          <p:cNvCxnSpPr/>
          <p:nvPr/>
        </p:nvCxnSpPr>
        <p:spPr>
          <a:xfrm>
            <a:off x="8220711" y="2895894"/>
            <a:ext cx="724120" cy="1906"/>
          </a:xfrm>
          <a:prstGeom prst="line">
            <a:avLst/>
          </a:prstGeom>
          <a:ln w="19050">
            <a:solidFill>
              <a:schemeClr val="tx1"/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142"/>
          <p:cNvCxnSpPr/>
          <p:nvPr/>
        </p:nvCxnSpPr>
        <p:spPr>
          <a:xfrm rot="10800000">
            <a:off x="5889785" y="2883209"/>
            <a:ext cx="2385731" cy="634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43"/>
          <p:cNvCxnSpPr/>
          <p:nvPr/>
        </p:nvCxnSpPr>
        <p:spPr>
          <a:xfrm rot="5400000">
            <a:off x="8017599" y="3092273"/>
            <a:ext cx="405833" cy="391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066583"/>
              </p:ext>
            </p:extLst>
          </p:nvPr>
        </p:nvGraphicFramePr>
        <p:xfrm>
          <a:off x="5536833" y="2732975"/>
          <a:ext cx="333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8" name="Equation" r:id="rId23" imgW="330057" imgH="241195" progId="Equation.3">
                  <p:embed/>
                </p:oleObj>
              </mc:Choice>
              <mc:Fallback>
                <p:oleObj name="Equation" r:id="rId23" imgW="330057" imgH="241195" progId="Equation.3">
                  <p:embed/>
                  <p:pic>
                    <p:nvPicPr>
                      <p:cNvPr id="8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6833" y="2732975"/>
                        <a:ext cx="3333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TextBox 146"/>
          <p:cNvSpPr txBox="1"/>
          <p:nvPr/>
        </p:nvSpPr>
        <p:spPr>
          <a:xfrm>
            <a:off x="599081" y="1078557"/>
            <a:ext cx="8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b="1" dirty="0">
                <a:latin typeface="Arial Narrow" panose="020B0606020202030204" pitchFamily="34" charset="0"/>
              </a:rPr>
              <a:t>RESISTENZA RESIDUA DEL PANNELLO DOPO LA ROTTURA</a:t>
            </a:r>
          </a:p>
        </p:txBody>
      </p:sp>
      <p:sp>
        <p:nvSpPr>
          <p:cNvPr id="89" name="Rectangle 147"/>
          <p:cNvSpPr/>
          <p:nvPr/>
        </p:nvSpPr>
        <p:spPr>
          <a:xfrm>
            <a:off x="165168" y="1451274"/>
            <a:ext cx="5353050" cy="247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sz="1800" dirty="0">
                <a:latin typeface="Arial Narrow" panose="020B0606020202030204" pitchFamily="34" charset="0"/>
                <a:cs typeface="Times New Roman" pitchFamily="18" charset="0"/>
              </a:rPr>
              <a:t>La resistenza della tamponatura dopo il superamento del punto di rottura è molto complesso da valutare e dipende dalla sua duttilità legata ai materiali, ai meccanismi di rottura convolti, all’interazione tra tamponatura  e telaio.</a:t>
            </a:r>
          </a:p>
          <a:p>
            <a:pPr algn="just">
              <a:buNone/>
            </a:pPr>
            <a:endParaRPr lang="it-IT" sz="1800" dirty="0">
              <a:latin typeface="Arial Narrow" panose="020B0606020202030204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it-IT" sz="1800" dirty="0">
                <a:latin typeface="Arial Narrow" panose="020B0606020202030204" pitchFamily="34" charset="0"/>
                <a:cs typeface="Times New Roman" pitchFamily="18" charset="0"/>
              </a:rPr>
              <a:t>Molti autori hanno definito dei rami di degrado basati sul risultato delle analisi sperimentali. </a:t>
            </a:r>
          </a:p>
          <a:p>
            <a:pPr algn="just">
              <a:buNone/>
            </a:pPr>
            <a:endParaRPr lang="it-IT" sz="180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9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79326"/>
              </p:ext>
            </p:extLst>
          </p:nvPr>
        </p:nvGraphicFramePr>
        <p:xfrm>
          <a:off x="941503" y="3759181"/>
          <a:ext cx="1166813" cy="308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9" name="Equation" r:id="rId25" imgW="1091726" imgH="241195" progId="Equation.3">
                  <p:embed/>
                </p:oleObj>
              </mc:Choice>
              <mc:Fallback>
                <p:oleObj name="Equation" r:id="rId25" imgW="1091726" imgH="241195" progId="Equation.3">
                  <p:embed/>
                  <p:pic>
                    <p:nvPicPr>
                      <p:cNvPr id="9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503" y="3759181"/>
                        <a:ext cx="1166813" cy="308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527917"/>
              </p:ext>
            </p:extLst>
          </p:nvPr>
        </p:nvGraphicFramePr>
        <p:xfrm>
          <a:off x="2260716" y="3759181"/>
          <a:ext cx="1125537" cy="308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0" name="Equation" r:id="rId27" imgW="1054100" imgH="241300" progId="Equation.3">
                  <p:embed/>
                </p:oleObj>
              </mc:Choice>
              <mc:Fallback>
                <p:oleObj name="Equation" r:id="rId27" imgW="1054100" imgH="241300" progId="Equation.3">
                  <p:embed/>
                  <p:pic>
                    <p:nvPicPr>
                      <p:cNvPr id="91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716" y="3759181"/>
                        <a:ext cx="1125537" cy="308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655444"/>
              </p:ext>
            </p:extLst>
          </p:nvPr>
        </p:nvGraphicFramePr>
        <p:xfrm>
          <a:off x="5666741" y="1452693"/>
          <a:ext cx="166688" cy="196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1" name="Equation" r:id="rId29" imgW="164885" imgH="164885" progId="Equation.3">
                  <p:embed/>
                </p:oleObj>
              </mc:Choice>
              <mc:Fallback>
                <p:oleObj name="Equation" r:id="rId29" imgW="164885" imgH="164885" progId="Equation.3">
                  <p:embed/>
                  <p:pic>
                    <p:nvPicPr>
                      <p:cNvPr id="9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6741" y="1452693"/>
                        <a:ext cx="166688" cy="1962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758930"/>
              </p:ext>
            </p:extLst>
          </p:nvPr>
        </p:nvGraphicFramePr>
        <p:xfrm>
          <a:off x="5474920" y="1729040"/>
          <a:ext cx="398463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2" name="Equation" r:id="rId31" imgW="393529" imgH="241195" progId="Equation.3">
                  <p:embed/>
                </p:oleObj>
              </mc:Choice>
              <mc:Fallback>
                <p:oleObj name="Equation" r:id="rId31" imgW="393529" imgH="241195" progId="Equation.3">
                  <p:embed/>
                  <p:pic>
                    <p:nvPicPr>
                      <p:cNvPr id="9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4920" y="1729040"/>
                        <a:ext cx="398463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597060"/>
              </p:ext>
            </p:extLst>
          </p:nvPr>
        </p:nvGraphicFramePr>
        <p:xfrm>
          <a:off x="5484445" y="2058604"/>
          <a:ext cx="384175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3" name="Equation" r:id="rId33" imgW="380835" imgH="241195" progId="Equation.3">
                  <p:embed/>
                </p:oleObj>
              </mc:Choice>
              <mc:Fallback>
                <p:oleObj name="Equation" r:id="rId33" imgW="380835" imgH="241195" progId="Equation.3">
                  <p:embed/>
                  <p:pic>
                    <p:nvPicPr>
                      <p:cNvPr id="9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4445" y="2058604"/>
                        <a:ext cx="384175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224106"/>
              </p:ext>
            </p:extLst>
          </p:nvPr>
        </p:nvGraphicFramePr>
        <p:xfrm>
          <a:off x="6063882" y="3304474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4" name="Equation" r:id="rId35" imgW="368300" imgH="241300" progId="Equation.3">
                  <p:embed/>
                </p:oleObj>
              </mc:Choice>
              <mc:Fallback>
                <p:oleObj name="Equation" r:id="rId35" imgW="368300" imgH="241300" progId="Equation.3">
                  <p:embed/>
                  <p:pic>
                    <p:nvPicPr>
                      <p:cNvPr id="9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3882" y="3304474"/>
                        <a:ext cx="3937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705969"/>
              </p:ext>
            </p:extLst>
          </p:nvPr>
        </p:nvGraphicFramePr>
        <p:xfrm>
          <a:off x="6523075" y="3319714"/>
          <a:ext cx="392113" cy="302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5" name="Equation" r:id="rId37" imgW="368300" imgH="241300" progId="Equation.3">
                  <p:embed/>
                </p:oleObj>
              </mc:Choice>
              <mc:Fallback>
                <p:oleObj name="Equation" r:id="rId37" imgW="368300" imgH="241300" progId="Equation.3">
                  <p:embed/>
                  <p:pic>
                    <p:nvPicPr>
                      <p:cNvPr id="96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3075" y="3319714"/>
                        <a:ext cx="392113" cy="3028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997084"/>
              </p:ext>
            </p:extLst>
          </p:nvPr>
        </p:nvGraphicFramePr>
        <p:xfrm>
          <a:off x="9004300" y="3388508"/>
          <a:ext cx="139700" cy="21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6" name="Equation" r:id="rId39" imgW="139579" imgH="177646" progId="Equation.3">
                  <p:embed/>
                </p:oleObj>
              </mc:Choice>
              <mc:Fallback>
                <p:oleObj name="Equation" r:id="rId39" imgW="139579" imgH="177646" progId="Equation.3">
                  <p:embed/>
                  <p:pic>
                    <p:nvPicPr>
                      <p:cNvPr id="9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4300" y="3388508"/>
                        <a:ext cx="139700" cy="211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007918"/>
              </p:ext>
            </p:extLst>
          </p:nvPr>
        </p:nvGraphicFramePr>
        <p:xfrm>
          <a:off x="8037145" y="3333050"/>
          <a:ext cx="339725" cy="302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7" name="Equation" r:id="rId41" imgW="317225" imgH="241091" progId="Equation.3">
                  <p:embed/>
                </p:oleObj>
              </mc:Choice>
              <mc:Fallback>
                <p:oleObj name="Equation" r:id="rId41" imgW="317225" imgH="241091" progId="Equation.3">
                  <p:embed/>
                  <p:pic>
                    <p:nvPicPr>
                      <p:cNvPr id="98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7145" y="3333050"/>
                        <a:ext cx="339725" cy="302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825027"/>
              </p:ext>
            </p:extLst>
          </p:nvPr>
        </p:nvGraphicFramePr>
        <p:xfrm>
          <a:off x="912927" y="4159333"/>
          <a:ext cx="1627188" cy="276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8" name="Equation" r:id="rId43" imgW="1523339" imgH="215806" progId="Equation.3">
                  <p:embed/>
                </p:oleObj>
              </mc:Choice>
              <mc:Fallback>
                <p:oleObj name="Equation" r:id="rId43" imgW="1523339" imgH="215806" progId="Equation.3">
                  <p:embed/>
                  <p:pic>
                    <p:nvPicPr>
                      <p:cNvPr id="99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927" y="4159333"/>
                        <a:ext cx="1627188" cy="2762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TextBox 152"/>
          <p:cNvSpPr txBox="1"/>
          <p:nvPr/>
        </p:nvSpPr>
        <p:spPr>
          <a:xfrm>
            <a:off x="298517" y="4557517"/>
            <a:ext cx="34905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>
                <a:latin typeface="Arial Narrow" panose="020B0606020202030204" pitchFamily="34" charset="0"/>
                <a:cs typeface="Times New Roman" pitchFamily="18" charset="0"/>
              </a:rPr>
              <a:t>Possiamo quindi passare a definire la legge del materiale  da attribuire al puntone in termini di tensioni e deformazioni attraverso le seguenti relazioni:</a:t>
            </a:r>
            <a:endParaRPr lang="it-IT" sz="1800" baseline="-2500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413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857250" y="142875"/>
            <a:ext cx="8286750" cy="714375"/>
          </a:xfrm>
        </p:spPr>
        <p:txBody>
          <a:bodyPr/>
          <a:lstStyle/>
          <a:p>
            <a:r>
              <a:rPr lang="it-IT" dirty="0"/>
              <a:t>STRUTTURE A TELAIO TAMPONATO</a:t>
            </a:r>
          </a:p>
        </p:txBody>
      </p:sp>
      <p:sp>
        <p:nvSpPr>
          <p:cNvPr id="101" name="TextBox 56"/>
          <p:cNvSpPr txBox="1"/>
          <p:nvPr/>
        </p:nvSpPr>
        <p:spPr>
          <a:xfrm>
            <a:off x="904931" y="767022"/>
            <a:ext cx="490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b="1" dirty="0"/>
              <a:t>SISTEMA A TRE PUNTONI </a:t>
            </a:r>
          </a:p>
        </p:txBody>
      </p:sp>
      <p:sp>
        <p:nvSpPr>
          <p:cNvPr id="102" name="TextBox 80"/>
          <p:cNvSpPr txBox="1"/>
          <p:nvPr/>
        </p:nvSpPr>
        <p:spPr>
          <a:xfrm>
            <a:off x="512240" y="1334805"/>
            <a:ext cx="8119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>
                <a:latin typeface="Arial Narrow" panose="020B0606020202030204" pitchFamily="34" charset="0"/>
                <a:cs typeface="Arial" pitchFamily="34" charset="0"/>
              </a:rPr>
              <a:t>Nonostante il modello del signolo puntone possa rappresentare con un buon grado di approssimazione il comportamento della tamponatura, sia in termini di rigidezza che di resistenza, non è però in grado di  rappresentare le interazioni locali tra telaio e tamponatura con la possibilità di prevedere la formazione di cerniere plastiche  nel telaio.</a:t>
            </a:r>
            <a:endParaRPr lang="it-IT" sz="1800" baseline="-25000" dirty="0">
              <a:latin typeface="Arial Narrow" panose="020B0606020202030204" pitchFamily="34" charset="0"/>
              <a:cs typeface="Arial" pitchFamily="34" charset="0"/>
            </a:endParaRPr>
          </a:p>
        </p:txBody>
      </p:sp>
      <p:cxnSp>
        <p:nvCxnSpPr>
          <p:cNvPr id="103" name="Straight Connector 90"/>
          <p:cNvCxnSpPr/>
          <p:nvPr/>
        </p:nvCxnSpPr>
        <p:spPr>
          <a:xfrm>
            <a:off x="2346936" y="3356178"/>
            <a:ext cx="1447608" cy="1062929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ame 91"/>
          <p:cNvSpPr/>
          <p:nvPr/>
        </p:nvSpPr>
        <p:spPr>
          <a:xfrm>
            <a:off x="2193234" y="3162421"/>
            <a:ext cx="1751527" cy="1437282"/>
          </a:xfrm>
          <a:prstGeom prst="frame">
            <a:avLst>
              <a:gd name="adj1" fmla="val 8080"/>
            </a:avLst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>
              <a:solidFill>
                <a:schemeClr val="tx1"/>
              </a:solidFill>
            </a:endParaRPr>
          </a:p>
        </p:txBody>
      </p:sp>
      <p:sp>
        <p:nvSpPr>
          <p:cNvPr id="105" name="Rectangle 92"/>
          <p:cNvSpPr/>
          <p:nvPr/>
        </p:nvSpPr>
        <p:spPr>
          <a:xfrm>
            <a:off x="2173913" y="4491992"/>
            <a:ext cx="1815245" cy="200438"/>
          </a:xfrm>
          <a:prstGeom prst="rect">
            <a:avLst/>
          </a:prstGeom>
          <a:pattFill prst="ltUpDiag"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cxnSp>
        <p:nvCxnSpPr>
          <p:cNvPr id="106" name="Straight Connector 93"/>
          <p:cNvCxnSpPr/>
          <p:nvPr/>
        </p:nvCxnSpPr>
        <p:spPr>
          <a:xfrm flipV="1">
            <a:off x="2168852" y="4481342"/>
            <a:ext cx="1815245" cy="749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96"/>
          <p:cNvCxnSpPr/>
          <p:nvPr/>
        </p:nvCxnSpPr>
        <p:spPr>
          <a:xfrm>
            <a:off x="5820437" y="3345936"/>
            <a:ext cx="1447608" cy="1062929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Frame 97"/>
          <p:cNvSpPr/>
          <p:nvPr/>
        </p:nvSpPr>
        <p:spPr>
          <a:xfrm>
            <a:off x="5666735" y="3160957"/>
            <a:ext cx="1751527" cy="1437282"/>
          </a:xfrm>
          <a:prstGeom prst="frame">
            <a:avLst>
              <a:gd name="adj1" fmla="val 8080"/>
            </a:avLst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>
              <a:solidFill>
                <a:schemeClr val="tx1"/>
              </a:solidFill>
            </a:endParaRPr>
          </a:p>
        </p:txBody>
      </p:sp>
      <p:sp>
        <p:nvSpPr>
          <p:cNvPr id="109" name="Rectangle 98"/>
          <p:cNvSpPr/>
          <p:nvPr/>
        </p:nvSpPr>
        <p:spPr>
          <a:xfrm>
            <a:off x="5647414" y="4490528"/>
            <a:ext cx="1815245" cy="200438"/>
          </a:xfrm>
          <a:prstGeom prst="rect">
            <a:avLst/>
          </a:prstGeom>
          <a:pattFill prst="ltUpDiag"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cxnSp>
        <p:nvCxnSpPr>
          <p:cNvPr id="110" name="Straight Connector 99"/>
          <p:cNvCxnSpPr/>
          <p:nvPr/>
        </p:nvCxnSpPr>
        <p:spPr>
          <a:xfrm flipV="1">
            <a:off x="5642353" y="4479878"/>
            <a:ext cx="1815245" cy="749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Striped Right Arrow 101"/>
          <p:cNvSpPr/>
          <p:nvPr/>
        </p:nvSpPr>
        <p:spPr>
          <a:xfrm>
            <a:off x="4438570" y="3254486"/>
            <a:ext cx="819302" cy="1149949"/>
          </a:xfrm>
          <a:prstGeom prst="stripedRightArrow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cxnSp>
        <p:nvCxnSpPr>
          <p:cNvPr id="112" name="Straight Connector 102"/>
          <p:cNvCxnSpPr/>
          <p:nvPr/>
        </p:nvCxnSpPr>
        <p:spPr>
          <a:xfrm>
            <a:off x="5811781" y="3605614"/>
            <a:ext cx="1103914" cy="810566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04"/>
          <p:cNvCxnSpPr/>
          <p:nvPr/>
        </p:nvCxnSpPr>
        <p:spPr>
          <a:xfrm>
            <a:off x="6161693" y="3323248"/>
            <a:ext cx="1103914" cy="810566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818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857250" y="142875"/>
            <a:ext cx="8286750" cy="714375"/>
          </a:xfrm>
        </p:spPr>
        <p:txBody>
          <a:bodyPr/>
          <a:lstStyle/>
          <a:p>
            <a:r>
              <a:rPr lang="it-IT" dirty="0"/>
              <a:t>STRUTTURE A TELAIO TAMPONATO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BE4E69A5-D975-4542-840D-508DD3A2AC78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70" name="TextBox 56"/>
          <p:cNvSpPr txBox="1"/>
          <p:nvPr/>
        </p:nvSpPr>
        <p:spPr>
          <a:xfrm>
            <a:off x="912149" y="741633"/>
            <a:ext cx="490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b="1" i="1" dirty="0">
                <a:latin typeface="Arial Narrow" panose="020B0606020202030204" pitchFamily="34" charset="0"/>
              </a:rPr>
              <a:t>RESISTENZA DEL PUNTONE EQUIVALENTE</a:t>
            </a:r>
          </a:p>
        </p:txBody>
      </p:sp>
      <p:graphicFrame>
        <p:nvGraphicFramePr>
          <p:cNvPr id="7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279237"/>
              </p:ext>
            </p:extLst>
          </p:nvPr>
        </p:nvGraphicFramePr>
        <p:xfrm>
          <a:off x="1356846" y="1505056"/>
          <a:ext cx="23939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2" name="Equation" r:id="rId3" imgW="2057400" imgH="457200" progId="Equation.3">
                  <p:embed/>
                </p:oleObj>
              </mc:Choice>
              <mc:Fallback>
                <p:oleObj name="Equation" r:id="rId3" imgW="2057400" imgH="457200" progId="Equation.3">
                  <p:embed/>
                  <p:pic>
                    <p:nvPicPr>
                      <p:cNvPr id="7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6846" y="1505056"/>
                        <a:ext cx="2393950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Arrow Connector 27"/>
          <p:cNvCxnSpPr/>
          <p:nvPr/>
        </p:nvCxnSpPr>
        <p:spPr>
          <a:xfrm rot="5400000" flipH="1" flipV="1">
            <a:off x="4568816" y="2483610"/>
            <a:ext cx="171451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29"/>
          <p:cNvCxnSpPr/>
          <p:nvPr/>
        </p:nvCxnSpPr>
        <p:spPr>
          <a:xfrm>
            <a:off x="5426072" y="3340707"/>
            <a:ext cx="1928826" cy="190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31"/>
          <p:cNvCxnSpPr/>
          <p:nvPr/>
        </p:nvCxnSpPr>
        <p:spPr>
          <a:xfrm rot="5400000" flipH="1" flipV="1">
            <a:off x="4990300" y="2404870"/>
            <a:ext cx="1371610" cy="500066"/>
          </a:xfrm>
          <a:prstGeom prst="line">
            <a:avLst/>
          </a:prstGeom>
          <a:ln w="22225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33"/>
          <p:cNvCxnSpPr/>
          <p:nvPr/>
        </p:nvCxnSpPr>
        <p:spPr>
          <a:xfrm rot="10800000">
            <a:off x="5426072" y="1969098"/>
            <a:ext cx="500066" cy="1906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ight Triangle 37"/>
          <p:cNvSpPr/>
          <p:nvPr/>
        </p:nvSpPr>
        <p:spPr>
          <a:xfrm flipH="1">
            <a:off x="5640386" y="2397727"/>
            <a:ext cx="142876" cy="375169"/>
          </a:xfrm>
          <a:prstGeom prst="rtTriangl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1800">
              <a:latin typeface="Arial Narrow" panose="020B0606020202030204" pitchFamily="34" charset="0"/>
            </a:endParaRPr>
          </a:p>
        </p:txBody>
      </p:sp>
      <p:graphicFrame>
        <p:nvGraphicFramePr>
          <p:cNvPr id="7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862662"/>
              </p:ext>
            </p:extLst>
          </p:nvPr>
        </p:nvGraphicFramePr>
        <p:xfrm>
          <a:off x="5818999" y="2397726"/>
          <a:ext cx="230188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3" name="Equation" r:id="rId5" imgW="228600" imgH="241300" progId="Equation.3">
                  <p:embed/>
                </p:oleObj>
              </mc:Choice>
              <mc:Fallback>
                <p:oleObj name="Equation" r:id="rId5" imgW="228600" imgH="241300" progId="Equation.3">
                  <p:embed/>
                  <p:pic>
                    <p:nvPicPr>
                      <p:cNvPr id="77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8999" y="2397726"/>
                        <a:ext cx="230188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289545"/>
              </p:ext>
            </p:extLst>
          </p:nvPr>
        </p:nvGraphicFramePr>
        <p:xfrm>
          <a:off x="5263246" y="1501443"/>
          <a:ext cx="166687" cy="196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4" name="Equation" r:id="rId7" imgW="164885" imgH="164885" progId="Equation.3">
                  <p:embed/>
                </p:oleObj>
              </mc:Choice>
              <mc:Fallback>
                <p:oleObj name="Equation" r:id="rId7" imgW="164885" imgH="164885" progId="Equation.3">
                  <p:embed/>
                  <p:pic>
                    <p:nvPicPr>
                      <p:cNvPr id="78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3246" y="1501443"/>
                        <a:ext cx="166687" cy="1962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633420"/>
              </p:ext>
            </p:extLst>
          </p:nvPr>
        </p:nvGraphicFramePr>
        <p:xfrm>
          <a:off x="7276316" y="3419777"/>
          <a:ext cx="139700" cy="21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5" name="Equation" r:id="rId9" imgW="139579" imgH="177646" progId="Equation.3">
                  <p:embed/>
                </p:oleObj>
              </mc:Choice>
              <mc:Fallback>
                <p:oleObj name="Equation" r:id="rId9" imgW="139579" imgH="177646" progId="Equation.3">
                  <p:embed/>
                  <p:pic>
                    <p:nvPicPr>
                      <p:cNvPr id="7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6316" y="3419777"/>
                        <a:ext cx="139700" cy="211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717018"/>
              </p:ext>
            </p:extLst>
          </p:nvPr>
        </p:nvGraphicFramePr>
        <p:xfrm>
          <a:off x="1316524" y="4026257"/>
          <a:ext cx="1387475" cy="32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6" name="Equation" r:id="rId11" imgW="1231366" imgH="241195" progId="Equation.3">
                  <p:embed/>
                </p:oleObj>
              </mc:Choice>
              <mc:Fallback>
                <p:oleObj name="Equation" r:id="rId11" imgW="1231366" imgH="241195" progId="Equation.3">
                  <p:embed/>
                  <p:pic>
                    <p:nvPicPr>
                      <p:cNvPr id="8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524" y="4026257"/>
                        <a:ext cx="1387475" cy="3219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656259"/>
              </p:ext>
            </p:extLst>
          </p:nvPr>
        </p:nvGraphicFramePr>
        <p:xfrm>
          <a:off x="2763330" y="3891003"/>
          <a:ext cx="979488" cy="592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7" name="Equation" r:id="rId13" imgW="914400" imgH="469900" progId="Equation.3">
                  <p:embed/>
                </p:oleObj>
              </mc:Choice>
              <mc:Fallback>
                <p:oleObj name="Equation" r:id="rId13" imgW="914400" imgH="469900" progId="Equation.3">
                  <p:embed/>
                  <p:pic>
                    <p:nvPicPr>
                      <p:cNvPr id="81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3330" y="3891003"/>
                        <a:ext cx="979488" cy="592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96870"/>
              </p:ext>
            </p:extLst>
          </p:nvPr>
        </p:nvGraphicFramePr>
        <p:xfrm>
          <a:off x="2763330" y="4539428"/>
          <a:ext cx="1250950" cy="57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8" name="Equation" r:id="rId15" imgW="1168400" imgH="457200" progId="Equation.3">
                  <p:embed/>
                </p:oleObj>
              </mc:Choice>
              <mc:Fallback>
                <p:oleObj name="Equation" r:id="rId15" imgW="1168400" imgH="457200" progId="Equation.3">
                  <p:embed/>
                  <p:pic>
                    <p:nvPicPr>
                      <p:cNvPr id="82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3330" y="4539428"/>
                        <a:ext cx="1250950" cy="5772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492052"/>
              </p:ext>
            </p:extLst>
          </p:nvPr>
        </p:nvGraphicFramePr>
        <p:xfrm>
          <a:off x="1367511" y="2625283"/>
          <a:ext cx="3265487" cy="331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9" name="Equation" r:id="rId17" imgW="2806700" imgH="241300" progId="Equation.3">
                  <p:embed/>
                </p:oleObj>
              </mc:Choice>
              <mc:Fallback>
                <p:oleObj name="Equation" r:id="rId17" imgW="2806700" imgH="241300" progId="Equation.3">
                  <p:embed/>
                  <p:pic>
                    <p:nvPicPr>
                      <p:cNvPr id="14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7511" y="2625283"/>
                        <a:ext cx="3265487" cy="3314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630631"/>
              </p:ext>
            </p:extLst>
          </p:nvPr>
        </p:nvGraphicFramePr>
        <p:xfrm>
          <a:off x="1373861" y="3101533"/>
          <a:ext cx="3309937" cy="331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0" name="Equation" r:id="rId19" imgW="2844800" imgH="241300" progId="Equation.3">
                  <p:embed/>
                </p:oleObj>
              </mc:Choice>
              <mc:Fallback>
                <p:oleObj name="Equation" r:id="rId19" imgW="2844800" imgH="241300" progId="Equation.3">
                  <p:embed/>
                  <p:pic>
                    <p:nvPicPr>
                      <p:cNvPr id="149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3861" y="3101533"/>
                        <a:ext cx="3309937" cy="3314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0" name="Straight Arrow Connector 60"/>
          <p:cNvCxnSpPr/>
          <p:nvPr/>
        </p:nvCxnSpPr>
        <p:spPr>
          <a:xfrm rot="5400000" flipH="1" flipV="1">
            <a:off x="3882815" y="4655549"/>
            <a:ext cx="171451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61"/>
          <p:cNvCxnSpPr/>
          <p:nvPr/>
        </p:nvCxnSpPr>
        <p:spPr>
          <a:xfrm>
            <a:off x="4740865" y="5512646"/>
            <a:ext cx="3155406" cy="1386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62"/>
          <p:cNvCxnSpPr/>
          <p:nvPr/>
        </p:nvCxnSpPr>
        <p:spPr>
          <a:xfrm rot="10800000">
            <a:off x="4740867" y="4141041"/>
            <a:ext cx="759615" cy="289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63"/>
          <p:cNvCxnSpPr/>
          <p:nvPr/>
        </p:nvCxnSpPr>
        <p:spPr>
          <a:xfrm rot="5400000">
            <a:off x="4413044" y="4827000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  <a:headEnd w="sm" len="sm"/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ight Triangle 64"/>
          <p:cNvSpPr/>
          <p:nvPr/>
        </p:nvSpPr>
        <p:spPr>
          <a:xfrm flipH="1">
            <a:off x="4955179" y="4616363"/>
            <a:ext cx="95574" cy="261028"/>
          </a:xfrm>
          <a:prstGeom prst="rtTriangl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1800">
              <a:latin typeface="Arial Narrow" panose="020B0606020202030204" pitchFamily="34" charset="0"/>
            </a:endParaRPr>
          </a:p>
        </p:txBody>
      </p:sp>
      <p:graphicFrame>
        <p:nvGraphicFramePr>
          <p:cNvPr id="15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397949"/>
              </p:ext>
            </p:extLst>
          </p:nvPr>
        </p:nvGraphicFramePr>
        <p:xfrm>
          <a:off x="5026617" y="4616362"/>
          <a:ext cx="230188" cy="287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1" name="Equation" r:id="rId21" imgW="228600" imgH="241300" progId="Equation.3">
                  <p:embed/>
                </p:oleObj>
              </mc:Choice>
              <mc:Fallback>
                <p:oleObj name="Equation" r:id="rId21" imgW="228600" imgH="241300" progId="Equation.3">
                  <p:embed/>
                  <p:pic>
                    <p:nvPicPr>
                      <p:cNvPr id="155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6617" y="4616362"/>
                        <a:ext cx="230188" cy="2876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6" name="Straight Connector 71"/>
          <p:cNvCxnSpPr/>
          <p:nvPr/>
        </p:nvCxnSpPr>
        <p:spPr>
          <a:xfrm rot="10800000">
            <a:off x="4745632" y="4478226"/>
            <a:ext cx="338394" cy="1534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74"/>
          <p:cNvCxnSpPr/>
          <p:nvPr/>
        </p:nvCxnSpPr>
        <p:spPr>
          <a:xfrm rot="5400000">
            <a:off x="4806492" y="4847003"/>
            <a:ext cx="1371610" cy="158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79"/>
          <p:cNvCxnSpPr/>
          <p:nvPr/>
        </p:nvCxnSpPr>
        <p:spPr>
          <a:xfrm rot="5400000" flipH="1" flipV="1">
            <a:off x="4399367" y="4813959"/>
            <a:ext cx="1025908" cy="371469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80"/>
          <p:cNvCxnSpPr/>
          <p:nvPr/>
        </p:nvCxnSpPr>
        <p:spPr>
          <a:xfrm flipV="1">
            <a:off x="5098056" y="4148560"/>
            <a:ext cx="385845" cy="336161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81"/>
          <p:cNvCxnSpPr/>
          <p:nvPr/>
        </p:nvCxnSpPr>
        <p:spPr>
          <a:xfrm rot="5400000" flipH="1" flipV="1">
            <a:off x="4216363" y="4411265"/>
            <a:ext cx="1609542" cy="58247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82"/>
          <p:cNvCxnSpPr/>
          <p:nvPr/>
        </p:nvCxnSpPr>
        <p:spPr>
          <a:xfrm>
            <a:off x="5491015" y="4156284"/>
            <a:ext cx="1580379" cy="976770"/>
          </a:xfrm>
          <a:prstGeom prst="line">
            <a:avLst/>
          </a:prstGeom>
          <a:ln w="19050">
            <a:solidFill>
              <a:schemeClr val="tx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83"/>
          <p:cNvCxnSpPr/>
          <p:nvPr/>
        </p:nvCxnSpPr>
        <p:spPr>
          <a:xfrm>
            <a:off x="7066108" y="5133054"/>
            <a:ext cx="724120" cy="1906"/>
          </a:xfrm>
          <a:prstGeom prst="line">
            <a:avLst/>
          </a:prstGeom>
          <a:ln w="19050">
            <a:solidFill>
              <a:schemeClr val="tx1"/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84"/>
          <p:cNvCxnSpPr/>
          <p:nvPr/>
        </p:nvCxnSpPr>
        <p:spPr>
          <a:xfrm rot="10800000">
            <a:off x="4735182" y="5120369"/>
            <a:ext cx="2385731" cy="6348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85"/>
          <p:cNvCxnSpPr/>
          <p:nvPr/>
        </p:nvCxnSpPr>
        <p:spPr>
          <a:xfrm rot="5400000">
            <a:off x="6862996" y="5329434"/>
            <a:ext cx="405833" cy="391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615005"/>
              </p:ext>
            </p:extLst>
          </p:nvPr>
        </p:nvGraphicFramePr>
        <p:xfrm>
          <a:off x="4382230" y="4970135"/>
          <a:ext cx="333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2" name="Equation" r:id="rId23" imgW="330057" imgH="241195" progId="Equation.3">
                  <p:embed/>
                </p:oleObj>
              </mc:Choice>
              <mc:Fallback>
                <p:oleObj name="Equation" r:id="rId23" imgW="330057" imgH="241195" progId="Equation.3">
                  <p:embed/>
                  <p:pic>
                    <p:nvPicPr>
                      <p:cNvPr id="16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2230" y="4970135"/>
                        <a:ext cx="3333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581815"/>
              </p:ext>
            </p:extLst>
          </p:nvPr>
        </p:nvGraphicFramePr>
        <p:xfrm>
          <a:off x="4512138" y="3689853"/>
          <a:ext cx="166688" cy="196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3" name="Equation" r:id="rId25" imgW="164885" imgH="164885" progId="Equation.3">
                  <p:embed/>
                </p:oleObj>
              </mc:Choice>
              <mc:Fallback>
                <p:oleObj name="Equation" r:id="rId25" imgW="164885" imgH="164885" progId="Equation.3">
                  <p:embed/>
                  <p:pic>
                    <p:nvPicPr>
                      <p:cNvPr id="16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2138" y="3689853"/>
                        <a:ext cx="166688" cy="1962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376797"/>
              </p:ext>
            </p:extLst>
          </p:nvPr>
        </p:nvGraphicFramePr>
        <p:xfrm>
          <a:off x="4320317" y="3966200"/>
          <a:ext cx="398463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4" name="Equation" r:id="rId27" imgW="393529" imgH="241195" progId="Equation.3">
                  <p:embed/>
                </p:oleObj>
              </mc:Choice>
              <mc:Fallback>
                <p:oleObj name="Equation" r:id="rId27" imgW="393529" imgH="241195" progId="Equation.3">
                  <p:embed/>
                  <p:pic>
                    <p:nvPicPr>
                      <p:cNvPr id="16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317" y="3966200"/>
                        <a:ext cx="398463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376773"/>
              </p:ext>
            </p:extLst>
          </p:nvPr>
        </p:nvGraphicFramePr>
        <p:xfrm>
          <a:off x="4329842" y="4295764"/>
          <a:ext cx="384175" cy="28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5" name="Equation" r:id="rId29" imgW="380835" imgH="241195" progId="Equation.3">
                  <p:embed/>
                </p:oleObj>
              </mc:Choice>
              <mc:Fallback>
                <p:oleObj name="Equation" r:id="rId29" imgW="380835" imgH="241195" progId="Equation.3">
                  <p:embed/>
                  <p:pic>
                    <p:nvPicPr>
                      <p:cNvPr id="16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842" y="4295764"/>
                        <a:ext cx="384175" cy="2895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459823"/>
              </p:ext>
            </p:extLst>
          </p:nvPr>
        </p:nvGraphicFramePr>
        <p:xfrm>
          <a:off x="4909279" y="5541634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6" name="Equation" r:id="rId31" imgW="368300" imgH="241300" progId="Equation.3">
                  <p:embed/>
                </p:oleObj>
              </mc:Choice>
              <mc:Fallback>
                <p:oleObj name="Equation" r:id="rId31" imgW="368300" imgH="241300" progId="Equation.3">
                  <p:embed/>
                  <p:pic>
                    <p:nvPicPr>
                      <p:cNvPr id="169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279" y="5541634"/>
                        <a:ext cx="3937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0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814854"/>
              </p:ext>
            </p:extLst>
          </p:nvPr>
        </p:nvGraphicFramePr>
        <p:xfrm>
          <a:off x="5368472" y="5556875"/>
          <a:ext cx="392113" cy="302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7" name="Equation" r:id="rId33" imgW="368300" imgH="241300" progId="Equation.3">
                  <p:embed/>
                </p:oleObj>
              </mc:Choice>
              <mc:Fallback>
                <p:oleObj name="Equation" r:id="rId33" imgW="368300" imgH="241300" progId="Equation.3">
                  <p:embed/>
                  <p:pic>
                    <p:nvPicPr>
                      <p:cNvPr id="17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472" y="5556875"/>
                        <a:ext cx="392113" cy="3028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982853"/>
              </p:ext>
            </p:extLst>
          </p:nvPr>
        </p:nvGraphicFramePr>
        <p:xfrm>
          <a:off x="7849697" y="5625668"/>
          <a:ext cx="139700" cy="21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8" name="Equation" r:id="rId35" imgW="139579" imgH="177646" progId="Equation.3">
                  <p:embed/>
                </p:oleObj>
              </mc:Choice>
              <mc:Fallback>
                <p:oleObj name="Equation" r:id="rId35" imgW="139579" imgH="177646" progId="Equation.3">
                  <p:embed/>
                  <p:pic>
                    <p:nvPicPr>
                      <p:cNvPr id="17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9697" y="5625668"/>
                        <a:ext cx="139700" cy="211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675009"/>
              </p:ext>
            </p:extLst>
          </p:nvPr>
        </p:nvGraphicFramePr>
        <p:xfrm>
          <a:off x="6882542" y="5570210"/>
          <a:ext cx="339725" cy="302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9" name="Equation" r:id="rId37" imgW="317225" imgH="241091" progId="Equation.3">
                  <p:embed/>
                </p:oleObj>
              </mc:Choice>
              <mc:Fallback>
                <p:oleObj name="Equation" r:id="rId37" imgW="317225" imgH="241091" progId="Equation.3">
                  <p:embed/>
                  <p:pic>
                    <p:nvPicPr>
                      <p:cNvPr id="172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2542" y="5570210"/>
                        <a:ext cx="339725" cy="302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752024"/>
              </p:ext>
            </p:extLst>
          </p:nvPr>
        </p:nvGraphicFramePr>
        <p:xfrm>
          <a:off x="1316524" y="5261933"/>
          <a:ext cx="1166813" cy="308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0" name="Equation" r:id="rId39" imgW="1091726" imgH="241195" progId="Equation.3">
                  <p:embed/>
                </p:oleObj>
              </mc:Choice>
              <mc:Fallback>
                <p:oleObj name="Equation" r:id="rId39" imgW="1091726" imgH="241195" progId="Equation.3">
                  <p:embed/>
                  <p:pic>
                    <p:nvPicPr>
                      <p:cNvPr id="17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524" y="5261933"/>
                        <a:ext cx="1166813" cy="308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688887"/>
              </p:ext>
            </p:extLst>
          </p:nvPr>
        </p:nvGraphicFramePr>
        <p:xfrm>
          <a:off x="2763331" y="5261933"/>
          <a:ext cx="1125537" cy="308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1" name="Equation" r:id="rId41" imgW="1054100" imgH="241300" progId="Equation.3">
                  <p:embed/>
                </p:oleObj>
              </mc:Choice>
              <mc:Fallback>
                <p:oleObj name="Equation" r:id="rId41" imgW="1054100" imgH="241300" progId="Equation.3">
                  <p:embed/>
                  <p:pic>
                    <p:nvPicPr>
                      <p:cNvPr id="17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3331" y="5261933"/>
                        <a:ext cx="1125537" cy="308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3891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857250" y="142875"/>
            <a:ext cx="8286750" cy="714375"/>
          </a:xfrm>
        </p:spPr>
        <p:txBody>
          <a:bodyPr/>
          <a:lstStyle/>
          <a:p>
            <a:r>
              <a:rPr lang="it-IT" dirty="0"/>
              <a:t>STRUTTURE A TELAIO TAMPONATO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BE4E69A5-D975-4542-840D-508DD3A2AC78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70" name="TextBox 56"/>
          <p:cNvSpPr txBox="1"/>
          <p:nvPr/>
        </p:nvSpPr>
        <p:spPr>
          <a:xfrm>
            <a:off x="1403862" y="660711"/>
            <a:ext cx="4906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600" b="1" i="1" dirty="0"/>
              <a:t>RESISTENZA DEL PUNTONE EQUIVALENTE</a:t>
            </a:r>
          </a:p>
        </p:txBody>
      </p:sp>
      <p:cxnSp>
        <p:nvCxnSpPr>
          <p:cNvPr id="45" name="Straight Arrow Connector 83"/>
          <p:cNvCxnSpPr/>
          <p:nvPr/>
        </p:nvCxnSpPr>
        <p:spPr>
          <a:xfrm rot="16200000" flipV="1">
            <a:off x="851823" y="2212543"/>
            <a:ext cx="1835464" cy="1605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84"/>
          <p:cNvCxnSpPr/>
          <p:nvPr/>
        </p:nvCxnSpPr>
        <p:spPr>
          <a:xfrm>
            <a:off x="1770355" y="3131076"/>
            <a:ext cx="3794695" cy="2274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85"/>
          <p:cNvSpPr/>
          <p:nvPr/>
        </p:nvSpPr>
        <p:spPr>
          <a:xfrm>
            <a:off x="2493640" y="1410020"/>
            <a:ext cx="97159" cy="207092"/>
          </a:xfrm>
          <a:custGeom>
            <a:avLst/>
            <a:gdLst>
              <a:gd name="connsiteX0" fmla="*/ 337931 w 337931"/>
              <a:gd name="connsiteY0" fmla="*/ 0 h 238539"/>
              <a:gd name="connsiteX1" fmla="*/ 337931 w 337931"/>
              <a:gd name="connsiteY1" fmla="*/ 238539 h 238539"/>
              <a:gd name="connsiteX2" fmla="*/ 0 w 337931"/>
              <a:gd name="connsiteY2" fmla="*/ 238539 h 238539"/>
              <a:gd name="connsiteX3" fmla="*/ 0 w 337931"/>
              <a:gd name="connsiteY3" fmla="*/ 238539 h 23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931" h="238539">
                <a:moveTo>
                  <a:pt x="337931" y="0"/>
                </a:moveTo>
                <a:lnTo>
                  <a:pt x="337931" y="238539"/>
                </a:lnTo>
                <a:lnTo>
                  <a:pt x="0" y="238539"/>
                </a:lnTo>
                <a:lnTo>
                  <a:pt x="0" y="23853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graphicFrame>
        <p:nvGraphicFramePr>
          <p:cNvPr id="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49583"/>
              </p:ext>
            </p:extLst>
          </p:nvPr>
        </p:nvGraphicFramePr>
        <p:xfrm>
          <a:off x="5317729" y="3184319"/>
          <a:ext cx="325437" cy="219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6" name="Equation" r:id="rId3" imgW="355292" imgH="203024" progId="Equation.3">
                  <p:embed/>
                </p:oleObj>
              </mc:Choice>
              <mc:Fallback>
                <p:oleObj name="Equation" r:id="rId3" imgW="355292" imgH="203024" progId="Equation.3">
                  <p:embed/>
                  <p:pic>
                    <p:nvPicPr>
                      <p:cNvPr id="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7729" y="3184319"/>
                        <a:ext cx="325437" cy="219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869926"/>
              </p:ext>
            </p:extLst>
          </p:nvPr>
        </p:nvGraphicFramePr>
        <p:xfrm>
          <a:off x="1329929" y="1296463"/>
          <a:ext cx="422275" cy="222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7" name="Equation" r:id="rId5" imgW="457002" imgH="203112" progId="Equation.3">
                  <p:embed/>
                </p:oleObj>
              </mc:Choice>
              <mc:Fallback>
                <p:oleObj name="Equation" r:id="rId5" imgW="457002" imgH="203112" progId="Equation.3">
                  <p:embed/>
                  <p:pic>
                    <p:nvPicPr>
                      <p:cNvPr id="4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9929" y="1296463"/>
                        <a:ext cx="422275" cy="2228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90"/>
          <p:cNvCxnSpPr/>
          <p:nvPr/>
        </p:nvCxnSpPr>
        <p:spPr>
          <a:xfrm rot="5400000" flipH="1" flipV="1">
            <a:off x="1474820" y="2288388"/>
            <a:ext cx="1138228" cy="547154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91"/>
          <p:cNvSpPr/>
          <p:nvPr/>
        </p:nvSpPr>
        <p:spPr>
          <a:xfrm>
            <a:off x="2300770" y="1972761"/>
            <a:ext cx="35743" cy="428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graphicFrame>
        <p:nvGraphicFramePr>
          <p:cNvPr id="5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639617"/>
              </p:ext>
            </p:extLst>
          </p:nvPr>
        </p:nvGraphicFramePr>
        <p:xfrm>
          <a:off x="1042364" y="1888163"/>
          <a:ext cx="582613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8" name="Equation" r:id="rId7" imgW="799753" imgH="241195" progId="Equation.3">
                  <p:embed/>
                </p:oleObj>
              </mc:Choice>
              <mc:Fallback>
                <p:oleObj name="Equation" r:id="rId7" imgW="799753" imgH="241195" progId="Equation.3">
                  <p:embed/>
                  <p:pic>
                    <p:nvPicPr>
                      <p:cNvPr id="5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364" y="1888163"/>
                        <a:ext cx="582613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838335"/>
              </p:ext>
            </p:extLst>
          </p:nvPr>
        </p:nvGraphicFramePr>
        <p:xfrm>
          <a:off x="1042363" y="1572689"/>
          <a:ext cx="60325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9" name="Equation" r:id="rId9" imgW="825500" imgH="241300" progId="Equation.3">
                  <p:embed/>
                </p:oleObj>
              </mc:Choice>
              <mc:Fallback>
                <p:oleObj name="Equation" r:id="rId9" imgW="825500" imgH="241300" progId="Equation.3">
                  <p:embed/>
                  <p:pic>
                    <p:nvPicPr>
                      <p:cNvPr id="5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363" y="1572689"/>
                        <a:ext cx="603250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94"/>
          <p:cNvSpPr/>
          <p:nvPr/>
        </p:nvSpPr>
        <p:spPr>
          <a:xfrm>
            <a:off x="2867362" y="1654966"/>
            <a:ext cx="35743" cy="428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cxnSp>
        <p:nvCxnSpPr>
          <p:cNvPr id="55" name="Straight Connector 95"/>
          <p:cNvCxnSpPr/>
          <p:nvPr/>
        </p:nvCxnSpPr>
        <p:spPr>
          <a:xfrm rot="5400000" flipH="1" flipV="1">
            <a:off x="2443041" y="1550657"/>
            <a:ext cx="317795" cy="566591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775858"/>
              </p:ext>
            </p:extLst>
          </p:nvPr>
        </p:nvGraphicFramePr>
        <p:xfrm>
          <a:off x="1913145" y="3260459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0" name="Equation" r:id="rId11" imgW="799753" imgH="241195" progId="Equation.3">
                  <p:embed/>
                </p:oleObj>
              </mc:Choice>
              <mc:Fallback>
                <p:oleObj name="Equation" r:id="rId11" imgW="799753" imgH="241195" progId="Equation.3">
                  <p:embed/>
                  <p:pic>
                    <p:nvPicPr>
                      <p:cNvPr id="56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3145" y="3260459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98"/>
          <p:cNvCxnSpPr>
            <a:stCxn id="54" idx="6"/>
          </p:cNvCxnSpPr>
          <p:nvPr/>
        </p:nvCxnSpPr>
        <p:spPr>
          <a:xfrm>
            <a:off x="2903103" y="1676412"/>
            <a:ext cx="1937090" cy="1055784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100"/>
          <p:cNvCxnSpPr/>
          <p:nvPr/>
        </p:nvCxnSpPr>
        <p:spPr>
          <a:xfrm>
            <a:off x="4840193" y="2732196"/>
            <a:ext cx="634250" cy="1360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102"/>
          <p:cNvSpPr/>
          <p:nvPr/>
        </p:nvSpPr>
        <p:spPr>
          <a:xfrm>
            <a:off x="4816032" y="2711809"/>
            <a:ext cx="35743" cy="428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graphicFrame>
        <p:nvGraphicFramePr>
          <p:cNvPr id="6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874733"/>
              </p:ext>
            </p:extLst>
          </p:nvPr>
        </p:nvGraphicFramePr>
        <p:xfrm>
          <a:off x="1042363" y="2628059"/>
          <a:ext cx="417512" cy="211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1" name="Equation" r:id="rId13" imgW="571252" imgH="241195" progId="Equation.3">
                  <p:embed/>
                </p:oleObj>
              </mc:Choice>
              <mc:Fallback>
                <p:oleObj name="Equation" r:id="rId13" imgW="571252" imgH="241195" progId="Equation.3">
                  <p:embed/>
                  <p:pic>
                    <p:nvPicPr>
                      <p:cNvPr id="6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363" y="2628059"/>
                        <a:ext cx="417512" cy="2114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105"/>
          <p:cNvCxnSpPr/>
          <p:nvPr/>
        </p:nvCxnSpPr>
        <p:spPr>
          <a:xfrm rot="5400000" flipH="1" flipV="1">
            <a:off x="1285209" y="1780576"/>
            <a:ext cx="1843824" cy="87161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106"/>
          <p:cNvCxnSpPr/>
          <p:nvPr/>
        </p:nvCxnSpPr>
        <p:spPr>
          <a:xfrm rot="16200000" flipV="1">
            <a:off x="4646517" y="2212542"/>
            <a:ext cx="1835464" cy="1605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107"/>
          <p:cNvCxnSpPr/>
          <p:nvPr/>
        </p:nvCxnSpPr>
        <p:spPr>
          <a:xfrm>
            <a:off x="1771685" y="1295613"/>
            <a:ext cx="3794695" cy="2274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108"/>
          <p:cNvCxnSpPr/>
          <p:nvPr/>
        </p:nvCxnSpPr>
        <p:spPr>
          <a:xfrm>
            <a:off x="1771681" y="1679798"/>
            <a:ext cx="3794695" cy="2274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109"/>
          <p:cNvCxnSpPr/>
          <p:nvPr/>
        </p:nvCxnSpPr>
        <p:spPr>
          <a:xfrm>
            <a:off x="1769737" y="1986519"/>
            <a:ext cx="3794695" cy="2274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110"/>
          <p:cNvCxnSpPr/>
          <p:nvPr/>
        </p:nvCxnSpPr>
        <p:spPr>
          <a:xfrm>
            <a:off x="1769732" y="2725896"/>
            <a:ext cx="3794695" cy="2274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19242"/>
              </p:ext>
            </p:extLst>
          </p:nvPr>
        </p:nvGraphicFramePr>
        <p:xfrm>
          <a:off x="5603479" y="1267889"/>
          <a:ext cx="420687" cy="222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2" name="Equation" r:id="rId15" imgW="457002" imgH="203112" progId="Equation.3">
                  <p:embed/>
                </p:oleObj>
              </mc:Choice>
              <mc:Fallback>
                <p:oleObj name="Equation" r:id="rId15" imgW="457002" imgH="203112" progId="Equation.3">
                  <p:embed/>
                  <p:pic>
                    <p:nvPicPr>
                      <p:cNvPr id="67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479" y="1267889"/>
                        <a:ext cx="420687" cy="222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8" name="Straight Arrow Connector 112"/>
          <p:cNvCxnSpPr/>
          <p:nvPr/>
        </p:nvCxnSpPr>
        <p:spPr>
          <a:xfrm rot="16200000" flipV="1">
            <a:off x="1400357" y="2214857"/>
            <a:ext cx="1835464" cy="1605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113"/>
          <p:cNvCxnSpPr/>
          <p:nvPr/>
        </p:nvCxnSpPr>
        <p:spPr>
          <a:xfrm rot="16200000" flipV="1">
            <a:off x="1968180" y="2207603"/>
            <a:ext cx="1835464" cy="1605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114"/>
          <p:cNvCxnSpPr/>
          <p:nvPr/>
        </p:nvCxnSpPr>
        <p:spPr>
          <a:xfrm rot="16200000" flipV="1">
            <a:off x="3917225" y="2213109"/>
            <a:ext cx="1835464" cy="1605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382676"/>
              </p:ext>
            </p:extLst>
          </p:nvPr>
        </p:nvGraphicFramePr>
        <p:xfrm>
          <a:off x="2633265" y="1406953"/>
          <a:ext cx="146050" cy="207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3" name="Equation" r:id="rId17" imgW="203112" imgH="241195" progId="Equation.3">
                  <p:embed/>
                </p:oleObj>
              </mc:Choice>
              <mc:Fallback>
                <p:oleObj name="Equation" r:id="rId17" imgW="203112" imgH="241195" progId="Equation.3">
                  <p:embed/>
                  <p:pic>
                    <p:nvPicPr>
                      <p:cNvPr id="84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265" y="1406953"/>
                        <a:ext cx="146050" cy="2076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5" name="Picture 119" descr="forato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720303" y="1043558"/>
            <a:ext cx="777122" cy="9325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6" name="Picture 120" descr="pieno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700523" y="3824220"/>
            <a:ext cx="714204" cy="857045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87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123776"/>
              </p:ext>
            </p:extLst>
          </p:nvPr>
        </p:nvGraphicFramePr>
        <p:xfrm>
          <a:off x="5654278" y="1879393"/>
          <a:ext cx="62865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4" name="Equation" r:id="rId21" imgW="863225" imgH="241195" progId="Equation.3">
                  <p:embed/>
                </p:oleObj>
              </mc:Choice>
              <mc:Fallback>
                <p:oleObj name="Equation" r:id="rId21" imgW="863225" imgH="241195" progId="Equation.3">
                  <p:embed/>
                  <p:pic>
                    <p:nvPicPr>
                      <p:cNvPr id="87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4278" y="1879393"/>
                        <a:ext cx="62865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236795"/>
              </p:ext>
            </p:extLst>
          </p:nvPr>
        </p:nvGraphicFramePr>
        <p:xfrm>
          <a:off x="5659041" y="1563164"/>
          <a:ext cx="639763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5" name="Equation" r:id="rId23" imgW="876300" imgH="241300" progId="Equation.3">
                  <p:embed/>
                </p:oleObj>
              </mc:Choice>
              <mc:Fallback>
                <p:oleObj name="Equation" r:id="rId23" imgW="876300" imgH="241300" progId="Equation.3">
                  <p:embed/>
                  <p:pic>
                    <p:nvPicPr>
                      <p:cNvPr id="88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9041" y="1563164"/>
                        <a:ext cx="639763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369827"/>
              </p:ext>
            </p:extLst>
          </p:nvPr>
        </p:nvGraphicFramePr>
        <p:xfrm>
          <a:off x="5611415" y="2618533"/>
          <a:ext cx="547688" cy="21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6" name="Equation" r:id="rId25" imgW="748975" imgH="241195" progId="Equation.3">
                  <p:embed/>
                </p:oleObj>
              </mc:Choice>
              <mc:Fallback>
                <p:oleObj name="Equation" r:id="rId25" imgW="748975" imgH="241195" progId="Equation.3">
                  <p:embed/>
                  <p:pic>
                    <p:nvPicPr>
                      <p:cNvPr id="89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1415" y="2618533"/>
                        <a:ext cx="547688" cy="211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598829"/>
              </p:ext>
            </p:extLst>
          </p:nvPr>
        </p:nvGraphicFramePr>
        <p:xfrm>
          <a:off x="2680477" y="3250776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7" name="Equation" r:id="rId27" imgW="799753" imgH="241195" progId="Equation.3">
                  <p:embed/>
                </p:oleObj>
              </mc:Choice>
              <mc:Fallback>
                <p:oleObj name="Equation" r:id="rId27" imgW="799753" imgH="241195" progId="Equation.3">
                  <p:embed/>
                  <p:pic>
                    <p:nvPicPr>
                      <p:cNvPr id="9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0477" y="3250776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721814"/>
              </p:ext>
            </p:extLst>
          </p:nvPr>
        </p:nvGraphicFramePr>
        <p:xfrm>
          <a:off x="4652565" y="3226229"/>
          <a:ext cx="490538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8" name="Equation" r:id="rId29" imgW="672808" imgH="241195" progId="Equation.3">
                  <p:embed/>
                </p:oleObj>
              </mc:Choice>
              <mc:Fallback>
                <p:oleObj name="Equation" r:id="rId29" imgW="672808" imgH="241195" progId="Equation.3">
                  <p:embed/>
                  <p:pic>
                    <p:nvPicPr>
                      <p:cNvPr id="91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2565" y="3226229"/>
                        <a:ext cx="490538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866648"/>
              </p:ext>
            </p:extLst>
          </p:nvPr>
        </p:nvGraphicFramePr>
        <p:xfrm>
          <a:off x="5184379" y="1014523"/>
          <a:ext cx="384175" cy="219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29" name="Equation" r:id="rId31" imgW="418918" imgH="203112" progId="Equation.3">
                  <p:embed/>
                </p:oleObj>
              </mc:Choice>
              <mc:Fallback>
                <p:oleObj name="Equation" r:id="rId31" imgW="418918" imgH="203112" progId="Equation.3">
                  <p:embed/>
                  <p:pic>
                    <p:nvPicPr>
                      <p:cNvPr id="92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379" y="1014523"/>
                        <a:ext cx="384175" cy="2190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88294"/>
              </p:ext>
            </p:extLst>
          </p:nvPr>
        </p:nvGraphicFramePr>
        <p:xfrm>
          <a:off x="1919035" y="1023495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0" name="Equation" r:id="rId33" imgW="799753" imgH="241195" progId="Equation.3">
                  <p:embed/>
                </p:oleObj>
              </mc:Choice>
              <mc:Fallback>
                <p:oleObj name="Equation" r:id="rId33" imgW="799753" imgH="241195" progId="Equation.3">
                  <p:embed/>
                  <p:pic>
                    <p:nvPicPr>
                      <p:cNvPr id="93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035" y="1023495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369651"/>
              </p:ext>
            </p:extLst>
          </p:nvPr>
        </p:nvGraphicFramePr>
        <p:xfrm>
          <a:off x="2687385" y="1022346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1" name="Equation" r:id="rId35" imgW="799753" imgH="241195" progId="Equation.3">
                  <p:embed/>
                </p:oleObj>
              </mc:Choice>
              <mc:Fallback>
                <p:oleObj name="Equation" r:id="rId35" imgW="799753" imgH="241195" progId="Equation.3">
                  <p:embed/>
                  <p:pic>
                    <p:nvPicPr>
                      <p:cNvPr id="94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385" y="1022346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740007"/>
              </p:ext>
            </p:extLst>
          </p:nvPr>
        </p:nvGraphicFramePr>
        <p:xfrm>
          <a:off x="4663678" y="1006903"/>
          <a:ext cx="481012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2" name="Equation" r:id="rId37" imgW="660113" imgH="241195" progId="Equation.3">
                  <p:embed/>
                </p:oleObj>
              </mc:Choice>
              <mc:Fallback>
                <p:oleObj name="Equation" r:id="rId37" imgW="660113" imgH="241195" progId="Equation.3">
                  <p:embed/>
                  <p:pic>
                    <p:nvPicPr>
                      <p:cNvPr id="95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3678" y="1006903"/>
                        <a:ext cx="481012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Arrow Connector 99"/>
          <p:cNvCxnSpPr/>
          <p:nvPr/>
        </p:nvCxnSpPr>
        <p:spPr>
          <a:xfrm rot="16200000" flipV="1">
            <a:off x="851821" y="4754324"/>
            <a:ext cx="1835464" cy="1605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101"/>
          <p:cNvCxnSpPr/>
          <p:nvPr/>
        </p:nvCxnSpPr>
        <p:spPr>
          <a:xfrm>
            <a:off x="1770353" y="5672857"/>
            <a:ext cx="3794695" cy="2274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reeform 116"/>
          <p:cNvSpPr/>
          <p:nvPr/>
        </p:nvSpPr>
        <p:spPr>
          <a:xfrm>
            <a:off x="2493638" y="3951800"/>
            <a:ext cx="97159" cy="207092"/>
          </a:xfrm>
          <a:custGeom>
            <a:avLst/>
            <a:gdLst>
              <a:gd name="connsiteX0" fmla="*/ 337931 w 337931"/>
              <a:gd name="connsiteY0" fmla="*/ 0 h 238539"/>
              <a:gd name="connsiteX1" fmla="*/ 337931 w 337931"/>
              <a:gd name="connsiteY1" fmla="*/ 238539 h 238539"/>
              <a:gd name="connsiteX2" fmla="*/ 0 w 337931"/>
              <a:gd name="connsiteY2" fmla="*/ 238539 h 238539"/>
              <a:gd name="connsiteX3" fmla="*/ 0 w 337931"/>
              <a:gd name="connsiteY3" fmla="*/ 238539 h 23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931" h="238539">
                <a:moveTo>
                  <a:pt x="337931" y="0"/>
                </a:moveTo>
                <a:lnTo>
                  <a:pt x="337931" y="238539"/>
                </a:lnTo>
                <a:lnTo>
                  <a:pt x="0" y="238539"/>
                </a:lnTo>
                <a:lnTo>
                  <a:pt x="0" y="23853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graphicFrame>
        <p:nvGraphicFramePr>
          <p:cNvPr id="9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950614"/>
              </p:ext>
            </p:extLst>
          </p:nvPr>
        </p:nvGraphicFramePr>
        <p:xfrm>
          <a:off x="5317727" y="5726099"/>
          <a:ext cx="325437" cy="219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3" name="Equation" r:id="rId39" imgW="355292" imgH="203024" progId="Equation.3">
                  <p:embed/>
                </p:oleObj>
              </mc:Choice>
              <mc:Fallback>
                <p:oleObj name="Equation" r:id="rId39" imgW="355292" imgH="203024" progId="Equation.3">
                  <p:embed/>
                  <p:pic>
                    <p:nvPicPr>
                      <p:cNvPr id="9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7727" y="5726099"/>
                        <a:ext cx="325437" cy="219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506593"/>
              </p:ext>
            </p:extLst>
          </p:nvPr>
        </p:nvGraphicFramePr>
        <p:xfrm>
          <a:off x="1329926" y="3838243"/>
          <a:ext cx="422275" cy="222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4" name="Equation" r:id="rId41" imgW="457002" imgH="203112" progId="Equation.3">
                  <p:embed/>
                </p:oleObj>
              </mc:Choice>
              <mc:Fallback>
                <p:oleObj name="Equation" r:id="rId41" imgW="457002" imgH="203112" progId="Equation.3">
                  <p:embed/>
                  <p:pic>
                    <p:nvPicPr>
                      <p:cNvPr id="10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9926" y="3838243"/>
                        <a:ext cx="422275" cy="2228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1" name="Straight Connector 124"/>
          <p:cNvCxnSpPr/>
          <p:nvPr/>
        </p:nvCxnSpPr>
        <p:spPr>
          <a:xfrm rot="5400000" flipH="1" flipV="1">
            <a:off x="1474818" y="4830169"/>
            <a:ext cx="1138228" cy="547154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 125"/>
          <p:cNvSpPr/>
          <p:nvPr/>
        </p:nvSpPr>
        <p:spPr>
          <a:xfrm>
            <a:off x="2300768" y="4514541"/>
            <a:ext cx="35743" cy="428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graphicFrame>
        <p:nvGraphicFramePr>
          <p:cNvPr id="10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78383"/>
              </p:ext>
            </p:extLst>
          </p:nvPr>
        </p:nvGraphicFramePr>
        <p:xfrm>
          <a:off x="1078374" y="4429114"/>
          <a:ext cx="5080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5" name="Equation" r:id="rId43" imgW="698500" imgH="241300" progId="Equation.3">
                  <p:embed/>
                </p:oleObj>
              </mc:Choice>
              <mc:Fallback>
                <p:oleObj name="Equation" r:id="rId43" imgW="698500" imgH="241300" progId="Equation.3">
                  <p:embed/>
                  <p:pic>
                    <p:nvPicPr>
                      <p:cNvPr id="10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8374" y="4429114"/>
                        <a:ext cx="5080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848272"/>
              </p:ext>
            </p:extLst>
          </p:nvPr>
        </p:nvGraphicFramePr>
        <p:xfrm>
          <a:off x="1042361" y="4114470"/>
          <a:ext cx="60325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6" name="Equation" r:id="rId45" imgW="825500" imgH="241300" progId="Equation.3">
                  <p:embed/>
                </p:oleObj>
              </mc:Choice>
              <mc:Fallback>
                <p:oleObj name="Equation" r:id="rId45" imgW="825500" imgH="241300" progId="Equation.3">
                  <p:embed/>
                  <p:pic>
                    <p:nvPicPr>
                      <p:cNvPr id="1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361" y="4114470"/>
                        <a:ext cx="603250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Oval 142"/>
          <p:cNvSpPr/>
          <p:nvPr/>
        </p:nvSpPr>
        <p:spPr>
          <a:xfrm>
            <a:off x="2867360" y="4196746"/>
            <a:ext cx="35743" cy="428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cxnSp>
        <p:nvCxnSpPr>
          <p:cNvPr id="106" name="Straight Connector 144"/>
          <p:cNvCxnSpPr/>
          <p:nvPr/>
        </p:nvCxnSpPr>
        <p:spPr>
          <a:xfrm rot="5400000" flipH="1" flipV="1">
            <a:off x="2443039" y="4092438"/>
            <a:ext cx="317795" cy="566591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956133"/>
              </p:ext>
            </p:extLst>
          </p:nvPr>
        </p:nvGraphicFramePr>
        <p:xfrm>
          <a:off x="1913143" y="5802239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7" name="Equation" r:id="rId47" imgW="799753" imgH="241195" progId="Equation.3">
                  <p:embed/>
                </p:oleObj>
              </mc:Choice>
              <mc:Fallback>
                <p:oleObj name="Equation" r:id="rId47" imgW="799753" imgH="241195" progId="Equation.3">
                  <p:embed/>
                  <p:pic>
                    <p:nvPicPr>
                      <p:cNvPr id="10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3143" y="5802239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Straight Connector 160"/>
          <p:cNvCxnSpPr>
            <a:stCxn id="105" idx="6"/>
          </p:cNvCxnSpPr>
          <p:nvPr/>
        </p:nvCxnSpPr>
        <p:spPr>
          <a:xfrm>
            <a:off x="2903101" y="4218192"/>
            <a:ext cx="1937090" cy="1055784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64"/>
          <p:cNvCxnSpPr/>
          <p:nvPr/>
        </p:nvCxnSpPr>
        <p:spPr>
          <a:xfrm>
            <a:off x="4840191" y="5273977"/>
            <a:ext cx="634250" cy="1360"/>
          </a:xfrm>
          <a:prstGeom prst="line">
            <a:avLst/>
          </a:prstGeom>
          <a:ln w="222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val 165"/>
          <p:cNvSpPr/>
          <p:nvPr/>
        </p:nvSpPr>
        <p:spPr>
          <a:xfrm>
            <a:off x="4816030" y="5253590"/>
            <a:ext cx="35743" cy="428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/>
          </a:p>
        </p:txBody>
      </p:sp>
      <p:graphicFrame>
        <p:nvGraphicFramePr>
          <p:cNvPr id="11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049580"/>
              </p:ext>
            </p:extLst>
          </p:nvPr>
        </p:nvGraphicFramePr>
        <p:xfrm>
          <a:off x="1000586" y="5170160"/>
          <a:ext cx="501650" cy="211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8" name="Equation" r:id="rId49" imgW="685800" imgH="241300" progId="Equation.3">
                  <p:embed/>
                </p:oleObj>
              </mc:Choice>
              <mc:Fallback>
                <p:oleObj name="Equation" r:id="rId49" imgW="685800" imgH="241300" progId="Equation.3">
                  <p:embed/>
                  <p:pic>
                    <p:nvPicPr>
                      <p:cNvPr id="111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586" y="5170160"/>
                        <a:ext cx="501650" cy="2114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2" name="Straight Connector 167"/>
          <p:cNvCxnSpPr/>
          <p:nvPr/>
        </p:nvCxnSpPr>
        <p:spPr>
          <a:xfrm rot="5400000" flipH="1" flipV="1">
            <a:off x="1285207" y="4322356"/>
            <a:ext cx="1843824" cy="87161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68"/>
          <p:cNvCxnSpPr/>
          <p:nvPr/>
        </p:nvCxnSpPr>
        <p:spPr>
          <a:xfrm rot="16200000" flipV="1">
            <a:off x="4646515" y="4754323"/>
            <a:ext cx="1835464" cy="1605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69"/>
          <p:cNvCxnSpPr/>
          <p:nvPr/>
        </p:nvCxnSpPr>
        <p:spPr>
          <a:xfrm>
            <a:off x="1771683" y="3837393"/>
            <a:ext cx="3794695" cy="2274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70"/>
          <p:cNvCxnSpPr/>
          <p:nvPr/>
        </p:nvCxnSpPr>
        <p:spPr>
          <a:xfrm>
            <a:off x="1771679" y="4221578"/>
            <a:ext cx="3794695" cy="2274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71"/>
          <p:cNvCxnSpPr/>
          <p:nvPr/>
        </p:nvCxnSpPr>
        <p:spPr>
          <a:xfrm>
            <a:off x="1769735" y="4528299"/>
            <a:ext cx="3794695" cy="2274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72"/>
          <p:cNvCxnSpPr/>
          <p:nvPr/>
        </p:nvCxnSpPr>
        <p:spPr>
          <a:xfrm>
            <a:off x="1769730" y="5267677"/>
            <a:ext cx="3794695" cy="2274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8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130506"/>
              </p:ext>
            </p:extLst>
          </p:nvPr>
        </p:nvGraphicFramePr>
        <p:xfrm>
          <a:off x="5603477" y="3809670"/>
          <a:ext cx="420687" cy="222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39" name="Equation" r:id="rId51" imgW="457002" imgH="203112" progId="Equation.3">
                  <p:embed/>
                </p:oleObj>
              </mc:Choice>
              <mc:Fallback>
                <p:oleObj name="Equation" r:id="rId51" imgW="457002" imgH="203112" progId="Equation.3">
                  <p:embed/>
                  <p:pic>
                    <p:nvPicPr>
                      <p:cNvPr id="118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477" y="3809670"/>
                        <a:ext cx="420687" cy="222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9" name="Straight Arrow Connector 174"/>
          <p:cNvCxnSpPr/>
          <p:nvPr/>
        </p:nvCxnSpPr>
        <p:spPr>
          <a:xfrm rot="16200000" flipV="1">
            <a:off x="1400355" y="4756638"/>
            <a:ext cx="1835464" cy="1605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75"/>
          <p:cNvCxnSpPr/>
          <p:nvPr/>
        </p:nvCxnSpPr>
        <p:spPr>
          <a:xfrm rot="16200000" flipV="1">
            <a:off x="1968178" y="4749384"/>
            <a:ext cx="1835464" cy="1605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76"/>
          <p:cNvCxnSpPr/>
          <p:nvPr/>
        </p:nvCxnSpPr>
        <p:spPr>
          <a:xfrm rot="16200000" flipV="1">
            <a:off x="3917223" y="4754889"/>
            <a:ext cx="1835464" cy="1605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000000"/>
                </a:gs>
                <a:gs pos="100000">
                  <a:schemeClr val="tx2">
                    <a:lumMod val="40000"/>
                    <a:lumOff val="60000"/>
                  </a:schemeClr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473188"/>
              </p:ext>
            </p:extLst>
          </p:nvPr>
        </p:nvGraphicFramePr>
        <p:xfrm>
          <a:off x="2633263" y="3948733"/>
          <a:ext cx="146050" cy="207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0" name="Equation" r:id="rId53" imgW="203112" imgH="241195" progId="Equation.3">
                  <p:embed/>
                </p:oleObj>
              </mc:Choice>
              <mc:Fallback>
                <p:oleObj name="Equation" r:id="rId53" imgW="203112" imgH="241195" progId="Equation.3">
                  <p:embed/>
                  <p:pic>
                    <p:nvPicPr>
                      <p:cNvPr id="122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263" y="3948733"/>
                        <a:ext cx="146050" cy="2076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76542"/>
              </p:ext>
            </p:extLst>
          </p:nvPr>
        </p:nvGraphicFramePr>
        <p:xfrm>
          <a:off x="5644024" y="4421494"/>
          <a:ext cx="6477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1" name="Equation" r:id="rId55" imgW="888614" imgH="241195" progId="Equation.3">
                  <p:embed/>
                </p:oleObj>
              </mc:Choice>
              <mc:Fallback>
                <p:oleObj name="Equation" r:id="rId55" imgW="888614" imgH="241195" progId="Equation.3">
                  <p:embed/>
                  <p:pic>
                    <p:nvPicPr>
                      <p:cNvPr id="123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4024" y="4421494"/>
                        <a:ext cx="6477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157195"/>
              </p:ext>
            </p:extLst>
          </p:nvPr>
        </p:nvGraphicFramePr>
        <p:xfrm>
          <a:off x="5648787" y="4105265"/>
          <a:ext cx="658813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2" name="Equation" r:id="rId57" imgW="901309" imgH="241195" progId="Equation.3">
                  <p:embed/>
                </p:oleObj>
              </mc:Choice>
              <mc:Fallback>
                <p:oleObj name="Equation" r:id="rId57" imgW="901309" imgH="241195" progId="Equation.3">
                  <p:embed/>
                  <p:pic>
                    <p:nvPicPr>
                      <p:cNvPr id="124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787" y="4105265"/>
                        <a:ext cx="658813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517357"/>
              </p:ext>
            </p:extLst>
          </p:nvPr>
        </p:nvGraphicFramePr>
        <p:xfrm>
          <a:off x="5605924" y="5160634"/>
          <a:ext cx="557212" cy="21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3" name="Equation" r:id="rId59" imgW="761669" imgH="241195" progId="Equation.3">
                  <p:embed/>
                </p:oleObj>
              </mc:Choice>
              <mc:Fallback>
                <p:oleObj name="Equation" r:id="rId59" imgW="761669" imgH="241195" progId="Equation.3">
                  <p:embed/>
                  <p:pic>
                    <p:nvPicPr>
                      <p:cNvPr id="125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24" y="5160634"/>
                        <a:ext cx="557212" cy="211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691316"/>
              </p:ext>
            </p:extLst>
          </p:nvPr>
        </p:nvGraphicFramePr>
        <p:xfrm>
          <a:off x="2680475" y="5792556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4" name="Equation" r:id="rId61" imgW="799753" imgH="241195" progId="Equation.3">
                  <p:embed/>
                </p:oleObj>
              </mc:Choice>
              <mc:Fallback>
                <p:oleObj name="Equation" r:id="rId61" imgW="799753" imgH="241195" progId="Equation.3">
                  <p:embed/>
                  <p:pic>
                    <p:nvPicPr>
                      <p:cNvPr id="126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0475" y="5792556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497727"/>
              </p:ext>
            </p:extLst>
          </p:nvPr>
        </p:nvGraphicFramePr>
        <p:xfrm>
          <a:off x="4652563" y="5768009"/>
          <a:ext cx="490538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5" name="Equation" r:id="rId63" imgW="672808" imgH="241195" progId="Equation.3">
                  <p:embed/>
                </p:oleObj>
              </mc:Choice>
              <mc:Fallback>
                <p:oleObj name="Equation" r:id="rId63" imgW="672808" imgH="241195" progId="Equation.3">
                  <p:embed/>
                  <p:pic>
                    <p:nvPicPr>
                      <p:cNvPr id="127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2563" y="5768009"/>
                        <a:ext cx="490538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371264"/>
              </p:ext>
            </p:extLst>
          </p:nvPr>
        </p:nvGraphicFramePr>
        <p:xfrm>
          <a:off x="5184377" y="3556304"/>
          <a:ext cx="384175" cy="219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6" name="Equation" r:id="rId65" imgW="418918" imgH="203112" progId="Equation.3">
                  <p:embed/>
                </p:oleObj>
              </mc:Choice>
              <mc:Fallback>
                <p:oleObj name="Equation" r:id="rId65" imgW="418918" imgH="203112" progId="Equation.3">
                  <p:embed/>
                  <p:pic>
                    <p:nvPicPr>
                      <p:cNvPr id="128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377" y="3556304"/>
                        <a:ext cx="384175" cy="2190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090167"/>
              </p:ext>
            </p:extLst>
          </p:nvPr>
        </p:nvGraphicFramePr>
        <p:xfrm>
          <a:off x="1919033" y="3565276"/>
          <a:ext cx="58420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7" name="Equation" r:id="rId67" imgW="799753" imgH="241195" progId="Equation.3">
                  <p:embed/>
                </p:oleObj>
              </mc:Choice>
              <mc:Fallback>
                <p:oleObj name="Equation" r:id="rId67" imgW="799753" imgH="241195" progId="Equation.3">
                  <p:embed/>
                  <p:pic>
                    <p:nvPicPr>
                      <p:cNvPr id="129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033" y="3565276"/>
                        <a:ext cx="58420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99609"/>
              </p:ext>
            </p:extLst>
          </p:nvPr>
        </p:nvGraphicFramePr>
        <p:xfrm>
          <a:off x="2683337" y="3564244"/>
          <a:ext cx="593725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8" name="Equation" r:id="rId69" imgW="812447" imgH="241195" progId="Equation.3">
                  <p:embed/>
                </p:oleObj>
              </mc:Choice>
              <mc:Fallback>
                <p:oleObj name="Equation" r:id="rId69" imgW="812447" imgH="241195" progId="Equation.3">
                  <p:embed/>
                  <p:pic>
                    <p:nvPicPr>
                      <p:cNvPr id="13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337" y="3564244"/>
                        <a:ext cx="593725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991273"/>
              </p:ext>
            </p:extLst>
          </p:nvPr>
        </p:nvGraphicFramePr>
        <p:xfrm>
          <a:off x="4659774" y="3549004"/>
          <a:ext cx="488950" cy="213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49" name="Equation" r:id="rId71" imgW="672808" imgH="241195" progId="Equation.3">
                  <p:embed/>
                </p:oleObj>
              </mc:Choice>
              <mc:Fallback>
                <p:oleObj name="Equation" r:id="rId71" imgW="672808" imgH="241195" progId="Equation.3">
                  <p:embed/>
                  <p:pic>
                    <p:nvPicPr>
                      <p:cNvPr id="131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9774" y="3549004"/>
                        <a:ext cx="488950" cy="213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7810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2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791443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401F662-02FA-477B-8C50-10A5DF49F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32" y="1715373"/>
            <a:ext cx="8874625" cy="360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82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3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6972996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51FACF6E-0E5A-1F4F-89F8-94D83DD0B64D}"/>
              </a:ext>
            </a:extLst>
          </p:cNvPr>
          <p:cNvGrpSpPr/>
          <p:nvPr/>
        </p:nvGrpSpPr>
        <p:grpSpPr>
          <a:xfrm>
            <a:off x="738714" y="872216"/>
            <a:ext cx="3687827" cy="2805493"/>
            <a:chOff x="1401758" y="2492896"/>
            <a:chExt cx="3687827" cy="2805493"/>
          </a:xfrm>
        </p:grpSpPr>
        <p:sp>
          <p:nvSpPr>
            <p:cNvPr id="72" name="CasellaDiTesto 71">
              <a:extLst>
                <a:ext uri="{FF2B5EF4-FFF2-40B4-BE49-F238E27FC236}">
                  <a16:creationId xmlns:a16="http://schemas.microsoft.com/office/drawing/2014/main" id="{2885FDD6-BE2D-7B49-A8F2-130D24DC16F2}"/>
                </a:ext>
              </a:extLst>
            </p:cNvPr>
            <p:cNvSpPr txBox="1"/>
            <p:nvPr/>
          </p:nvSpPr>
          <p:spPr>
            <a:xfrm>
              <a:off x="2783313" y="4962361"/>
              <a:ext cx="23062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it-IT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Beam</a:t>
              </a:r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it-IT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column</a:t>
              </a:r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spring</a:t>
              </a:r>
              <a:endParaRPr lang="it-IT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3" name="Gruppo 72">
              <a:extLst>
                <a:ext uri="{FF2B5EF4-FFF2-40B4-BE49-F238E27FC236}">
                  <a16:creationId xmlns:a16="http://schemas.microsoft.com/office/drawing/2014/main" id="{55D9CD42-2263-DD46-AFA8-F03E1161B713}"/>
                </a:ext>
              </a:extLst>
            </p:cNvPr>
            <p:cNvGrpSpPr/>
            <p:nvPr/>
          </p:nvGrpSpPr>
          <p:grpSpPr>
            <a:xfrm>
              <a:off x="1401758" y="2543573"/>
              <a:ext cx="2520000" cy="2496218"/>
              <a:chOff x="223594" y="2043010"/>
              <a:chExt cx="2520000" cy="2496218"/>
            </a:xfrm>
          </p:grpSpPr>
          <p:pic>
            <p:nvPicPr>
              <p:cNvPr id="74" name="Immagine 73">
                <a:extLst>
                  <a:ext uri="{FF2B5EF4-FFF2-40B4-BE49-F238E27FC236}">
                    <a16:creationId xmlns:a16="http://schemas.microsoft.com/office/drawing/2014/main" id="{36296918-6887-AE42-AD5C-78FA083F12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594" y="2043010"/>
                <a:ext cx="2520000" cy="249621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5" name="Rettangolo 74">
                <a:extLst>
                  <a:ext uri="{FF2B5EF4-FFF2-40B4-BE49-F238E27FC236}">
                    <a16:creationId xmlns:a16="http://schemas.microsoft.com/office/drawing/2014/main" id="{96F8A65B-2CA6-444A-9E54-F278D138DC36}"/>
                  </a:ext>
                </a:extLst>
              </p:cNvPr>
              <p:cNvSpPr/>
              <p:nvPr/>
            </p:nvSpPr>
            <p:spPr>
              <a:xfrm>
                <a:off x="1174924" y="2276872"/>
                <a:ext cx="1263476" cy="50405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6" name="Rettangolo 75">
                <a:extLst>
                  <a:ext uri="{FF2B5EF4-FFF2-40B4-BE49-F238E27FC236}">
                    <a16:creationId xmlns:a16="http://schemas.microsoft.com/office/drawing/2014/main" id="{BBA4E0E5-A180-3F47-8588-A1B87C2F7F50}"/>
                  </a:ext>
                </a:extLst>
              </p:cNvPr>
              <p:cNvSpPr/>
              <p:nvPr/>
            </p:nvSpPr>
            <p:spPr>
              <a:xfrm>
                <a:off x="1181274" y="3803898"/>
                <a:ext cx="1390476" cy="50405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7" name="Rettangolo 76">
                <a:extLst>
                  <a:ext uri="{FF2B5EF4-FFF2-40B4-BE49-F238E27FC236}">
                    <a16:creationId xmlns:a16="http://schemas.microsoft.com/office/drawing/2014/main" id="{5A8B63BF-492B-AF40-9D92-6401439E88E9}"/>
                  </a:ext>
                </a:extLst>
              </p:cNvPr>
              <p:cNvSpPr/>
              <p:nvPr/>
            </p:nvSpPr>
            <p:spPr>
              <a:xfrm>
                <a:off x="1259632" y="3351222"/>
                <a:ext cx="547030" cy="39339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8" name="Rettangolo 77">
                <a:extLst>
                  <a:ext uri="{FF2B5EF4-FFF2-40B4-BE49-F238E27FC236}">
                    <a16:creationId xmlns:a16="http://schemas.microsoft.com/office/drawing/2014/main" id="{58C0E5F9-3BA9-4C4F-BF6C-DF3F60F475C6}"/>
                  </a:ext>
                </a:extLst>
              </p:cNvPr>
              <p:cNvSpPr/>
              <p:nvPr/>
            </p:nvSpPr>
            <p:spPr>
              <a:xfrm>
                <a:off x="825632" y="3801030"/>
                <a:ext cx="309748" cy="39339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9" name="Rettangolo 78">
                <a:extLst>
                  <a:ext uri="{FF2B5EF4-FFF2-40B4-BE49-F238E27FC236}">
                    <a16:creationId xmlns:a16="http://schemas.microsoft.com/office/drawing/2014/main" id="{F79F8F62-8E35-0F4E-87D1-4D66D5AE1C13}"/>
                  </a:ext>
                </a:extLst>
              </p:cNvPr>
              <p:cNvSpPr/>
              <p:nvPr/>
            </p:nvSpPr>
            <p:spPr>
              <a:xfrm>
                <a:off x="814837" y="2448749"/>
                <a:ext cx="309748" cy="39339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0" name="Rettangolo 79">
                <a:extLst>
                  <a:ext uri="{FF2B5EF4-FFF2-40B4-BE49-F238E27FC236}">
                    <a16:creationId xmlns:a16="http://schemas.microsoft.com/office/drawing/2014/main" id="{0B7497A7-CFF2-CF41-8EB0-2B85F10817F6}"/>
                  </a:ext>
                </a:extLst>
              </p:cNvPr>
              <p:cNvSpPr/>
              <p:nvPr/>
            </p:nvSpPr>
            <p:spPr>
              <a:xfrm>
                <a:off x="827603" y="2886770"/>
                <a:ext cx="288013" cy="2875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81" name="Gruppo 80">
              <a:extLst>
                <a:ext uri="{FF2B5EF4-FFF2-40B4-BE49-F238E27FC236}">
                  <a16:creationId xmlns:a16="http://schemas.microsoft.com/office/drawing/2014/main" id="{A1D56552-1FCF-5D4A-B2F2-E91E712A9E02}"/>
                </a:ext>
              </a:extLst>
            </p:cNvPr>
            <p:cNvGrpSpPr/>
            <p:nvPr/>
          </p:nvGrpSpPr>
          <p:grpSpPr>
            <a:xfrm>
              <a:off x="1976345" y="2824141"/>
              <a:ext cx="1955496" cy="914700"/>
              <a:chOff x="2493054" y="2240732"/>
              <a:chExt cx="1955496" cy="914700"/>
            </a:xfrm>
          </p:grpSpPr>
          <p:cxnSp>
            <p:nvCxnSpPr>
              <p:cNvPr id="82" name="Connettore 1 81">
                <a:extLst>
                  <a:ext uri="{FF2B5EF4-FFF2-40B4-BE49-F238E27FC236}">
                    <a16:creationId xmlns:a16="http://schemas.microsoft.com/office/drawing/2014/main" id="{3A5127D6-9456-0A46-860D-A7696F0DF980}"/>
                  </a:ext>
                </a:extLst>
              </p:cNvPr>
              <p:cNvCxnSpPr/>
              <p:nvPr/>
            </p:nvCxnSpPr>
            <p:spPr>
              <a:xfrm flipV="1">
                <a:off x="2493054" y="2240732"/>
                <a:ext cx="583896" cy="9147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ttore 1 82">
                <a:extLst>
                  <a:ext uri="{FF2B5EF4-FFF2-40B4-BE49-F238E27FC236}">
                    <a16:creationId xmlns:a16="http://schemas.microsoft.com/office/drawing/2014/main" id="{51E4C0A4-06C7-5E46-BC61-3D2A5B2665A4}"/>
                  </a:ext>
                </a:extLst>
              </p:cNvPr>
              <p:cNvCxnSpPr/>
              <p:nvPr/>
            </p:nvCxnSpPr>
            <p:spPr>
              <a:xfrm flipH="1">
                <a:off x="3076950" y="2240732"/>
                <a:ext cx="13716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uppo 83">
              <a:extLst>
                <a:ext uri="{FF2B5EF4-FFF2-40B4-BE49-F238E27FC236}">
                  <a16:creationId xmlns:a16="http://schemas.microsoft.com/office/drawing/2014/main" id="{ADD67446-2281-6C4D-A781-2F4E9D2839B4}"/>
                </a:ext>
              </a:extLst>
            </p:cNvPr>
            <p:cNvGrpSpPr/>
            <p:nvPr/>
          </p:nvGrpSpPr>
          <p:grpSpPr>
            <a:xfrm>
              <a:off x="1907703" y="3342704"/>
              <a:ext cx="2592288" cy="1955685"/>
              <a:chOff x="2428212" y="2886771"/>
              <a:chExt cx="2592288" cy="1600200"/>
            </a:xfrm>
          </p:grpSpPr>
          <p:cxnSp>
            <p:nvCxnSpPr>
              <p:cNvPr id="85" name="Connettore 1 84">
                <a:extLst>
                  <a:ext uri="{FF2B5EF4-FFF2-40B4-BE49-F238E27FC236}">
                    <a16:creationId xmlns:a16="http://schemas.microsoft.com/office/drawing/2014/main" id="{D482B959-BC07-D545-889F-E96A7BEF992E}"/>
                  </a:ext>
                </a:extLst>
              </p:cNvPr>
              <p:cNvCxnSpPr/>
              <p:nvPr/>
            </p:nvCxnSpPr>
            <p:spPr>
              <a:xfrm>
                <a:off x="2493054" y="2886771"/>
                <a:ext cx="838200" cy="1600200"/>
              </a:xfrm>
              <a:prstGeom prst="line">
                <a:avLst/>
              </a:prstGeom>
              <a:ln w="19050"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Connettore 1 85">
                <a:extLst>
                  <a:ext uri="{FF2B5EF4-FFF2-40B4-BE49-F238E27FC236}">
                    <a16:creationId xmlns:a16="http://schemas.microsoft.com/office/drawing/2014/main" id="{C03DC4BE-AF03-E246-A994-5C29F25A860A}"/>
                  </a:ext>
                </a:extLst>
              </p:cNvPr>
              <p:cNvCxnSpPr/>
              <p:nvPr/>
            </p:nvCxnSpPr>
            <p:spPr>
              <a:xfrm>
                <a:off x="2428212" y="3686871"/>
                <a:ext cx="903042" cy="800100"/>
              </a:xfrm>
              <a:prstGeom prst="line">
                <a:avLst/>
              </a:prstGeom>
              <a:ln w="19050"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Connettore 1 86">
                <a:extLst>
                  <a:ext uri="{FF2B5EF4-FFF2-40B4-BE49-F238E27FC236}">
                    <a16:creationId xmlns:a16="http://schemas.microsoft.com/office/drawing/2014/main" id="{D9047348-BFA0-1949-911D-CBD504523F0D}"/>
                  </a:ext>
                </a:extLst>
              </p:cNvPr>
              <p:cNvCxnSpPr/>
              <p:nvPr/>
            </p:nvCxnSpPr>
            <p:spPr>
              <a:xfrm>
                <a:off x="2912154" y="3254138"/>
                <a:ext cx="419100" cy="1232833"/>
              </a:xfrm>
              <a:prstGeom prst="line">
                <a:avLst/>
              </a:prstGeom>
              <a:ln w="19050"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nettore 1 87">
                <a:extLst>
                  <a:ext uri="{FF2B5EF4-FFF2-40B4-BE49-F238E27FC236}">
                    <a16:creationId xmlns:a16="http://schemas.microsoft.com/office/drawing/2014/main" id="{9A872018-2887-3047-A2F7-E4690BB543AC}"/>
                  </a:ext>
                </a:extLst>
              </p:cNvPr>
              <p:cNvCxnSpPr/>
              <p:nvPr/>
            </p:nvCxnSpPr>
            <p:spPr>
              <a:xfrm flipH="1">
                <a:off x="3331254" y="4483994"/>
                <a:ext cx="1689246" cy="0"/>
              </a:xfrm>
              <a:prstGeom prst="line">
                <a:avLst/>
              </a:prstGeom>
              <a:ln w="19050"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CasellaDiTesto 88">
              <a:extLst>
                <a:ext uri="{FF2B5EF4-FFF2-40B4-BE49-F238E27FC236}">
                  <a16:creationId xmlns:a16="http://schemas.microsoft.com/office/drawing/2014/main" id="{BAA11546-456B-7D42-8613-76A02C572F3C}"/>
                </a:ext>
              </a:extLst>
            </p:cNvPr>
            <p:cNvSpPr txBox="1"/>
            <p:nvPr/>
          </p:nvSpPr>
          <p:spPr>
            <a:xfrm>
              <a:off x="2483766" y="2492896"/>
              <a:ext cx="183885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Joint panel </a:t>
              </a:r>
              <a:r>
                <a:rPr lang="it-IT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spring</a:t>
              </a:r>
              <a:endParaRPr lang="it-IT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65754414-CCED-1E41-86C8-F16E93366AE1}"/>
              </a:ext>
            </a:extLst>
          </p:cNvPr>
          <p:cNvSpPr txBox="1"/>
          <p:nvPr/>
        </p:nvSpPr>
        <p:spPr>
          <a:xfrm>
            <a:off x="192805" y="4319006"/>
            <a:ext cx="6694347" cy="874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 algn="just"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Rigid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links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 joint 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endParaRPr lang="it-I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Joint panel: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lumped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Beam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column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lumped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including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flexural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fixed.end-rotation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  <a:endParaRPr lang="it-I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27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4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6972996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D7F37F1B-F72E-4346-BB98-493D8D38ABAE}"/>
              </a:ext>
            </a:extLst>
          </p:cNvPr>
          <p:cNvGrpSpPr/>
          <p:nvPr/>
        </p:nvGrpSpPr>
        <p:grpSpPr>
          <a:xfrm>
            <a:off x="489358" y="1017076"/>
            <a:ext cx="8167026" cy="4662638"/>
            <a:chOff x="969275" y="1409317"/>
            <a:chExt cx="7200000" cy="4110553"/>
          </a:xfrm>
        </p:grpSpPr>
        <p:pic>
          <p:nvPicPr>
            <p:cNvPr id="6" name="Picture 7">
              <a:extLst>
                <a:ext uri="{FF2B5EF4-FFF2-40B4-BE49-F238E27FC236}">
                  <a16:creationId xmlns:a16="http://schemas.microsoft.com/office/drawing/2014/main" id="{27636AC9-A961-AD41-813E-7DA64FF6E60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10" t="9830" r="45349" b="25763"/>
            <a:stretch/>
          </p:blipFill>
          <p:spPr bwMode="auto">
            <a:xfrm>
              <a:off x="969275" y="1409317"/>
              <a:ext cx="4127944" cy="4110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632DBE5-4EED-B44E-AB89-8DB106CC5AD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61" t="15926" r="24276" b="33782"/>
            <a:stretch/>
          </p:blipFill>
          <p:spPr bwMode="auto">
            <a:xfrm>
              <a:off x="5437612" y="1650536"/>
              <a:ext cx="2644317" cy="3209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Ovale 9">
              <a:extLst>
                <a:ext uri="{FF2B5EF4-FFF2-40B4-BE49-F238E27FC236}">
                  <a16:creationId xmlns:a16="http://schemas.microsoft.com/office/drawing/2014/main" id="{1B249964-EA6B-7C45-B468-5765CD48EB15}"/>
                </a:ext>
              </a:extLst>
            </p:cNvPr>
            <p:cNvSpPr/>
            <p:nvPr/>
          </p:nvSpPr>
          <p:spPr>
            <a:xfrm>
              <a:off x="6830301" y="1409317"/>
              <a:ext cx="1338974" cy="69773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1" name="Connettore 2 10">
              <a:extLst>
                <a:ext uri="{FF2B5EF4-FFF2-40B4-BE49-F238E27FC236}">
                  <a16:creationId xmlns:a16="http://schemas.microsoft.com/office/drawing/2014/main" id="{F3576F23-7CB5-CC42-8384-9CAB7E5C1A67}"/>
                </a:ext>
              </a:extLst>
            </p:cNvPr>
            <p:cNvCxnSpPr/>
            <p:nvPr/>
          </p:nvCxnSpPr>
          <p:spPr>
            <a:xfrm>
              <a:off x="3831262" y="3862676"/>
              <a:ext cx="1673717" cy="68643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5746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5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6972996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A1EE2D21-40F6-9746-8C7D-890B182AB093}"/>
              </a:ext>
            </a:extLst>
          </p:cNvPr>
          <p:cNvSpPr txBox="1"/>
          <p:nvPr/>
        </p:nvSpPr>
        <p:spPr>
          <a:xfrm>
            <a:off x="1067468" y="846325"/>
            <a:ext cx="7587081" cy="276999"/>
          </a:xfrm>
          <a:prstGeom prst="rect">
            <a:avLst/>
          </a:prstGeom>
          <a:solidFill>
            <a:schemeClr val="bg1"/>
          </a:solidFill>
          <a:ln w="19050">
            <a:solidFill>
              <a:srgbClr val="3366FF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Beam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column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endParaRPr lang="it-I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9" name="Gruppo 68">
            <a:extLst>
              <a:ext uri="{FF2B5EF4-FFF2-40B4-BE49-F238E27FC236}">
                <a16:creationId xmlns:a16="http://schemas.microsoft.com/office/drawing/2014/main" id="{0534995F-D080-E04F-948A-D1B795811B3D}"/>
              </a:ext>
            </a:extLst>
          </p:cNvPr>
          <p:cNvGrpSpPr/>
          <p:nvPr/>
        </p:nvGrpSpPr>
        <p:grpSpPr>
          <a:xfrm>
            <a:off x="1069910" y="1197323"/>
            <a:ext cx="7579233" cy="4851785"/>
            <a:chOff x="5553158" y="1547750"/>
            <a:chExt cx="2852908" cy="2094971"/>
          </a:xfrm>
        </p:grpSpPr>
        <p:pic>
          <p:nvPicPr>
            <p:cNvPr id="70" name="Immagine 69">
              <a:extLst>
                <a:ext uri="{FF2B5EF4-FFF2-40B4-BE49-F238E27FC236}">
                  <a16:creationId xmlns:a16="http://schemas.microsoft.com/office/drawing/2014/main" id="{4518F697-D097-CA41-B2B8-740A3BD87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53158" y="1547750"/>
              <a:ext cx="2852908" cy="2094971"/>
            </a:xfrm>
            <a:prstGeom prst="rect">
              <a:avLst/>
            </a:prstGeom>
          </p:spPr>
        </p:pic>
        <p:sp>
          <p:nvSpPr>
            <p:cNvPr id="71" name="CasellaDiTesto 13">
              <a:extLst>
                <a:ext uri="{FF2B5EF4-FFF2-40B4-BE49-F238E27FC236}">
                  <a16:creationId xmlns:a16="http://schemas.microsoft.com/office/drawing/2014/main" id="{5A888E0B-2C3E-E54E-979A-FC69A0DD95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8379" y="3063587"/>
              <a:ext cx="1746548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it-IT" sz="900" b="1" dirty="0">
                  <a:solidFill>
                    <a:srgbClr val="000000"/>
                  </a:solidFill>
                </a:rPr>
                <a:t>[Haselton et al., 2008]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41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>
          <a:xfrm>
            <a:off x="7038522" y="6154658"/>
            <a:ext cx="1932441" cy="461169"/>
          </a:xfrm>
        </p:spPr>
        <p:txBody>
          <a:bodyPr/>
          <a:lstStyle/>
          <a:p>
            <a:fld id="{457F8999-191A-485F-9F6B-CFEECD4C273F}" type="slidenum">
              <a:rPr lang="it-IT" sz="1600">
                <a:solidFill>
                  <a:srgbClr val="000000"/>
                </a:solidFill>
              </a:rPr>
              <a:pPr/>
              <a:t>6</a:t>
            </a:fld>
            <a:endParaRPr lang="it-IT" sz="1600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6972996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grpSp>
        <p:nvGrpSpPr>
          <p:cNvPr id="92" name="Gruppo 91">
            <a:extLst>
              <a:ext uri="{FF2B5EF4-FFF2-40B4-BE49-F238E27FC236}">
                <a16:creationId xmlns:a16="http://schemas.microsoft.com/office/drawing/2014/main" id="{E412EFF4-2F70-9C4C-A85C-89B0EFE28A38}"/>
              </a:ext>
            </a:extLst>
          </p:cNvPr>
          <p:cNvGrpSpPr/>
          <p:nvPr/>
        </p:nvGrpSpPr>
        <p:grpSpPr>
          <a:xfrm>
            <a:off x="702906" y="1306286"/>
            <a:ext cx="8520644" cy="4501884"/>
            <a:chOff x="5378366" y="4067780"/>
            <a:chExt cx="3534854" cy="2045604"/>
          </a:xfrm>
        </p:grpSpPr>
        <p:sp>
          <p:nvSpPr>
            <p:cNvPr id="93" name="Ovale 92">
              <a:extLst>
                <a:ext uri="{FF2B5EF4-FFF2-40B4-BE49-F238E27FC236}">
                  <a16:creationId xmlns:a16="http://schemas.microsoft.com/office/drawing/2014/main" id="{3BC41F21-A362-0449-A99A-57AE9D7208A8}"/>
                </a:ext>
              </a:extLst>
            </p:cNvPr>
            <p:cNvSpPr/>
            <p:nvPr/>
          </p:nvSpPr>
          <p:spPr>
            <a:xfrm>
              <a:off x="5758210" y="4891568"/>
              <a:ext cx="72000" cy="72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it-IT" sz="4000">
                <a:ln>
                  <a:solidFill>
                    <a:srgbClr val="C00000"/>
                  </a:solidFill>
                </a:ln>
              </a:endParaRPr>
            </a:p>
          </p:txBody>
        </p:sp>
        <p:grpSp>
          <p:nvGrpSpPr>
            <p:cNvPr id="94" name="Gruppo 93">
              <a:extLst>
                <a:ext uri="{FF2B5EF4-FFF2-40B4-BE49-F238E27FC236}">
                  <a16:creationId xmlns:a16="http://schemas.microsoft.com/office/drawing/2014/main" id="{2C2452DE-0D30-CD44-9C47-B26747281218}"/>
                </a:ext>
              </a:extLst>
            </p:cNvPr>
            <p:cNvGrpSpPr/>
            <p:nvPr/>
          </p:nvGrpSpPr>
          <p:grpSpPr>
            <a:xfrm>
              <a:off x="5378366" y="4067780"/>
              <a:ext cx="3534854" cy="2045604"/>
              <a:chOff x="5381844" y="1715438"/>
              <a:chExt cx="3534854" cy="2045604"/>
            </a:xfrm>
          </p:grpSpPr>
          <p:cxnSp>
            <p:nvCxnSpPr>
              <p:cNvPr id="98" name="Connettore 2 97">
                <a:extLst>
                  <a:ext uri="{FF2B5EF4-FFF2-40B4-BE49-F238E27FC236}">
                    <a16:creationId xmlns:a16="http://schemas.microsoft.com/office/drawing/2014/main" id="{116A3911-1E5B-4C4D-A469-0783BA1FC9C8}"/>
                  </a:ext>
                </a:extLst>
              </p:cNvPr>
              <p:cNvCxnSpPr/>
              <p:nvPr/>
            </p:nvCxnSpPr>
            <p:spPr>
              <a:xfrm flipV="1">
                <a:off x="5724128" y="1804043"/>
                <a:ext cx="0" cy="195699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Connettore 2 98">
                <a:extLst>
                  <a:ext uri="{FF2B5EF4-FFF2-40B4-BE49-F238E27FC236}">
                    <a16:creationId xmlns:a16="http://schemas.microsoft.com/office/drawing/2014/main" id="{9EB5CDA2-3117-C04A-94B2-0525DC45D313}"/>
                  </a:ext>
                </a:extLst>
              </p:cNvPr>
              <p:cNvCxnSpPr/>
              <p:nvPr/>
            </p:nvCxnSpPr>
            <p:spPr>
              <a:xfrm>
                <a:off x="5580112" y="3645024"/>
                <a:ext cx="292267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" name="Gruppo 99">
                <a:extLst>
                  <a:ext uri="{FF2B5EF4-FFF2-40B4-BE49-F238E27FC236}">
                    <a16:creationId xmlns:a16="http://schemas.microsoft.com/office/drawing/2014/main" id="{4651146E-7655-1745-A7AC-D15E178A17FA}"/>
                  </a:ext>
                </a:extLst>
              </p:cNvPr>
              <p:cNvGrpSpPr/>
              <p:nvPr/>
            </p:nvGrpSpPr>
            <p:grpSpPr>
              <a:xfrm>
                <a:off x="5724128" y="1915354"/>
                <a:ext cx="2250661" cy="1729670"/>
                <a:chOff x="5724128" y="1915354"/>
                <a:chExt cx="2250661" cy="1729670"/>
              </a:xfrm>
            </p:grpSpPr>
            <p:cxnSp>
              <p:nvCxnSpPr>
                <p:cNvPr id="113" name="Connettore 1 112">
                  <a:extLst>
                    <a:ext uri="{FF2B5EF4-FFF2-40B4-BE49-F238E27FC236}">
                      <a16:creationId xmlns:a16="http://schemas.microsoft.com/office/drawing/2014/main" id="{BF46FA2F-D1CA-6A4C-885D-F60C640E96DE}"/>
                    </a:ext>
                  </a:extLst>
                </p:cNvPr>
                <p:cNvCxnSpPr/>
                <p:nvPr/>
              </p:nvCxnSpPr>
              <p:spPr>
                <a:xfrm flipV="1">
                  <a:off x="5724128" y="2564904"/>
                  <a:ext cx="72008" cy="108012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Connettore 1 113">
                  <a:extLst>
                    <a:ext uri="{FF2B5EF4-FFF2-40B4-BE49-F238E27FC236}">
                      <a16:creationId xmlns:a16="http://schemas.microsoft.com/office/drawing/2014/main" id="{CE47A59C-78DD-8647-9B69-CEA77EC0A513}"/>
                    </a:ext>
                  </a:extLst>
                </p:cNvPr>
                <p:cNvCxnSpPr/>
                <p:nvPr/>
              </p:nvCxnSpPr>
              <p:spPr>
                <a:xfrm flipV="1">
                  <a:off x="5796136" y="2092572"/>
                  <a:ext cx="180020" cy="472332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Connettore 1 114">
                  <a:extLst>
                    <a:ext uri="{FF2B5EF4-FFF2-40B4-BE49-F238E27FC236}">
                      <a16:creationId xmlns:a16="http://schemas.microsoft.com/office/drawing/2014/main" id="{01BC958A-6954-6441-9A29-AE4F35971D66}"/>
                    </a:ext>
                  </a:extLst>
                </p:cNvPr>
                <p:cNvCxnSpPr/>
                <p:nvPr/>
              </p:nvCxnSpPr>
              <p:spPr>
                <a:xfrm flipV="1">
                  <a:off x="6002615" y="1915354"/>
                  <a:ext cx="243571" cy="150839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Connettore 1 115">
                  <a:extLst>
                    <a:ext uri="{FF2B5EF4-FFF2-40B4-BE49-F238E27FC236}">
                      <a16:creationId xmlns:a16="http://schemas.microsoft.com/office/drawing/2014/main" id="{112C68B6-9500-A14D-B423-B9B3C202DD12}"/>
                    </a:ext>
                  </a:extLst>
                </p:cNvPr>
                <p:cNvCxnSpPr>
                  <a:endCxn id="97" idx="1"/>
                </p:cNvCxnSpPr>
                <p:nvPr/>
              </p:nvCxnSpPr>
              <p:spPr>
                <a:xfrm>
                  <a:off x="6302786" y="1922362"/>
                  <a:ext cx="1186416" cy="122533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Connettore 1 116">
                  <a:extLst>
                    <a:ext uri="{FF2B5EF4-FFF2-40B4-BE49-F238E27FC236}">
                      <a16:creationId xmlns:a16="http://schemas.microsoft.com/office/drawing/2014/main" id="{73C4AC9F-36F3-1D48-A87D-ACFFA3A4C5AD}"/>
                    </a:ext>
                  </a:extLst>
                </p:cNvPr>
                <p:cNvCxnSpPr/>
                <p:nvPr/>
              </p:nvCxnSpPr>
              <p:spPr>
                <a:xfrm>
                  <a:off x="7535426" y="3184858"/>
                  <a:ext cx="439363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1" name="CasellaDiTesto 100">
                <a:extLst>
                  <a:ext uri="{FF2B5EF4-FFF2-40B4-BE49-F238E27FC236}">
                    <a16:creationId xmlns:a16="http://schemas.microsoft.com/office/drawing/2014/main" id="{81E7606B-B4C6-3F4C-98A0-F868929F3B43}"/>
                  </a:ext>
                </a:extLst>
              </p:cNvPr>
              <p:cNvSpPr txBox="1"/>
              <p:nvPr/>
            </p:nvSpPr>
            <p:spPr>
              <a:xfrm>
                <a:off x="5381844" y="1715438"/>
                <a:ext cx="216024" cy="321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it-IT" sz="4000" dirty="0">
                    <a:latin typeface="Symbol" pitchFamily="18" charset="2"/>
                  </a:rPr>
                  <a:t>t</a:t>
                </a:r>
              </a:p>
            </p:txBody>
          </p:sp>
          <p:sp>
            <p:nvSpPr>
              <p:cNvPr id="102" name="CasellaDiTesto 101">
                <a:extLst>
                  <a:ext uri="{FF2B5EF4-FFF2-40B4-BE49-F238E27FC236}">
                    <a16:creationId xmlns:a16="http://schemas.microsoft.com/office/drawing/2014/main" id="{20DCD092-76FC-B640-AB54-E0D38F73FD68}"/>
                  </a:ext>
                </a:extLst>
              </p:cNvPr>
              <p:cNvSpPr txBox="1"/>
              <p:nvPr/>
            </p:nvSpPr>
            <p:spPr>
              <a:xfrm>
                <a:off x="8556658" y="3362590"/>
                <a:ext cx="360040" cy="321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it-IT" sz="4000" dirty="0" err="1">
                    <a:latin typeface="Symbol" pitchFamily="18" charset="2"/>
                  </a:rPr>
                  <a:t>g</a:t>
                </a:r>
                <a:r>
                  <a:rPr lang="it-IT" sz="4000" baseline="-25000" dirty="0" err="1">
                    <a:latin typeface="Garamond" pitchFamily="18" charset="0"/>
                    <a:cs typeface="Arial" pitchFamily="34" charset="0"/>
                  </a:rPr>
                  <a:t>J</a:t>
                </a:r>
                <a:endParaRPr lang="it-IT" sz="4000" baseline="-25000" dirty="0">
                  <a:latin typeface="Garamond" pitchFamily="18" charset="0"/>
                  <a:cs typeface="Arial" pitchFamily="34" charset="0"/>
                </a:endParaRPr>
              </a:p>
            </p:txBody>
          </p:sp>
          <p:grpSp>
            <p:nvGrpSpPr>
              <p:cNvPr id="103" name="Gruppo 102">
                <a:extLst>
                  <a:ext uri="{FF2B5EF4-FFF2-40B4-BE49-F238E27FC236}">
                    <a16:creationId xmlns:a16="http://schemas.microsoft.com/office/drawing/2014/main" id="{79956B86-9DA0-EF42-94F2-226DC3100311}"/>
                  </a:ext>
                </a:extLst>
              </p:cNvPr>
              <p:cNvGrpSpPr/>
              <p:nvPr/>
            </p:nvGrpSpPr>
            <p:grpSpPr>
              <a:xfrm>
                <a:off x="5882774" y="2617167"/>
                <a:ext cx="971537" cy="847837"/>
                <a:chOff x="5882774" y="2617167"/>
                <a:chExt cx="971537" cy="847837"/>
              </a:xfrm>
            </p:grpSpPr>
            <p:sp>
              <p:nvSpPr>
                <p:cNvPr id="104" name="Parallelogramma 103">
                  <a:extLst>
                    <a:ext uri="{FF2B5EF4-FFF2-40B4-BE49-F238E27FC236}">
                      <a16:creationId xmlns:a16="http://schemas.microsoft.com/office/drawing/2014/main" id="{C1AA7BE8-1B21-FD45-AB4D-8DF44C88E087}"/>
                    </a:ext>
                  </a:extLst>
                </p:cNvPr>
                <p:cNvSpPr/>
                <p:nvPr/>
              </p:nvSpPr>
              <p:spPr>
                <a:xfrm>
                  <a:off x="6012160" y="2924944"/>
                  <a:ext cx="648072" cy="432048"/>
                </a:xfrm>
                <a:prstGeom prst="parallelogram">
                  <a:avLst/>
                </a:prstGeom>
                <a:solidFill>
                  <a:schemeClr val="bg1">
                    <a:lumMod val="75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buNone/>
                  </a:pPr>
                  <a:endParaRPr lang="it-IT" sz="4000"/>
                </a:p>
              </p:txBody>
            </p:sp>
            <p:cxnSp>
              <p:nvCxnSpPr>
                <p:cNvPr id="105" name="Connettore 2 104">
                  <a:extLst>
                    <a:ext uri="{FF2B5EF4-FFF2-40B4-BE49-F238E27FC236}">
                      <a16:creationId xmlns:a16="http://schemas.microsoft.com/office/drawing/2014/main" id="{A7D1765B-991A-9245-A527-745F70A2B04B}"/>
                    </a:ext>
                  </a:extLst>
                </p:cNvPr>
                <p:cNvCxnSpPr/>
                <p:nvPr/>
              </p:nvCxnSpPr>
              <p:spPr>
                <a:xfrm>
                  <a:off x="6120172" y="2852936"/>
                  <a:ext cx="540060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Connettore 2 105">
                  <a:extLst>
                    <a:ext uri="{FF2B5EF4-FFF2-40B4-BE49-F238E27FC236}">
                      <a16:creationId xmlns:a16="http://schemas.microsoft.com/office/drawing/2014/main" id="{5A94703D-F062-5841-950E-1178E1578749}"/>
                    </a:ext>
                  </a:extLst>
                </p:cNvPr>
                <p:cNvCxnSpPr/>
                <p:nvPr/>
              </p:nvCxnSpPr>
              <p:spPr>
                <a:xfrm flipH="1">
                  <a:off x="5976156" y="3429000"/>
                  <a:ext cx="540060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Connettore 2 106">
                  <a:extLst>
                    <a:ext uri="{FF2B5EF4-FFF2-40B4-BE49-F238E27FC236}">
                      <a16:creationId xmlns:a16="http://schemas.microsoft.com/office/drawing/2014/main" id="{55F29A30-4488-4742-9E60-9ABE49B880BF}"/>
                    </a:ext>
                  </a:extLst>
                </p:cNvPr>
                <p:cNvCxnSpPr/>
                <p:nvPr/>
              </p:nvCxnSpPr>
              <p:spPr>
                <a:xfrm flipH="1">
                  <a:off x="5882774" y="2902999"/>
                  <a:ext cx="120428" cy="51582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Connettore 2 107">
                  <a:extLst>
                    <a:ext uri="{FF2B5EF4-FFF2-40B4-BE49-F238E27FC236}">
                      <a16:creationId xmlns:a16="http://schemas.microsoft.com/office/drawing/2014/main" id="{F16D2CDA-A2A2-8E4C-BC6E-4514725C35B6}"/>
                    </a:ext>
                  </a:extLst>
                </p:cNvPr>
                <p:cNvCxnSpPr/>
                <p:nvPr/>
              </p:nvCxnSpPr>
              <p:spPr>
                <a:xfrm flipV="1">
                  <a:off x="6660232" y="2911828"/>
                  <a:ext cx="120648" cy="517172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" name="CasellaDiTesto 108">
                  <a:extLst>
                    <a:ext uri="{FF2B5EF4-FFF2-40B4-BE49-F238E27FC236}">
                      <a16:creationId xmlns:a16="http://schemas.microsoft.com/office/drawing/2014/main" id="{5383AE66-DA46-6F44-8792-CAA4D3654845}"/>
                    </a:ext>
                  </a:extLst>
                </p:cNvPr>
                <p:cNvSpPr txBox="1"/>
                <p:nvPr/>
              </p:nvSpPr>
              <p:spPr>
                <a:xfrm>
                  <a:off x="6228184" y="2617167"/>
                  <a:ext cx="216024" cy="2936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buNone/>
                  </a:pPr>
                  <a:r>
                    <a:rPr lang="it-IT" sz="3600" dirty="0">
                      <a:latin typeface="Symbol" pitchFamily="18" charset="2"/>
                    </a:rPr>
                    <a:t>t</a:t>
                  </a:r>
                </a:p>
              </p:txBody>
            </p:sp>
            <p:sp>
              <p:nvSpPr>
                <p:cNvPr id="110" name="Arco 109">
                  <a:extLst>
                    <a:ext uri="{FF2B5EF4-FFF2-40B4-BE49-F238E27FC236}">
                      <a16:creationId xmlns:a16="http://schemas.microsoft.com/office/drawing/2014/main" id="{2ED99229-4A4C-D349-90C0-A3D198286284}"/>
                    </a:ext>
                  </a:extLst>
                </p:cNvPr>
                <p:cNvSpPr/>
                <p:nvPr/>
              </p:nvSpPr>
              <p:spPr>
                <a:xfrm>
                  <a:off x="5932837" y="3212976"/>
                  <a:ext cx="252028" cy="252028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>
                    <a:buNone/>
                  </a:pPr>
                  <a:endParaRPr lang="it-IT" sz="4000"/>
                </a:p>
              </p:txBody>
            </p:sp>
            <p:sp>
              <p:nvSpPr>
                <p:cNvPr id="111" name="CasellaDiTesto 110">
                  <a:extLst>
                    <a:ext uri="{FF2B5EF4-FFF2-40B4-BE49-F238E27FC236}">
                      <a16:creationId xmlns:a16="http://schemas.microsoft.com/office/drawing/2014/main" id="{66A11CEA-EF8B-3146-830B-857083D806F0}"/>
                    </a:ext>
                  </a:extLst>
                </p:cNvPr>
                <p:cNvSpPr txBox="1"/>
                <p:nvPr/>
              </p:nvSpPr>
              <p:spPr>
                <a:xfrm>
                  <a:off x="6181386" y="3048665"/>
                  <a:ext cx="216024" cy="2936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buNone/>
                  </a:pPr>
                  <a:r>
                    <a:rPr lang="it-IT" sz="3600" dirty="0">
                      <a:latin typeface="Symbol" pitchFamily="18" charset="2"/>
                    </a:rPr>
                    <a:t>g</a:t>
                  </a:r>
                </a:p>
              </p:txBody>
            </p:sp>
            <p:sp>
              <p:nvSpPr>
                <p:cNvPr id="112" name="CasellaDiTesto 111">
                  <a:extLst>
                    <a:ext uri="{FF2B5EF4-FFF2-40B4-BE49-F238E27FC236}">
                      <a16:creationId xmlns:a16="http://schemas.microsoft.com/office/drawing/2014/main" id="{E5A51B1E-3EBA-0642-9727-0660684362B0}"/>
                    </a:ext>
                  </a:extLst>
                </p:cNvPr>
                <p:cNvSpPr txBox="1"/>
                <p:nvPr/>
              </p:nvSpPr>
              <p:spPr>
                <a:xfrm>
                  <a:off x="6638287" y="3140968"/>
                  <a:ext cx="216024" cy="2936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buNone/>
                  </a:pPr>
                  <a:r>
                    <a:rPr lang="it-IT" sz="3600" dirty="0">
                      <a:latin typeface="Symbol" pitchFamily="18" charset="2"/>
                    </a:rPr>
                    <a:t>t</a:t>
                  </a:r>
                </a:p>
              </p:txBody>
            </p:sp>
          </p:grpSp>
        </p:grpSp>
        <p:sp>
          <p:nvSpPr>
            <p:cNvPr id="95" name="Ovale 94">
              <a:extLst>
                <a:ext uri="{FF2B5EF4-FFF2-40B4-BE49-F238E27FC236}">
                  <a16:creationId xmlns:a16="http://schemas.microsoft.com/office/drawing/2014/main" id="{EFE7F5AC-6338-374B-93F2-C99E0051ED8C}"/>
                </a:ext>
              </a:extLst>
            </p:cNvPr>
            <p:cNvSpPr/>
            <p:nvPr/>
          </p:nvSpPr>
          <p:spPr>
            <a:xfrm>
              <a:off x="5937681" y="4408914"/>
              <a:ext cx="72000" cy="72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it-IT" sz="4000">
                <a:ln>
                  <a:solidFill>
                    <a:srgbClr val="C00000"/>
                  </a:solidFill>
                </a:ln>
              </a:endParaRPr>
            </a:p>
          </p:txBody>
        </p:sp>
        <p:sp>
          <p:nvSpPr>
            <p:cNvPr id="96" name="Ovale 95">
              <a:extLst>
                <a:ext uri="{FF2B5EF4-FFF2-40B4-BE49-F238E27FC236}">
                  <a16:creationId xmlns:a16="http://schemas.microsoft.com/office/drawing/2014/main" id="{F97E8D46-B53C-7D4B-A1F9-ED19A13B4729}"/>
                </a:ext>
              </a:extLst>
            </p:cNvPr>
            <p:cNvSpPr/>
            <p:nvPr/>
          </p:nvSpPr>
          <p:spPr>
            <a:xfrm>
              <a:off x="6227308" y="4229188"/>
              <a:ext cx="72000" cy="72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it-IT" sz="4000">
                <a:ln>
                  <a:solidFill>
                    <a:srgbClr val="C00000"/>
                  </a:solidFill>
                </a:ln>
              </a:endParaRPr>
            </a:p>
          </p:txBody>
        </p:sp>
        <p:sp>
          <p:nvSpPr>
            <p:cNvPr id="97" name="Ovale 96">
              <a:extLst>
                <a:ext uri="{FF2B5EF4-FFF2-40B4-BE49-F238E27FC236}">
                  <a16:creationId xmlns:a16="http://schemas.microsoft.com/office/drawing/2014/main" id="{BADE3356-91AE-E748-A54A-0693B38F9EC1}"/>
                </a:ext>
              </a:extLst>
            </p:cNvPr>
            <p:cNvSpPr/>
            <p:nvPr/>
          </p:nvSpPr>
          <p:spPr>
            <a:xfrm>
              <a:off x="7475180" y="5489496"/>
              <a:ext cx="72000" cy="72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it-IT" sz="4000">
                <a:ln>
                  <a:solidFill>
                    <a:srgbClr val="C00000"/>
                  </a:solidFill>
                </a:ln>
              </a:endParaRPr>
            </a:p>
          </p:txBody>
        </p:sp>
      </p:grp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48D89B4B-F355-1649-B6E5-0B18150134D8}"/>
              </a:ext>
            </a:extLst>
          </p:cNvPr>
          <p:cNvSpPr txBox="1"/>
          <p:nvPr/>
        </p:nvSpPr>
        <p:spPr>
          <a:xfrm>
            <a:off x="1904813" y="2941549"/>
            <a:ext cx="208706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2000" dirty="0">
                <a:latin typeface="Garamond" pitchFamily="18" charset="0"/>
                <a:cs typeface="Arial" pitchFamily="34" charset="0"/>
              </a:rPr>
              <a:t>CRACKING</a:t>
            </a:r>
          </a:p>
        </p:txBody>
      </p:sp>
      <p:sp>
        <p:nvSpPr>
          <p:cNvPr id="119" name="CasellaDiTesto 118">
            <a:extLst>
              <a:ext uri="{FF2B5EF4-FFF2-40B4-BE49-F238E27FC236}">
                <a16:creationId xmlns:a16="http://schemas.microsoft.com/office/drawing/2014/main" id="{997720FA-A224-FA40-AF31-1A20C19F1D3F}"/>
              </a:ext>
            </a:extLst>
          </p:cNvPr>
          <p:cNvSpPr txBox="1"/>
          <p:nvPr/>
        </p:nvSpPr>
        <p:spPr>
          <a:xfrm>
            <a:off x="2334808" y="2134446"/>
            <a:ext cx="208706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PRE-PEAK</a:t>
            </a:r>
          </a:p>
        </p:txBody>
      </p:sp>
      <p:sp>
        <p:nvSpPr>
          <p:cNvPr id="120" name="CasellaDiTesto 119">
            <a:extLst>
              <a:ext uri="{FF2B5EF4-FFF2-40B4-BE49-F238E27FC236}">
                <a16:creationId xmlns:a16="http://schemas.microsoft.com/office/drawing/2014/main" id="{4D298D32-7A9F-7A43-95BD-F5B430488B0F}"/>
              </a:ext>
            </a:extLst>
          </p:cNvPr>
          <p:cNvSpPr txBox="1"/>
          <p:nvPr/>
        </p:nvSpPr>
        <p:spPr>
          <a:xfrm>
            <a:off x="3096747" y="1340605"/>
            <a:ext cx="208706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PEAK</a:t>
            </a:r>
          </a:p>
        </p:txBody>
      </p:sp>
      <p:sp>
        <p:nvSpPr>
          <p:cNvPr id="121" name="CasellaDiTesto 120">
            <a:extLst>
              <a:ext uri="{FF2B5EF4-FFF2-40B4-BE49-F238E27FC236}">
                <a16:creationId xmlns:a16="http://schemas.microsoft.com/office/drawing/2014/main" id="{C9E761FB-8CB9-B047-96E5-A6702825FF6C}"/>
              </a:ext>
            </a:extLst>
          </p:cNvPr>
          <p:cNvSpPr txBox="1"/>
          <p:nvPr/>
        </p:nvSpPr>
        <p:spPr>
          <a:xfrm>
            <a:off x="6630291" y="4598137"/>
            <a:ext cx="208706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</a:p>
        </p:txBody>
      </p:sp>
      <p:sp>
        <p:nvSpPr>
          <p:cNvPr id="122" name="Rettangolo 121">
            <a:extLst>
              <a:ext uri="{FF2B5EF4-FFF2-40B4-BE49-F238E27FC236}">
                <a16:creationId xmlns:a16="http://schemas.microsoft.com/office/drawing/2014/main" id="{A134E2E6-D40B-DD4F-A4C5-F9950FD5AEF0}"/>
              </a:ext>
            </a:extLst>
          </p:cNvPr>
          <p:cNvSpPr/>
          <p:nvPr/>
        </p:nvSpPr>
        <p:spPr>
          <a:xfrm>
            <a:off x="559837" y="1144200"/>
            <a:ext cx="8584164" cy="46564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437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9" grpId="0" animBg="1"/>
      <p:bldP spid="120" grpId="0" animBg="1"/>
      <p:bldP spid="121" grpId="0" animBg="1"/>
      <p:bldP spid="1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7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6972996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pic>
        <p:nvPicPr>
          <p:cNvPr id="62" name="Immagine 61">
            <a:extLst>
              <a:ext uri="{FF2B5EF4-FFF2-40B4-BE49-F238E27FC236}">
                <a16:creationId xmlns:a16="http://schemas.microsoft.com/office/drawing/2014/main" id="{BA4467BF-EE24-E349-807A-368EDB4CA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32" y="1431906"/>
            <a:ext cx="2880000" cy="2303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Immagine 62">
            <a:extLst>
              <a:ext uri="{FF2B5EF4-FFF2-40B4-BE49-F238E27FC236}">
                <a16:creationId xmlns:a16="http://schemas.microsoft.com/office/drawing/2014/main" id="{999081F4-BCC0-6246-AC4E-D4900338E0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832" y="1451903"/>
            <a:ext cx="2880000" cy="23189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4" name="Tabella 63">
            <a:extLst>
              <a:ext uri="{FF2B5EF4-FFF2-40B4-BE49-F238E27FC236}">
                <a16:creationId xmlns:a16="http://schemas.microsoft.com/office/drawing/2014/main" id="{4FEF0934-B825-EE4E-811E-050200AFC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874692"/>
              </p:ext>
            </p:extLst>
          </p:nvPr>
        </p:nvGraphicFramePr>
        <p:xfrm>
          <a:off x="372212" y="4021610"/>
          <a:ext cx="8424936" cy="1800001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237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5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backbone point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1400" kern="100" baseline="-25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cracking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pre-peak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0.85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j,max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(if J-failure);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j,y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(if BJ-failure)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residual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4.41%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481EB25A-2838-6E49-9AAB-59412A363F2F}"/>
              </a:ext>
            </a:extLst>
          </p:cNvPr>
          <p:cNvSpPr txBox="1"/>
          <p:nvPr/>
        </p:nvSpPr>
        <p:spPr>
          <a:xfrm>
            <a:off x="4873032" y="1364394"/>
            <a:ext cx="792088" cy="24622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1000" dirty="0">
                <a:latin typeface="Arial" pitchFamily="34" charset="0"/>
                <a:cs typeface="Arial" pitchFamily="34" charset="0"/>
              </a:rPr>
              <a:t>BJ test</a:t>
            </a:r>
          </a:p>
        </p:txBody>
      </p:sp>
      <p:sp>
        <p:nvSpPr>
          <p:cNvPr id="66" name="CasellaDiTesto 65">
            <a:extLst>
              <a:ext uri="{FF2B5EF4-FFF2-40B4-BE49-F238E27FC236}">
                <a16:creationId xmlns:a16="http://schemas.microsoft.com/office/drawing/2014/main" id="{F9BFD2C7-3D4D-9441-9626-1B70AB1DD297}"/>
              </a:ext>
            </a:extLst>
          </p:cNvPr>
          <p:cNvSpPr txBox="1"/>
          <p:nvPr/>
        </p:nvSpPr>
        <p:spPr>
          <a:xfrm>
            <a:off x="1920704" y="1396200"/>
            <a:ext cx="792088" cy="24622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1000" dirty="0">
                <a:latin typeface="Arial" pitchFamily="34" charset="0"/>
                <a:cs typeface="Arial" pitchFamily="34" charset="0"/>
              </a:rPr>
              <a:t>J Test</a:t>
            </a:r>
          </a:p>
        </p:txBody>
      </p:sp>
      <p:sp>
        <p:nvSpPr>
          <p:cNvPr id="123" name="Freccia a destra 9">
            <a:extLst>
              <a:ext uri="{FF2B5EF4-FFF2-40B4-BE49-F238E27FC236}">
                <a16:creationId xmlns:a16="http://schemas.microsoft.com/office/drawing/2014/main" id="{E7758C7A-5107-8C4A-8316-9111B105EE5D}"/>
              </a:ext>
            </a:extLst>
          </p:cNvPr>
          <p:cNvSpPr/>
          <p:nvPr/>
        </p:nvSpPr>
        <p:spPr>
          <a:xfrm>
            <a:off x="5912291" y="2122265"/>
            <a:ext cx="256885" cy="28852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4" name="CasellaDiTesto 123">
            <a:extLst>
              <a:ext uri="{FF2B5EF4-FFF2-40B4-BE49-F238E27FC236}">
                <a16:creationId xmlns:a16="http://schemas.microsoft.com/office/drawing/2014/main" id="{39BCCFAB-DE46-0D4D-B7B0-DA74C6E3EDC2}"/>
              </a:ext>
            </a:extLst>
          </p:cNvPr>
          <p:cNvSpPr txBox="1"/>
          <p:nvPr/>
        </p:nvSpPr>
        <p:spPr>
          <a:xfrm>
            <a:off x="207888" y="895189"/>
            <a:ext cx="2072856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Nodo esterno</a:t>
            </a:r>
          </a:p>
        </p:txBody>
      </p:sp>
      <p:pic>
        <p:nvPicPr>
          <p:cNvPr id="125" name="Picture 1">
            <a:extLst>
              <a:ext uri="{FF2B5EF4-FFF2-40B4-BE49-F238E27FC236}">
                <a16:creationId xmlns:a16="http://schemas.microsoft.com/office/drawing/2014/main" id="{115CE0E1-025C-254D-80BC-4A81E70E8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141" y="4348561"/>
            <a:ext cx="16049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" name="CasellaDiTesto 125">
            <a:extLst>
              <a:ext uri="{FF2B5EF4-FFF2-40B4-BE49-F238E27FC236}">
                <a16:creationId xmlns:a16="http://schemas.microsoft.com/office/drawing/2014/main" id="{4DEE86D5-0CAB-7D40-AA41-87259CDA883B}"/>
              </a:ext>
            </a:extLst>
          </p:cNvPr>
          <p:cNvSpPr txBox="1"/>
          <p:nvPr/>
        </p:nvSpPr>
        <p:spPr>
          <a:xfrm>
            <a:off x="6001987" y="4488186"/>
            <a:ext cx="120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(Uzumeri 1977)</a:t>
            </a:r>
          </a:p>
        </p:txBody>
      </p:sp>
      <p:sp>
        <p:nvSpPr>
          <p:cNvPr id="127" name="CasellaDiTesto 126">
            <a:extLst>
              <a:ext uri="{FF2B5EF4-FFF2-40B4-BE49-F238E27FC236}">
                <a16:creationId xmlns:a16="http://schemas.microsoft.com/office/drawing/2014/main" id="{8D15AA41-B550-274D-8DDA-C1D5B27D47E5}"/>
              </a:ext>
            </a:extLst>
          </p:cNvPr>
          <p:cNvSpPr txBox="1"/>
          <p:nvPr/>
        </p:nvSpPr>
        <p:spPr>
          <a:xfrm>
            <a:off x="5960574" y="5230145"/>
            <a:ext cx="120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(Jeon et al. 2015)</a:t>
            </a:r>
          </a:p>
        </p:txBody>
      </p:sp>
      <p:grpSp>
        <p:nvGrpSpPr>
          <p:cNvPr id="128" name="Gruppo 127">
            <a:extLst>
              <a:ext uri="{FF2B5EF4-FFF2-40B4-BE49-F238E27FC236}">
                <a16:creationId xmlns:a16="http://schemas.microsoft.com/office/drawing/2014/main" id="{F12C6B4D-22CF-2849-B4B9-5CFD9009E5AF}"/>
              </a:ext>
            </a:extLst>
          </p:cNvPr>
          <p:cNvGrpSpPr/>
          <p:nvPr/>
        </p:nvGrpSpPr>
        <p:grpSpPr>
          <a:xfrm>
            <a:off x="6213775" y="1538607"/>
            <a:ext cx="2730176" cy="2160240"/>
            <a:chOff x="6200775" y="1810093"/>
            <a:chExt cx="2730176" cy="2160240"/>
          </a:xfrm>
          <a:solidFill>
            <a:schemeClr val="bg1"/>
          </a:solidFill>
        </p:grpSpPr>
        <p:pic>
          <p:nvPicPr>
            <p:cNvPr id="129" name="Immagine 128">
              <a:extLst>
                <a:ext uri="{FF2B5EF4-FFF2-40B4-BE49-F238E27FC236}">
                  <a16:creationId xmlns:a16="http://schemas.microsoft.com/office/drawing/2014/main" id="{16802344-DB74-0A4A-8720-F26A4153B914}"/>
                </a:ext>
              </a:extLst>
            </p:cNvPr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4" t="10081"/>
            <a:stretch/>
          </p:blipFill>
          <p:spPr bwMode="auto">
            <a:xfrm>
              <a:off x="6200775" y="1810093"/>
              <a:ext cx="2730176" cy="2160240"/>
            </a:xfrm>
            <a:prstGeom prst="rect">
              <a:avLst/>
            </a:prstGeom>
            <a:grp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0" name="Picture 2">
              <a:extLst>
                <a:ext uri="{FF2B5EF4-FFF2-40B4-BE49-F238E27FC236}">
                  <a16:creationId xmlns:a16="http://schemas.microsoft.com/office/drawing/2014/main" id="{F39F91CB-9D76-214D-9F5A-CA4B206C2CD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43" t="24396" r="27249" b="37803"/>
            <a:stretch/>
          </p:blipFill>
          <p:spPr bwMode="auto">
            <a:xfrm>
              <a:off x="6773520" y="2790190"/>
              <a:ext cx="107236" cy="90000"/>
            </a:xfrm>
            <a:prstGeom prst="rect">
              <a:avLst/>
            </a:prstGeom>
            <a:grpFill/>
            <a:ln>
              <a:noFill/>
            </a:ln>
            <a:effectLst/>
          </p:spPr>
        </p:pic>
      </p:grpSp>
      <p:pic>
        <p:nvPicPr>
          <p:cNvPr id="131" name="Picture 5">
            <a:extLst>
              <a:ext uri="{FF2B5EF4-FFF2-40B4-BE49-F238E27FC236}">
                <a16:creationId xmlns:a16="http://schemas.microsoft.com/office/drawing/2014/main" id="{50D9537C-744D-2044-A712-F30439538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549" y="1431906"/>
            <a:ext cx="1252004" cy="5098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2" name="Immagine 131">
            <a:extLst>
              <a:ext uri="{FF2B5EF4-FFF2-40B4-BE49-F238E27FC236}">
                <a16:creationId xmlns:a16="http://schemas.microsoft.com/office/drawing/2014/main" id="{50E1136B-33E6-2447-8276-8DE6B1C406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72832" y="5164926"/>
            <a:ext cx="26924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8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C55AE75C-7483-4117-A398-52AA35AE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32" y="142852"/>
            <a:ext cx="8951167" cy="714380"/>
          </a:xfrm>
        </p:spPr>
        <p:txBody>
          <a:bodyPr/>
          <a:lstStyle/>
          <a:p>
            <a:r>
              <a:rPr lang="it-IT" dirty="0"/>
              <a:t>Modelli di nodo trave pilastro</a:t>
            </a:r>
            <a:br>
              <a:rPr lang="it-IT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F8999-191A-485F-9F6B-CFEECD4C273F}" type="slidenum">
              <a:rPr lang="it-IT">
                <a:solidFill>
                  <a:srgbClr val="000000"/>
                </a:solidFill>
              </a:rPr>
              <a:pPr/>
              <a:t>8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F9CE50-368D-4275-87A1-CCA7972DF330}"/>
              </a:ext>
            </a:extLst>
          </p:cNvPr>
          <p:cNvSpPr txBox="1"/>
          <p:nvPr/>
        </p:nvSpPr>
        <p:spPr>
          <a:xfrm>
            <a:off x="192832" y="6972996"/>
            <a:ext cx="8461717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None/>
            </a:pPr>
            <a:r>
              <a:rPr lang="it-IT" sz="2000" dirty="0">
                <a:latin typeface="Arial Narrow" panose="020B0606020202030204" pitchFamily="34" charset="0"/>
              </a:rPr>
              <a:t>Nodi esterni tendono a degradarsi </a:t>
            </a:r>
            <a:endParaRPr lang="en-US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64" name="Tabella 63">
            <a:extLst>
              <a:ext uri="{FF2B5EF4-FFF2-40B4-BE49-F238E27FC236}">
                <a16:creationId xmlns:a16="http://schemas.microsoft.com/office/drawing/2014/main" id="{4FEF0934-B825-EE4E-811E-050200AFC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88665"/>
              </p:ext>
            </p:extLst>
          </p:nvPr>
        </p:nvGraphicFramePr>
        <p:xfrm>
          <a:off x="229613" y="1403368"/>
          <a:ext cx="8424936" cy="1800001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237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5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backbone point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1400" kern="100" baseline="-25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cracking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pre-peak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0.85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j,max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(if J-failure);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j,y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(if BJ-failure)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residual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4.41%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4" name="CasellaDiTesto 123">
            <a:extLst>
              <a:ext uri="{FF2B5EF4-FFF2-40B4-BE49-F238E27FC236}">
                <a16:creationId xmlns:a16="http://schemas.microsoft.com/office/drawing/2014/main" id="{39BCCFAB-DE46-0D4D-B7B0-DA74C6E3EDC2}"/>
              </a:ext>
            </a:extLst>
          </p:cNvPr>
          <p:cNvSpPr txBox="1"/>
          <p:nvPr/>
        </p:nvSpPr>
        <p:spPr>
          <a:xfrm>
            <a:off x="207888" y="895189"/>
            <a:ext cx="2072856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esterno</a:t>
            </a:r>
          </a:p>
        </p:txBody>
      </p:sp>
      <p:pic>
        <p:nvPicPr>
          <p:cNvPr id="125" name="Picture 1">
            <a:extLst>
              <a:ext uri="{FF2B5EF4-FFF2-40B4-BE49-F238E27FC236}">
                <a16:creationId xmlns:a16="http://schemas.microsoft.com/office/drawing/2014/main" id="{115CE0E1-025C-254D-80BC-4A81E70E8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542" y="1730319"/>
            <a:ext cx="16049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" name="CasellaDiTesto 125">
            <a:extLst>
              <a:ext uri="{FF2B5EF4-FFF2-40B4-BE49-F238E27FC236}">
                <a16:creationId xmlns:a16="http://schemas.microsoft.com/office/drawing/2014/main" id="{4DEE86D5-0CAB-7D40-AA41-87259CDA883B}"/>
              </a:ext>
            </a:extLst>
          </p:cNvPr>
          <p:cNvSpPr txBox="1"/>
          <p:nvPr/>
        </p:nvSpPr>
        <p:spPr>
          <a:xfrm>
            <a:off x="5859388" y="1869944"/>
            <a:ext cx="120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(Uzumeri 1977)</a:t>
            </a:r>
          </a:p>
        </p:txBody>
      </p:sp>
      <p:sp>
        <p:nvSpPr>
          <p:cNvPr id="127" name="CasellaDiTesto 126">
            <a:extLst>
              <a:ext uri="{FF2B5EF4-FFF2-40B4-BE49-F238E27FC236}">
                <a16:creationId xmlns:a16="http://schemas.microsoft.com/office/drawing/2014/main" id="{8D15AA41-B550-274D-8DDA-C1D5B27D47E5}"/>
              </a:ext>
            </a:extLst>
          </p:cNvPr>
          <p:cNvSpPr txBox="1"/>
          <p:nvPr/>
        </p:nvSpPr>
        <p:spPr>
          <a:xfrm>
            <a:off x="5817975" y="2611903"/>
            <a:ext cx="120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(Jeon et al. 2015)</a:t>
            </a:r>
          </a:p>
        </p:txBody>
      </p:sp>
      <p:pic>
        <p:nvPicPr>
          <p:cNvPr id="132" name="Immagine 131">
            <a:extLst>
              <a:ext uri="{FF2B5EF4-FFF2-40B4-BE49-F238E27FC236}">
                <a16:creationId xmlns:a16="http://schemas.microsoft.com/office/drawing/2014/main" id="{50E1136B-33E6-2447-8276-8DE6B1C406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0233" y="2546684"/>
            <a:ext cx="2692400" cy="254000"/>
          </a:xfrm>
          <a:prstGeom prst="rect">
            <a:avLst/>
          </a:prstGeom>
        </p:spPr>
      </p:pic>
      <p:graphicFrame>
        <p:nvGraphicFramePr>
          <p:cNvPr id="20" name="Tabella 19">
            <a:extLst>
              <a:ext uri="{FF2B5EF4-FFF2-40B4-BE49-F238E27FC236}">
                <a16:creationId xmlns:a16="http://schemas.microsoft.com/office/drawing/2014/main" id="{323E7F20-5E1E-F642-B89B-961B78AD7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136256"/>
              </p:ext>
            </p:extLst>
          </p:nvPr>
        </p:nvGraphicFramePr>
        <p:xfrm>
          <a:off x="251338" y="4062776"/>
          <a:ext cx="8424936" cy="1800001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237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5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backbone point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solidFill>
                            <a:schemeClr val="tx1"/>
                          </a:solidFill>
                          <a:effectLst/>
                          <a:latin typeface="Symbol" pitchFamily="2" charset="2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1400" kern="100" baseline="-25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cracking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0.7‰</a:t>
                      </a:r>
                      <a:endParaRPr lang="it-IT" sz="14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pre-peak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0.85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j,max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(if J-failure);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j,y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(if BJ-failure)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6.0‰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2.0%</a:t>
                      </a:r>
                      <a:endParaRPr lang="it-IT" sz="14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residual</a:t>
                      </a:r>
                      <a:endParaRPr lang="it-IT" sz="20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0.43 </a:t>
                      </a:r>
                      <a:r>
                        <a:rPr lang="en-GB" sz="14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6.5%</a:t>
                      </a:r>
                      <a:endParaRPr lang="it-IT" sz="14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8ABB843E-C50E-0F46-B987-7EDB69FA8E1D}"/>
              </a:ext>
            </a:extLst>
          </p:cNvPr>
          <p:cNvSpPr txBox="1"/>
          <p:nvPr/>
        </p:nvSpPr>
        <p:spPr>
          <a:xfrm>
            <a:off x="229613" y="3554597"/>
            <a:ext cx="2072856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interno</a:t>
            </a:r>
          </a:p>
        </p:txBody>
      </p:sp>
      <p:pic>
        <p:nvPicPr>
          <p:cNvPr id="22" name="Picture 1">
            <a:extLst>
              <a:ext uri="{FF2B5EF4-FFF2-40B4-BE49-F238E27FC236}">
                <a16:creationId xmlns:a16="http://schemas.microsoft.com/office/drawing/2014/main" id="{1CCCF876-50D2-AF4A-82CC-527FF2BC6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267" y="4389727"/>
            <a:ext cx="16049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6FEAAD35-C49F-114F-B2A4-48098C77973C}"/>
              </a:ext>
            </a:extLst>
          </p:cNvPr>
          <p:cNvSpPr txBox="1"/>
          <p:nvPr/>
        </p:nvSpPr>
        <p:spPr>
          <a:xfrm>
            <a:off x="5881113" y="4529352"/>
            <a:ext cx="120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(Uzumeri 1977)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C8D9CB6-EE04-2745-A4E0-297CB57D7534}"/>
              </a:ext>
            </a:extLst>
          </p:cNvPr>
          <p:cNvSpPr txBox="1"/>
          <p:nvPr/>
        </p:nvSpPr>
        <p:spPr>
          <a:xfrm>
            <a:off x="5839700" y="5271311"/>
            <a:ext cx="120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(Jeon et al. 2015)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DA8CE5E3-8197-7D43-B0A7-88E5652B6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1958" y="5206092"/>
            <a:ext cx="26924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15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329528"/>
            <a:ext cx="7772400" cy="1362075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/>
              <a:t>Criteri di modellazione</a:t>
            </a:r>
            <a:br>
              <a:rPr lang="it-IT" dirty="0"/>
            </a:br>
            <a:r>
              <a:rPr lang="it-IT" dirty="0"/>
              <a:t>tamponature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169275" y="6551613"/>
            <a:ext cx="801688" cy="209550"/>
          </a:xfrm>
          <a:noFill/>
        </p:spPr>
        <p:txBody>
          <a:bodyPr/>
          <a:lstStyle/>
          <a:p>
            <a:fld id="{13C7DAFD-51A1-4816-81CA-3D7483980684}" type="slidenum">
              <a:rPr lang="it-IT" smtClean="0"/>
              <a:pPr/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0575207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Sapienz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Sapienza</Template>
  <TotalTime>0</TotalTime>
  <Words>568</Words>
  <Application>Microsoft Office PowerPoint</Application>
  <PresentationFormat>On-screen Show (4:3)</PresentationFormat>
  <Paragraphs>126</Paragraphs>
  <Slides>16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Narrow</vt:lpstr>
      <vt:lpstr>Garamond</vt:lpstr>
      <vt:lpstr>Swis721 BT</vt:lpstr>
      <vt:lpstr>Symbol</vt:lpstr>
      <vt:lpstr>Wingdings</vt:lpstr>
      <vt:lpstr>Template Sapienza</vt:lpstr>
      <vt:lpstr>Equation</vt:lpstr>
      <vt:lpstr>Criteri di modellazione nodi</vt:lpstr>
      <vt:lpstr>Modelli di nodo trave pilastro  </vt:lpstr>
      <vt:lpstr>Modelli di nodo trave pilastro  </vt:lpstr>
      <vt:lpstr>Modelli di nodo trave pilastro  </vt:lpstr>
      <vt:lpstr>Modelli di nodo trave pilastro  </vt:lpstr>
      <vt:lpstr>Modelli di nodo trave pilastro  </vt:lpstr>
      <vt:lpstr>Modelli di nodo trave pilastro  </vt:lpstr>
      <vt:lpstr>Modelli di nodo trave pilastro  </vt:lpstr>
      <vt:lpstr>Criteri di modellazione tamponature</vt:lpstr>
      <vt:lpstr>Modelli per le tamponature  </vt:lpstr>
      <vt:lpstr>Modelli per le tamponature  </vt:lpstr>
      <vt:lpstr>STRUTTURE A TELAIO TAMPONATO</vt:lpstr>
      <vt:lpstr>STRUTTURE A TELAIO TAMPONATO</vt:lpstr>
      <vt:lpstr>STRUTTURE A TELAIO TAMPONATO</vt:lpstr>
      <vt:lpstr>STRUTTURE A TELAIO TAMPONATO</vt:lpstr>
      <vt:lpstr>STRUTTURE A TELAIO TAMPONATO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</dc:title>
  <dc:creator>Guido Camata</dc:creator>
  <cp:lastModifiedBy>Guido Camata</cp:lastModifiedBy>
  <cp:revision>342</cp:revision>
  <dcterms:created xsi:type="dcterms:W3CDTF">2007-11-28T18:44:37Z</dcterms:created>
  <dcterms:modified xsi:type="dcterms:W3CDTF">2020-06-01T09:14:08Z</dcterms:modified>
</cp:coreProperties>
</file>