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(null)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5" r:id="rId1"/>
  </p:sldMasterIdLst>
  <p:notesMasterIdLst>
    <p:notesMasterId r:id="rId14"/>
  </p:notesMasterIdLst>
  <p:sldIdLst>
    <p:sldId id="332" r:id="rId2"/>
    <p:sldId id="337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0C18"/>
    <a:srgbClr val="0432FF"/>
    <a:srgbClr val="ED0088"/>
    <a:srgbClr val="FF40FF"/>
    <a:srgbClr val="FF29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23" autoAdjust="0"/>
    <p:restoredTop sz="94775" autoAdjust="0"/>
  </p:normalViewPr>
  <p:slideViewPr>
    <p:cSldViewPr snapToGrid="0" snapToObjects="1">
      <p:cViewPr varScale="1">
        <p:scale>
          <a:sx n="109" d="100"/>
          <a:sy n="109" d="100"/>
        </p:scale>
        <p:origin x="2048" y="176"/>
      </p:cViewPr>
      <p:guideLst/>
    </p:cSldViewPr>
  </p:slideViewPr>
  <p:outlineViewPr>
    <p:cViewPr>
      <p:scale>
        <a:sx n="33" d="100"/>
        <a:sy n="33" d="100"/>
      </p:scale>
      <p:origin x="0" y="-3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D72EFD-9EDA-EB46-B1CE-091818FA2088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EFCA2-AAAA-6442-836C-C62DEB31AA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8747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B7586745-AE04-E544-97CE-0157668BCF01}"/>
              </a:ext>
            </a:extLst>
          </p:cNvPr>
          <p:cNvSpPr/>
          <p:nvPr userDrawn="1"/>
        </p:nvSpPr>
        <p:spPr>
          <a:xfrm>
            <a:off x="0" y="6484069"/>
            <a:ext cx="9144000" cy="432000"/>
          </a:xfrm>
          <a:prstGeom prst="rect">
            <a:avLst/>
          </a:prstGeom>
          <a:solidFill>
            <a:srgbClr val="6D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350" b="1" i="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27976972-D6DD-894D-8D04-2282F625EE9E}"/>
              </a:ext>
            </a:extLst>
          </p:cNvPr>
          <p:cNvSpPr/>
          <p:nvPr userDrawn="1"/>
        </p:nvSpPr>
        <p:spPr>
          <a:xfrm>
            <a:off x="0" y="6484069"/>
            <a:ext cx="9144001" cy="41153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it-IT" sz="1400" b="1" dirty="0">
                <a:solidFill>
                  <a:schemeClr val="bg1"/>
                </a:solidFill>
                <a:latin typeface="Latin Modern Roman 10" pitchFamily="2" charset="77"/>
                <a:ea typeface="CMU Serif Roman" charset="0"/>
                <a:cs typeface="CMU Serif Roman" charset="0"/>
              </a:rPr>
              <a:t>Progetto CA - Edificio RINTC 70’ Gravitazionale</a:t>
            </a:r>
          </a:p>
        </p:txBody>
      </p:sp>
    </p:spTree>
    <p:extLst>
      <p:ext uri="{BB962C8B-B14F-4D97-AF65-F5344CB8AC3E}">
        <p14:creationId xmlns:p14="http://schemas.microsoft.com/office/powerpoint/2010/main" val="2142953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555B-F2BF-3F48-A4D9-664D35A115D6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2CB33-9EED-D747-9387-91574DB3B9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5912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555B-F2BF-3F48-A4D9-664D35A115D6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2CB33-9EED-D747-9387-91574DB3B9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1205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555B-F2BF-3F48-A4D9-664D35A115D6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2CB33-9EED-D747-9387-91574DB3B9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51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555B-F2BF-3F48-A4D9-664D35A115D6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2CB33-9EED-D747-9387-91574DB3B9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378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555B-F2BF-3F48-A4D9-664D35A115D6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2CB33-9EED-D747-9387-91574DB3B9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4837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555B-F2BF-3F48-A4D9-664D35A115D6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2CB33-9EED-D747-9387-91574DB3B9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359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555B-F2BF-3F48-A4D9-664D35A115D6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2CB33-9EED-D747-9387-91574DB3B9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8950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555B-F2BF-3F48-A4D9-664D35A115D6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2CB33-9EED-D747-9387-91574DB3B9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6336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555B-F2BF-3F48-A4D9-664D35A115D6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2CB33-9EED-D747-9387-91574DB3B9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741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5/30/20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109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555B-F2BF-3F48-A4D9-664D35A115D6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2CB33-9EED-D747-9387-91574DB3B9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4333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F555B-F2BF-3F48-A4D9-664D35A115D6}" type="datetimeFigureOut">
              <a:rPr lang="it-IT" smtClean="0"/>
              <a:t>30/05/20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2CB33-9EED-D747-9387-91574DB3B98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3734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(null)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C:\Users\Gerry\AppData\Local\Microsoft\Windows\INetCache\Content.Word\pianta architettonica.jpg">
            <a:extLst>
              <a:ext uri="{FF2B5EF4-FFF2-40B4-BE49-F238E27FC236}">
                <a16:creationId xmlns:a16="http://schemas.microsoft.com/office/drawing/2014/main" id="{FBF157E1-8762-8245-8D39-7EF79865960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53" y="286208"/>
            <a:ext cx="5305739" cy="3382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99D23D3-D422-4242-BF72-21F5F5F5A72A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-40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963" y="-376663"/>
            <a:ext cx="3203848" cy="4533848"/>
          </a:xfrm>
          <a:prstGeom prst="rect">
            <a:avLst/>
          </a:prstGeom>
        </p:spPr>
      </p:pic>
      <p:sp>
        <p:nvSpPr>
          <p:cNvPr id="9" name="CasellaDiTesto 5">
            <a:extLst>
              <a:ext uri="{FF2B5EF4-FFF2-40B4-BE49-F238E27FC236}">
                <a16:creationId xmlns:a16="http://schemas.microsoft.com/office/drawing/2014/main" id="{42D10B30-F934-C148-B20B-C197B92F0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456" y="3819727"/>
            <a:ext cx="4357283" cy="25383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>
              <a:lnSpc>
                <a:spcPct val="150000"/>
              </a:lnSpc>
              <a:defRPr>
                <a:latin typeface="Latin Modern Roman 9" pitchFamily="2" charset="77"/>
              </a:defRPr>
            </a:lvl1pPr>
            <a:lvl2pPr marL="742950" indent="-285750">
              <a:tabLst>
                <a:tab pos="2327275" algn="l"/>
                <a:tab pos="4572000" algn="l"/>
              </a:tabLst>
              <a:defRPr sz="2000">
                <a:solidFill>
                  <a:srgbClr val="3333CC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tabLst>
                <a:tab pos="2327275" algn="l"/>
                <a:tab pos="4572000" algn="l"/>
              </a:tabLst>
              <a:defRPr sz="2000">
                <a:solidFill>
                  <a:srgbClr val="3333CC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tabLst>
                <a:tab pos="2327275" algn="l"/>
                <a:tab pos="4572000" algn="l"/>
              </a:tabLst>
              <a:defRPr sz="2000">
                <a:solidFill>
                  <a:srgbClr val="3333CC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tabLst>
                <a:tab pos="2327275" algn="l"/>
                <a:tab pos="4572000" algn="l"/>
              </a:tabLst>
              <a:defRPr sz="2000">
                <a:solidFill>
                  <a:srgbClr val="3333CC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27275" algn="l"/>
                <a:tab pos="4572000" algn="l"/>
              </a:tabLst>
              <a:defRPr sz="2000">
                <a:solidFill>
                  <a:srgbClr val="3333CC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27275" algn="l"/>
                <a:tab pos="4572000" algn="l"/>
              </a:tabLst>
              <a:defRPr sz="2000">
                <a:solidFill>
                  <a:srgbClr val="3333CC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27275" algn="l"/>
                <a:tab pos="4572000" algn="l"/>
              </a:tabLst>
              <a:defRPr sz="2000">
                <a:solidFill>
                  <a:srgbClr val="3333CC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27275" algn="l"/>
                <a:tab pos="4572000" algn="l"/>
              </a:tabLst>
              <a:defRPr sz="2000">
                <a:solidFill>
                  <a:srgbClr val="3333CC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it-IT" altLang="it-IT" dirty="0"/>
              <a:t>Destinazione d’uso: residenziale	</a:t>
            </a:r>
          </a:p>
          <a:p>
            <a:r>
              <a:rPr lang="it-IT" altLang="it-IT" dirty="0"/>
              <a:t>Numero livelli</a:t>
            </a:r>
            <a:r>
              <a:rPr lang="it-IT" altLang="it-IT"/>
              <a:t>: 6</a:t>
            </a:r>
            <a:r>
              <a:rPr lang="it-IT" altLang="it-IT" dirty="0"/>
              <a:t>	</a:t>
            </a:r>
          </a:p>
          <a:p>
            <a:r>
              <a:rPr lang="it-IT" altLang="it-IT" dirty="0"/>
              <a:t>Tipologia copertura: piana </a:t>
            </a:r>
          </a:p>
          <a:p>
            <a:r>
              <a:rPr lang="it-IT" altLang="it-IT" dirty="0"/>
              <a:t>Altezza interpiano: 3.05m (1° liv 3.40m)</a:t>
            </a:r>
          </a:p>
          <a:p>
            <a:r>
              <a:rPr lang="it-IT" altLang="it-IT" dirty="0"/>
              <a:t>Superficie di piano: 252 m</a:t>
            </a:r>
            <a:r>
              <a:rPr lang="it-IT" altLang="it-IT" baseline="30000" dirty="0"/>
              <a:t>2</a:t>
            </a:r>
          </a:p>
          <a:p>
            <a:r>
              <a:rPr lang="it-IT" altLang="it-IT" dirty="0"/>
              <a:t>Tipologia scala: a ginocchio	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6E9AC06E-3C6D-8545-8BC9-99CC811E6A68}"/>
              </a:ext>
            </a:extLst>
          </p:cNvPr>
          <p:cNvSpPr/>
          <p:nvPr/>
        </p:nvSpPr>
        <p:spPr>
          <a:xfrm>
            <a:off x="5744011" y="4157185"/>
            <a:ext cx="26035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altLang="it-IT" dirty="0">
                <a:latin typeface="Latin Modern Roman 9" pitchFamily="2" charset="77"/>
              </a:rPr>
              <a:t>Edificio esistente </a:t>
            </a:r>
          </a:p>
          <a:p>
            <a:pPr algn="ctr"/>
            <a:r>
              <a:rPr lang="it-IT" altLang="it-IT" dirty="0">
                <a:latin typeface="Latin Modern Roman 9" pitchFamily="2" charset="77"/>
              </a:rPr>
              <a:t>anni ‘70 Gravitazionale</a:t>
            </a:r>
            <a:endParaRPr lang="it-IT" dirty="0">
              <a:latin typeface="Latin Modern Roman 9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64077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72DE43A-7269-4543-885E-DE486FF113DF}"/>
              </a:ext>
            </a:extLst>
          </p:cNvPr>
          <p:cNvSpPr/>
          <p:nvPr/>
        </p:nvSpPr>
        <p:spPr>
          <a:xfrm>
            <a:off x="239485" y="77226"/>
            <a:ext cx="3520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>
                <a:latin typeface="Latin Modern Roman 9" pitchFamily="2" charset="77"/>
              </a:rPr>
              <a:t>ARMATURA TRAVATE :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DB897E4B-7C01-9841-A535-B627CBB108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1" b="4750"/>
          <a:stretch/>
        </p:blipFill>
        <p:spPr>
          <a:xfrm>
            <a:off x="506895" y="538891"/>
            <a:ext cx="8094229" cy="578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290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72DE43A-7269-4543-885E-DE486FF113DF}"/>
              </a:ext>
            </a:extLst>
          </p:cNvPr>
          <p:cNvSpPr/>
          <p:nvPr/>
        </p:nvSpPr>
        <p:spPr>
          <a:xfrm>
            <a:off x="239485" y="77226"/>
            <a:ext cx="3520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>
                <a:latin typeface="Latin Modern Roman 9" pitchFamily="2" charset="77"/>
              </a:rPr>
              <a:t>ARMATURA TRAVATE :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5DC7A98-AA36-C943-AAB4-DE8C0ED05E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1" b="5901"/>
          <a:stretch/>
        </p:blipFill>
        <p:spPr>
          <a:xfrm>
            <a:off x="478429" y="538891"/>
            <a:ext cx="8244468" cy="581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279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72DE43A-7269-4543-885E-DE486FF113DF}"/>
              </a:ext>
            </a:extLst>
          </p:cNvPr>
          <p:cNvSpPr/>
          <p:nvPr/>
        </p:nvSpPr>
        <p:spPr>
          <a:xfrm>
            <a:off x="239485" y="77226"/>
            <a:ext cx="3520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>
                <a:latin typeface="Latin Modern Roman 9" pitchFamily="2" charset="77"/>
              </a:rPr>
              <a:t>ARMATURA TRAVATE :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1AE0FE6-B802-7549-8D7A-A70A869176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" t="8508" r="4580" b="1"/>
          <a:stretch/>
        </p:blipFill>
        <p:spPr>
          <a:xfrm rot="16200000">
            <a:off x="-389183" y="1081878"/>
            <a:ext cx="5716087" cy="463011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B156FA6-0F6B-044D-9C92-50144F185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19194" y="991361"/>
            <a:ext cx="5490392" cy="439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86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88F40A0A-C6C2-5E42-8DD9-8FEC6D5D96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4" t="1797" r="11093" b="3471"/>
          <a:stretch/>
        </p:blipFill>
        <p:spPr>
          <a:xfrm>
            <a:off x="259332" y="60376"/>
            <a:ext cx="8730648" cy="52126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21502B5-671D-644C-AA9C-1CC2D455F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248" y="5142351"/>
            <a:ext cx="3907466" cy="129189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>
                <a:latin typeface="Latin Modern Roman 9" pitchFamily="2" charset="77"/>
              </a:rPr>
              <a:t>MATERIALI UTILIZZATI:</a:t>
            </a:r>
          </a:p>
          <a:p>
            <a:pPr>
              <a:lnSpc>
                <a:spcPct val="150000"/>
              </a:lnSpc>
            </a:pPr>
            <a:r>
              <a:rPr lang="it-IT" b="1" i="1" dirty="0">
                <a:latin typeface="Latin Modern Roman 9" pitchFamily="2" charset="77"/>
              </a:rPr>
              <a:t>Calcestruzzo </a:t>
            </a:r>
            <a:r>
              <a:rPr lang="it-IT" b="1" i="1" dirty="0" err="1">
                <a:latin typeface="Latin Modern Roman 9" pitchFamily="2" charset="77"/>
              </a:rPr>
              <a:t>Rbk</a:t>
            </a:r>
            <a:r>
              <a:rPr lang="it-IT" b="1" i="1" dirty="0">
                <a:latin typeface="Latin Modern Roman 9" pitchFamily="2" charset="77"/>
              </a:rPr>
              <a:t> 250 </a:t>
            </a:r>
          </a:p>
          <a:p>
            <a:pPr>
              <a:lnSpc>
                <a:spcPct val="150000"/>
              </a:lnSpc>
            </a:pPr>
            <a:r>
              <a:rPr lang="it-IT" dirty="0" err="1">
                <a:latin typeface="Latin Modern Roman 9" pitchFamily="2" charset="77"/>
              </a:rPr>
              <a:t>f</a:t>
            </a:r>
            <a:r>
              <a:rPr lang="it-IT" baseline="-25000" dirty="0" err="1">
                <a:latin typeface="Latin Modern Roman 9" pitchFamily="2" charset="77"/>
              </a:rPr>
              <a:t>cm</a:t>
            </a:r>
            <a:r>
              <a:rPr lang="it-IT" dirty="0">
                <a:latin typeface="Latin Modern Roman 9" pitchFamily="2" charset="77"/>
              </a:rPr>
              <a:t>=20 [</a:t>
            </a:r>
            <a:r>
              <a:rPr lang="it-IT" dirty="0" err="1">
                <a:latin typeface="Latin Modern Roman 9" pitchFamily="2" charset="77"/>
              </a:rPr>
              <a:t>MPa</a:t>
            </a:r>
            <a:r>
              <a:rPr lang="it-IT" dirty="0">
                <a:latin typeface="Latin Modern Roman 9" pitchFamily="2" charset="77"/>
              </a:rPr>
              <a:t>]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AD8E8C32-D616-5B47-9A61-69A51442AC89}"/>
              </a:ext>
            </a:extLst>
          </p:cNvPr>
          <p:cNvSpPr/>
          <p:nvPr/>
        </p:nvSpPr>
        <p:spPr>
          <a:xfrm>
            <a:off x="3181236" y="5557849"/>
            <a:ext cx="5818010" cy="876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i="1" dirty="0">
                <a:latin typeface="Latin Modern Roman 9" pitchFamily="2" charset="77"/>
              </a:rPr>
              <a:t>Acciaio FeB38k (barre ad aderenza migliorata)</a:t>
            </a:r>
          </a:p>
          <a:p>
            <a:pPr>
              <a:lnSpc>
                <a:spcPct val="150000"/>
              </a:lnSpc>
            </a:pPr>
            <a:r>
              <a:rPr lang="it-IT" dirty="0" err="1">
                <a:latin typeface="Latin Modern Roman 9" pitchFamily="2" charset="77"/>
              </a:rPr>
              <a:t>f</a:t>
            </a:r>
            <a:r>
              <a:rPr lang="it-IT" baseline="-25000" dirty="0" err="1">
                <a:latin typeface="Latin Modern Roman 9" pitchFamily="2" charset="77"/>
              </a:rPr>
              <a:t>ym</a:t>
            </a:r>
            <a:r>
              <a:rPr lang="it-IT" dirty="0">
                <a:latin typeface="Latin Modern Roman 9" pitchFamily="2" charset="77"/>
              </a:rPr>
              <a:t>=450 [</a:t>
            </a:r>
            <a:r>
              <a:rPr lang="it-IT" dirty="0" err="1">
                <a:latin typeface="Latin Modern Roman 9" pitchFamily="2" charset="77"/>
              </a:rPr>
              <a:t>MPa</a:t>
            </a:r>
            <a:r>
              <a:rPr lang="it-IT" dirty="0">
                <a:latin typeface="Latin Modern Roman 9" pitchFamily="2" charset="77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662851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5A23C42-324D-A541-A397-CBB1B77079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784040"/>
              </p:ext>
            </p:extLst>
          </p:nvPr>
        </p:nvGraphicFramePr>
        <p:xfrm>
          <a:off x="623888" y="718457"/>
          <a:ext cx="7896224" cy="517893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4526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9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94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15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135755" algn="l"/>
                        </a:tabLst>
                      </a:pPr>
                      <a:r>
                        <a:rPr lang="it-IT" sz="1800" b="1" i="1" dirty="0">
                          <a:latin typeface="Latin Modern Roman 9" pitchFamily="2" charset="77"/>
                        </a:rPr>
                        <a:t>Descrizione</a:t>
                      </a:r>
                      <a:endParaRPr lang="it-IT" sz="1800" b="1" i="1" dirty="0">
                        <a:solidFill>
                          <a:srgbClr val="FFFFCC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135755" algn="l"/>
                        </a:tabLst>
                      </a:pPr>
                      <a:r>
                        <a:rPr lang="it-IT" sz="1800" b="1" i="1" dirty="0">
                          <a:latin typeface="Latin Modern Roman 9" pitchFamily="2" charset="77"/>
                        </a:rPr>
                        <a:t>Unità di misura</a:t>
                      </a:r>
                      <a:endParaRPr lang="it-IT" sz="1800" b="1" i="1" dirty="0">
                        <a:solidFill>
                          <a:srgbClr val="FFFFCC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135755" algn="l"/>
                        </a:tabLst>
                      </a:pPr>
                      <a:r>
                        <a:rPr lang="it-IT" sz="1800" b="1" i="1" dirty="0">
                          <a:latin typeface="Latin Modern Roman 9" pitchFamily="2" charset="77"/>
                        </a:rPr>
                        <a:t>Valore</a:t>
                      </a:r>
                      <a:endParaRPr lang="it-IT" sz="1800" b="1" i="1" dirty="0">
                        <a:solidFill>
                          <a:srgbClr val="FFFFCC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>
                          <a:latin typeface="Latin Modern Roman 9" pitchFamily="2" charset="77"/>
                        </a:rPr>
                        <a:t>G1_elem. c.a.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 err="1">
                          <a:latin typeface="Latin Modern Roman 9" pitchFamily="2" charset="77"/>
                        </a:rPr>
                        <a:t>kN</a:t>
                      </a:r>
                      <a:r>
                        <a:rPr lang="en-US" sz="1800" dirty="0">
                          <a:latin typeface="Latin Modern Roman 9" pitchFamily="2" charset="77"/>
                        </a:rPr>
                        <a:t>/mc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>
                          <a:latin typeface="Latin Modern Roman 9" pitchFamily="2" charset="77"/>
                        </a:rPr>
                        <a:t>25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98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it-IT" sz="1800" dirty="0">
                          <a:latin typeface="Latin Modern Roman 9" pitchFamily="2" charset="77"/>
                        </a:rPr>
                        <a:t>G1_solai (interni e copertura)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 err="1">
                          <a:latin typeface="Latin Modern Roman 9" pitchFamily="2" charset="77"/>
                        </a:rPr>
                        <a:t>kN</a:t>
                      </a:r>
                      <a:r>
                        <a:rPr lang="en-US" sz="1800" dirty="0">
                          <a:latin typeface="Latin Modern Roman 9" pitchFamily="2" charset="77"/>
                        </a:rPr>
                        <a:t>/</a:t>
                      </a:r>
                      <a:r>
                        <a:rPr lang="en-US" sz="1800" dirty="0" err="1">
                          <a:latin typeface="Latin Modern Roman 9" pitchFamily="2" charset="77"/>
                        </a:rPr>
                        <a:t>mq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>
                          <a:latin typeface="Latin Modern Roman 9" pitchFamily="2" charset="77"/>
                        </a:rPr>
                        <a:t>3.2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7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it-IT" sz="1800" dirty="0">
                          <a:latin typeface="Latin Modern Roman 9" pitchFamily="2" charset="77"/>
                        </a:rPr>
                        <a:t>G1_rampa scale/pianerottolo </a:t>
                      </a:r>
                      <a:r>
                        <a:rPr lang="it-IT" sz="1800" dirty="0" err="1">
                          <a:latin typeface="Latin Modern Roman 9" pitchFamily="2" charset="77"/>
                        </a:rPr>
                        <a:t>interp</a:t>
                      </a:r>
                      <a:r>
                        <a:rPr lang="it-IT" sz="1800" dirty="0">
                          <a:latin typeface="Latin Modern Roman 9" pitchFamily="2" charset="77"/>
                        </a:rPr>
                        <a:t>.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it-IT" sz="1800" dirty="0" err="1">
                          <a:latin typeface="Latin Modern Roman 9" pitchFamily="2" charset="77"/>
                        </a:rPr>
                        <a:t>kN</a:t>
                      </a:r>
                      <a:r>
                        <a:rPr lang="it-IT" sz="1800" dirty="0">
                          <a:latin typeface="Latin Modern Roman 9" pitchFamily="2" charset="77"/>
                        </a:rPr>
                        <a:t>/mq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it-IT" sz="1800" dirty="0">
                          <a:latin typeface="Latin Modern Roman 9" pitchFamily="2" charset="77"/>
                        </a:rPr>
                        <a:t>3.5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7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>
                          <a:latin typeface="Latin Modern Roman 9" pitchFamily="2" charset="77"/>
                        </a:rPr>
                        <a:t>G2_solai </a:t>
                      </a:r>
                      <a:r>
                        <a:rPr lang="en-US" sz="1800" dirty="0" err="1">
                          <a:latin typeface="Latin Modern Roman 9" pitchFamily="2" charset="77"/>
                        </a:rPr>
                        <a:t>interni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 err="1">
                          <a:latin typeface="Latin Modern Roman 9" pitchFamily="2" charset="77"/>
                        </a:rPr>
                        <a:t>kN</a:t>
                      </a:r>
                      <a:r>
                        <a:rPr lang="en-US" sz="1800" dirty="0">
                          <a:latin typeface="Latin Modern Roman 9" pitchFamily="2" charset="77"/>
                        </a:rPr>
                        <a:t>/</a:t>
                      </a:r>
                      <a:r>
                        <a:rPr lang="en-US" sz="1800" dirty="0" err="1">
                          <a:latin typeface="Latin Modern Roman 9" pitchFamily="2" charset="77"/>
                        </a:rPr>
                        <a:t>mq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>
                          <a:latin typeface="Latin Modern Roman 9" pitchFamily="2" charset="77"/>
                        </a:rPr>
                        <a:t>3.1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7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>
                          <a:latin typeface="Latin Modern Roman 9" pitchFamily="2" charset="77"/>
                        </a:rPr>
                        <a:t>G2_copertura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 err="1">
                          <a:latin typeface="Latin Modern Roman 9" pitchFamily="2" charset="77"/>
                        </a:rPr>
                        <a:t>kN</a:t>
                      </a:r>
                      <a:r>
                        <a:rPr lang="en-US" sz="1800" dirty="0">
                          <a:latin typeface="Latin Modern Roman 9" pitchFamily="2" charset="77"/>
                        </a:rPr>
                        <a:t>/</a:t>
                      </a:r>
                      <a:r>
                        <a:rPr lang="en-US" sz="1800" dirty="0" err="1">
                          <a:latin typeface="Latin Modern Roman 9" pitchFamily="2" charset="77"/>
                        </a:rPr>
                        <a:t>mq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>
                          <a:latin typeface="Latin Modern Roman 9" pitchFamily="2" charset="77"/>
                        </a:rPr>
                        <a:t>1.6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7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>
                          <a:latin typeface="Latin Modern Roman 9" pitchFamily="2" charset="77"/>
                        </a:rPr>
                        <a:t>G2_scala</a:t>
                      </a:r>
                      <a:endParaRPr lang="it-IT" sz="180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 err="1">
                          <a:latin typeface="Latin Modern Roman 9" pitchFamily="2" charset="77"/>
                        </a:rPr>
                        <a:t>kN</a:t>
                      </a:r>
                      <a:r>
                        <a:rPr lang="en-US" sz="1800" dirty="0">
                          <a:latin typeface="Latin Modern Roman 9" pitchFamily="2" charset="77"/>
                        </a:rPr>
                        <a:t>/</a:t>
                      </a:r>
                      <a:r>
                        <a:rPr lang="en-US" sz="1800" dirty="0" err="1">
                          <a:latin typeface="Latin Modern Roman 9" pitchFamily="2" charset="77"/>
                        </a:rPr>
                        <a:t>mq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>
                          <a:latin typeface="Latin Modern Roman 9" pitchFamily="2" charset="77"/>
                        </a:rPr>
                        <a:t>0.8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7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>
                          <a:latin typeface="Latin Modern Roman 9" pitchFamily="2" charset="77"/>
                        </a:rPr>
                        <a:t>Q_solai interni</a:t>
                      </a:r>
                      <a:endParaRPr lang="it-IT" sz="180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 err="1">
                          <a:latin typeface="Latin Modern Roman 9" pitchFamily="2" charset="77"/>
                        </a:rPr>
                        <a:t>kN</a:t>
                      </a:r>
                      <a:r>
                        <a:rPr lang="en-US" sz="1800" dirty="0">
                          <a:latin typeface="Latin Modern Roman 9" pitchFamily="2" charset="77"/>
                        </a:rPr>
                        <a:t>/</a:t>
                      </a:r>
                      <a:r>
                        <a:rPr lang="en-US" sz="1800" dirty="0" err="1">
                          <a:latin typeface="Latin Modern Roman 9" pitchFamily="2" charset="77"/>
                        </a:rPr>
                        <a:t>mq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 dirty="0">
                          <a:latin typeface="Latin Modern Roman 9" pitchFamily="2" charset="77"/>
                        </a:rPr>
                        <a:t>2.0 (**)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7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>
                          <a:latin typeface="Latin Modern Roman 9" pitchFamily="2" charset="77"/>
                        </a:rPr>
                        <a:t>Q_copertura (neve)</a:t>
                      </a:r>
                      <a:endParaRPr lang="it-IT" sz="180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>
                          <a:latin typeface="Latin Modern Roman 9" pitchFamily="2" charset="77"/>
                        </a:rPr>
                        <a:t>kN/mq</a:t>
                      </a:r>
                      <a:endParaRPr lang="it-IT" sz="180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it-IT" sz="1800" dirty="0">
                          <a:latin typeface="Latin Modern Roman 9" pitchFamily="2" charset="77"/>
                        </a:rPr>
                        <a:t>0.9 (***)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7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>
                          <a:latin typeface="Latin Modern Roman 9" pitchFamily="2" charset="77"/>
                        </a:rPr>
                        <a:t>Q_scala</a:t>
                      </a:r>
                      <a:endParaRPr lang="it-IT" sz="180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>
                          <a:latin typeface="Latin Modern Roman 9" pitchFamily="2" charset="77"/>
                        </a:rPr>
                        <a:t>kN/mq</a:t>
                      </a:r>
                      <a:endParaRPr lang="it-IT" sz="180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it-IT" sz="1800" dirty="0">
                          <a:latin typeface="Latin Modern Roman 9" pitchFamily="2" charset="77"/>
                        </a:rPr>
                        <a:t>4.0 (**)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7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>
                          <a:latin typeface="Latin Modern Roman 9" pitchFamily="2" charset="77"/>
                        </a:rPr>
                        <a:t>G2_tamponatura</a:t>
                      </a:r>
                      <a:endParaRPr lang="it-IT" sz="180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en-US" sz="1800">
                          <a:latin typeface="Latin Modern Roman 9" pitchFamily="2" charset="77"/>
                        </a:rPr>
                        <a:t>kN/mq</a:t>
                      </a:r>
                      <a:endParaRPr lang="it-IT" sz="180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00"/>
                        </a:spcAft>
                        <a:tabLst>
                          <a:tab pos="4135755" algn="l"/>
                        </a:tabLst>
                      </a:pPr>
                      <a:r>
                        <a:rPr lang="it-IT" sz="1800" dirty="0">
                          <a:latin typeface="Latin Modern Roman 9" pitchFamily="2" charset="77"/>
                        </a:rPr>
                        <a:t>1.87</a:t>
                      </a:r>
                      <a:r>
                        <a:rPr lang="it-IT" sz="1800" baseline="0" dirty="0">
                          <a:latin typeface="Latin Modern Roman 9" pitchFamily="2" charset="77"/>
                        </a:rPr>
                        <a:t> </a:t>
                      </a:r>
                      <a:r>
                        <a:rPr lang="it-IT" sz="1800" dirty="0">
                          <a:latin typeface="Latin Modern Roman 9" pitchFamily="2" charset="77"/>
                        </a:rPr>
                        <a:t>(*)</a:t>
                      </a:r>
                      <a:endParaRPr lang="it-IT" sz="1800" dirty="0">
                        <a:solidFill>
                          <a:schemeClr val="bg1"/>
                        </a:solidFill>
                        <a:latin typeface="Latin Modern Roman 9" pitchFamily="2" charset="77"/>
                        <a:ea typeface="Calibri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Rectangle 60">
            <a:extLst>
              <a:ext uri="{FF2B5EF4-FFF2-40B4-BE49-F238E27FC236}">
                <a16:creationId xmlns:a16="http://schemas.microsoft.com/office/drawing/2014/main" id="{59FCC3CD-8079-4F44-99AB-5854A6527B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5956297"/>
            <a:ext cx="789622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tabLst>
                <a:tab pos="4135438" algn="l"/>
              </a:tabLst>
              <a:defRPr sz="20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4135438" algn="l"/>
              </a:tabLst>
              <a:defRPr sz="20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4135438" algn="l"/>
              </a:tabLst>
              <a:defRPr sz="20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4135438" algn="l"/>
              </a:tabLst>
              <a:defRPr sz="20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4135438" algn="l"/>
              </a:tabLst>
              <a:defRPr sz="20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35438" algn="l"/>
              </a:tabLst>
              <a:defRPr sz="20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35438" algn="l"/>
              </a:tabLst>
              <a:defRPr sz="20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35438" algn="l"/>
              </a:tabLst>
              <a:defRPr sz="20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35438" algn="l"/>
              </a:tabLst>
              <a:defRPr sz="200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altLang="it-IT" sz="1050" dirty="0">
                <a:solidFill>
                  <a:schemeClr val="tx1"/>
                </a:solidFill>
                <a:latin typeface="Latin Modern Roman 9" pitchFamily="2" charset="77"/>
              </a:rPr>
              <a:t>(*) Il valore indicato porta in conto la riduzione per la presenza delle aperture. A tal fine è stato assunto un coefficiente di riempimento pari a 0.85   (**) CNR10012/1967   (***) Valutato per il sito di Milano secondo il documento CNR 10012/1967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72DE43A-7269-4543-885E-DE486FF113DF}"/>
              </a:ext>
            </a:extLst>
          </p:cNvPr>
          <p:cNvSpPr/>
          <p:nvPr/>
        </p:nvSpPr>
        <p:spPr>
          <a:xfrm>
            <a:off x="239485" y="77226"/>
            <a:ext cx="1576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>
                <a:latin typeface="Latin Modern Roman 9" pitchFamily="2" charset="77"/>
              </a:rPr>
              <a:t>CARICHI :</a:t>
            </a:r>
          </a:p>
        </p:txBody>
      </p:sp>
    </p:spTree>
    <p:extLst>
      <p:ext uri="{BB962C8B-B14F-4D97-AF65-F5344CB8AC3E}">
        <p14:creationId xmlns:p14="http://schemas.microsoft.com/office/powerpoint/2010/main" val="4123070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72DE43A-7269-4543-885E-DE486FF113DF}"/>
              </a:ext>
            </a:extLst>
          </p:cNvPr>
          <p:cNvSpPr/>
          <p:nvPr/>
        </p:nvSpPr>
        <p:spPr>
          <a:xfrm>
            <a:off x="239485" y="77226"/>
            <a:ext cx="3416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>
                <a:latin typeface="Latin Modern Roman 9" pitchFamily="2" charset="77"/>
              </a:rPr>
              <a:t>ARMATURE PILASTRI :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171101E-7C66-7846-AE13-1589493C6C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76" t="3137" r="6250" b="1796"/>
          <a:stretch/>
        </p:blipFill>
        <p:spPr>
          <a:xfrm>
            <a:off x="307883" y="692696"/>
            <a:ext cx="8488787" cy="542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62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72DE43A-7269-4543-885E-DE486FF113DF}"/>
              </a:ext>
            </a:extLst>
          </p:cNvPr>
          <p:cNvSpPr/>
          <p:nvPr/>
        </p:nvSpPr>
        <p:spPr>
          <a:xfrm>
            <a:off x="239485" y="77226"/>
            <a:ext cx="3520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>
                <a:latin typeface="Latin Modern Roman 9" pitchFamily="2" charset="77"/>
              </a:rPr>
              <a:t>ARMATURA TRAVATE :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B6487AB4-7BAA-2D44-9826-5E0E2B324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3" y="538891"/>
            <a:ext cx="7320051" cy="585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514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72DE43A-7269-4543-885E-DE486FF113DF}"/>
              </a:ext>
            </a:extLst>
          </p:cNvPr>
          <p:cNvSpPr/>
          <p:nvPr/>
        </p:nvSpPr>
        <p:spPr>
          <a:xfrm>
            <a:off x="239485" y="77226"/>
            <a:ext cx="3520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>
                <a:latin typeface="Latin Modern Roman 9" pitchFamily="2" charset="77"/>
              </a:rPr>
              <a:t>ARMATURA TRAVATE :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2B8CCA7-B490-CF40-A0B1-4268EF0FA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70" y="506233"/>
            <a:ext cx="7436600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647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72DE43A-7269-4543-885E-DE486FF113DF}"/>
              </a:ext>
            </a:extLst>
          </p:cNvPr>
          <p:cNvSpPr/>
          <p:nvPr/>
        </p:nvSpPr>
        <p:spPr>
          <a:xfrm>
            <a:off x="239485" y="77226"/>
            <a:ext cx="3520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>
                <a:latin typeface="Latin Modern Roman 9" pitchFamily="2" charset="77"/>
              </a:rPr>
              <a:t>ARMATURA TRAVATE :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B53C241-7534-6541-BF19-4C50C6E0AB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1" b="19550"/>
          <a:stretch/>
        </p:blipFill>
        <p:spPr>
          <a:xfrm>
            <a:off x="22541" y="764704"/>
            <a:ext cx="9121460" cy="436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13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72DE43A-7269-4543-885E-DE486FF113DF}"/>
              </a:ext>
            </a:extLst>
          </p:cNvPr>
          <p:cNvSpPr/>
          <p:nvPr/>
        </p:nvSpPr>
        <p:spPr>
          <a:xfrm>
            <a:off x="239485" y="77226"/>
            <a:ext cx="3520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>
                <a:latin typeface="Latin Modern Roman 9" pitchFamily="2" charset="77"/>
              </a:rPr>
              <a:t>ARMATURA TRAVATE :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54238E8-742F-2E4E-80BD-A0E70C6ED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65" y="495348"/>
            <a:ext cx="7418235" cy="593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04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72DE43A-7269-4543-885E-DE486FF113DF}"/>
              </a:ext>
            </a:extLst>
          </p:cNvPr>
          <p:cNvSpPr/>
          <p:nvPr/>
        </p:nvSpPr>
        <p:spPr>
          <a:xfrm>
            <a:off x="239485" y="77226"/>
            <a:ext cx="3520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>
                <a:latin typeface="Latin Modern Roman 9" pitchFamily="2" charset="77"/>
              </a:rPr>
              <a:t>ARMATURA TRAVATE :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0DA5776B-8356-EB41-B2D7-2DA603BEC0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6"/>
          <a:stretch/>
        </p:blipFill>
        <p:spPr>
          <a:xfrm>
            <a:off x="777347" y="456261"/>
            <a:ext cx="7706630" cy="586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5783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</TotalTime>
  <Words>238</Words>
  <Application>Microsoft Macintosh PowerPoint</Application>
  <PresentationFormat>Presentazione su schermo (4:3)</PresentationFormat>
  <Paragraphs>57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CMU Sans Serif</vt:lpstr>
      <vt:lpstr>CMU Serif Roman</vt:lpstr>
      <vt:lpstr>Latin Modern Roman 10</vt:lpstr>
      <vt:lpstr>Latin Modern Roman 9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 Terrenzi</dc:creator>
  <cp:lastModifiedBy>Marco Terrenzi</cp:lastModifiedBy>
  <cp:revision>1115</cp:revision>
  <cp:lastPrinted>2019-03-26T10:57:40Z</cp:lastPrinted>
  <dcterms:created xsi:type="dcterms:W3CDTF">2018-02-16T15:22:58Z</dcterms:created>
  <dcterms:modified xsi:type="dcterms:W3CDTF">2020-05-30T08:45:19Z</dcterms:modified>
</cp:coreProperties>
</file>