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61" r:id="rId1"/>
  </p:sldMasterIdLst>
  <p:notesMasterIdLst>
    <p:notesMasterId r:id="rId27"/>
  </p:notesMasterIdLst>
  <p:handoutMasterIdLst>
    <p:handoutMasterId r:id="rId28"/>
  </p:handoutMasterIdLst>
  <p:sldIdLst>
    <p:sldId id="308" r:id="rId2"/>
    <p:sldId id="287" r:id="rId3"/>
    <p:sldId id="310" r:id="rId4"/>
    <p:sldId id="381" r:id="rId5"/>
    <p:sldId id="438" r:id="rId6"/>
    <p:sldId id="441" r:id="rId7"/>
    <p:sldId id="437" r:id="rId8"/>
    <p:sldId id="446" r:id="rId9"/>
    <p:sldId id="426" r:id="rId10"/>
    <p:sldId id="439" r:id="rId11"/>
    <p:sldId id="436" r:id="rId12"/>
    <p:sldId id="440" r:id="rId13"/>
    <p:sldId id="431" r:id="rId14"/>
    <p:sldId id="443" r:id="rId15"/>
    <p:sldId id="444" r:id="rId16"/>
    <p:sldId id="445" r:id="rId17"/>
    <p:sldId id="442" r:id="rId18"/>
    <p:sldId id="430" r:id="rId19"/>
    <p:sldId id="447" r:id="rId20"/>
    <p:sldId id="432" r:id="rId21"/>
    <p:sldId id="433" r:id="rId22"/>
    <p:sldId id="434" r:id="rId23"/>
    <p:sldId id="429" r:id="rId24"/>
    <p:sldId id="325" r:id="rId25"/>
    <p:sldId id="292" r:id="rId26"/>
  </p:sldIdLst>
  <p:sldSz cx="9144000" cy="5143500" type="screen16x9"/>
  <p:notesSz cx="6858000" cy="9144000"/>
  <p:embeddedFontLst>
    <p:embeddedFont>
      <p:font typeface="Open Sans" panose="020B0606030504020204" pitchFamily="34" charset="0"/>
      <p:regular r:id="rId29"/>
      <p:bold r:id="rId30"/>
      <p:italic r:id="rId31"/>
      <p:boldItalic r:id="rId32"/>
    </p:embeddedFont>
    <p:embeddedFont>
      <p:font typeface="Open Sans ExtraBold" panose="020B0906030804020204" pitchFamily="34" charset="0"/>
      <p:bold r:id="rId33"/>
      <p:boldItalic r:id="rId34"/>
    </p:embeddedFont>
    <p:embeddedFont>
      <p:font typeface="Open Sans Light" panose="020B0306030504020204" pitchFamily="34" charset="0"/>
      <p:regular r:id="rId35"/>
      <p:italic r:id="rId36"/>
    </p:embeddedFont>
    <p:embeddedFont>
      <p:font typeface="Open Sans Semibold" panose="020B0706030804020204" pitchFamily="34" charset="0"/>
      <p:bold r:id="rId3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rancesca Marafini" initials="FM" lastIdx="1" clrIdx="0">
    <p:extLst>
      <p:ext uri="{19B8F6BF-5375-455C-9EA6-DF929625EA0E}">
        <p15:presenceInfo xmlns:p15="http://schemas.microsoft.com/office/powerpoint/2012/main" userId="fe38742bd9c37475" providerId="Windows Live"/>
      </p:ext>
    </p:extLst>
  </p:cmAuthor>
  <p:cmAuthor id="2" name="ASDEASoft" initials="A" lastIdx="1" clrIdx="1">
    <p:extLst>
      <p:ext uri="{19B8F6BF-5375-455C-9EA6-DF929625EA0E}">
        <p15:presenceInfo xmlns:p15="http://schemas.microsoft.com/office/powerpoint/2012/main" userId="ASDEASoft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6600FF"/>
    <a:srgbClr val="4DA7F1"/>
    <a:srgbClr val="90C8F6"/>
    <a:srgbClr val="F0F0F0"/>
    <a:srgbClr val="FFB13F"/>
    <a:srgbClr val="FF6600"/>
    <a:srgbClr val="7DE2E7"/>
    <a:srgbClr val="A9A977"/>
    <a:srgbClr val="5D5D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7B9FCAC-5A45-4CCA-AE65-77CEF21B6FB7}">
  <a:tblStyle styleId="{C7B9FCAC-5A45-4CCA-AE65-77CEF21B6FB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ile chiaro 1 - Color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05" autoAdjust="0"/>
    <p:restoredTop sz="90526" autoAdjust="0"/>
  </p:normalViewPr>
  <p:slideViewPr>
    <p:cSldViewPr snapToGrid="0">
      <p:cViewPr>
        <p:scale>
          <a:sx n="125" d="100"/>
          <a:sy n="125" d="100"/>
        </p:scale>
        <p:origin x="978" y="21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200" d="100"/>
        <a:sy n="200" d="100"/>
      </p:scale>
      <p:origin x="0" y="-2748"/>
    </p:cViewPr>
  </p:sorterViewPr>
  <p:notesViewPr>
    <p:cSldViewPr snapToGrid="0">
      <p:cViewPr varScale="1">
        <p:scale>
          <a:sx n="85" d="100"/>
          <a:sy n="85" d="100"/>
        </p:scale>
        <p:origin x="2835" y="6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36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2.fntdata"/><Relationship Id="rId35" Type="http://schemas.openxmlformats.org/officeDocument/2006/relationships/font" Target="fonts/font7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3F59597-4041-4257-84BA-78160488B67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9B4AB08-8A89-4413-A677-2EF8014F138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CFAE29-2401-4C43-9441-9F81BA54D091}" type="datetimeFigureOut">
              <a:rPr lang="en-US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7/7/2021</a:t>
            </a:fld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07CD97-F0C7-46E2-8DED-7C2A56818D3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4D55BE-A700-47F0-B9CE-6773C633E93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E2CB3B-3DE4-43D7-B3DE-48EC312F3C69}" type="slidenum">
              <a:rPr lang="en-US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‹N›</a:t>
            </a:fld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37601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3675612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Open Sans" panose="020B0606030504020204" pitchFamily="34" charset="0"/>
        <a:ea typeface="Open Sans" panose="020B0606030504020204" pitchFamily="34" charset="0"/>
        <a:cs typeface="Open Sans" panose="020B0606030504020204" pitchFamily="34" charset="0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it-IT" dirty="0">
              <a:ea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82292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538154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507803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55432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297854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338976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73026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79648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49079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11699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02086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5470323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265497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2909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5410927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3284482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154057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60830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616743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07403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585061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51660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39317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317102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5207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" userDrawn="1">
  <p:cSld name="TITL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>
            <a:off x="12" y="-19"/>
            <a:ext cx="5713277" cy="5147878"/>
          </a:xfrm>
          <a:custGeom>
            <a:avLst/>
            <a:gdLst/>
            <a:ahLst/>
            <a:cxnLst/>
            <a:rect l="l" t="t" r="r" b="b"/>
            <a:pathLst>
              <a:path w="4644941" h="4202349" extrusionOk="0">
                <a:moveTo>
                  <a:pt x="2816531" y="4202349"/>
                </a:moveTo>
                <a:lnTo>
                  <a:pt x="0" y="4202349"/>
                </a:lnTo>
                <a:lnTo>
                  <a:pt x="0" y="0"/>
                </a:lnTo>
                <a:lnTo>
                  <a:pt x="4644942" y="0"/>
                </a:lnTo>
                <a:lnTo>
                  <a:pt x="2816531" y="4202349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3807571" y="1106345"/>
            <a:ext cx="1603739" cy="2930810"/>
          </a:xfrm>
          <a:custGeom>
            <a:avLst/>
            <a:gdLst/>
            <a:ahLst/>
            <a:cxnLst/>
            <a:rect l="l" t="t" r="r" b="b"/>
            <a:pathLst>
              <a:path w="1303852" h="2392498" extrusionOk="0">
                <a:moveTo>
                  <a:pt x="1040950" y="0"/>
                </a:moveTo>
                <a:lnTo>
                  <a:pt x="0" y="2392499"/>
                </a:lnTo>
                <a:lnTo>
                  <a:pt x="262902" y="2392499"/>
                </a:lnTo>
                <a:lnTo>
                  <a:pt x="1303852" y="0"/>
                </a:lnTo>
                <a:lnTo>
                  <a:pt x="104095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algn="bl" rotWithShape="0">
              <a:schemeClr val="dk1">
                <a:alpha val="30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457200" y="2065057"/>
            <a:ext cx="3477000" cy="901309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3000" b="1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336131C-E084-4319-BACC-268159EA41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577" y="1631081"/>
            <a:ext cx="3476625" cy="337191"/>
          </a:xfrm>
          <a:prstGeom prst="rect">
            <a:avLst/>
          </a:prstGeom>
        </p:spPr>
        <p:txBody>
          <a:bodyPr/>
          <a:lstStyle>
            <a:lvl1pPr marL="76200" indent="0">
              <a:buNone/>
              <a:defRPr lang="en-GB" sz="1400" b="0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defRPr>
            </a:lvl1pPr>
          </a:lstStyle>
          <a:p>
            <a:pPr lvl="0"/>
            <a:r>
              <a:rPr lang="it-IT" dirty="0"/>
              <a:t>Fare clic inserire la settimana</a:t>
            </a:r>
            <a:endParaRPr lang="en-GB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A3EED8FB-7F10-483B-8D80-04848E95A16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322" y="92428"/>
            <a:ext cx="4992687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serie</a:t>
            </a:r>
            <a:endParaRPr lang="en-GB" dirty="0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00ED64F6-4CFA-4B91-8408-59847B5DE1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Immagine 9">
            <a:extLst>
              <a:ext uri="{FF2B5EF4-FFF2-40B4-BE49-F238E27FC236}">
                <a16:creationId xmlns:a16="http://schemas.microsoft.com/office/drawing/2014/main" id="{265F9C74-D256-460F-A036-D63C9CA1309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4165" y="60359"/>
            <a:ext cx="1210579" cy="5098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25A161B-2664-484F-97D4-44E1F4B3B7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7224" y="549561"/>
            <a:ext cx="8282498" cy="4486353"/>
          </a:xfrm>
          <a:prstGeom prst="rect">
            <a:avLst/>
          </a:prstGeom>
        </p:spPr>
      </p:pic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rgbClr val="1CA6DF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6948377" y="297246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12" name="Immagine 9">
            <a:extLst>
              <a:ext uri="{FF2B5EF4-FFF2-40B4-BE49-F238E27FC236}">
                <a16:creationId xmlns:a16="http://schemas.microsoft.com/office/drawing/2014/main" id="{E0CA2852-DA2F-40EA-9C53-36413AE2C33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1251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3311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angolo isoscele 74">
            <a:extLst>
              <a:ext uri="{FF2B5EF4-FFF2-40B4-BE49-F238E27FC236}">
                <a16:creationId xmlns:a16="http://schemas.microsoft.com/office/drawing/2014/main" id="{4ABD13D4-57F6-44DD-953C-2B5D4B20CB23}"/>
              </a:ext>
            </a:extLst>
          </p:cNvPr>
          <p:cNvSpPr/>
          <p:nvPr userDrawn="1"/>
        </p:nvSpPr>
        <p:spPr>
          <a:xfrm rot="10800000">
            <a:off x="4930374" y="593799"/>
            <a:ext cx="3952752" cy="4547728"/>
          </a:xfrm>
          <a:prstGeom prst="triangle">
            <a:avLst/>
          </a:prstGeom>
          <a:solidFill>
            <a:srgbClr val="1CA6DF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sp>
        <p:nvSpPr>
          <p:cNvPr id="12" name="Rettangolo 51">
            <a:extLst>
              <a:ext uri="{FF2B5EF4-FFF2-40B4-BE49-F238E27FC236}">
                <a16:creationId xmlns:a16="http://schemas.microsoft.com/office/drawing/2014/main" id="{87657EF4-1F58-4437-951E-921DCDC61C1D}"/>
              </a:ext>
            </a:extLst>
          </p:cNvPr>
          <p:cNvSpPr/>
          <p:nvPr userDrawn="1"/>
        </p:nvSpPr>
        <p:spPr>
          <a:xfrm>
            <a:off x="-1" y="594230"/>
            <a:ext cx="6899027" cy="4547289"/>
          </a:xfrm>
          <a:prstGeom prst="rect">
            <a:avLst/>
          </a:prstGeom>
          <a:solidFill>
            <a:srgbClr val="1CA6DF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" panose="020B0606030504020204" pitchFamily="34" charset="0"/>
            </a:endParaRPr>
          </a:p>
        </p:txBody>
      </p:sp>
      <p:sp>
        <p:nvSpPr>
          <p:cNvPr id="13" name="Triangolo isoscele 74">
            <a:extLst>
              <a:ext uri="{FF2B5EF4-FFF2-40B4-BE49-F238E27FC236}">
                <a16:creationId xmlns:a16="http://schemas.microsoft.com/office/drawing/2014/main" id="{7545DA56-EAA6-461E-8F3A-5941FBD7E4EC}"/>
              </a:ext>
            </a:extLst>
          </p:cNvPr>
          <p:cNvSpPr/>
          <p:nvPr userDrawn="1"/>
        </p:nvSpPr>
        <p:spPr>
          <a:xfrm>
            <a:off x="-1972137" y="591598"/>
            <a:ext cx="3952752" cy="4547728"/>
          </a:xfrm>
          <a:prstGeom prst="triangle">
            <a:avLst/>
          </a:prstGeom>
          <a:solidFill>
            <a:srgbClr val="1CA6DF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pic>
        <p:nvPicPr>
          <p:cNvPr id="14" name="Immagine 9">
            <a:extLst>
              <a:ext uri="{FF2B5EF4-FFF2-40B4-BE49-F238E27FC236}">
                <a16:creationId xmlns:a16="http://schemas.microsoft.com/office/drawing/2014/main" id="{0A1725AF-1FC2-46BF-8236-3CF4DDDC74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3972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rgbClr val="FFB13F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6" name="Immagine 9">
            <a:extLst>
              <a:ext uri="{FF2B5EF4-FFF2-40B4-BE49-F238E27FC236}">
                <a16:creationId xmlns:a16="http://schemas.microsoft.com/office/drawing/2014/main" id="{E8E6BFC6-6B3B-4417-BD26-FE7237BA5A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1811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>
            <a:extLst>
              <a:ext uri="{FF2B5EF4-FFF2-40B4-BE49-F238E27FC236}">
                <a16:creationId xmlns:a16="http://schemas.microsoft.com/office/drawing/2014/main" id="{C2F5A284-0D2F-4760-9066-4DD9B84DD5CF}"/>
              </a:ext>
            </a:extLst>
          </p:cNvPr>
          <p:cNvSpPr/>
          <p:nvPr userDrawn="1"/>
        </p:nvSpPr>
        <p:spPr>
          <a:xfrm>
            <a:off x="0" y="588188"/>
            <a:ext cx="7653941" cy="2869961"/>
          </a:xfrm>
          <a:prstGeom prst="rect">
            <a:avLst/>
          </a:prstGeom>
          <a:solidFill>
            <a:srgbClr val="FFB13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11" name="Triangolo isoscele 16">
            <a:extLst>
              <a:ext uri="{FF2B5EF4-FFF2-40B4-BE49-F238E27FC236}">
                <a16:creationId xmlns:a16="http://schemas.microsoft.com/office/drawing/2014/main" id="{DF671FCB-3CCE-4302-A52C-2F59258FE925}"/>
              </a:ext>
            </a:extLst>
          </p:cNvPr>
          <p:cNvSpPr/>
          <p:nvPr userDrawn="1"/>
        </p:nvSpPr>
        <p:spPr>
          <a:xfrm rot="10800000">
            <a:off x="6400506" y="592390"/>
            <a:ext cx="2506871" cy="2878353"/>
          </a:xfrm>
          <a:prstGeom prst="triangle">
            <a:avLst/>
          </a:prstGeom>
          <a:solidFill>
            <a:srgbClr val="FFB13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12" name="Triangolo isoscele 16">
            <a:extLst>
              <a:ext uri="{FF2B5EF4-FFF2-40B4-BE49-F238E27FC236}">
                <a16:creationId xmlns:a16="http://schemas.microsoft.com/office/drawing/2014/main" id="{F041563B-B5C1-4D05-BBD1-CD7CF1649149}"/>
              </a:ext>
            </a:extLst>
          </p:cNvPr>
          <p:cNvSpPr/>
          <p:nvPr userDrawn="1"/>
        </p:nvSpPr>
        <p:spPr>
          <a:xfrm>
            <a:off x="-1253434" y="583995"/>
            <a:ext cx="2506868" cy="2878349"/>
          </a:xfrm>
          <a:prstGeom prst="triangle">
            <a:avLst/>
          </a:prstGeom>
          <a:solidFill>
            <a:srgbClr val="FFB13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rgbClr val="FFB13F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6" name="Immagine 9">
            <a:extLst>
              <a:ext uri="{FF2B5EF4-FFF2-40B4-BE49-F238E27FC236}">
                <a16:creationId xmlns:a16="http://schemas.microsoft.com/office/drawing/2014/main" id="{E8E6BFC6-6B3B-4417-BD26-FE7237BA5A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5936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E2CCB921-2824-4355-9575-BB78C71484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7870"/>
          <a:stretch/>
        </p:blipFill>
        <p:spPr>
          <a:xfrm>
            <a:off x="5191886" y="0"/>
            <a:ext cx="3952114" cy="4738716"/>
          </a:xfrm>
          <a:prstGeom prst="rect">
            <a:avLst/>
          </a:prstGeom>
        </p:spPr>
      </p:pic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rgbClr val="FFB13F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6" name="Immagine 9">
            <a:extLst>
              <a:ext uri="{FF2B5EF4-FFF2-40B4-BE49-F238E27FC236}">
                <a16:creationId xmlns:a16="http://schemas.microsoft.com/office/drawing/2014/main" id="{E8E6BFC6-6B3B-4417-BD26-FE7237BA5A9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  <p:sp>
        <p:nvSpPr>
          <p:cNvPr id="11" name="Segnaposto testo 9">
            <a:extLst>
              <a:ext uri="{FF2B5EF4-FFF2-40B4-BE49-F238E27FC236}">
                <a16:creationId xmlns:a16="http://schemas.microsoft.com/office/drawing/2014/main" id="{3F92A406-3E39-429A-9107-BE82C33685C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21308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5B962BF2-0CF4-40C6-8B8B-411EEC6902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23701" y="70867"/>
            <a:ext cx="1439615" cy="1942031"/>
          </a:xfrm>
          <a:prstGeom prst="rect">
            <a:avLst/>
          </a:prstGeom>
        </p:spPr>
      </p:pic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rgbClr val="FFB13F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6" name="Immagine 9">
            <a:extLst>
              <a:ext uri="{FF2B5EF4-FFF2-40B4-BE49-F238E27FC236}">
                <a16:creationId xmlns:a16="http://schemas.microsoft.com/office/drawing/2014/main" id="{E8E6BFC6-6B3B-4417-BD26-FE7237BA5A9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  <p:sp>
        <p:nvSpPr>
          <p:cNvPr id="11" name="Segnaposto testo 9">
            <a:extLst>
              <a:ext uri="{FF2B5EF4-FFF2-40B4-BE49-F238E27FC236}">
                <a16:creationId xmlns:a16="http://schemas.microsoft.com/office/drawing/2014/main" id="{3F92A406-3E39-429A-9107-BE82C33685C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85261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Quote" userDrawn="1">
  <p:cSld name="TITLE_1_1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953989" y="-7325"/>
            <a:ext cx="7236025" cy="5158150"/>
          </a:xfrm>
          <a:custGeom>
            <a:avLst/>
            <a:gdLst/>
            <a:ahLst/>
            <a:cxnLst/>
            <a:rect l="l" t="t" r="r" b="b"/>
            <a:pathLst>
              <a:path w="289441" h="206326" extrusionOk="0">
                <a:moveTo>
                  <a:pt x="0" y="206326"/>
                </a:moveTo>
                <a:lnTo>
                  <a:pt x="90725" y="0"/>
                </a:lnTo>
                <a:lnTo>
                  <a:pt x="289441" y="0"/>
                </a:lnTo>
                <a:lnTo>
                  <a:pt x="199009" y="20603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</p:spPr>
        <p:txBody>
          <a:bodyPr/>
          <a:lstStyle/>
          <a:p>
            <a:endParaRPr lang="en-GB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Google Shape;23;p4"/>
          <p:cNvSpPr/>
          <p:nvPr/>
        </p:nvSpPr>
        <p:spPr>
          <a:xfrm>
            <a:off x="1541830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24" name="Google Shape;24;p4"/>
          <p:cNvSpPr/>
          <p:nvPr/>
        </p:nvSpPr>
        <p:spPr>
          <a:xfrm>
            <a:off x="6510922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07004EA5-B6C8-4EEE-9BE0-9A0FD0E7CA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Google Shape;13;p2">
            <a:extLst>
              <a:ext uri="{FF2B5EF4-FFF2-40B4-BE49-F238E27FC236}">
                <a16:creationId xmlns:a16="http://schemas.microsoft.com/office/drawing/2014/main" id="{905C883D-915A-41F6-B8EF-620C993070EB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833500" y="1283233"/>
            <a:ext cx="3477000" cy="2465158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1800" b="1" i="1" u="none" strike="noStrike" cap="none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pic>
        <p:nvPicPr>
          <p:cNvPr id="7" name="Immagine 9">
            <a:extLst>
              <a:ext uri="{FF2B5EF4-FFF2-40B4-BE49-F238E27FC236}">
                <a16:creationId xmlns:a16="http://schemas.microsoft.com/office/drawing/2014/main" id="{0043C89A-4766-4082-9FEF-D498AD683AF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8033" y="4612353"/>
            <a:ext cx="1098471" cy="4626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 preserve="1" userDrawn="1">
  <p:cSld name="1_Quote">
    <p:bg>
      <p:bgPr>
        <a:solidFill>
          <a:schemeClr val="bg1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outdoor, bridge&#10;&#10;Description automatically generated">
            <a:extLst>
              <a:ext uri="{FF2B5EF4-FFF2-40B4-BE49-F238E27FC236}">
                <a16:creationId xmlns:a16="http://schemas.microsoft.com/office/drawing/2014/main" id="{F3F7A36E-1D87-438C-9063-1633E6FEA9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105748"/>
            <a:ext cx="9144000" cy="5243119"/>
          </a:xfrm>
          <a:prstGeom prst="rect">
            <a:avLst/>
          </a:prstGeom>
        </p:spPr>
      </p:pic>
      <p:sp>
        <p:nvSpPr>
          <p:cNvPr id="20" name="Google Shape;20;p4"/>
          <p:cNvSpPr/>
          <p:nvPr/>
        </p:nvSpPr>
        <p:spPr>
          <a:xfrm>
            <a:off x="953989" y="-7325"/>
            <a:ext cx="7236025" cy="5158150"/>
          </a:xfrm>
          <a:custGeom>
            <a:avLst/>
            <a:gdLst/>
            <a:ahLst/>
            <a:cxnLst/>
            <a:rect l="l" t="t" r="r" b="b"/>
            <a:pathLst>
              <a:path w="289441" h="206326" extrusionOk="0">
                <a:moveTo>
                  <a:pt x="0" y="206326"/>
                </a:moveTo>
                <a:lnTo>
                  <a:pt x="90725" y="0"/>
                </a:lnTo>
                <a:lnTo>
                  <a:pt x="289441" y="0"/>
                </a:lnTo>
                <a:lnTo>
                  <a:pt x="199009" y="20603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</p:spPr>
        <p:txBody>
          <a:bodyPr/>
          <a:lstStyle/>
          <a:p>
            <a:endParaRPr lang="en-GB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Google Shape;23;p4"/>
          <p:cNvSpPr/>
          <p:nvPr/>
        </p:nvSpPr>
        <p:spPr>
          <a:xfrm>
            <a:off x="1541830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24" name="Google Shape;24;p4"/>
          <p:cNvSpPr/>
          <p:nvPr/>
        </p:nvSpPr>
        <p:spPr>
          <a:xfrm>
            <a:off x="6510922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07004EA5-B6C8-4EEE-9BE0-9A0FD0E7CA3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9082" y="454912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Google Shape;13;p2">
            <a:extLst>
              <a:ext uri="{FF2B5EF4-FFF2-40B4-BE49-F238E27FC236}">
                <a16:creationId xmlns:a16="http://schemas.microsoft.com/office/drawing/2014/main" id="{905C883D-915A-41F6-B8EF-620C993070EB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833500" y="1283233"/>
            <a:ext cx="3477000" cy="2465158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1800" b="1" i="1" u="none" strike="noStrike" cap="none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pic>
        <p:nvPicPr>
          <p:cNvPr id="12" name="Immagine 9">
            <a:extLst>
              <a:ext uri="{FF2B5EF4-FFF2-40B4-BE49-F238E27FC236}">
                <a16:creationId xmlns:a16="http://schemas.microsoft.com/office/drawing/2014/main" id="{27036A2E-48BF-4F9F-9829-A215BE00B29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8427" y="91000"/>
            <a:ext cx="1210579" cy="50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0149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 preserve="1" userDrawn="1">
  <p:cSld name="1_Quote">
    <p:bg>
      <p:bgPr>
        <a:solidFill>
          <a:schemeClr val="bg1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953989" y="-7325"/>
            <a:ext cx="7236025" cy="5158150"/>
          </a:xfrm>
          <a:custGeom>
            <a:avLst/>
            <a:gdLst/>
            <a:ahLst/>
            <a:cxnLst/>
            <a:rect l="l" t="t" r="r" b="b"/>
            <a:pathLst>
              <a:path w="289441" h="206326" extrusionOk="0">
                <a:moveTo>
                  <a:pt x="0" y="206326"/>
                </a:moveTo>
                <a:lnTo>
                  <a:pt x="90725" y="0"/>
                </a:lnTo>
                <a:lnTo>
                  <a:pt x="289441" y="0"/>
                </a:lnTo>
                <a:lnTo>
                  <a:pt x="199009" y="20603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</p:spPr>
        <p:txBody>
          <a:bodyPr/>
          <a:lstStyle/>
          <a:p>
            <a:endParaRPr lang="en-GB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Google Shape;23;p4"/>
          <p:cNvSpPr/>
          <p:nvPr/>
        </p:nvSpPr>
        <p:spPr>
          <a:xfrm>
            <a:off x="1541830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24" name="Google Shape;24;p4"/>
          <p:cNvSpPr/>
          <p:nvPr/>
        </p:nvSpPr>
        <p:spPr>
          <a:xfrm>
            <a:off x="6510922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07004EA5-B6C8-4EEE-9BE0-9A0FD0E7CA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9082" y="454912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Google Shape;13;p2">
            <a:extLst>
              <a:ext uri="{FF2B5EF4-FFF2-40B4-BE49-F238E27FC236}">
                <a16:creationId xmlns:a16="http://schemas.microsoft.com/office/drawing/2014/main" id="{905C883D-915A-41F6-B8EF-620C993070EB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833500" y="1283233"/>
            <a:ext cx="3477000" cy="2465158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1800" b="1" i="1" u="none" strike="noStrike" cap="none" dirty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pic>
        <p:nvPicPr>
          <p:cNvPr id="12" name="Immagine 9">
            <a:extLst>
              <a:ext uri="{FF2B5EF4-FFF2-40B4-BE49-F238E27FC236}">
                <a16:creationId xmlns:a16="http://schemas.microsoft.com/office/drawing/2014/main" id="{27036A2E-48BF-4F9F-9829-A215BE00B29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8427" y="91000"/>
            <a:ext cx="1210579" cy="50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4447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Quote" preserve="1" userDrawn="1">
  <p:cSld name="1_Quote">
    <p:bg>
      <p:bgPr>
        <a:solidFill>
          <a:schemeClr val="bg1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953989" y="-7325"/>
            <a:ext cx="7236025" cy="5158150"/>
          </a:xfrm>
          <a:custGeom>
            <a:avLst/>
            <a:gdLst/>
            <a:ahLst/>
            <a:cxnLst/>
            <a:rect l="l" t="t" r="r" b="b"/>
            <a:pathLst>
              <a:path w="289441" h="206326" extrusionOk="0">
                <a:moveTo>
                  <a:pt x="0" y="206326"/>
                </a:moveTo>
                <a:lnTo>
                  <a:pt x="90725" y="0"/>
                </a:lnTo>
                <a:lnTo>
                  <a:pt x="289441" y="0"/>
                </a:lnTo>
                <a:lnTo>
                  <a:pt x="199009" y="20603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</p:spPr>
        <p:txBody>
          <a:bodyPr/>
          <a:lstStyle/>
          <a:p>
            <a:endParaRPr lang="en-GB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Google Shape;23;p4"/>
          <p:cNvSpPr/>
          <p:nvPr/>
        </p:nvSpPr>
        <p:spPr>
          <a:xfrm>
            <a:off x="1541830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24" name="Google Shape;24;p4"/>
          <p:cNvSpPr/>
          <p:nvPr/>
        </p:nvSpPr>
        <p:spPr>
          <a:xfrm>
            <a:off x="6510922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07004EA5-B6C8-4EEE-9BE0-9A0FD0E7CA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5814" y="45361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Google Shape;13;p2">
            <a:extLst>
              <a:ext uri="{FF2B5EF4-FFF2-40B4-BE49-F238E27FC236}">
                <a16:creationId xmlns:a16="http://schemas.microsoft.com/office/drawing/2014/main" id="{905C883D-915A-41F6-B8EF-620C993070EB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833500" y="1283233"/>
            <a:ext cx="3477000" cy="2465158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1800" b="1" i="1" u="none" strike="noStrike" cap="none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pic>
        <p:nvPicPr>
          <p:cNvPr id="12" name="Immagine 9">
            <a:extLst>
              <a:ext uri="{FF2B5EF4-FFF2-40B4-BE49-F238E27FC236}">
                <a16:creationId xmlns:a16="http://schemas.microsoft.com/office/drawing/2014/main" id="{27036A2E-48BF-4F9F-9829-A215BE00B29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8427" y="91000"/>
            <a:ext cx="1210579" cy="50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578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" preserve="1" userDrawn="1">
  <p:cSld name="1_Titl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>
            <a:off x="12" y="-19"/>
            <a:ext cx="5713277" cy="5147878"/>
          </a:xfrm>
          <a:custGeom>
            <a:avLst/>
            <a:gdLst/>
            <a:ahLst/>
            <a:cxnLst/>
            <a:rect l="l" t="t" r="r" b="b"/>
            <a:pathLst>
              <a:path w="4644941" h="4202349" extrusionOk="0">
                <a:moveTo>
                  <a:pt x="2816531" y="4202349"/>
                </a:moveTo>
                <a:lnTo>
                  <a:pt x="0" y="4202349"/>
                </a:lnTo>
                <a:lnTo>
                  <a:pt x="0" y="0"/>
                </a:lnTo>
                <a:lnTo>
                  <a:pt x="4644942" y="0"/>
                </a:lnTo>
                <a:lnTo>
                  <a:pt x="2816531" y="4202349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3807571" y="1106345"/>
            <a:ext cx="1603739" cy="2930810"/>
          </a:xfrm>
          <a:custGeom>
            <a:avLst/>
            <a:gdLst/>
            <a:ahLst/>
            <a:cxnLst/>
            <a:rect l="l" t="t" r="r" b="b"/>
            <a:pathLst>
              <a:path w="1303852" h="2392498" extrusionOk="0">
                <a:moveTo>
                  <a:pt x="1040950" y="0"/>
                </a:moveTo>
                <a:lnTo>
                  <a:pt x="0" y="2392499"/>
                </a:lnTo>
                <a:lnTo>
                  <a:pt x="262902" y="2392499"/>
                </a:lnTo>
                <a:lnTo>
                  <a:pt x="1303852" y="0"/>
                </a:lnTo>
                <a:lnTo>
                  <a:pt x="1040950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7150" dist="19050" algn="bl" rotWithShape="0">
              <a:schemeClr val="dk1">
                <a:alpha val="30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457200" y="2065057"/>
            <a:ext cx="3477000" cy="901309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3000" b="1" i="0" u="none" strike="noStrike" cap="none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336131C-E084-4319-BACC-268159EA41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577" y="1631081"/>
            <a:ext cx="3476625" cy="337191"/>
          </a:xfrm>
          <a:prstGeom prst="rect">
            <a:avLst/>
          </a:prstGeom>
        </p:spPr>
        <p:txBody>
          <a:bodyPr/>
          <a:lstStyle>
            <a:lvl1pPr marL="76200" indent="0">
              <a:buNone/>
              <a:defRPr lang="en-GB" sz="1400" b="0" i="0" u="none" strike="noStrike" cap="none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defRPr>
            </a:lvl1pPr>
          </a:lstStyle>
          <a:p>
            <a:pPr lvl="0"/>
            <a:r>
              <a:rPr lang="it-IT" dirty="0"/>
              <a:t>Fare clic inserire la settimana</a:t>
            </a:r>
            <a:endParaRPr lang="en-GB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A3EED8FB-7F10-483B-8D80-04848E95A16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322" y="92428"/>
            <a:ext cx="4992687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serie</a:t>
            </a:r>
            <a:endParaRPr lang="en-GB" dirty="0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00ED64F6-4CFA-4B91-8408-59847B5DE1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Immagine 9">
            <a:extLst>
              <a:ext uri="{FF2B5EF4-FFF2-40B4-BE49-F238E27FC236}">
                <a16:creationId xmlns:a16="http://schemas.microsoft.com/office/drawing/2014/main" id="{186FBAED-16B1-4132-B0EB-57BA0670AE9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7330" y="44539"/>
            <a:ext cx="1210579" cy="50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6911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" preserve="1" userDrawn="1">
  <p:cSld name="1_Titl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457200" y="2065057"/>
            <a:ext cx="3477000" cy="901309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3000" b="1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336131C-E084-4319-BACC-268159EA41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577" y="1631081"/>
            <a:ext cx="3476625" cy="337191"/>
          </a:xfrm>
          <a:prstGeom prst="rect">
            <a:avLst/>
          </a:prstGeom>
        </p:spPr>
        <p:txBody>
          <a:bodyPr/>
          <a:lstStyle>
            <a:lvl1pPr marL="76200" indent="0">
              <a:buNone/>
              <a:defRPr lang="en-GB" sz="1400" b="0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defRPr>
            </a:lvl1pPr>
          </a:lstStyle>
          <a:p>
            <a:pPr lvl="0"/>
            <a:r>
              <a:rPr lang="it-IT" dirty="0"/>
              <a:t>Fare clic inserire la settimana</a:t>
            </a:r>
            <a:endParaRPr lang="en-GB" dirty="0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00ED64F6-4CFA-4B91-8408-59847B5DE1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Immagine 9">
            <a:extLst>
              <a:ext uri="{FF2B5EF4-FFF2-40B4-BE49-F238E27FC236}">
                <a16:creationId xmlns:a16="http://schemas.microsoft.com/office/drawing/2014/main" id="{22087679-CC85-452F-AB85-C8D8737D9A4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72550" y="75936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2190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" preserve="1" userDrawn="1">
  <p:cSld name="1_Title">
    <p:bg>
      <p:bgPr>
        <a:solidFill>
          <a:schemeClr val="bg1"/>
        </a:solidFill>
        <a:effectLst/>
      </p:bgPr>
    </p:bg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bridge&#10;&#10;Description automatically generated">
            <a:extLst>
              <a:ext uri="{FF2B5EF4-FFF2-40B4-BE49-F238E27FC236}">
                <a16:creationId xmlns:a16="http://schemas.microsoft.com/office/drawing/2014/main" id="{D260D765-AFB3-4838-A34C-2CBD22F2496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99619"/>
            <a:ext cx="9144000" cy="5243119"/>
          </a:xfrm>
          <a:prstGeom prst="rect">
            <a:avLst/>
          </a:prstGeom>
        </p:spPr>
      </p:pic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457200" y="2065057"/>
            <a:ext cx="3477000" cy="901309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3000" b="1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336131C-E084-4319-BACC-268159EA41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577" y="1631081"/>
            <a:ext cx="3476625" cy="337191"/>
          </a:xfrm>
          <a:prstGeom prst="rect">
            <a:avLst/>
          </a:prstGeom>
        </p:spPr>
        <p:txBody>
          <a:bodyPr/>
          <a:lstStyle>
            <a:lvl1pPr marL="76200" indent="0">
              <a:buNone/>
              <a:defRPr lang="en-GB" sz="1400" b="0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defRPr>
            </a:lvl1pPr>
          </a:lstStyle>
          <a:p>
            <a:pPr lvl="0"/>
            <a:r>
              <a:rPr lang="it-IT" dirty="0"/>
              <a:t>Fare clic inserire la settimana</a:t>
            </a:r>
            <a:endParaRPr lang="en-GB" dirty="0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00ED64F6-4CFA-4B91-8408-59847B5DE12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0807" y="50989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Immagine 9">
            <a:extLst>
              <a:ext uri="{FF2B5EF4-FFF2-40B4-BE49-F238E27FC236}">
                <a16:creationId xmlns:a16="http://schemas.microsoft.com/office/drawing/2014/main" id="{965575AA-8B68-4BFD-A28D-866FB102620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427" y="89745"/>
            <a:ext cx="1210579" cy="50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9423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 - 1/3" userDrawn="1">
  <p:cSld name="Blank - 1/3">
    <p:bg>
      <p:bgRef idx="1001">
        <a:schemeClr val="bg1"/>
      </p:bgRef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/>
          <p:nvPr/>
        </p:nvSpPr>
        <p:spPr>
          <a:xfrm>
            <a:off x="1" y="0"/>
            <a:ext cx="4042035" cy="5171276"/>
          </a:xfrm>
          <a:custGeom>
            <a:avLst/>
            <a:gdLst/>
            <a:ahLst/>
            <a:cxnLst/>
            <a:rect l="l" t="t" r="r" b="b"/>
            <a:pathLst>
              <a:path w="161407" h="206500" extrusionOk="0">
                <a:moveTo>
                  <a:pt x="71935" y="206500"/>
                </a:moveTo>
                <a:lnTo>
                  <a:pt x="161407" y="0"/>
                </a:lnTo>
                <a:lnTo>
                  <a:pt x="0" y="0"/>
                </a:lnTo>
                <a:lnTo>
                  <a:pt x="0" y="20614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</p:sp>
      <p:sp>
        <p:nvSpPr>
          <p:cNvPr id="69" name="Google Shape;69;p12"/>
          <p:cNvSpPr/>
          <p:nvPr/>
        </p:nvSpPr>
        <p:spPr>
          <a:xfrm>
            <a:off x="2385871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266841-FA86-43B5-BBD7-066DFE33A2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321" y="9242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lezione</a:t>
            </a:r>
            <a:endParaRPr lang="en-GB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8C940D76-128E-4708-8080-94F18F637C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314" y="720265"/>
            <a:ext cx="2892425" cy="1585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358775" indent="-276225">
              <a:buFont typeface="+mj-lt"/>
              <a:buNone/>
              <a:defRPr lang="en-GB" sz="2400" b="1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541337" lvl="0" indent="-457200">
              <a:lnSpc>
                <a:spcPct val="90000"/>
              </a:lnSpc>
              <a:spcBef>
                <a:spcPts val="0"/>
              </a:spcBef>
              <a:buSzPts val="4200"/>
            </a:pPr>
            <a:r>
              <a:rPr lang="it-IT" dirty="0"/>
              <a:t>Fare clic inserire titolo sezione</a:t>
            </a:r>
            <a:endParaRPr lang="en-GB" dirty="0"/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16453E12-3EC7-432A-BCC2-43A2FC1855B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70020" y="720265"/>
            <a:ext cx="4983480" cy="3577417"/>
          </a:xfrm>
          <a:prstGeom prst="rect">
            <a:avLst/>
          </a:prstGeom>
        </p:spPr>
        <p:txBody>
          <a:bodyPr/>
          <a:lstStyle>
            <a:lvl1pPr marL="358775" indent="-274638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it-IT" dirty="0"/>
              <a:t>Fare clic per inserire elenco puntato contenuti</a:t>
            </a:r>
            <a:endParaRPr lang="en-GB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822D44AD-E30E-43AB-95F9-500D7502AF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69327" y="4596463"/>
            <a:ext cx="1190179" cy="504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0087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 - 1/3" preserve="1" userDrawn="1">
  <p:cSld name="1_Blank - 1/3">
    <p:bg>
      <p:bgRef idx="1001">
        <a:schemeClr val="bg1"/>
      </p:bgRef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/>
          <p:nvPr/>
        </p:nvSpPr>
        <p:spPr>
          <a:xfrm>
            <a:off x="1" y="0"/>
            <a:ext cx="4042035" cy="5171276"/>
          </a:xfrm>
          <a:custGeom>
            <a:avLst/>
            <a:gdLst/>
            <a:ahLst/>
            <a:cxnLst/>
            <a:rect l="l" t="t" r="r" b="b"/>
            <a:pathLst>
              <a:path w="161407" h="206500" extrusionOk="0">
                <a:moveTo>
                  <a:pt x="71935" y="206500"/>
                </a:moveTo>
                <a:lnTo>
                  <a:pt x="161407" y="0"/>
                </a:lnTo>
                <a:lnTo>
                  <a:pt x="0" y="0"/>
                </a:lnTo>
                <a:lnTo>
                  <a:pt x="0" y="20614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</p:sp>
      <p:sp>
        <p:nvSpPr>
          <p:cNvPr id="69" name="Google Shape;69;p12"/>
          <p:cNvSpPr/>
          <p:nvPr/>
        </p:nvSpPr>
        <p:spPr>
          <a:xfrm>
            <a:off x="2385871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00095B15-CC3D-4B46-9239-32D4F03A62E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69327" y="4596463"/>
            <a:ext cx="1190179" cy="504924"/>
          </a:xfrm>
          <a:prstGeom prst="rect">
            <a:avLst/>
          </a:prstGeom>
        </p:spPr>
      </p:pic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266841-FA86-43B5-BBD7-066DFE33A2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321" y="9242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lezione</a:t>
            </a:r>
            <a:endParaRPr lang="en-GB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8C940D76-128E-4708-8080-94F18F637C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314" y="720265"/>
            <a:ext cx="2892425" cy="1585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358775" indent="-276225">
              <a:buFont typeface="+mj-lt"/>
              <a:buNone/>
              <a:defRPr lang="en-GB" sz="24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541337" lvl="0" indent="-457200">
              <a:lnSpc>
                <a:spcPct val="90000"/>
              </a:lnSpc>
              <a:spcBef>
                <a:spcPts val="0"/>
              </a:spcBef>
              <a:buSzPts val="4200"/>
            </a:pPr>
            <a:r>
              <a:rPr lang="it-IT" dirty="0"/>
              <a:t>Fare clic inserire titolo sezione</a:t>
            </a:r>
            <a:endParaRPr lang="en-GB" dirty="0"/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16453E12-3EC7-432A-BCC2-43A2FC1855B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70020" y="720265"/>
            <a:ext cx="4983480" cy="3577417"/>
          </a:xfrm>
          <a:prstGeom prst="rect">
            <a:avLst/>
          </a:prstGeom>
        </p:spPr>
        <p:txBody>
          <a:bodyPr/>
          <a:lstStyle>
            <a:lvl1pPr marL="358775" indent="-274638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it-IT" dirty="0"/>
              <a:t>Fare clic per inserire elenco puntato contenuti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19171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 - 1/3" preserve="1" userDrawn="1">
  <p:cSld name="1_Blank - 1/3">
    <p:bg>
      <p:bgRef idx="1001">
        <a:schemeClr val="bg1"/>
      </p:bgRef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/>
          <p:nvPr/>
        </p:nvSpPr>
        <p:spPr>
          <a:xfrm>
            <a:off x="1" y="0"/>
            <a:ext cx="4042035" cy="5171276"/>
          </a:xfrm>
          <a:custGeom>
            <a:avLst/>
            <a:gdLst/>
            <a:ahLst/>
            <a:cxnLst/>
            <a:rect l="l" t="t" r="r" b="b"/>
            <a:pathLst>
              <a:path w="161407" h="206500" extrusionOk="0">
                <a:moveTo>
                  <a:pt x="71935" y="206500"/>
                </a:moveTo>
                <a:lnTo>
                  <a:pt x="161407" y="0"/>
                </a:lnTo>
                <a:lnTo>
                  <a:pt x="0" y="0"/>
                </a:lnTo>
                <a:lnTo>
                  <a:pt x="0" y="20614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</p:sp>
      <p:sp>
        <p:nvSpPr>
          <p:cNvPr id="69" name="Google Shape;69;p12"/>
          <p:cNvSpPr/>
          <p:nvPr/>
        </p:nvSpPr>
        <p:spPr>
          <a:xfrm>
            <a:off x="2385871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rgbClr val="FFB13F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00095B15-CC3D-4B46-9239-32D4F03A62E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69327" y="4596463"/>
            <a:ext cx="1190179" cy="504924"/>
          </a:xfrm>
          <a:prstGeom prst="rect">
            <a:avLst/>
          </a:prstGeom>
        </p:spPr>
      </p:pic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266841-FA86-43B5-BBD7-066DFE33A2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321" y="9242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lezione</a:t>
            </a:r>
            <a:endParaRPr lang="en-GB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8C940D76-128E-4708-8080-94F18F637C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314" y="720265"/>
            <a:ext cx="2892425" cy="1585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358775" indent="-276225">
              <a:buFont typeface="+mj-lt"/>
              <a:buNone/>
              <a:defRPr lang="en-GB" sz="2400" b="1" dirty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541337" lvl="0" indent="-457200">
              <a:lnSpc>
                <a:spcPct val="90000"/>
              </a:lnSpc>
              <a:spcBef>
                <a:spcPts val="0"/>
              </a:spcBef>
              <a:buSzPts val="4200"/>
            </a:pPr>
            <a:r>
              <a:rPr lang="it-IT" dirty="0"/>
              <a:t>Fare clic inserire titolo sezione</a:t>
            </a:r>
            <a:endParaRPr lang="en-GB" dirty="0"/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16453E12-3EC7-432A-BCC2-43A2FC1855B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70020" y="720265"/>
            <a:ext cx="4983480" cy="3577417"/>
          </a:xfrm>
          <a:prstGeom prst="rect">
            <a:avLst/>
          </a:prstGeom>
        </p:spPr>
        <p:txBody>
          <a:bodyPr/>
          <a:lstStyle>
            <a:lvl1pPr marL="358775" indent="-274638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it-IT" dirty="0"/>
              <a:t>Fare clic per inserire elenco puntato contenuti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608148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461DB742-2EF3-403D-BAAB-ADB5BD0115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  <p:sp>
        <p:nvSpPr>
          <p:cNvPr id="12" name="Segnaposto testo 9">
            <a:extLst>
              <a:ext uri="{FF2B5EF4-FFF2-40B4-BE49-F238E27FC236}">
                <a16:creationId xmlns:a16="http://schemas.microsoft.com/office/drawing/2014/main" id="{20031232-4D3D-460B-911B-435EFB4777A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35252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rgbClr val="FFB13F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12" name="Segnaposto testo 9">
            <a:extLst>
              <a:ext uri="{FF2B5EF4-FFF2-40B4-BE49-F238E27FC236}">
                <a16:creationId xmlns:a16="http://schemas.microsoft.com/office/drawing/2014/main" id="{20031232-4D3D-460B-911B-435EFB4777A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6" name="Immagine 9">
            <a:extLst>
              <a:ext uri="{FF2B5EF4-FFF2-40B4-BE49-F238E27FC236}">
                <a16:creationId xmlns:a16="http://schemas.microsoft.com/office/drawing/2014/main" id="{D86A798F-96FA-4F1A-92F0-D3E2EE00E6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0994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6" name="Immagine 9">
            <a:extLst>
              <a:ext uri="{FF2B5EF4-FFF2-40B4-BE49-F238E27FC236}">
                <a16:creationId xmlns:a16="http://schemas.microsoft.com/office/drawing/2014/main" id="{2C501BB5-2942-42A7-92A7-30C0104D26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2821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6" name="Immagine 9">
            <a:extLst>
              <a:ext uri="{FF2B5EF4-FFF2-40B4-BE49-F238E27FC236}">
                <a16:creationId xmlns:a16="http://schemas.microsoft.com/office/drawing/2014/main" id="{3603BD85-9289-4FC1-9777-290482CA7F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7778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3FB0F25-238F-4FE5-AAAE-6FC79B9230B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6993" y="628190"/>
            <a:ext cx="2567684" cy="2121718"/>
          </a:xfrm>
          <a:prstGeom prst="rect">
            <a:avLst/>
          </a:prstGeom>
          <a:ln>
            <a:noFill/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BFAB89E-7A30-490F-8BDA-CE9BBB7F24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b="3842"/>
          <a:stretch/>
        </p:blipFill>
        <p:spPr>
          <a:xfrm>
            <a:off x="3071082" y="632336"/>
            <a:ext cx="2544304" cy="2117571"/>
          </a:xfrm>
          <a:prstGeom prst="rect">
            <a:avLst/>
          </a:prstGeom>
          <a:ln>
            <a:noFill/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57C79C2-2CDD-4F73-9810-126000C907D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709274" y="628190"/>
            <a:ext cx="2548132" cy="2117572"/>
          </a:xfrm>
          <a:prstGeom prst="rect">
            <a:avLst/>
          </a:prstGeom>
          <a:ln>
            <a:noFill/>
          </a:ln>
        </p:spPr>
      </p:pic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13" name="Immagine 9">
            <a:extLst>
              <a:ext uri="{FF2B5EF4-FFF2-40B4-BE49-F238E27FC236}">
                <a16:creationId xmlns:a16="http://schemas.microsoft.com/office/drawing/2014/main" id="{9334689C-8374-47F1-9F5A-143B323BF1F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5754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LEGO, toy&#10;&#10;Description automatically generated">
            <a:extLst>
              <a:ext uri="{FF2B5EF4-FFF2-40B4-BE49-F238E27FC236}">
                <a16:creationId xmlns:a16="http://schemas.microsoft.com/office/drawing/2014/main" id="{94B78BA1-D001-43A1-AA75-23C645D58B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66927" y="1674446"/>
            <a:ext cx="2572351" cy="3466797"/>
          </a:xfrm>
          <a:prstGeom prst="rect">
            <a:avLst/>
          </a:prstGeom>
        </p:spPr>
      </p:pic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11" name="Immagine 9">
            <a:extLst>
              <a:ext uri="{FF2B5EF4-FFF2-40B4-BE49-F238E27FC236}">
                <a16:creationId xmlns:a16="http://schemas.microsoft.com/office/drawing/2014/main" id="{1C598754-CA08-4547-85CE-06A60FDF6D7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3924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25A161B-2664-484F-97D4-44E1F4B3B7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7224" y="549561"/>
            <a:ext cx="8282498" cy="4486353"/>
          </a:xfrm>
          <a:prstGeom prst="rect">
            <a:avLst/>
          </a:prstGeom>
        </p:spPr>
      </p:pic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rgbClr val="1CA6DF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6948377" y="297246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12" name="Immagine 9">
            <a:extLst>
              <a:ext uri="{FF2B5EF4-FFF2-40B4-BE49-F238E27FC236}">
                <a16:creationId xmlns:a16="http://schemas.microsoft.com/office/drawing/2014/main" id="{E0CA2852-DA2F-40EA-9C53-36413AE2C33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1251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7220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blipFill dpi="0" rotWithShape="1">
          <a:blip r:embed="rId26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Google Shape;9;p1"/>
          <p:cNvCxnSpPr>
            <a:cxnSpLocks/>
          </p:cNvCxnSpPr>
          <p:nvPr/>
        </p:nvCxnSpPr>
        <p:spPr>
          <a:xfrm>
            <a:off x="457200" y="2982549"/>
            <a:ext cx="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3" name="Immagine 2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Immagine 3"/>
          <p:cNvPicPr>
            <a:picLocks noChangeAspect="1"/>
          </p:cNvPicPr>
          <p:nvPr userDrawn="1"/>
        </p:nvPicPr>
        <p:blipFill>
          <a:blip r:embed="rId2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5181" y="4612352"/>
            <a:ext cx="1210579" cy="509884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65" r:id="rId2"/>
    <p:sldLayoutId id="2147483666" r:id="rId3"/>
    <p:sldLayoutId id="2147483667" r:id="rId4"/>
    <p:sldLayoutId id="2147483662" r:id="rId5"/>
    <p:sldLayoutId id="2147483668" r:id="rId6"/>
    <p:sldLayoutId id="2147483674" r:id="rId7"/>
    <p:sldLayoutId id="2147483671" r:id="rId8"/>
    <p:sldLayoutId id="2147483673" r:id="rId9"/>
    <p:sldLayoutId id="2147483678" r:id="rId10"/>
    <p:sldLayoutId id="2147483672" r:id="rId11"/>
    <p:sldLayoutId id="2147483669" r:id="rId12"/>
    <p:sldLayoutId id="2147483683" r:id="rId13"/>
    <p:sldLayoutId id="2147483681" r:id="rId14"/>
    <p:sldLayoutId id="2147483682" r:id="rId15"/>
    <p:sldLayoutId id="2147483650" r:id="rId16"/>
    <p:sldLayoutId id="2147483676" r:id="rId17"/>
    <p:sldLayoutId id="2147483680" r:id="rId18"/>
    <p:sldLayoutId id="2147483677" r:id="rId19"/>
    <p:sldLayoutId id="2147483663" r:id="rId20"/>
    <p:sldLayoutId id="2147483675" r:id="rId21"/>
    <p:sldLayoutId id="2147483664" r:id="rId22"/>
    <p:sldLayoutId id="2147483670" r:id="rId23"/>
    <p:sldLayoutId id="2147483679" r:id="rId24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asdeasoft.net/?get-started-webinars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hyperlink" Target="https://asdeasoft.net/forum/viewforum.php?f=53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microsoft.com/office/2007/relationships/hdphoto" Target="../media/hdphoto4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youtu.be/l6ZIhiROfLU" TargetMode="Externa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Relationship Id="rId5" Type="http://schemas.openxmlformats.org/officeDocument/2006/relationships/hyperlink" Target="https://asdeasoft.net/?get-started-webinars" TargetMode="External"/><Relationship Id="rId4" Type="http://schemas.microsoft.com/office/2007/relationships/hdphoto" Target="../media/hdphoto3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7.png"/><Relationship Id="rId4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s://hdfgroup.org/" TargetMode="External"/><Relationship Id="rId13" Type="http://schemas.openxmlformats.org/officeDocument/2006/relationships/hyperlink" Target="https://opensees.berkeley.edu/wiki/images/a/ab/IntegrationTypes.pdf" TargetMode="External"/><Relationship Id="rId18" Type="http://schemas.openxmlformats.org/officeDocument/2006/relationships/hyperlink" Target="https://opensees.github.io/OpenSeesDocumentation/index.html" TargetMode="External"/><Relationship Id="rId26" Type="http://schemas.openxmlformats.org/officeDocument/2006/relationships/hyperlink" Target="https://portwooddigital.com/" TargetMode="External"/><Relationship Id="rId3" Type="http://schemas.openxmlformats.org/officeDocument/2006/relationships/hyperlink" Target="https://asdeasoft.net/pdf/STKO%20Installation%20guide.pdf" TargetMode="External"/><Relationship Id="rId21" Type="http://schemas.openxmlformats.org/officeDocument/2006/relationships/hyperlink" Target="https://github.com/OpenSees/OpenSees" TargetMode="External"/><Relationship Id="rId7" Type="http://schemas.openxmlformats.org/officeDocument/2006/relationships/hyperlink" Target="https://asdeasoft.net/?opensees_validation" TargetMode="External"/><Relationship Id="rId12" Type="http://schemas.openxmlformats.org/officeDocument/2006/relationships/hyperlink" Target="https://portwooddigital.com/2020/02/23/a-tale-of-two-element-formulations/" TargetMode="External"/><Relationship Id="rId17" Type="http://schemas.openxmlformats.org/officeDocument/2006/relationships/hyperlink" Target="https://opensees.berkeley.edu/OpenSees/manuals/usermanual/OpenSeesCommandLanguageManualJune2006.pdf" TargetMode="External"/><Relationship Id="rId25" Type="http://schemas.openxmlformats.org/officeDocument/2006/relationships/hyperlink" Target="https://courses.silviasbrainery.com/" TargetMode="External"/><Relationship Id="rId2" Type="http://schemas.openxmlformats.org/officeDocument/2006/relationships/notesSlide" Target="../notesSlides/notesSlide24.xml"/><Relationship Id="rId16" Type="http://schemas.openxmlformats.org/officeDocument/2006/relationships/hyperlink" Target="https://opensees.berkeley.edu/wiki/index.php/Main_Page" TargetMode="External"/><Relationship Id="rId20" Type="http://schemas.openxmlformats.org/officeDocument/2006/relationships/hyperlink" Target="https://www.facebook.com/groups/opensees/" TargetMode="External"/><Relationship Id="rId29" Type="http://schemas.openxmlformats.org/officeDocument/2006/relationships/hyperlink" Target="https://asdeasoft.net/pdf/_STKO%20Manual_.pdf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asdeasoft.net/pdf/MPCO_Recorder.pdf" TargetMode="External"/><Relationship Id="rId11" Type="http://schemas.openxmlformats.org/officeDocument/2006/relationships/hyperlink" Target="https://ascelibrary.org/doi/10.1061/%28ASCE%290733-9445%281997%29123%3A7%28958%29" TargetMode="External"/><Relationship Id="rId24" Type="http://schemas.openxmlformats.org/officeDocument/2006/relationships/hyperlink" Target="mailto:pchi893@aucklanduni.ac.nz" TargetMode="External"/><Relationship Id="rId5" Type="http://schemas.openxmlformats.org/officeDocument/2006/relationships/hyperlink" Target="https://asdeasoft.net/stko-wiki/" TargetMode="External"/><Relationship Id="rId15" Type="http://schemas.openxmlformats.org/officeDocument/2006/relationships/hyperlink" Target="https://opensees.berkeley.edu/index.php" TargetMode="External"/><Relationship Id="rId23" Type="http://schemas.openxmlformats.org/officeDocument/2006/relationships/hyperlink" Target="https://www.youtube.com/channel/UCNnQc_JjWz-gJh4GQwQZHNA" TargetMode="External"/><Relationship Id="rId28" Type="http://schemas.openxmlformats.org/officeDocument/2006/relationships/hyperlink" Target="http://www.nafems.org/" TargetMode="External"/><Relationship Id="rId10" Type="http://schemas.openxmlformats.org/officeDocument/2006/relationships/hyperlink" Target="https://portwooddigital.com/2021/04/28/syllabus-by-blogging/" TargetMode="External"/><Relationship Id="rId19" Type="http://schemas.openxmlformats.org/officeDocument/2006/relationships/hyperlink" Target="https://opensees.berkeley.edu/community/index.php" TargetMode="External"/><Relationship Id="rId4" Type="http://schemas.openxmlformats.org/officeDocument/2006/relationships/hyperlink" Target="https://docs.python.org/3/tutorial/index.html" TargetMode="External"/><Relationship Id="rId9" Type="http://schemas.openxmlformats.org/officeDocument/2006/relationships/hyperlink" Target="https://www.hdfgroup.org/downloads/hdfview/" TargetMode="External"/><Relationship Id="rId14" Type="http://schemas.openxmlformats.org/officeDocument/2006/relationships/hyperlink" Target="https://www.youtube.com/watch?v=GJcnLosKdaU&amp;t=8s" TargetMode="External"/><Relationship Id="rId22" Type="http://schemas.openxmlformats.org/officeDocument/2006/relationships/hyperlink" Target="https://opensees.berkeley.edu/wiki/index.php/Examples" TargetMode="External"/><Relationship Id="rId27" Type="http://schemas.openxmlformats.org/officeDocument/2006/relationships/hyperlink" Target="https://asdeasoft.net/?product-stko" TargetMode="External"/><Relationship Id="rId30" Type="http://schemas.openxmlformats.org/officeDocument/2006/relationships/hyperlink" Target="https://www.youtube.com/playlist?list=PLxIjVL0KnONuxLl5QkvVxyiSKy3Gah29Q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asdeasoft.net/forum/viewforum.php?f=54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1.xml"/><Relationship Id="rId5" Type="http://schemas.openxmlformats.org/officeDocument/2006/relationships/hyperlink" Target="div%3eIcons%20made%20by%20%3ca%20href=%22https:/www.freepik.com%22%20title=%22Freepik%22%3eFreepik%3c/a%3e%20from%20%3ca%20href=%22https:/www.flaticon.com/%22%20title=%22Flaticon%22%3ewww.flaticon.com%3c/a%3e%3c/div" TargetMode="External"/><Relationship Id="rId4" Type="http://schemas.openxmlformats.org/officeDocument/2006/relationships/hyperlink" Target="https://www.slidescarnival.com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egnaposto testo 7">
            <a:extLst>
              <a:ext uri="{FF2B5EF4-FFF2-40B4-BE49-F238E27FC236}">
                <a16:creationId xmlns:a16="http://schemas.microsoft.com/office/drawing/2014/main" id="{C00FD74A-8B91-4E53-A3A5-A621BFCD9B1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7322" y="1347840"/>
            <a:ext cx="4563883" cy="2601546"/>
          </a:xfrm>
        </p:spPr>
        <p:txBody>
          <a:bodyPr/>
          <a:lstStyle/>
          <a:p>
            <a:r>
              <a:rPr lang="en-US" sz="1800" dirty="0">
                <a:solidFill>
                  <a:schemeClr val="bg1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starting </a:t>
            </a:r>
            <a:r>
              <a:rPr lang="en-US" sz="1800" b="1" u="sng" dirty="0">
                <a:solidFill>
                  <a:schemeClr val="bg1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from scratch</a:t>
            </a:r>
          </a:p>
          <a:p>
            <a:endParaRPr lang="en-US" sz="1800" dirty="0">
              <a:solidFill>
                <a:schemeClr val="bg1"/>
              </a:solidFill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>
              <a:tabLst>
                <a:tab pos="898525" algn="l"/>
                <a:tab pos="1433513" algn="l"/>
              </a:tabLst>
            </a:pPr>
            <a:r>
              <a:rPr lang="en-US" sz="1800" b="1" dirty="0">
                <a:solidFill>
                  <a:schemeClr val="bg1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20 classes</a:t>
            </a:r>
          </a:p>
        </p:txBody>
      </p:sp>
      <p:sp>
        <p:nvSpPr>
          <p:cNvPr id="28" name="Triangolo isoscele 27">
            <a:extLst>
              <a:ext uri="{FF2B5EF4-FFF2-40B4-BE49-F238E27FC236}">
                <a16:creationId xmlns:a16="http://schemas.microsoft.com/office/drawing/2014/main" id="{13DA0902-F6D5-4899-85F1-BEFC00C2B41A}"/>
              </a:ext>
            </a:extLst>
          </p:cNvPr>
          <p:cNvSpPr/>
          <p:nvPr/>
        </p:nvSpPr>
        <p:spPr>
          <a:xfrm rot="10800000">
            <a:off x="606428" y="2832165"/>
            <a:ext cx="520694" cy="628728"/>
          </a:xfrm>
          <a:prstGeom prst="triangle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latin typeface="Open Sans" panose="020B0606030504020204" pitchFamily="34" charset="0"/>
            </a:endParaRPr>
          </a:p>
        </p:txBody>
      </p:sp>
      <p:sp>
        <p:nvSpPr>
          <p:cNvPr id="7" name="Titolo 6">
            <a:extLst>
              <a:ext uri="{FF2B5EF4-FFF2-40B4-BE49-F238E27FC236}">
                <a16:creationId xmlns:a16="http://schemas.microsoft.com/office/drawing/2014/main" id="{984B2710-353E-41B4-B5D7-0585159A9B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599" y="434955"/>
            <a:ext cx="4563883" cy="901309"/>
          </a:xfrm>
        </p:spPr>
        <p:txBody>
          <a:bodyPr/>
          <a:lstStyle/>
          <a:p>
            <a:r>
              <a:rPr lang="en-US" dirty="0"/>
              <a:t>GET STARTED in OpenSees with STKO</a:t>
            </a:r>
          </a:p>
        </p:txBody>
      </p:sp>
      <p:sp>
        <p:nvSpPr>
          <p:cNvPr id="12" name="Segnaposto testo 8">
            <a:extLst>
              <a:ext uri="{FF2B5EF4-FFF2-40B4-BE49-F238E27FC236}">
                <a16:creationId xmlns:a16="http://schemas.microsoft.com/office/drawing/2014/main" id="{15B2AD9F-5DC3-4F63-9603-8A1321F4D496}"/>
              </a:ext>
            </a:extLst>
          </p:cNvPr>
          <p:cNvSpPr txBox="1">
            <a:spLocks/>
          </p:cNvSpPr>
          <p:nvPr/>
        </p:nvSpPr>
        <p:spPr>
          <a:xfrm>
            <a:off x="87322" y="92428"/>
            <a:ext cx="3381091" cy="26269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76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/>
              <a:t>Welcome to: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F43EFBEB-6123-41DE-B54B-B2BD97A99F30}"/>
              </a:ext>
            </a:extLst>
          </p:cNvPr>
          <p:cNvSpPr txBox="1"/>
          <p:nvPr/>
        </p:nvSpPr>
        <p:spPr>
          <a:xfrm>
            <a:off x="137549" y="4334353"/>
            <a:ext cx="311266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Support materials uploaded </a:t>
            </a:r>
            <a:r>
              <a:rPr lang="en-US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hlinkClick r:id="rId3"/>
              </a:rPr>
              <a:t>here</a:t>
            </a:r>
            <a:r>
              <a:rPr lang="en-US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within 24h</a:t>
            </a:r>
            <a:endParaRPr lang="en-US" sz="1100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F831D080-6302-42A2-8557-D98D7523F0EF}"/>
              </a:ext>
            </a:extLst>
          </p:cNvPr>
          <p:cNvSpPr/>
          <p:nvPr/>
        </p:nvSpPr>
        <p:spPr>
          <a:xfrm>
            <a:off x="214668" y="2832165"/>
            <a:ext cx="652108" cy="628729"/>
          </a:xfrm>
          <a:prstGeom prst="rect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00" b="1" dirty="0">
                <a:latin typeface="Open Sans" panose="020B0606030504020204" pitchFamily="34" charset="0"/>
              </a:rPr>
              <a:t>30</a:t>
            </a:r>
          </a:p>
          <a:p>
            <a:pPr algn="ctr"/>
            <a:r>
              <a:rPr lang="it-IT" sz="1600" b="1" dirty="0">
                <a:latin typeface="Open Sans" panose="020B0606030504020204" pitchFamily="34" charset="0"/>
              </a:rPr>
              <a:t>min</a:t>
            </a:r>
            <a:endParaRPr lang="en-GB" sz="1600" b="1" dirty="0">
              <a:latin typeface="Open Sans" panose="020B0606030504020204" pitchFamily="34" charset="0"/>
            </a:endParaRPr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2038E18C-B5C4-4613-83B2-70325195C1DA}"/>
              </a:ext>
            </a:extLst>
          </p:cNvPr>
          <p:cNvSpPr/>
          <p:nvPr/>
        </p:nvSpPr>
        <p:spPr>
          <a:xfrm>
            <a:off x="1225710" y="2832165"/>
            <a:ext cx="652108" cy="628729"/>
          </a:xfrm>
          <a:prstGeom prst="rect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dirty="0">
                <a:latin typeface="Open Sans" panose="020B0606030504020204" pitchFamily="34" charset="0"/>
              </a:rPr>
              <a:t>??</a:t>
            </a:r>
            <a:endParaRPr lang="en-GB" sz="2800" b="1" dirty="0">
              <a:latin typeface="Open Sans" panose="020B0606030504020204" pitchFamily="34" charset="0"/>
            </a:endParaRPr>
          </a:p>
        </p:txBody>
      </p:sp>
      <p:sp>
        <p:nvSpPr>
          <p:cNvPr id="29" name="Triangolo isoscele 28">
            <a:extLst>
              <a:ext uri="{FF2B5EF4-FFF2-40B4-BE49-F238E27FC236}">
                <a16:creationId xmlns:a16="http://schemas.microsoft.com/office/drawing/2014/main" id="{93DE2BAB-5A11-44A0-A729-DF8C31610CB0}"/>
              </a:ext>
            </a:extLst>
          </p:cNvPr>
          <p:cNvSpPr/>
          <p:nvPr/>
        </p:nvSpPr>
        <p:spPr>
          <a:xfrm>
            <a:off x="963022" y="2832165"/>
            <a:ext cx="520694" cy="628728"/>
          </a:xfrm>
          <a:prstGeom prst="triangle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30" name="Triangolo isoscele 29">
            <a:extLst>
              <a:ext uri="{FF2B5EF4-FFF2-40B4-BE49-F238E27FC236}">
                <a16:creationId xmlns:a16="http://schemas.microsoft.com/office/drawing/2014/main" id="{E64404CA-6CA8-4CEE-B5C2-B563517E97C0}"/>
              </a:ext>
            </a:extLst>
          </p:cNvPr>
          <p:cNvSpPr/>
          <p:nvPr/>
        </p:nvSpPr>
        <p:spPr>
          <a:xfrm rot="10800000" flipV="1">
            <a:off x="2368166" y="2832165"/>
            <a:ext cx="520694" cy="628728"/>
          </a:xfrm>
          <a:prstGeom prst="triangle">
            <a:avLst/>
          </a:prstGeom>
          <a:solidFill>
            <a:srgbClr val="00B0F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bg1">
                  <a:lumMod val="85000"/>
                </a:schemeClr>
              </a:solidFill>
              <a:latin typeface="Open Sans" panose="020B0606030504020204" pitchFamily="34" charset="0"/>
            </a:endParaRPr>
          </a:p>
        </p:txBody>
      </p:sp>
      <p:sp>
        <p:nvSpPr>
          <p:cNvPr id="31" name="Rettangolo 30">
            <a:extLst>
              <a:ext uri="{FF2B5EF4-FFF2-40B4-BE49-F238E27FC236}">
                <a16:creationId xmlns:a16="http://schemas.microsoft.com/office/drawing/2014/main" id="{BB1618C2-4CE3-4F08-A122-A1576D2BCDB6}"/>
              </a:ext>
            </a:extLst>
          </p:cNvPr>
          <p:cNvSpPr/>
          <p:nvPr/>
        </p:nvSpPr>
        <p:spPr>
          <a:xfrm flipV="1">
            <a:off x="1976406" y="2832164"/>
            <a:ext cx="652108" cy="628729"/>
          </a:xfrm>
          <a:prstGeom prst="rect">
            <a:avLst/>
          </a:prstGeom>
          <a:solidFill>
            <a:srgbClr val="00B0F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solidFill>
                <a:schemeClr val="bg1">
                  <a:lumMod val="85000"/>
                </a:schemeClr>
              </a:solidFill>
              <a:latin typeface="Open Sans" panose="020B0606030504020204" pitchFamily="34" charset="0"/>
            </a:endParaRPr>
          </a:p>
        </p:txBody>
      </p:sp>
      <p:sp>
        <p:nvSpPr>
          <p:cNvPr id="32" name="Rettangolo 31">
            <a:extLst>
              <a:ext uri="{FF2B5EF4-FFF2-40B4-BE49-F238E27FC236}">
                <a16:creationId xmlns:a16="http://schemas.microsoft.com/office/drawing/2014/main" id="{277909E9-F8A4-49CD-B999-3C008C4DA5AB}"/>
              </a:ext>
            </a:extLst>
          </p:cNvPr>
          <p:cNvSpPr/>
          <p:nvPr/>
        </p:nvSpPr>
        <p:spPr>
          <a:xfrm flipV="1">
            <a:off x="2987448" y="2832164"/>
            <a:ext cx="652108" cy="628729"/>
          </a:xfrm>
          <a:prstGeom prst="rect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latin typeface="Open Sans" panose="020B0606030504020204" pitchFamily="34" charset="0"/>
            </a:endParaRPr>
          </a:p>
        </p:txBody>
      </p:sp>
      <p:sp>
        <p:nvSpPr>
          <p:cNvPr id="33" name="Triangolo isoscele 32">
            <a:extLst>
              <a:ext uri="{FF2B5EF4-FFF2-40B4-BE49-F238E27FC236}">
                <a16:creationId xmlns:a16="http://schemas.microsoft.com/office/drawing/2014/main" id="{C130CFD9-C0B1-4428-9ACA-437E2B8B4D6E}"/>
              </a:ext>
            </a:extLst>
          </p:cNvPr>
          <p:cNvSpPr/>
          <p:nvPr/>
        </p:nvSpPr>
        <p:spPr>
          <a:xfrm flipV="1">
            <a:off x="2729523" y="2832165"/>
            <a:ext cx="520694" cy="628728"/>
          </a:xfrm>
          <a:prstGeom prst="triangle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grpSp>
        <p:nvGrpSpPr>
          <p:cNvPr id="19" name="Google Shape;371;p40">
            <a:extLst>
              <a:ext uri="{FF2B5EF4-FFF2-40B4-BE49-F238E27FC236}">
                <a16:creationId xmlns:a16="http://schemas.microsoft.com/office/drawing/2014/main" id="{AB1FB888-6F6E-4893-858F-278ED2347B52}"/>
              </a:ext>
            </a:extLst>
          </p:cNvPr>
          <p:cNvGrpSpPr/>
          <p:nvPr/>
        </p:nvGrpSpPr>
        <p:grpSpPr>
          <a:xfrm>
            <a:off x="2186485" y="2948263"/>
            <a:ext cx="321571" cy="399999"/>
            <a:chOff x="596350" y="929175"/>
            <a:chExt cx="407950" cy="497475"/>
          </a:xfrm>
        </p:grpSpPr>
        <p:sp>
          <p:nvSpPr>
            <p:cNvPr id="20" name="Google Shape;372;p40">
              <a:extLst>
                <a:ext uri="{FF2B5EF4-FFF2-40B4-BE49-F238E27FC236}">
                  <a16:creationId xmlns:a16="http://schemas.microsoft.com/office/drawing/2014/main" id="{6DEA7E16-479D-43BE-9585-FCE77AB19903}"/>
                </a:ext>
              </a:extLst>
            </p:cNvPr>
            <p:cNvSpPr/>
            <p:nvPr/>
          </p:nvSpPr>
          <p:spPr>
            <a:xfrm>
              <a:off x="596350" y="953550"/>
              <a:ext cx="387250" cy="473100"/>
            </a:xfrm>
            <a:custGeom>
              <a:avLst/>
              <a:gdLst/>
              <a:ahLst/>
              <a:cxnLst/>
              <a:rect l="l" t="t" r="r" b="b"/>
              <a:pathLst>
                <a:path w="15490" h="18924" fill="none" extrusionOk="0">
                  <a:moveTo>
                    <a:pt x="15490" y="17828"/>
                  </a:moveTo>
                  <a:lnTo>
                    <a:pt x="15490" y="17828"/>
                  </a:lnTo>
                  <a:lnTo>
                    <a:pt x="15466" y="17998"/>
                  </a:lnTo>
                  <a:lnTo>
                    <a:pt x="15417" y="18169"/>
                  </a:lnTo>
                  <a:lnTo>
                    <a:pt x="15319" y="18364"/>
                  </a:lnTo>
                  <a:lnTo>
                    <a:pt x="15198" y="18534"/>
                  </a:lnTo>
                  <a:lnTo>
                    <a:pt x="15052" y="18680"/>
                  </a:lnTo>
                  <a:lnTo>
                    <a:pt x="14881" y="18802"/>
                  </a:lnTo>
                  <a:lnTo>
                    <a:pt x="14735" y="18900"/>
                  </a:lnTo>
                  <a:lnTo>
                    <a:pt x="14564" y="18924"/>
                  </a:lnTo>
                  <a:lnTo>
                    <a:pt x="1023" y="18924"/>
                  </a:lnTo>
                  <a:lnTo>
                    <a:pt x="1023" y="18924"/>
                  </a:lnTo>
                  <a:lnTo>
                    <a:pt x="853" y="18900"/>
                  </a:lnTo>
                  <a:lnTo>
                    <a:pt x="682" y="18802"/>
                  </a:lnTo>
                  <a:lnTo>
                    <a:pt x="512" y="18680"/>
                  </a:lnTo>
                  <a:lnTo>
                    <a:pt x="341" y="18534"/>
                  </a:lnTo>
                  <a:lnTo>
                    <a:pt x="219" y="18364"/>
                  </a:lnTo>
                  <a:lnTo>
                    <a:pt x="98" y="18169"/>
                  </a:lnTo>
                  <a:lnTo>
                    <a:pt x="25" y="17998"/>
                  </a:lnTo>
                  <a:lnTo>
                    <a:pt x="0" y="17828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25" y="706"/>
                  </a:lnTo>
                  <a:lnTo>
                    <a:pt x="98" y="560"/>
                  </a:lnTo>
                  <a:lnTo>
                    <a:pt x="195" y="414"/>
                  </a:lnTo>
                  <a:lnTo>
                    <a:pt x="341" y="268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28" y="24"/>
                  </a:lnTo>
                  <a:lnTo>
                    <a:pt x="974" y="0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1" name="Google Shape;373;p40">
              <a:extLst>
                <a:ext uri="{FF2B5EF4-FFF2-40B4-BE49-F238E27FC236}">
                  <a16:creationId xmlns:a16="http://schemas.microsoft.com/office/drawing/2014/main" id="{EEB9E200-C10D-4C6A-B7F4-CB8ADA8F482D}"/>
                </a:ext>
              </a:extLst>
            </p:cNvPr>
            <p:cNvSpPr/>
            <p:nvPr/>
          </p:nvSpPr>
          <p:spPr>
            <a:xfrm>
              <a:off x="626775" y="929175"/>
              <a:ext cx="377525" cy="462775"/>
            </a:xfrm>
            <a:custGeom>
              <a:avLst/>
              <a:gdLst/>
              <a:ahLst/>
              <a:cxnLst/>
              <a:rect l="l" t="t" r="r" b="b"/>
              <a:pathLst>
                <a:path w="15101" h="18511" fill="none" extrusionOk="0">
                  <a:moveTo>
                    <a:pt x="15101" y="3362"/>
                  </a:moveTo>
                  <a:lnTo>
                    <a:pt x="15101" y="17731"/>
                  </a:lnTo>
                  <a:lnTo>
                    <a:pt x="15101" y="17731"/>
                  </a:lnTo>
                  <a:lnTo>
                    <a:pt x="15077" y="17877"/>
                  </a:lnTo>
                  <a:lnTo>
                    <a:pt x="15028" y="18024"/>
                  </a:lnTo>
                  <a:lnTo>
                    <a:pt x="14979" y="18145"/>
                  </a:lnTo>
                  <a:lnTo>
                    <a:pt x="14882" y="18267"/>
                  </a:lnTo>
                  <a:lnTo>
                    <a:pt x="14760" y="18365"/>
                  </a:lnTo>
                  <a:lnTo>
                    <a:pt x="14614" y="18438"/>
                  </a:lnTo>
                  <a:lnTo>
                    <a:pt x="14468" y="18486"/>
                  </a:lnTo>
                  <a:lnTo>
                    <a:pt x="14322" y="18511"/>
                  </a:lnTo>
                  <a:lnTo>
                    <a:pt x="780" y="18511"/>
                  </a:lnTo>
                  <a:lnTo>
                    <a:pt x="780" y="18511"/>
                  </a:lnTo>
                  <a:lnTo>
                    <a:pt x="634" y="18486"/>
                  </a:lnTo>
                  <a:lnTo>
                    <a:pt x="488" y="18438"/>
                  </a:lnTo>
                  <a:lnTo>
                    <a:pt x="342" y="18365"/>
                  </a:lnTo>
                  <a:lnTo>
                    <a:pt x="220" y="18267"/>
                  </a:lnTo>
                  <a:lnTo>
                    <a:pt x="123" y="18145"/>
                  </a:lnTo>
                  <a:lnTo>
                    <a:pt x="74" y="18024"/>
                  </a:lnTo>
                  <a:lnTo>
                    <a:pt x="25" y="17877"/>
                  </a:lnTo>
                  <a:lnTo>
                    <a:pt x="1" y="17731"/>
                  </a:lnTo>
                  <a:lnTo>
                    <a:pt x="1" y="780"/>
                  </a:lnTo>
                  <a:lnTo>
                    <a:pt x="1" y="780"/>
                  </a:lnTo>
                  <a:lnTo>
                    <a:pt x="25" y="610"/>
                  </a:lnTo>
                  <a:lnTo>
                    <a:pt x="74" y="464"/>
                  </a:lnTo>
                  <a:lnTo>
                    <a:pt x="123" y="342"/>
                  </a:lnTo>
                  <a:lnTo>
                    <a:pt x="220" y="220"/>
                  </a:lnTo>
                  <a:lnTo>
                    <a:pt x="342" y="123"/>
                  </a:lnTo>
                  <a:lnTo>
                    <a:pt x="488" y="50"/>
                  </a:lnTo>
                  <a:lnTo>
                    <a:pt x="634" y="1"/>
                  </a:lnTo>
                  <a:lnTo>
                    <a:pt x="780" y="1"/>
                  </a:lnTo>
                  <a:lnTo>
                    <a:pt x="11740" y="1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2" name="Google Shape;374;p40">
              <a:extLst>
                <a:ext uri="{FF2B5EF4-FFF2-40B4-BE49-F238E27FC236}">
                  <a16:creationId xmlns:a16="http://schemas.microsoft.com/office/drawing/2014/main" id="{496361D6-AE77-4AB8-96D7-7FA45A0A8DFC}"/>
                </a:ext>
              </a:extLst>
            </p:cNvPr>
            <p:cNvSpPr/>
            <p:nvPr/>
          </p:nvSpPr>
          <p:spPr>
            <a:xfrm>
              <a:off x="688900" y="1256150"/>
              <a:ext cx="133975" cy="25"/>
            </a:xfrm>
            <a:custGeom>
              <a:avLst/>
              <a:gdLst/>
              <a:ahLst/>
              <a:cxnLst/>
              <a:rect l="l" t="t" r="r" b="b"/>
              <a:pathLst>
                <a:path w="5359" h="1" fill="none" extrusionOk="0">
                  <a:moveTo>
                    <a:pt x="5358" y="0"/>
                  </a:moveTo>
                  <a:lnTo>
                    <a:pt x="0" y="0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3" name="Google Shape;375;p40">
              <a:extLst>
                <a:ext uri="{FF2B5EF4-FFF2-40B4-BE49-F238E27FC236}">
                  <a16:creationId xmlns:a16="http://schemas.microsoft.com/office/drawing/2014/main" id="{F645E16D-C435-459D-B5D1-B77471298503}"/>
                </a:ext>
              </a:extLst>
            </p:cNvPr>
            <p:cNvSpPr/>
            <p:nvPr/>
          </p:nvSpPr>
          <p:spPr>
            <a:xfrm>
              <a:off x="688900" y="1201350"/>
              <a:ext cx="255750" cy="25"/>
            </a:xfrm>
            <a:custGeom>
              <a:avLst/>
              <a:gdLst/>
              <a:ahLst/>
              <a:cxnLst/>
              <a:rect l="l" t="t" r="r" b="b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4" name="Google Shape;376;p40">
              <a:extLst>
                <a:ext uri="{FF2B5EF4-FFF2-40B4-BE49-F238E27FC236}">
                  <a16:creationId xmlns:a16="http://schemas.microsoft.com/office/drawing/2014/main" id="{7E156DB8-3C3A-4E6F-9A17-60986A9563BD}"/>
                </a:ext>
              </a:extLst>
            </p:cNvPr>
            <p:cNvSpPr/>
            <p:nvPr/>
          </p:nvSpPr>
          <p:spPr>
            <a:xfrm>
              <a:off x="688900" y="1145950"/>
              <a:ext cx="255750" cy="25"/>
            </a:xfrm>
            <a:custGeom>
              <a:avLst/>
              <a:gdLst/>
              <a:ahLst/>
              <a:cxnLst/>
              <a:rect l="l" t="t" r="r" b="b"/>
              <a:pathLst>
                <a:path w="10230" h="1" fill="none" extrusionOk="0">
                  <a:moveTo>
                    <a:pt x="10229" y="0"/>
                  </a:moveTo>
                  <a:lnTo>
                    <a:pt x="0" y="0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5" name="Google Shape;377;p40">
              <a:extLst>
                <a:ext uri="{FF2B5EF4-FFF2-40B4-BE49-F238E27FC236}">
                  <a16:creationId xmlns:a16="http://schemas.microsoft.com/office/drawing/2014/main" id="{7A132601-8FCD-44E0-AA57-138CC0A0F47C}"/>
                </a:ext>
              </a:extLst>
            </p:cNvPr>
            <p:cNvSpPr/>
            <p:nvPr/>
          </p:nvSpPr>
          <p:spPr>
            <a:xfrm>
              <a:off x="688900" y="1090525"/>
              <a:ext cx="255750" cy="25"/>
            </a:xfrm>
            <a:custGeom>
              <a:avLst/>
              <a:gdLst/>
              <a:ahLst/>
              <a:cxnLst/>
              <a:rect l="l" t="t" r="r" b="b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6" name="Google Shape;378;p40">
              <a:extLst>
                <a:ext uri="{FF2B5EF4-FFF2-40B4-BE49-F238E27FC236}">
                  <a16:creationId xmlns:a16="http://schemas.microsoft.com/office/drawing/2014/main" id="{A087B05C-FB2B-4F3C-9ECC-5E847C26D944}"/>
                </a:ext>
              </a:extLst>
            </p:cNvPr>
            <p:cNvSpPr/>
            <p:nvPr/>
          </p:nvSpPr>
          <p:spPr>
            <a:xfrm>
              <a:off x="920250" y="929175"/>
              <a:ext cx="84050" cy="84050"/>
            </a:xfrm>
            <a:custGeom>
              <a:avLst/>
              <a:gdLst/>
              <a:ahLst/>
              <a:cxnLst/>
              <a:rect l="l" t="t" r="r" b="b"/>
              <a:pathLst>
                <a:path w="3362" h="3362" fill="none" extrusionOk="0">
                  <a:moveTo>
                    <a:pt x="1" y="2582"/>
                  </a:moveTo>
                  <a:lnTo>
                    <a:pt x="1" y="1"/>
                  </a:lnTo>
                  <a:lnTo>
                    <a:pt x="3362" y="3362"/>
                  </a:lnTo>
                  <a:lnTo>
                    <a:pt x="780" y="3362"/>
                  </a:lnTo>
                  <a:lnTo>
                    <a:pt x="780" y="3362"/>
                  </a:lnTo>
                  <a:lnTo>
                    <a:pt x="610" y="3337"/>
                  </a:lnTo>
                  <a:lnTo>
                    <a:pt x="464" y="3289"/>
                  </a:lnTo>
                  <a:lnTo>
                    <a:pt x="342" y="3216"/>
                  </a:lnTo>
                  <a:lnTo>
                    <a:pt x="220" y="3118"/>
                  </a:lnTo>
                  <a:lnTo>
                    <a:pt x="123" y="3021"/>
                  </a:lnTo>
                  <a:lnTo>
                    <a:pt x="50" y="2875"/>
                  </a:lnTo>
                  <a:lnTo>
                    <a:pt x="1" y="2729"/>
                  </a:lnTo>
                  <a:lnTo>
                    <a:pt x="1" y="2582"/>
                  </a:lnTo>
                  <a:lnTo>
                    <a:pt x="1" y="2582"/>
                  </a:lnTo>
                  <a:close/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7" name="Google Shape;386;p40">
            <a:hlinkClick r:id="rId4"/>
            <a:extLst>
              <a:ext uri="{FF2B5EF4-FFF2-40B4-BE49-F238E27FC236}">
                <a16:creationId xmlns:a16="http://schemas.microsoft.com/office/drawing/2014/main" id="{9566E8EB-C1CC-4D5F-840D-EB6B9E2B47CB}"/>
              </a:ext>
            </a:extLst>
          </p:cNvPr>
          <p:cNvSpPr/>
          <p:nvPr/>
        </p:nvSpPr>
        <p:spPr>
          <a:xfrm>
            <a:off x="3076444" y="2948263"/>
            <a:ext cx="433242" cy="399999"/>
          </a:xfrm>
          <a:custGeom>
            <a:avLst/>
            <a:gdLst/>
            <a:ahLst/>
            <a:cxnLst/>
            <a:rect l="l" t="t" r="r" b="b"/>
            <a:pathLst>
              <a:path w="16173" h="14711" fill="none" extrusionOk="0">
                <a:moveTo>
                  <a:pt x="8087" y="1"/>
                </a:moveTo>
                <a:lnTo>
                  <a:pt x="8087" y="1"/>
                </a:lnTo>
                <a:lnTo>
                  <a:pt x="7672" y="1"/>
                </a:lnTo>
                <a:lnTo>
                  <a:pt x="7258" y="25"/>
                </a:lnTo>
                <a:lnTo>
                  <a:pt x="6844" y="74"/>
                </a:lnTo>
                <a:lnTo>
                  <a:pt x="6455" y="122"/>
                </a:lnTo>
                <a:lnTo>
                  <a:pt x="6065" y="195"/>
                </a:lnTo>
                <a:lnTo>
                  <a:pt x="5675" y="293"/>
                </a:lnTo>
                <a:lnTo>
                  <a:pt x="5310" y="415"/>
                </a:lnTo>
                <a:lnTo>
                  <a:pt x="4945" y="536"/>
                </a:lnTo>
                <a:lnTo>
                  <a:pt x="4579" y="658"/>
                </a:lnTo>
                <a:lnTo>
                  <a:pt x="4238" y="829"/>
                </a:lnTo>
                <a:lnTo>
                  <a:pt x="3897" y="975"/>
                </a:lnTo>
                <a:lnTo>
                  <a:pt x="3557" y="1170"/>
                </a:lnTo>
                <a:lnTo>
                  <a:pt x="3240" y="1364"/>
                </a:lnTo>
                <a:lnTo>
                  <a:pt x="2948" y="1559"/>
                </a:lnTo>
                <a:lnTo>
                  <a:pt x="2655" y="1778"/>
                </a:lnTo>
                <a:lnTo>
                  <a:pt x="2363" y="1998"/>
                </a:lnTo>
                <a:lnTo>
                  <a:pt x="2095" y="2241"/>
                </a:lnTo>
                <a:lnTo>
                  <a:pt x="1852" y="2485"/>
                </a:lnTo>
                <a:lnTo>
                  <a:pt x="1608" y="2753"/>
                </a:lnTo>
                <a:lnTo>
                  <a:pt x="1389" y="3021"/>
                </a:lnTo>
                <a:lnTo>
                  <a:pt x="1170" y="3288"/>
                </a:lnTo>
                <a:lnTo>
                  <a:pt x="975" y="3581"/>
                </a:lnTo>
                <a:lnTo>
                  <a:pt x="804" y="3873"/>
                </a:lnTo>
                <a:lnTo>
                  <a:pt x="634" y="4190"/>
                </a:lnTo>
                <a:lnTo>
                  <a:pt x="488" y="4506"/>
                </a:lnTo>
                <a:lnTo>
                  <a:pt x="366" y="4823"/>
                </a:lnTo>
                <a:lnTo>
                  <a:pt x="244" y="5139"/>
                </a:lnTo>
                <a:lnTo>
                  <a:pt x="171" y="5480"/>
                </a:lnTo>
                <a:lnTo>
                  <a:pt x="98" y="5821"/>
                </a:lnTo>
                <a:lnTo>
                  <a:pt x="49" y="6162"/>
                </a:lnTo>
                <a:lnTo>
                  <a:pt x="1" y="6503"/>
                </a:lnTo>
                <a:lnTo>
                  <a:pt x="1" y="6869"/>
                </a:lnTo>
                <a:lnTo>
                  <a:pt x="1" y="6869"/>
                </a:lnTo>
                <a:lnTo>
                  <a:pt x="1" y="7234"/>
                </a:lnTo>
                <a:lnTo>
                  <a:pt x="49" y="7624"/>
                </a:lnTo>
                <a:lnTo>
                  <a:pt x="98" y="7989"/>
                </a:lnTo>
                <a:lnTo>
                  <a:pt x="196" y="8330"/>
                </a:lnTo>
                <a:lnTo>
                  <a:pt x="293" y="8695"/>
                </a:lnTo>
                <a:lnTo>
                  <a:pt x="415" y="9036"/>
                </a:lnTo>
                <a:lnTo>
                  <a:pt x="561" y="9377"/>
                </a:lnTo>
                <a:lnTo>
                  <a:pt x="731" y="9718"/>
                </a:lnTo>
                <a:lnTo>
                  <a:pt x="902" y="10035"/>
                </a:lnTo>
                <a:lnTo>
                  <a:pt x="1097" y="10327"/>
                </a:lnTo>
                <a:lnTo>
                  <a:pt x="1340" y="10644"/>
                </a:lnTo>
                <a:lnTo>
                  <a:pt x="1559" y="10936"/>
                </a:lnTo>
                <a:lnTo>
                  <a:pt x="1827" y="11204"/>
                </a:lnTo>
                <a:lnTo>
                  <a:pt x="2095" y="11472"/>
                </a:lnTo>
                <a:lnTo>
                  <a:pt x="2387" y="11740"/>
                </a:lnTo>
                <a:lnTo>
                  <a:pt x="2680" y="11983"/>
                </a:lnTo>
                <a:lnTo>
                  <a:pt x="2680" y="11983"/>
                </a:lnTo>
                <a:lnTo>
                  <a:pt x="2485" y="12349"/>
                </a:lnTo>
                <a:lnTo>
                  <a:pt x="2266" y="12714"/>
                </a:lnTo>
                <a:lnTo>
                  <a:pt x="2022" y="13104"/>
                </a:lnTo>
                <a:lnTo>
                  <a:pt x="1706" y="13469"/>
                </a:lnTo>
                <a:lnTo>
                  <a:pt x="1365" y="13834"/>
                </a:lnTo>
                <a:lnTo>
                  <a:pt x="1170" y="14005"/>
                </a:lnTo>
                <a:lnTo>
                  <a:pt x="951" y="14151"/>
                </a:lnTo>
                <a:lnTo>
                  <a:pt x="731" y="14297"/>
                </a:lnTo>
                <a:lnTo>
                  <a:pt x="512" y="14443"/>
                </a:lnTo>
                <a:lnTo>
                  <a:pt x="269" y="14540"/>
                </a:lnTo>
                <a:lnTo>
                  <a:pt x="1" y="14662"/>
                </a:lnTo>
                <a:lnTo>
                  <a:pt x="1" y="14662"/>
                </a:lnTo>
                <a:lnTo>
                  <a:pt x="122" y="14662"/>
                </a:lnTo>
                <a:lnTo>
                  <a:pt x="488" y="14711"/>
                </a:lnTo>
                <a:lnTo>
                  <a:pt x="1024" y="14711"/>
                </a:lnTo>
                <a:lnTo>
                  <a:pt x="1365" y="14711"/>
                </a:lnTo>
                <a:lnTo>
                  <a:pt x="1706" y="14687"/>
                </a:lnTo>
                <a:lnTo>
                  <a:pt x="2095" y="14614"/>
                </a:lnTo>
                <a:lnTo>
                  <a:pt x="2485" y="14540"/>
                </a:lnTo>
                <a:lnTo>
                  <a:pt x="2899" y="14419"/>
                </a:lnTo>
                <a:lnTo>
                  <a:pt x="3313" y="14273"/>
                </a:lnTo>
                <a:lnTo>
                  <a:pt x="3751" y="14078"/>
                </a:lnTo>
                <a:lnTo>
                  <a:pt x="4165" y="13834"/>
                </a:lnTo>
                <a:lnTo>
                  <a:pt x="4579" y="13566"/>
                </a:lnTo>
                <a:lnTo>
                  <a:pt x="4969" y="13201"/>
                </a:lnTo>
                <a:lnTo>
                  <a:pt x="4969" y="13201"/>
                </a:lnTo>
                <a:lnTo>
                  <a:pt x="5334" y="13323"/>
                </a:lnTo>
                <a:lnTo>
                  <a:pt x="5700" y="13444"/>
                </a:lnTo>
                <a:lnTo>
                  <a:pt x="6089" y="13518"/>
                </a:lnTo>
                <a:lnTo>
                  <a:pt x="6479" y="13591"/>
                </a:lnTo>
                <a:lnTo>
                  <a:pt x="6869" y="13664"/>
                </a:lnTo>
                <a:lnTo>
                  <a:pt x="7258" y="13712"/>
                </a:lnTo>
                <a:lnTo>
                  <a:pt x="7672" y="13737"/>
                </a:lnTo>
                <a:lnTo>
                  <a:pt x="8087" y="13737"/>
                </a:lnTo>
                <a:lnTo>
                  <a:pt x="8087" y="13737"/>
                </a:lnTo>
                <a:lnTo>
                  <a:pt x="8501" y="13737"/>
                </a:lnTo>
                <a:lnTo>
                  <a:pt x="8915" y="13712"/>
                </a:lnTo>
                <a:lnTo>
                  <a:pt x="9329" y="13664"/>
                </a:lnTo>
                <a:lnTo>
                  <a:pt x="9718" y="13591"/>
                </a:lnTo>
                <a:lnTo>
                  <a:pt x="10108" y="13518"/>
                </a:lnTo>
                <a:lnTo>
                  <a:pt x="10498" y="13420"/>
                </a:lnTo>
                <a:lnTo>
                  <a:pt x="10863" y="13323"/>
                </a:lnTo>
                <a:lnTo>
                  <a:pt x="11228" y="13201"/>
                </a:lnTo>
                <a:lnTo>
                  <a:pt x="11594" y="13055"/>
                </a:lnTo>
                <a:lnTo>
                  <a:pt x="11935" y="12909"/>
                </a:lnTo>
                <a:lnTo>
                  <a:pt x="12276" y="12738"/>
                </a:lnTo>
                <a:lnTo>
                  <a:pt x="12617" y="12568"/>
                </a:lnTo>
                <a:lnTo>
                  <a:pt x="12933" y="12373"/>
                </a:lnTo>
                <a:lnTo>
                  <a:pt x="13225" y="12178"/>
                </a:lnTo>
                <a:lnTo>
                  <a:pt x="13518" y="11959"/>
                </a:lnTo>
                <a:lnTo>
                  <a:pt x="13810" y="11715"/>
                </a:lnTo>
                <a:lnTo>
                  <a:pt x="14078" y="11496"/>
                </a:lnTo>
                <a:lnTo>
                  <a:pt x="14321" y="11228"/>
                </a:lnTo>
                <a:lnTo>
                  <a:pt x="14565" y="10985"/>
                </a:lnTo>
                <a:lnTo>
                  <a:pt x="14784" y="10717"/>
                </a:lnTo>
                <a:lnTo>
                  <a:pt x="15003" y="10424"/>
                </a:lnTo>
                <a:lnTo>
                  <a:pt x="15198" y="10132"/>
                </a:lnTo>
                <a:lnTo>
                  <a:pt x="15369" y="9840"/>
                </a:lnTo>
                <a:lnTo>
                  <a:pt x="15539" y="9548"/>
                </a:lnTo>
                <a:lnTo>
                  <a:pt x="15685" y="9231"/>
                </a:lnTo>
                <a:lnTo>
                  <a:pt x="15807" y="8914"/>
                </a:lnTo>
                <a:lnTo>
                  <a:pt x="15929" y="8574"/>
                </a:lnTo>
                <a:lnTo>
                  <a:pt x="16002" y="8257"/>
                </a:lnTo>
                <a:lnTo>
                  <a:pt x="16075" y="7916"/>
                </a:lnTo>
                <a:lnTo>
                  <a:pt x="16124" y="7575"/>
                </a:lnTo>
                <a:lnTo>
                  <a:pt x="16172" y="7210"/>
                </a:lnTo>
                <a:lnTo>
                  <a:pt x="16172" y="6869"/>
                </a:lnTo>
                <a:lnTo>
                  <a:pt x="16172" y="6869"/>
                </a:lnTo>
                <a:lnTo>
                  <a:pt x="16172" y="6503"/>
                </a:lnTo>
                <a:lnTo>
                  <a:pt x="16124" y="6162"/>
                </a:lnTo>
                <a:lnTo>
                  <a:pt x="16075" y="5821"/>
                </a:lnTo>
                <a:lnTo>
                  <a:pt x="16002" y="5480"/>
                </a:lnTo>
                <a:lnTo>
                  <a:pt x="15929" y="5139"/>
                </a:lnTo>
                <a:lnTo>
                  <a:pt x="15807" y="4823"/>
                </a:lnTo>
                <a:lnTo>
                  <a:pt x="15685" y="4506"/>
                </a:lnTo>
                <a:lnTo>
                  <a:pt x="15539" y="4190"/>
                </a:lnTo>
                <a:lnTo>
                  <a:pt x="15369" y="3873"/>
                </a:lnTo>
                <a:lnTo>
                  <a:pt x="15198" y="3581"/>
                </a:lnTo>
                <a:lnTo>
                  <a:pt x="15003" y="3288"/>
                </a:lnTo>
                <a:lnTo>
                  <a:pt x="14784" y="3021"/>
                </a:lnTo>
                <a:lnTo>
                  <a:pt x="14565" y="2753"/>
                </a:lnTo>
                <a:lnTo>
                  <a:pt x="14321" y="2485"/>
                </a:lnTo>
                <a:lnTo>
                  <a:pt x="14078" y="2241"/>
                </a:lnTo>
                <a:lnTo>
                  <a:pt x="13810" y="1998"/>
                </a:lnTo>
                <a:lnTo>
                  <a:pt x="13518" y="1778"/>
                </a:lnTo>
                <a:lnTo>
                  <a:pt x="13225" y="1559"/>
                </a:lnTo>
                <a:lnTo>
                  <a:pt x="12933" y="1364"/>
                </a:lnTo>
                <a:lnTo>
                  <a:pt x="12617" y="1170"/>
                </a:lnTo>
                <a:lnTo>
                  <a:pt x="12276" y="975"/>
                </a:lnTo>
                <a:lnTo>
                  <a:pt x="11935" y="829"/>
                </a:lnTo>
                <a:lnTo>
                  <a:pt x="11594" y="658"/>
                </a:lnTo>
                <a:lnTo>
                  <a:pt x="11228" y="536"/>
                </a:lnTo>
                <a:lnTo>
                  <a:pt x="10863" y="415"/>
                </a:lnTo>
                <a:lnTo>
                  <a:pt x="10498" y="293"/>
                </a:lnTo>
                <a:lnTo>
                  <a:pt x="10108" y="195"/>
                </a:lnTo>
                <a:lnTo>
                  <a:pt x="9718" y="122"/>
                </a:lnTo>
                <a:lnTo>
                  <a:pt x="9329" y="74"/>
                </a:lnTo>
                <a:lnTo>
                  <a:pt x="8915" y="25"/>
                </a:lnTo>
                <a:lnTo>
                  <a:pt x="8501" y="1"/>
                </a:lnTo>
                <a:lnTo>
                  <a:pt x="8087" y="1"/>
                </a:lnTo>
                <a:lnTo>
                  <a:pt x="8087" y="1"/>
                </a:lnTo>
                <a:close/>
              </a:path>
            </a:pathLst>
          </a:custGeom>
          <a:noFill/>
          <a:ln w="19050" cap="rnd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Arrow: Curved Up 1">
            <a:extLst>
              <a:ext uri="{FF2B5EF4-FFF2-40B4-BE49-F238E27FC236}">
                <a16:creationId xmlns:a16="http://schemas.microsoft.com/office/drawing/2014/main" id="{847D0A45-E47D-4A48-9CF9-273D6902A5AB}"/>
              </a:ext>
            </a:extLst>
          </p:cNvPr>
          <p:cNvSpPr/>
          <p:nvPr/>
        </p:nvSpPr>
        <p:spPr>
          <a:xfrm>
            <a:off x="540722" y="3590772"/>
            <a:ext cx="956779" cy="358613"/>
          </a:xfrm>
          <a:prstGeom prst="curvedUpArrow">
            <a:avLst/>
          </a:prstGeom>
          <a:solidFill>
            <a:srgbClr val="1CA6DF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Open Sans" panose="020B0606030504020204" pitchFamily="34" charset="0"/>
            </a:endParaRPr>
          </a:p>
        </p:txBody>
      </p:sp>
      <p:pic>
        <p:nvPicPr>
          <p:cNvPr id="6" name="Picture 5" descr="Shape, icon&#10;&#10;Description automatically generated">
            <a:extLst>
              <a:ext uri="{FF2B5EF4-FFF2-40B4-BE49-F238E27FC236}">
                <a16:creationId xmlns:a16="http://schemas.microsoft.com/office/drawing/2014/main" id="{8CD9A8F8-3AD7-4D5B-BE07-B514FEA43C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3715" y="3751108"/>
            <a:ext cx="358613" cy="358613"/>
          </a:xfrm>
          <a:prstGeom prst="rect">
            <a:avLst/>
          </a:prstGeom>
        </p:spPr>
      </p:pic>
      <p:sp>
        <p:nvSpPr>
          <p:cNvPr id="34" name="Arrow: Curved Up 33">
            <a:extLst>
              <a:ext uri="{FF2B5EF4-FFF2-40B4-BE49-F238E27FC236}">
                <a16:creationId xmlns:a16="http://schemas.microsoft.com/office/drawing/2014/main" id="{4DD5918C-ADA4-4EDD-9B75-9E24A87B96A6}"/>
              </a:ext>
            </a:extLst>
          </p:cNvPr>
          <p:cNvSpPr/>
          <p:nvPr/>
        </p:nvSpPr>
        <p:spPr>
          <a:xfrm flipV="1">
            <a:off x="2293438" y="2376714"/>
            <a:ext cx="956779" cy="338096"/>
          </a:xfrm>
          <a:prstGeom prst="curvedUpArrow">
            <a:avLst/>
          </a:prstGeom>
          <a:solidFill>
            <a:srgbClr val="1CA6DF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Open Sans" panose="020B0606030504020204" pitchFamily="34" charset="0"/>
            </a:endParaRPr>
          </a:p>
        </p:txBody>
      </p:sp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BD2E884C-4FB2-4389-A912-90D650CA735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06483" y="2130444"/>
            <a:ext cx="480965" cy="480965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B6ED283F-EF6A-4E47-9D20-AA5C43F7320B}"/>
              </a:ext>
            </a:extLst>
          </p:cNvPr>
          <p:cNvSpPr/>
          <p:nvPr/>
        </p:nvSpPr>
        <p:spPr>
          <a:xfrm>
            <a:off x="3521222" y="2890402"/>
            <a:ext cx="77460" cy="774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65B4F2D-13E1-4E3E-97BE-7C7F7AC1BA4A}"/>
              </a:ext>
            </a:extLst>
          </p:cNvPr>
          <p:cNvSpPr txBox="1"/>
          <p:nvPr/>
        </p:nvSpPr>
        <p:spPr>
          <a:xfrm>
            <a:off x="7411334" y="561931"/>
            <a:ext cx="17326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i="1" dirty="0">
                <a:solidFill>
                  <a:schemeClr val="bg1">
                    <a:lumMod val="75000"/>
                  </a:schemeClr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Image courtesy of ESO</a:t>
            </a:r>
          </a:p>
        </p:txBody>
      </p:sp>
      <p:sp>
        <p:nvSpPr>
          <p:cNvPr id="35" name="Oval 3">
            <a:extLst>
              <a:ext uri="{FF2B5EF4-FFF2-40B4-BE49-F238E27FC236}">
                <a16:creationId xmlns:a16="http://schemas.microsoft.com/office/drawing/2014/main" id="{7F35BC8C-6F81-4A6D-9D6A-2B3C5098C943}"/>
              </a:ext>
            </a:extLst>
          </p:cNvPr>
          <p:cNvSpPr/>
          <p:nvPr/>
        </p:nvSpPr>
        <p:spPr>
          <a:xfrm>
            <a:off x="2215978" y="4295623"/>
            <a:ext cx="77460" cy="774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01743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roup 52">
            <a:extLst>
              <a:ext uri="{FF2B5EF4-FFF2-40B4-BE49-F238E27FC236}">
                <a16:creationId xmlns:a16="http://schemas.microsoft.com/office/drawing/2014/main" id="{E52BC843-F4B2-46EA-9CCC-A694F1E4512A}"/>
              </a:ext>
            </a:extLst>
          </p:cNvPr>
          <p:cNvGrpSpPr/>
          <p:nvPr/>
        </p:nvGrpSpPr>
        <p:grpSpPr>
          <a:xfrm>
            <a:off x="-1689459" y="632336"/>
            <a:ext cx="10563284" cy="3878249"/>
            <a:chOff x="2781555" y="2101273"/>
            <a:chExt cx="2197213" cy="844422"/>
          </a:xfrm>
        </p:grpSpPr>
        <p:sp>
          <p:nvSpPr>
            <p:cNvPr id="64" name="Triangolo isoscele 50">
              <a:extLst>
                <a:ext uri="{FF2B5EF4-FFF2-40B4-BE49-F238E27FC236}">
                  <a16:creationId xmlns:a16="http://schemas.microsoft.com/office/drawing/2014/main" id="{C954609F-416A-4663-89F2-F7C6F78FA83A}"/>
                </a:ext>
              </a:extLst>
            </p:cNvPr>
            <p:cNvSpPr/>
            <p:nvPr/>
          </p:nvSpPr>
          <p:spPr>
            <a:xfrm rot="10800000">
              <a:off x="4279448" y="2101278"/>
              <a:ext cx="699320" cy="844415"/>
            </a:xfrm>
            <a:prstGeom prst="triangle">
              <a:avLst/>
            </a:prstGeom>
            <a:solidFill>
              <a:srgbClr val="00B0F0">
                <a:alpha val="1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ettangolo 51">
              <a:extLst>
                <a:ext uri="{FF2B5EF4-FFF2-40B4-BE49-F238E27FC236}">
                  <a16:creationId xmlns:a16="http://schemas.microsoft.com/office/drawing/2014/main" id="{D8E4D87D-3D41-48AF-9E3E-11AFC662562B}"/>
                </a:ext>
              </a:extLst>
            </p:cNvPr>
            <p:cNvSpPr/>
            <p:nvPr/>
          </p:nvSpPr>
          <p:spPr>
            <a:xfrm>
              <a:off x="3087277" y="2101278"/>
              <a:ext cx="1546624" cy="844417"/>
            </a:xfrm>
            <a:prstGeom prst="rect">
              <a:avLst/>
            </a:prstGeom>
            <a:solidFill>
              <a:srgbClr val="00B0F0">
                <a:alpha val="1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67" name="Triangolo isoscele 74">
              <a:extLst>
                <a:ext uri="{FF2B5EF4-FFF2-40B4-BE49-F238E27FC236}">
                  <a16:creationId xmlns:a16="http://schemas.microsoft.com/office/drawing/2014/main" id="{9043AA23-1F09-472B-B45E-082A471AFAA4}"/>
                </a:ext>
              </a:extLst>
            </p:cNvPr>
            <p:cNvSpPr/>
            <p:nvPr/>
          </p:nvSpPr>
          <p:spPr>
            <a:xfrm>
              <a:off x="2781555" y="2101273"/>
              <a:ext cx="699320" cy="844415"/>
            </a:xfrm>
            <a:prstGeom prst="triangle">
              <a:avLst/>
            </a:prstGeom>
            <a:solidFill>
              <a:srgbClr val="00B0F0">
                <a:alpha val="1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10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Conditions</a:t>
            </a:r>
          </a:p>
        </p:txBody>
      </p:sp>
      <p:grpSp>
        <p:nvGrpSpPr>
          <p:cNvPr id="37" name="Group 1">
            <a:extLst>
              <a:ext uri="{FF2B5EF4-FFF2-40B4-BE49-F238E27FC236}">
                <a16:creationId xmlns:a16="http://schemas.microsoft.com/office/drawing/2014/main" id="{A2D08ABC-B80E-41CA-9F1B-33A4BEA1C013}"/>
              </a:ext>
            </a:extLst>
          </p:cNvPr>
          <p:cNvGrpSpPr/>
          <p:nvPr/>
        </p:nvGrpSpPr>
        <p:grpSpPr>
          <a:xfrm>
            <a:off x="4237232" y="718227"/>
            <a:ext cx="2116456" cy="629660"/>
            <a:chOff x="2154554" y="2677240"/>
            <a:chExt cx="2116456" cy="629660"/>
          </a:xfrm>
        </p:grpSpPr>
        <p:sp>
          <p:nvSpPr>
            <p:cNvPr id="38" name="Triangolo isoscele 50">
              <a:extLst>
                <a:ext uri="{FF2B5EF4-FFF2-40B4-BE49-F238E27FC236}">
                  <a16:creationId xmlns:a16="http://schemas.microsoft.com/office/drawing/2014/main" id="{18A770A8-0D06-4FB3-819E-B6B748530D60}"/>
                </a:ext>
              </a:extLst>
            </p:cNvPr>
            <p:cNvSpPr/>
            <p:nvPr/>
          </p:nvSpPr>
          <p:spPr>
            <a:xfrm rot="10800000">
              <a:off x="3749548" y="2677244"/>
              <a:ext cx="521462" cy="62965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ttangolo 51">
              <a:extLst>
                <a:ext uri="{FF2B5EF4-FFF2-40B4-BE49-F238E27FC236}">
                  <a16:creationId xmlns:a16="http://schemas.microsoft.com/office/drawing/2014/main" id="{4B735802-C146-464C-A3E0-E951378AE047}"/>
                </a:ext>
              </a:extLst>
            </p:cNvPr>
            <p:cNvSpPr/>
            <p:nvPr/>
          </p:nvSpPr>
          <p:spPr>
            <a:xfrm>
              <a:off x="2415014" y="2677244"/>
              <a:ext cx="1604536" cy="629656"/>
            </a:xfrm>
            <a:prstGeom prst="rect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40" name="Triangolo isoscele 74">
              <a:extLst>
                <a:ext uri="{FF2B5EF4-FFF2-40B4-BE49-F238E27FC236}">
                  <a16:creationId xmlns:a16="http://schemas.microsoft.com/office/drawing/2014/main" id="{C176B390-575D-4B87-B291-679C2E3E0ACC}"/>
                </a:ext>
              </a:extLst>
            </p:cNvPr>
            <p:cNvSpPr/>
            <p:nvPr/>
          </p:nvSpPr>
          <p:spPr>
            <a:xfrm>
              <a:off x="2154554" y="2677240"/>
              <a:ext cx="521462" cy="62965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Elaborazione 16">
            <a:extLst>
              <a:ext uri="{FF2B5EF4-FFF2-40B4-BE49-F238E27FC236}">
                <a16:creationId xmlns:a16="http://schemas.microsoft.com/office/drawing/2014/main" id="{C1B42CA6-5FF1-4735-8A96-ACC7DDE978AF}"/>
              </a:ext>
            </a:extLst>
          </p:cNvPr>
          <p:cNvSpPr/>
          <p:nvPr/>
        </p:nvSpPr>
        <p:spPr>
          <a:xfrm>
            <a:off x="4044741" y="739066"/>
            <a:ext cx="2566238" cy="57450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err="1">
                <a:solidFill>
                  <a:schemeClr val="bg1">
                    <a:lumMod val="65000"/>
                  </a:scheme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SP_Constraint</a:t>
            </a:r>
            <a:endParaRPr lang="en-US" sz="1800" dirty="0">
              <a:solidFill>
                <a:schemeClr val="bg1">
                  <a:lumMod val="65000"/>
                </a:schemeClr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grpSp>
        <p:nvGrpSpPr>
          <p:cNvPr id="43" name="Group 76">
            <a:extLst>
              <a:ext uri="{FF2B5EF4-FFF2-40B4-BE49-F238E27FC236}">
                <a16:creationId xmlns:a16="http://schemas.microsoft.com/office/drawing/2014/main" id="{D5CCA95B-FEAB-4A46-A175-3D79D4033EA3}"/>
              </a:ext>
            </a:extLst>
          </p:cNvPr>
          <p:cNvGrpSpPr/>
          <p:nvPr/>
        </p:nvGrpSpPr>
        <p:grpSpPr>
          <a:xfrm>
            <a:off x="6213651" y="682833"/>
            <a:ext cx="2116456" cy="629660"/>
            <a:chOff x="2154554" y="2677240"/>
            <a:chExt cx="2116456" cy="629660"/>
          </a:xfrm>
        </p:grpSpPr>
        <p:sp>
          <p:nvSpPr>
            <p:cNvPr id="44" name="Triangolo isoscele 50">
              <a:extLst>
                <a:ext uri="{FF2B5EF4-FFF2-40B4-BE49-F238E27FC236}">
                  <a16:creationId xmlns:a16="http://schemas.microsoft.com/office/drawing/2014/main" id="{470B2CFC-C928-403C-8143-A07A954ADCDE}"/>
                </a:ext>
              </a:extLst>
            </p:cNvPr>
            <p:cNvSpPr/>
            <p:nvPr/>
          </p:nvSpPr>
          <p:spPr>
            <a:xfrm rot="10800000">
              <a:off x="3749548" y="2677244"/>
              <a:ext cx="521462" cy="62965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ttangolo 51">
              <a:extLst>
                <a:ext uri="{FF2B5EF4-FFF2-40B4-BE49-F238E27FC236}">
                  <a16:creationId xmlns:a16="http://schemas.microsoft.com/office/drawing/2014/main" id="{4CACD752-0519-41D6-B4BB-016870DF3A0A}"/>
                </a:ext>
              </a:extLst>
            </p:cNvPr>
            <p:cNvSpPr/>
            <p:nvPr/>
          </p:nvSpPr>
          <p:spPr>
            <a:xfrm>
              <a:off x="2415014" y="2677244"/>
              <a:ext cx="1604536" cy="629656"/>
            </a:xfrm>
            <a:prstGeom prst="rect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46" name="Triangolo isoscele 74">
              <a:extLst>
                <a:ext uri="{FF2B5EF4-FFF2-40B4-BE49-F238E27FC236}">
                  <a16:creationId xmlns:a16="http://schemas.microsoft.com/office/drawing/2014/main" id="{AAAF2838-4237-4DEF-92DA-BE0B7CABE288}"/>
                </a:ext>
              </a:extLst>
            </p:cNvPr>
            <p:cNvSpPr/>
            <p:nvPr/>
          </p:nvSpPr>
          <p:spPr>
            <a:xfrm>
              <a:off x="2154554" y="2677240"/>
              <a:ext cx="521462" cy="62965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80">
            <a:extLst>
              <a:ext uri="{FF2B5EF4-FFF2-40B4-BE49-F238E27FC236}">
                <a16:creationId xmlns:a16="http://schemas.microsoft.com/office/drawing/2014/main" id="{19C7C0F2-65BC-4E6B-94C0-881060E42B66}"/>
              </a:ext>
            </a:extLst>
          </p:cNvPr>
          <p:cNvGrpSpPr/>
          <p:nvPr/>
        </p:nvGrpSpPr>
        <p:grpSpPr>
          <a:xfrm>
            <a:off x="1683786" y="714056"/>
            <a:ext cx="2116456" cy="629660"/>
            <a:chOff x="2154554" y="2677240"/>
            <a:chExt cx="2116456" cy="629660"/>
          </a:xfrm>
        </p:grpSpPr>
        <p:sp>
          <p:nvSpPr>
            <p:cNvPr id="48" name="Triangolo isoscele 50">
              <a:extLst>
                <a:ext uri="{FF2B5EF4-FFF2-40B4-BE49-F238E27FC236}">
                  <a16:creationId xmlns:a16="http://schemas.microsoft.com/office/drawing/2014/main" id="{41FBE103-4F8F-49FD-B543-1BE00F0890F1}"/>
                </a:ext>
              </a:extLst>
            </p:cNvPr>
            <p:cNvSpPr/>
            <p:nvPr/>
          </p:nvSpPr>
          <p:spPr>
            <a:xfrm rot="10800000">
              <a:off x="3749548" y="2677244"/>
              <a:ext cx="521462" cy="62965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ttangolo 51">
              <a:extLst>
                <a:ext uri="{FF2B5EF4-FFF2-40B4-BE49-F238E27FC236}">
                  <a16:creationId xmlns:a16="http://schemas.microsoft.com/office/drawing/2014/main" id="{503B99B9-4C5B-4B2A-AB44-12AD94DABBB4}"/>
                </a:ext>
              </a:extLst>
            </p:cNvPr>
            <p:cNvSpPr/>
            <p:nvPr/>
          </p:nvSpPr>
          <p:spPr>
            <a:xfrm>
              <a:off x="2415014" y="2677244"/>
              <a:ext cx="1604536" cy="629656"/>
            </a:xfrm>
            <a:prstGeom prst="rect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50" name="Triangolo isoscele 74">
              <a:extLst>
                <a:ext uri="{FF2B5EF4-FFF2-40B4-BE49-F238E27FC236}">
                  <a16:creationId xmlns:a16="http://schemas.microsoft.com/office/drawing/2014/main" id="{5D6BCEF3-A7F3-442D-AD74-72DD6484032D}"/>
                </a:ext>
              </a:extLst>
            </p:cNvPr>
            <p:cNvSpPr/>
            <p:nvPr/>
          </p:nvSpPr>
          <p:spPr>
            <a:xfrm>
              <a:off x="2154554" y="2677240"/>
              <a:ext cx="521462" cy="62965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1" name="Elaborazione 15">
            <a:extLst>
              <a:ext uri="{FF2B5EF4-FFF2-40B4-BE49-F238E27FC236}">
                <a16:creationId xmlns:a16="http://schemas.microsoft.com/office/drawing/2014/main" id="{89C225EE-031C-4530-B60D-479CB5B788CB}"/>
              </a:ext>
            </a:extLst>
          </p:cNvPr>
          <p:cNvSpPr/>
          <p:nvPr/>
        </p:nvSpPr>
        <p:spPr>
          <a:xfrm>
            <a:off x="5922036" y="762200"/>
            <a:ext cx="2745136" cy="5417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err="1">
                <a:solidFill>
                  <a:schemeClr val="bg1">
                    <a:lumMod val="65000"/>
                  </a:scheme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MP_Constraint</a:t>
            </a:r>
            <a:endParaRPr lang="en-US" sz="1800" dirty="0">
              <a:solidFill>
                <a:schemeClr val="bg1">
                  <a:lumMod val="65000"/>
                </a:schemeClr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52" name="Elaborazione 17">
            <a:extLst>
              <a:ext uri="{FF2B5EF4-FFF2-40B4-BE49-F238E27FC236}">
                <a16:creationId xmlns:a16="http://schemas.microsoft.com/office/drawing/2014/main" id="{0FCAFA3A-BFDE-4D0F-8B7E-95027D2630B4}"/>
              </a:ext>
            </a:extLst>
          </p:cNvPr>
          <p:cNvSpPr/>
          <p:nvPr/>
        </p:nvSpPr>
        <p:spPr>
          <a:xfrm>
            <a:off x="1978360" y="751292"/>
            <a:ext cx="1581881" cy="5417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err="1">
                <a:solidFill>
                  <a:schemeClr val="bg1">
                    <a:lumMod val="65000"/>
                  </a:scheme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LoadPattern</a:t>
            </a:r>
            <a:endParaRPr lang="en-US" sz="1800" dirty="0">
              <a:solidFill>
                <a:schemeClr val="bg1">
                  <a:lumMod val="65000"/>
                </a:schemeClr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cxnSp>
        <p:nvCxnSpPr>
          <p:cNvPr id="53" name="Straight Connector 3">
            <a:extLst>
              <a:ext uri="{FF2B5EF4-FFF2-40B4-BE49-F238E27FC236}">
                <a16:creationId xmlns:a16="http://schemas.microsoft.com/office/drawing/2014/main" id="{AF7EDC80-6CBB-403F-90FF-FD0C60F4BEFC}"/>
              </a:ext>
            </a:extLst>
          </p:cNvPr>
          <p:cNvCxnSpPr>
            <a:cxnSpLocks/>
          </p:cNvCxnSpPr>
          <p:nvPr/>
        </p:nvCxnSpPr>
        <p:spPr>
          <a:xfrm>
            <a:off x="1944246" y="704593"/>
            <a:ext cx="6385861" cy="13638"/>
          </a:xfrm>
          <a:prstGeom prst="line">
            <a:avLst/>
          </a:prstGeom>
          <a:ln w="19050" cap="rnd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Segnaposto testo 5">
            <a:extLst>
              <a:ext uri="{FF2B5EF4-FFF2-40B4-BE49-F238E27FC236}">
                <a16:creationId xmlns:a16="http://schemas.microsoft.com/office/drawing/2014/main" id="{D1E76A80-C08D-4B59-A1EA-9DDCC765D47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/>
              <a:t>Loads, </a:t>
            </a:r>
            <a:r>
              <a:rPr lang="it-IT" dirty="0" err="1"/>
              <a:t>constraints</a:t>
            </a:r>
            <a:r>
              <a:rPr lang="it-IT" dirty="0"/>
              <a:t> </a:t>
            </a:r>
            <a:r>
              <a:rPr lang="it-IT" dirty="0">
                <a:solidFill>
                  <a:srgbClr val="00B0F0"/>
                </a:solidFill>
              </a:rPr>
              <a:t>and masses </a:t>
            </a:r>
            <a:endParaRPr lang="en-GB" b="0" i="1" dirty="0">
              <a:solidFill>
                <a:srgbClr val="00B0F0"/>
              </a:solidFill>
            </a:endParaRPr>
          </a:p>
        </p:txBody>
      </p:sp>
      <p:cxnSp>
        <p:nvCxnSpPr>
          <p:cNvPr id="83" name="Straight Connector 6">
            <a:extLst>
              <a:ext uri="{FF2B5EF4-FFF2-40B4-BE49-F238E27FC236}">
                <a16:creationId xmlns:a16="http://schemas.microsoft.com/office/drawing/2014/main" id="{B389C350-253A-4287-B8B1-2B8F87E37C34}"/>
              </a:ext>
            </a:extLst>
          </p:cNvPr>
          <p:cNvCxnSpPr>
            <a:cxnSpLocks/>
          </p:cNvCxnSpPr>
          <p:nvPr/>
        </p:nvCxnSpPr>
        <p:spPr>
          <a:xfrm flipH="1">
            <a:off x="2054098" y="1343711"/>
            <a:ext cx="532095" cy="102372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5" name="Group 80">
            <a:extLst>
              <a:ext uri="{FF2B5EF4-FFF2-40B4-BE49-F238E27FC236}">
                <a16:creationId xmlns:a16="http://schemas.microsoft.com/office/drawing/2014/main" id="{E7C48A65-064D-487A-BB8F-8B2D5A0C9296}"/>
              </a:ext>
            </a:extLst>
          </p:cNvPr>
          <p:cNvGrpSpPr/>
          <p:nvPr/>
        </p:nvGrpSpPr>
        <p:grpSpPr>
          <a:xfrm>
            <a:off x="1016721" y="2359542"/>
            <a:ext cx="2116456" cy="629660"/>
            <a:chOff x="2154554" y="2677240"/>
            <a:chExt cx="2116456" cy="629660"/>
          </a:xfrm>
        </p:grpSpPr>
        <p:sp>
          <p:nvSpPr>
            <p:cNvPr id="86" name="Triangolo isoscele 50">
              <a:extLst>
                <a:ext uri="{FF2B5EF4-FFF2-40B4-BE49-F238E27FC236}">
                  <a16:creationId xmlns:a16="http://schemas.microsoft.com/office/drawing/2014/main" id="{24EA16F7-D98D-4039-959B-81E789168DF0}"/>
                </a:ext>
              </a:extLst>
            </p:cNvPr>
            <p:cNvSpPr/>
            <p:nvPr/>
          </p:nvSpPr>
          <p:spPr>
            <a:xfrm rot="10800000">
              <a:off x="3749548" y="2677244"/>
              <a:ext cx="521462" cy="62965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Rettangolo 51">
              <a:extLst>
                <a:ext uri="{FF2B5EF4-FFF2-40B4-BE49-F238E27FC236}">
                  <a16:creationId xmlns:a16="http://schemas.microsoft.com/office/drawing/2014/main" id="{5220B67A-472F-4747-AA9B-27A2033E2380}"/>
                </a:ext>
              </a:extLst>
            </p:cNvPr>
            <p:cNvSpPr/>
            <p:nvPr/>
          </p:nvSpPr>
          <p:spPr>
            <a:xfrm>
              <a:off x="2415014" y="2677244"/>
              <a:ext cx="1604536" cy="629656"/>
            </a:xfrm>
            <a:prstGeom prst="rect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88" name="Triangolo isoscele 74">
              <a:extLst>
                <a:ext uri="{FF2B5EF4-FFF2-40B4-BE49-F238E27FC236}">
                  <a16:creationId xmlns:a16="http://schemas.microsoft.com/office/drawing/2014/main" id="{5C01C10D-38FC-4C05-A8EA-787012E4E277}"/>
                </a:ext>
              </a:extLst>
            </p:cNvPr>
            <p:cNvSpPr/>
            <p:nvPr/>
          </p:nvSpPr>
          <p:spPr>
            <a:xfrm>
              <a:off x="2154554" y="2677240"/>
              <a:ext cx="521462" cy="62965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9" name="Elaborazione 17">
            <a:extLst>
              <a:ext uri="{FF2B5EF4-FFF2-40B4-BE49-F238E27FC236}">
                <a16:creationId xmlns:a16="http://schemas.microsoft.com/office/drawing/2014/main" id="{D5BE92D8-5571-4ABA-8889-27EDC2D0D4B3}"/>
              </a:ext>
            </a:extLst>
          </p:cNvPr>
          <p:cNvSpPr/>
          <p:nvPr/>
        </p:nvSpPr>
        <p:spPr>
          <a:xfrm>
            <a:off x="1104100" y="2396778"/>
            <a:ext cx="1941697" cy="5417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1800" dirty="0" err="1">
                <a:solidFill>
                  <a:schemeClr val="bg1">
                    <a:lumMod val="65000"/>
                  </a:scheme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ElementalLoad</a:t>
            </a:r>
            <a:endParaRPr lang="en-US" sz="1800" dirty="0">
              <a:solidFill>
                <a:schemeClr val="bg1">
                  <a:lumMod val="65000"/>
                </a:schemeClr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grpSp>
        <p:nvGrpSpPr>
          <p:cNvPr id="93" name="Group 80">
            <a:extLst>
              <a:ext uri="{FF2B5EF4-FFF2-40B4-BE49-F238E27FC236}">
                <a16:creationId xmlns:a16="http://schemas.microsoft.com/office/drawing/2014/main" id="{127A0CEA-6FCF-4A90-AF97-E5D02223634F}"/>
              </a:ext>
            </a:extLst>
          </p:cNvPr>
          <p:cNvGrpSpPr/>
          <p:nvPr/>
        </p:nvGrpSpPr>
        <p:grpSpPr>
          <a:xfrm>
            <a:off x="2994534" y="2359537"/>
            <a:ext cx="2116456" cy="629660"/>
            <a:chOff x="2154554" y="2677240"/>
            <a:chExt cx="2116456" cy="629660"/>
          </a:xfrm>
        </p:grpSpPr>
        <p:sp>
          <p:nvSpPr>
            <p:cNvPr id="94" name="Triangolo isoscele 50">
              <a:extLst>
                <a:ext uri="{FF2B5EF4-FFF2-40B4-BE49-F238E27FC236}">
                  <a16:creationId xmlns:a16="http://schemas.microsoft.com/office/drawing/2014/main" id="{BBF6CB16-EE7D-43AB-8177-54A9BA415D75}"/>
                </a:ext>
              </a:extLst>
            </p:cNvPr>
            <p:cNvSpPr/>
            <p:nvPr/>
          </p:nvSpPr>
          <p:spPr>
            <a:xfrm rot="10800000">
              <a:off x="3749548" y="2677244"/>
              <a:ext cx="521462" cy="629655"/>
            </a:xfrm>
            <a:prstGeom prst="triangle">
              <a:avLst/>
            </a:prstGeom>
            <a:solidFill>
              <a:srgbClr val="00B0F0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Rettangolo 51">
              <a:extLst>
                <a:ext uri="{FF2B5EF4-FFF2-40B4-BE49-F238E27FC236}">
                  <a16:creationId xmlns:a16="http://schemas.microsoft.com/office/drawing/2014/main" id="{85A7809C-E2BE-4F11-AA28-277E8B587A1B}"/>
                </a:ext>
              </a:extLst>
            </p:cNvPr>
            <p:cNvSpPr/>
            <p:nvPr/>
          </p:nvSpPr>
          <p:spPr>
            <a:xfrm>
              <a:off x="2415014" y="2677244"/>
              <a:ext cx="1604536" cy="629656"/>
            </a:xfrm>
            <a:prstGeom prst="rect">
              <a:avLst/>
            </a:prstGeom>
            <a:solidFill>
              <a:srgbClr val="00B0F0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96" name="Triangolo isoscele 74">
              <a:extLst>
                <a:ext uri="{FF2B5EF4-FFF2-40B4-BE49-F238E27FC236}">
                  <a16:creationId xmlns:a16="http://schemas.microsoft.com/office/drawing/2014/main" id="{471049B1-EF21-44A5-9C5D-9E77C1C0ED3C}"/>
                </a:ext>
              </a:extLst>
            </p:cNvPr>
            <p:cNvSpPr/>
            <p:nvPr/>
          </p:nvSpPr>
          <p:spPr>
            <a:xfrm>
              <a:off x="2154554" y="2677240"/>
              <a:ext cx="521462" cy="629655"/>
            </a:xfrm>
            <a:prstGeom prst="triangle">
              <a:avLst/>
            </a:prstGeom>
            <a:solidFill>
              <a:srgbClr val="00B0F0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7" name="Elaborazione 17">
            <a:extLst>
              <a:ext uri="{FF2B5EF4-FFF2-40B4-BE49-F238E27FC236}">
                <a16:creationId xmlns:a16="http://schemas.microsoft.com/office/drawing/2014/main" id="{F2DBE674-2755-4EB6-AF00-9DD99C074062}"/>
              </a:ext>
            </a:extLst>
          </p:cNvPr>
          <p:cNvSpPr/>
          <p:nvPr/>
        </p:nvSpPr>
        <p:spPr>
          <a:xfrm>
            <a:off x="3081913" y="2396773"/>
            <a:ext cx="1941697" cy="5417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NodalLoad</a:t>
            </a:r>
            <a:endParaRPr lang="en-US" sz="18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grpSp>
        <p:nvGrpSpPr>
          <p:cNvPr id="98" name="Group 80">
            <a:extLst>
              <a:ext uri="{FF2B5EF4-FFF2-40B4-BE49-F238E27FC236}">
                <a16:creationId xmlns:a16="http://schemas.microsoft.com/office/drawing/2014/main" id="{EC35C8EC-1154-4A3A-8C61-F151BF8E2CF6}"/>
              </a:ext>
            </a:extLst>
          </p:cNvPr>
          <p:cNvGrpSpPr/>
          <p:nvPr/>
        </p:nvGrpSpPr>
        <p:grpSpPr>
          <a:xfrm>
            <a:off x="4972347" y="2364452"/>
            <a:ext cx="2116456" cy="629660"/>
            <a:chOff x="2154554" y="2677240"/>
            <a:chExt cx="2116456" cy="629660"/>
          </a:xfrm>
        </p:grpSpPr>
        <p:sp>
          <p:nvSpPr>
            <p:cNvPr id="99" name="Triangolo isoscele 50">
              <a:extLst>
                <a:ext uri="{FF2B5EF4-FFF2-40B4-BE49-F238E27FC236}">
                  <a16:creationId xmlns:a16="http://schemas.microsoft.com/office/drawing/2014/main" id="{81752FF9-6B0C-4C59-8199-3101FC05206B}"/>
                </a:ext>
              </a:extLst>
            </p:cNvPr>
            <p:cNvSpPr/>
            <p:nvPr/>
          </p:nvSpPr>
          <p:spPr>
            <a:xfrm rot="10800000">
              <a:off x="3749548" y="2677244"/>
              <a:ext cx="521462" cy="62965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Rettangolo 51">
              <a:extLst>
                <a:ext uri="{FF2B5EF4-FFF2-40B4-BE49-F238E27FC236}">
                  <a16:creationId xmlns:a16="http://schemas.microsoft.com/office/drawing/2014/main" id="{C276A4CB-B09F-41BA-9BB0-A18E8DBBC5DC}"/>
                </a:ext>
              </a:extLst>
            </p:cNvPr>
            <p:cNvSpPr/>
            <p:nvPr/>
          </p:nvSpPr>
          <p:spPr>
            <a:xfrm>
              <a:off x="2415014" y="2677244"/>
              <a:ext cx="1604536" cy="629656"/>
            </a:xfrm>
            <a:prstGeom prst="rect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101" name="Triangolo isoscele 74">
              <a:extLst>
                <a:ext uri="{FF2B5EF4-FFF2-40B4-BE49-F238E27FC236}">
                  <a16:creationId xmlns:a16="http://schemas.microsoft.com/office/drawing/2014/main" id="{259AE8CA-85FD-4EF8-B25F-6A8FB4A484F6}"/>
                </a:ext>
              </a:extLst>
            </p:cNvPr>
            <p:cNvSpPr/>
            <p:nvPr/>
          </p:nvSpPr>
          <p:spPr>
            <a:xfrm>
              <a:off x="2154554" y="2677240"/>
              <a:ext cx="521462" cy="62965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2" name="Elaborazione 17">
            <a:extLst>
              <a:ext uri="{FF2B5EF4-FFF2-40B4-BE49-F238E27FC236}">
                <a16:creationId xmlns:a16="http://schemas.microsoft.com/office/drawing/2014/main" id="{2C9DC01C-74C2-46BE-90B5-799E1D2F812D}"/>
              </a:ext>
            </a:extLst>
          </p:cNvPr>
          <p:cNvSpPr/>
          <p:nvPr/>
        </p:nvSpPr>
        <p:spPr>
          <a:xfrm>
            <a:off x="5059726" y="2401688"/>
            <a:ext cx="1941697" cy="5417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err="1">
                <a:solidFill>
                  <a:schemeClr val="bg1">
                    <a:lumMod val="65000"/>
                  </a:scheme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SP_Constraint</a:t>
            </a:r>
            <a:endParaRPr lang="en-US" sz="1800" dirty="0">
              <a:solidFill>
                <a:schemeClr val="bg1">
                  <a:lumMod val="65000"/>
                </a:schemeClr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cxnSp>
        <p:nvCxnSpPr>
          <p:cNvPr id="84" name="Straight Connector 3">
            <a:extLst>
              <a:ext uri="{FF2B5EF4-FFF2-40B4-BE49-F238E27FC236}">
                <a16:creationId xmlns:a16="http://schemas.microsoft.com/office/drawing/2014/main" id="{C7BF0DAE-4108-4E83-8521-4BDB0466FDFE}"/>
              </a:ext>
            </a:extLst>
          </p:cNvPr>
          <p:cNvCxnSpPr>
            <a:cxnSpLocks/>
            <a:stCxn id="88" idx="0"/>
            <a:endCxn id="99" idx="2"/>
          </p:cNvCxnSpPr>
          <p:nvPr/>
        </p:nvCxnSpPr>
        <p:spPr>
          <a:xfrm>
            <a:off x="1277452" y="2359542"/>
            <a:ext cx="5811351" cy="4914"/>
          </a:xfrm>
          <a:prstGeom prst="line">
            <a:avLst/>
          </a:prstGeom>
          <a:ln w="19050" cap="rnd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Connettore 2 105">
            <a:extLst>
              <a:ext uri="{FF2B5EF4-FFF2-40B4-BE49-F238E27FC236}">
                <a16:creationId xmlns:a16="http://schemas.microsoft.com/office/drawing/2014/main" id="{F88C8F90-5C57-42A0-B801-42A44357E21C}"/>
              </a:ext>
            </a:extLst>
          </p:cNvPr>
          <p:cNvCxnSpPr>
            <a:cxnSpLocks/>
          </p:cNvCxnSpPr>
          <p:nvPr/>
        </p:nvCxnSpPr>
        <p:spPr>
          <a:xfrm>
            <a:off x="5832226" y="1230853"/>
            <a:ext cx="0" cy="1293542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Elaborazione 18">
            <a:extLst>
              <a:ext uri="{FF2B5EF4-FFF2-40B4-BE49-F238E27FC236}">
                <a16:creationId xmlns:a16="http://schemas.microsoft.com/office/drawing/2014/main" id="{127330F3-85EA-4BD0-8FED-7648B393C731}"/>
              </a:ext>
            </a:extLst>
          </p:cNvPr>
          <p:cNvSpPr/>
          <p:nvPr/>
        </p:nvSpPr>
        <p:spPr>
          <a:xfrm>
            <a:off x="4078" y="3978308"/>
            <a:ext cx="1974282" cy="5417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20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CONDITIONS</a:t>
            </a:r>
            <a:endParaRPr lang="en-US" sz="18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69" name="Elaborazione 17">
            <a:extLst>
              <a:ext uri="{FF2B5EF4-FFF2-40B4-BE49-F238E27FC236}">
                <a16:creationId xmlns:a16="http://schemas.microsoft.com/office/drawing/2014/main" id="{C67289FA-CF04-4143-9484-3824E773C9AB}"/>
              </a:ext>
            </a:extLst>
          </p:cNvPr>
          <p:cNvSpPr/>
          <p:nvPr/>
        </p:nvSpPr>
        <p:spPr>
          <a:xfrm>
            <a:off x="4135248" y="1377968"/>
            <a:ext cx="521461" cy="26489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dirty="0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fix</a:t>
            </a:r>
          </a:p>
        </p:txBody>
      </p:sp>
      <p:sp>
        <p:nvSpPr>
          <p:cNvPr id="70" name="Elaborazione 17">
            <a:extLst>
              <a:ext uri="{FF2B5EF4-FFF2-40B4-BE49-F238E27FC236}">
                <a16:creationId xmlns:a16="http://schemas.microsoft.com/office/drawing/2014/main" id="{ED07A23C-3805-485F-8B12-01638D622013}"/>
              </a:ext>
            </a:extLst>
          </p:cNvPr>
          <p:cNvSpPr/>
          <p:nvPr/>
        </p:nvSpPr>
        <p:spPr>
          <a:xfrm>
            <a:off x="6155611" y="1331596"/>
            <a:ext cx="1637730" cy="92606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en-US" dirty="0" err="1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equalDOF</a:t>
            </a:r>
            <a:endParaRPr lang="en-US" dirty="0">
              <a:solidFill>
                <a:schemeClr val="tx1"/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>
              <a:buNone/>
            </a:pPr>
            <a:r>
              <a:rPr lang="en-US" dirty="0" err="1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rigidDiaphragm</a:t>
            </a:r>
            <a:endParaRPr lang="en-US" dirty="0">
              <a:solidFill>
                <a:schemeClr val="tx1"/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>
              <a:buNone/>
            </a:pPr>
            <a:r>
              <a:rPr lang="en-US" dirty="0" err="1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rigidLink</a:t>
            </a:r>
            <a:endParaRPr lang="en-US" dirty="0">
              <a:solidFill>
                <a:schemeClr val="tx1"/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>
              <a:buNone/>
            </a:pPr>
            <a:r>
              <a:rPr lang="en-US" dirty="0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…</a:t>
            </a:r>
          </a:p>
        </p:txBody>
      </p:sp>
      <p:sp>
        <p:nvSpPr>
          <p:cNvPr id="72" name="Elaborazione 17">
            <a:extLst>
              <a:ext uri="{FF2B5EF4-FFF2-40B4-BE49-F238E27FC236}">
                <a16:creationId xmlns:a16="http://schemas.microsoft.com/office/drawing/2014/main" id="{79E01FE4-0E9C-46FE-AD55-6A32D9EBDF39}"/>
              </a:ext>
            </a:extLst>
          </p:cNvPr>
          <p:cNvSpPr/>
          <p:nvPr/>
        </p:nvSpPr>
        <p:spPr>
          <a:xfrm>
            <a:off x="917687" y="2994420"/>
            <a:ext cx="1637730" cy="34112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en-US" dirty="0" err="1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eleLoad</a:t>
            </a:r>
            <a:endParaRPr lang="en-US" dirty="0">
              <a:solidFill>
                <a:schemeClr val="tx1"/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73" name="Elaborazione 17">
            <a:extLst>
              <a:ext uri="{FF2B5EF4-FFF2-40B4-BE49-F238E27FC236}">
                <a16:creationId xmlns:a16="http://schemas.microsoft.com/office/drawing/2014/main" id="{A829BE03-37FC-4536-A006-EE0AD0BAD6B7}"/>
              </a:ext>
            </a:extLst>
          </p:cNvPr>
          <p:cNvSpPr/>
          <p:nvPr/>
        </p:nvSpPr>
        <p:spPr>
          <a:xfrm>
            <a:off x="2872931" y="3143761"/>
            <a:ext cx="3862182" cy="125264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en-US" sz="1600" strike="sngStrike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load</a:t>
            </a:r>
          </a:p>
          <a:p>
            <a:pPr>
              <a:buNone/>
            </a:pPr>
            <a:r>
              <a:rPr lang="en-US" sz="16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Node/Edge/Face/Volume Force</a:t>
            </a:r>
          </a:p>
          <a:p>
            <a:pPr>
              <a:buNone/>
            </a:pPr>
            <a:r>
              <a:rPr lang="en-US" sz="16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Node/Edge/Face/Volume Couple</a:t>
            </a:r>
          </a:p>
          <a:p>
            <a:pPr>
              <a:buNone/>
            </a:pPr>
            <a:r>
              <a:rPr lang="en-US" sz="16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+ </a:t>
            </a:r>
          </a:p>
          <a:p>
            <a:pPr>
              <a:buNone/>
            </a:pPr>
            <a:r>
              <a:rPr lang="en-US" sz="1600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surfaceLoad</a:t>
            </a:r>
            <a:endParaRPr lang="en-US" sz="16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>
              <a:buNone/>
            </a:pPr>
            <a:r>
              <a:rPr lang="en-US" sz="16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…</a:t>
            </a:r>
          </a:p>
        </p:txBody>
      </p:sp>
      <p:sp>
        <p:nvSpPr>
          <p:cNvPr id="74" name="Elaborazione 17">
            <a:extLst>
              <a:ext uri="{FF2B5EF4-FFF2-40B4-BE49-F238E27FC236}">
                <a16:creationId xmlns:a16="http://schemas.microsoft.com/office/drawing/2014/main" id="{FA12EF08-8B24-4290-B525-EEA861500DD0}"/>
              </a:ext>
            </a:extLst>
          </p:cNvPr>
          <p:cNvSpPr/>
          <p:nvPr/>
        </p:nvSpPr>
        <p:spPr>
          <a:xfrm>
            <a:off x="5115261" y="2515242"/>
            <a:ext cx="2272530" cy="34112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buNone/>
            </a:pPr>
            <a:r>
              <a:rPr lang="en-US" dirty="0" err="1">
                <a:solidFill>
                  <a:schemeClr val="tx1"/>
                </a:solidFill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rPr>
              <a:t>sp</a:t>
            </a:r>
            <a:endParaRPr lang="en-US" dirty="0">
              <a:solidFill>
                <a:schemeClr val="tx1"/>
              </a:solidFill>
              <a:latin typeface="+mj-lt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75" name="Elaborazione 17">
            <a:extLst>
              <a:ext uri="{FF2B5EF4-FFF2-40B4-BE49-F238E27FC236}">
                <a16:creationId xmlns:a16="http://schemas.microsoft.com/office/drawing/2014/main" id="{80647C34-107B-482A-83D8-23DF435EEF5A}"/>
              </a:ext>
            </a:extLst>
          </p:cNvPr>
          <p:cNvSpPr/>
          <p:nvPr/>
        </p:nvSpPr>
        <p:spPr>
          <a:xfrm>
            <a:off x="4472598" y="4561991"/>
            <a:ext cx="707145" cy="2576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en-US" sz="32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+</a:t>
            </a:r>
            <a:endParaRPr lang="en-US" sz="16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grpSp>
        <p:nvGrpSpPr>
          <p:cNvPr id="76" name="Group 80">
            <a:extLst>
              <a:ext uri="{FF2B5EF4-FFF2-40B4-BE49-F238E27FC236}">
                <a16:creationId xmlns:a16="http://schemas.microsoft.com/office/drawing/2014/main" id="{8B9BB11C-7AEA-4F4C-8552-04CEF49F4208}"/>
              </a:ext>
            </a:extLst>
          </p:cNvPr>
          <p:cNvGrpSpPr/>
          <p:nvPr/>
        </p:nvGrpSpPr>
        <p:grpSpPr>
          <a:xfrm>
            <a:off x="4805912" y="4375968"/>
            <a:ext cx="2116456" cy="629660"/>
            <a:chOff x="2154554" y="2677240"/>
            <a:chExt cx="2116456" cy="629660"/>
          </a:xfrm>
        </p:grpSpPr>
        <p:sp>
          <p:nvSpPr>
            <p:cNvPr id="77" name="Triangolo isoscele 50">
              <a:extLst>
                <a:ext uri="{FF2B5EF4-FFF2-40B4-BE49-F238E27FC236}">
                  <a16:creationId xmlns:a16="http://schemas.microsoft.com/office/drawing/2014/main" id="{570ACD22-1841-48F8-906C-3012DFA5CA12}"/>
                </a:ext>
              </a:extLst>
            </p:cNvPr>
            <p:cNvSpPr/>
            <p:nvPr/>
          </p:nvSpPr>
          <p:spPr>
            <a:xfrm rot="10800000">
              <a:off x="3749548" y="2677244"/>
              <a:ext cx="521462" cy="629655"/>
            </a:xfrm>
            <a:prstGeom prst="triangle">
              <a:avLst/>
            </a:prstGeom>
            <a:solidFill>
              <a:srgbClr val="00B0F0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ettangolo 51">
              <a:extLst>
                <a:ext uri="{FF2B5EF4-FFF2-40B4-BE49-F238E27FC236}">
                  <a16:creationId xmlns:a16="http://schemas.microsoft.com/office/drawing/2014/main" id="{5BD2A55E-5030-4F6E-9309-0371D8F05B9C}"/>
                </a:ext>
              </a:extLst>
            </p:cNvPr>
            <p:cNvSpPr/>
            <p:nvPr/>
          </p:nvSpPr>
          <p:spPr>
            <a:xfrm>
              <a:off x="2415014" y="2677244"/>
              <a:ext cx="1604536" cy="629656"/>
            </a:xfrm>
            <a:prstGeom prst="rect">
              <a:avLst/>
            </a:prstGeom>
            <a:solidFill>
              <a:srgbClr val="00B0F0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81" name="Triangolo isoscele 74">
              <a:extLst>
                <a:ext uri="{FF2B5EF4-FFF2-40B4-BE49-F238E27FC236}">
                  <a16:creationId xmlns:a16="http://schemas.microsoft.com/office/drawing/2014/main" id="{63F97F9A-DB15-4CE3-8B98-B9353FCE2FD0}"/>
                </a:ext>
              </a:extLst>
            </p:cNvPr>
            <p:cNvSpPr/>
            <p:nvPr/>
          </p:nvSpPr>
          <p:spPr>
            <a:xfrm>
              <a:off x="2154554" y="2677240"/>
              <a:ext cx="521462" cy="629655"/>
            </a:xfrm>
            <a:prstGeom prst="triangle">
              <a:avLst/>
            </a:prstGeom>
            <a:solidFill>
              <a:srgbClr val="00B0F0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2" name="Elaborazione 17">
            <a:extLst>
              <a:ext uri="{FF2B5EF4-FFF2-40B4-BE49-F238E27FC236}">
                <a16:creationId xmlns:a16="http://schemas.microsoft.com/office/drawing/2014/main" id="{AD414600-DD2A-4785-9A98-9483F4BC4FAA}"/>
              </a:ext>
            </a:extLst>
          </p:cNvPr>
          <p:cNvSpPr/>
          <p:nvPr/>
        </p:nvSpPr>
        <p:spPr>
          <a:xfrm>
            <a:off x="4893291" y="4413204"/>
            <a:ext cx="1941697" cy="5417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node -mass</a:t>
            </a:r>
          </a:p>
        </p:txBody>
      </p:sp>
    </p:spTree>
    <p:extLst>
      <p:ext uri="{BB962C8B-B14F-4D97-AF65-F5344CB8AC3E}">
        <p14:creationId xmlns:p14="http://schemas.microsoft.com/office/powerpoint/2010/main" val="38947730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11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Conditions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/>
              <a:t>CONSTRAINTS</a:t>
            </a:r>
            <a:endParaRPr lang="en-GB" dirty="0"/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784B3CE1-14AE-4B60-8CC2-707B5A3E62CE}"/>
              </a:ext>
            </a:extLst>
          </p:cNvPr>
          <p:cNvSpPr txBox="1"/>
          <p:nvPr/>
        </p:nvSpPr>
        <p:spPr>
          <a:xfrm>
            <a:off x="298929" y="881646"/>
            <a:ext cx="8235471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A constraint either prescribes </a:t>
            </a:r>
            <a:r>
              <a:rPr lang="en-US" sz="1800" b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the value of a DOF </a:t>
            </a:r>
            <a:r>
              <a:rPr lang="en-US" sz="18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(as in imposing a support condition) or prescribes </a:t>
            </a:r>
            <a:r>
              <a:rPr lang="en-US" sz="1800" b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a relationship among DOF</a:t>
            </a:r>
            <a:r>
              <a:rPr lang="en-US" sz="18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  <a:p>
            <a:endParaRPr lang="en-US" sz="1600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2000" b="1" dirty="0">
                <a:solidFill>
                  <a:srgbClr val="FF0000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Single-point constraint  </a:t>
            </a:r>
          </a:p>
          <a:p>
            <a:r>
              <a:rPr lang="en-US" sz="1600" i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a single DOF is set to a known value </a:t>
            </a:r>
          </a:p>
          <a:p>
            <a:r>
              <a:rPr lang="en-US" sz="1600" i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(often zero)</a:t>
            </a:r>
          </a:p>
          <a:p>
            <a:r>
              <a:rPr lang="en-US" sz="2000" b="1" dirty="0">
                <a:solidFill>
                  <a:srgbClr val="FF9900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Multi-point constraint </a:t>
            </a:r>
          </a:p>
          <a:p>
            <a:r>
              <a:rPr lang="en-US" sz="1600" i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a relationship between the DOF of two </a:t>
            </a:r>
          </a:p>
          <a:p>
            <a:r>
              <a:rPr lang="en-US" sz="1600" i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or more nodes is imposed</a:t>
            </a:r>
            <a:endParaRPr lang="it-IT" sz="1600" i="1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5" name="Immagine 14">
            <a:extLst>
              <a:ext uri="{FF2B5EF4-FFF2-40B4-BE49-F238E27FC236}">
                <a16:creationId xmlns:a16="http://schemas.microsoft.com/office/drawing/2014/main" id="{E70B24AA-D6D1-4209-8560-7A256C61AC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9574" y="1758637"/>
            <a:ext cx="2282055" cy="3233839"/>
          </a:xfrm>
          <a:prstGeom prst="rect">
            <a:avLst/>
          </a:prstGeom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cxnSp>
        <p:nvCxnSpPr>
          <p:cNvPr id="23" name="Connettore 2 22">
            <a:extLst>
              <a:ext uri="{FF2B5EF4-FFF2-40B4-BE49-F238E27FC236}">
                <a16:creationId xmlns:a16="http://schemas.microsoft.com/office/drawing/2014/main" id="{1AAE4DA9-A98D-4DE8-AE09-1613C31BAA7D}"/>
              </a:ext>
            </a:extLst>
          </p:cNvPr>
          <p:cNvCxnSpPr>
            <a:cxnSpLocks/>
          </p:cNvCxnSpPr>
          <p:nvPr/>
        </p:nvCxnSpPr>
        <p:spPr>
          <a:xfrm flipV="1">
            <a:off x="3124200" y="2178050"/>
            <a:ext cx="1720850" cy="514350"/>
          </a:xfrm>
          <a:prstGeom prst="straightConnector1">
            <a:avLst/>
          </a:prstGeom>
          <a:ln>
            <a:solidFill>
              <a:schemeClr val="tx1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ttore 2 26">
            <a:extLst>
              <a:ext uri="{FF2B5EF4-FFF2-40B4-BE49-F238E27FC236}">
                <a16:creationId xmlns:a16="http://schemas.microsoft.com/office/drawing/2014/main" id="{354EC50B-5FCD-4C9B-A4EB-5F9E10124AFA}"/>
              </a:ext>
            </a:extLst>
          </p:cNvPr>
          <p:cNvCxnSpPr>
            <a:cxnSpLocks/>
          </p:cNvCxnSpPr>
          <p:nvPr/>
        </p:nvCxnSpPr>
        <p:spPr>
          <a:xfrm>
            <a:off x="3200400" y="1854200"/>
            <a:ext cx="2160201" cy="273941"/>
          </a:xfrm>
          <a:prstGeom prst="straightConnector1">
            <a:avLst/>
          </a:prstGeom>
          <a:ln>
            <a:solidFill>
              <a:schemeClr val="tx1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CasellaDiTesto 34">
            <a:extLst>
              <a:ext uri="{FF2B5EF4-FFF2-40B4-BE49-F238E27FC236}">
                <a16:creationId xmlns:a16="http://schemas.microsoft.com/office/drawing/2014/main" id="{4A185050-B5EC-4EE8-AAED-8CB07882EF44}"/>
              </a:ext>
            </a:extLst>
          </p:cNvPr>
          <p:cNvSpPr txBox="1"/>
          <p:nvPr/>
        </p:nvSpPr>
        <p:spPr>
          <a:xfrm>
            <a:off x="996166" y="3768057"/>
            <a:ext cx="268851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b="1" dirty="0" err="1">
                <a:latin typeface="+mj-lt"/>
              </a:rPr>
              <a:t>applied</a:t>
            </a:r>
            <a:r>
              <a:rPr lang="it-IT" sz="1600" b="1" dirty="0">
                <a:latin typeface="+mj-lt"/>
              </a:rPr>
              <a:t> to the </a:t>
            </a:r>
            <a:r>
              <a:rPr lang="it-IT" sz="1600" b="1" dirty="0" err="1">
                <a:latin typeface="+mj-lt"/>
              </a:rPr>
              <a:t>geometry</a:t>
            </a:r>
            <a:endParaRPr lang="it-IT" sz="1600" b="1" dirty="0">
              <a:latin typeface="+mj-lt"/>
            </a:endParaRPr>
          </a:p>
          <a:p>
            <a:endParaRPr lang="it-IT" sz="1600" b="1" dirty="0">
              <a:latin typeface="+mj-lt"/>
            </a:endParaRPr>
          </a:p>
          <a:p>
            <a:r>
              <a:rPr lang="it-IT" sz="1600" b="1" dirty="0" err="1">
                <a:latin typeface="+mj-lt"/>
              </a:rPr>
              <a:t>applied</a:t>
            </a:r>
            <a:r>
              <a:rPr lang="it-IT" sz="1600" b="1" dirty="0">
                <a:latin typeface="+mj-lt"/>
              </a:rPr>
              <a:t> to interactions</a:t>
            </a:r>
          </a:p>
        </p:txBody>
      </p:sp>
      <p:sp>
        <p:nvSpPr>
          <p:cNvPr id="36" name="Ovale 35">
            <a:extLst>
              <a:ext uri="{FF2B5EF4-FFF2-40B4-BE49-F238E27FC236}">
                <a16:creationId xmlns:a16="http://schemas.microsoft.com/office/drawing/2014/main" id="{8648068C-818F-4E27-B94F-FAF684633586}"/>
              </a:ext>
            </a:extLst>
          </p:cNvPr>
          <p:cNvSpPr/>
          <p:nvPr/>
        </p:nvSpPr>
        <p:spPr>
          <a:xfrm>
            <a:off x="5384414" y="3577615"/>
            <a:ext cx="94274" cy="9427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7" name="Ovale 36">
            <a:extLst>
              <a:ext uri="{FF2B5EF4-FFF2-40B4-BE49-F238E27FC236}">
                <a16:creationId xmlns:a16="http://schemas.microsoft.com/office/drawing/2014/main" id="{B93EA761-A2E5-4A9C-8FDB-A1A124CB9FA4}"/>
              </a:ext>
            </a:extLst>
          </p:cNvPr>
          <p:cNvSpPr/>
          <p:nvPr/>
        </p:nvSpPr>
        <p:spPr>
          <a:xfrm>
            <a:off x="5360601" y="2896314"/>
            <a:ext cx="94274" cy="9427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8" name="Ovale 37">
            <a:extLst>
              <a:ext uri="{FF2B5EF4-FFF2-40B4-BE49-F238E27FC236}">
                <a16:creationId xmlns:a16="http://schemas.microsoft.com/office/drawing/2014/main" id="{4AA055B6-B8F2-4B4A-899B-4C0E2F1DBA27}"/>
              </a:ext>
            </a:extLst>
          </p:cNvPr>
          <p:cNvSpPr/>
          <p:nvPr/>
        </p:nvSpPr>
        <p:spPr>
          <a:xfrm>
            <a:off x="5347754" y="2083776"/>
            <a:ext cx="94274" cy="9427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9" name="Ovale 38">
            <a:extLst>
              <a:ext uri="{FF2B5EF4-FFF2-40B4-BE49-F238E27FC236}">
                <a16:creationId xmlns:a16="http://schemas.microsoft.com/office/drawing/2014/main" id="{1AB0185D-0CCE-425E-81F7-22E33EB6CB60}"/>
              </a:ext>
            </a:extLst>
          </p:cNvPr>
          <p:cNvSpPr/>
          <p:nvPr/>
        </p:nvSpPr>
        <p:spPr>
          <a:xfrm>
            <a:off x="758995" y="3815025"/>
            <a:ext cx="237171" cy="23717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0" name="Ovale 39">
            <a:extLst>
              <a:ext uri="{FF2B5EF4-FFF2-40B4-BE49-F238E27FC236}">
                <a16:creationId xmlns:a16="http://schemas.microsoft.com/office/drawing/2014/main" id="{9E788A04-B43D-4626-8C7B-62C9BE70A085}"/>
              </a:ext>
            </a:extLst>
          </p:cNvPr>
          <p:cNvSpPr/>
          <p:nvPr/>
        </p:nvSpPr>
        <p:spPr>
          <a:xfrm>
            <a:off x="758995" y="4331845"/>
            <a:ext cx="237171" cy="237171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633716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Immagine 23">
            <a:extLst>
              <a:ext uri="{FF2B5EF4-FFF2-40B4-BE49-F238E27FC236}">
                <a16:creationId xmlns:a16="http://schemas.microsoft.com/office/drawing/2014/main" id="{4C45F78E-C9CD-4D74-B0A8-7C7E8F6BE9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5057" y="1395315"/>
            <a:ext cx="2515711" cy="3564947"/>
          </a:xfrm>
          <a:prstGeom prst="rect">
            <a:avLst/>
          </a:prstGeom>
          <a:ln>
            <a:noFill/>
          </a:ln>
          <a:effectLst/>
        </p:spPr>
      </p:pic>
      <p:sp>
        <p:nvSpPr>
          <p:cNvPr id="2" name="Rettangolo 1">
            <a:extLst>
              <a:ext uri="{FF2B5EF4-FFF2-40B4-BE49-F238E27FC236}">
                <a16:creationId xmlns:a16="http://schemas.microsoft.com/office/drawing/2014/main" id="{07E703A6-70C0-4F10-8A4E-EFBD5570CDAC}"/>
              </a:ext>
            </a:extLst>
          </p:cNvPr>
          <p:cNvSpPr/>
          <p:nvPr/>
        </p:nvSpPr>
        <p:spPr>
          <a:xfrm>
            <a:off x="0" y="744117"/>
            <a:ext cx="9144000" cy="345565"/>
          </a:xfrm>
          <a:prstGeom prst="rect">
            <a:avLst/>
          </a:prstGeom>
          <a:solidFill>
            <a:srgbClr val="FFC000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12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Conditions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6176319" cy="262691"/>
          </a:xfrm>
        </p:spPr>
        <p:txBody>
          <a:bodyPr/>
          <a:lstStyle/>
          <a:p>
            <a:r>
              <a:rPr lang="it-IT" dirty="0"/>
              <a:t>Single-point </a:t>
            </a:r>
            <a:r>
              <a:rPr lang="it-IT" dirty="0" err="1"/>
              <a:t>constraints</a:t>
            </a:r>
            <a:r>
              <a:rPr lang="it-IT" dirty="0"/>
              <a:t>	</a:t>
            </a:r>
            <a:endParaRPr lang="en-GB" b="0" dirty="0"/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844402FA-D29C-4A7E-BA77-59BB34D771C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25906"/>
          <a:stretch/>
        </p:blipFill>
        <p:spPr>
          <a:xfrm>
            <a:off x="6793056" y="190211"/>
            <a:ext cx="2254389" cy="1071741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36F87697-E646-46FF-BD76-F1088799908B}"/>
              </a:ext>
            </a:extLst>
          </p:cNvPr>
          <p:cNvSpPr txBox="1"/>
          <p:nvPr/>
        </p:nvSpPr>
        <p:spPr>
          <a:xfrm>
            <a:off x="365605" y="735819"/>
            <a:ext cx="521788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fix  $</a:t>
            </a:r>
            <a:r>
              <a:rPr lang="it-IT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nodeTag</a:t>
            </a:r>
            <a:r>
              <a:rPr lang="it-IT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(</a:t>
            </a:r>
            <a:r>
              <a:rPr lang="it-IT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ndf</a:t>
            </a:r>
            <a:r>
              <a:rPr lang="it-IT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$</a:t>
            </a:r>
            <a:r>
              <a:rPr lang="it-IT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constrValues</a:t>
            </a:r>
            <a:r>
              <a:rPr lang="it-IT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)</a:t>
            </a:r>
          </a:p>
          <a:p>
            <a:r>
              <a:rPr lang="it-IT" sz="1200" b="0" i="1" dirty="0">
                <a:solidFill>
                  <a:srgbClr val="000000"/>
                </a:solidFill>
                <a:effectLst/>
                <a:latin typeface="+mj-lt"/>
              </a:rPr>
              <a:t>single-point </a:t>
            </a:r>
            <a:r>
              <a:rPr lang="it-IT" sz="1200" b="0" i="1" dirty="0" err="1">
                <a:solidFill>
                  <a:srgbClr val="000000"/>
                </a:solidFill>
                <a:effectLst/>
                <a:latin typeface="+mj-lt"/>
              </a:rPr>
              <a:t>homogeneous</a:t>
            </a:r>
            <a:r>
              <a:rPr lang="it-IT" sz="1200" b="0" i="1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it-IT" sz="1200" b="0" i="1" dirty="0" err="1">
                <a:solidFill>
                  <a:srgbClr val="000000"/>
                </a:solidFill>
                <a:effectLst/>
                <a:latin typeface="+mj-lt"/>
              </a:rPr>
              <a:t>boundary</a:t>
            </a:r>
            <a:r>
              <a:rPr lang="it-IT" sz="1200" b="0" i="1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it-IT" sz="1200" b="0" i="1" dirty="0" err="1">
                <a:solidFill>
                  <a:srgbClr val="000000"/>
                </a:solidFill>
                <a:effectLst/>
                <a:latin typeface="+mj-lt"/>
              </a:rPr>
              <a:t>constraints</a:t>
            </a:r>
            <a:endParaRPr lang="it-IT" sz="1200" i="1" dirty="0">
              <a:latin typeface="+mj-lt"/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2B7F6F56-7BA6-4C2F-B72D-3013136370D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98772" y="1395315"/>
            <a:ext cx="2751621" cy="3496177"/>
          </a:xfrm>
          <a:prstGeom prst="rect">
            <a:avLst/>
          </a:prstGeom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3278D80A-8F92-46A5-A20D-DB13AD2FC4CC}"/>
              </a:ext>
            </a:extLst>
          </p:cNvPr>
          <p:cNvSpPr txBox="1"/>
          <p:nvPr/>
        </p:nvSpPr>
        <p:spPr>
          <a:xfrm>
            <a:off x="598055" y="4326581"/>
            <a:ext cx="1147228" cy="340519"/>
          </a:xfrm>
          <a:prstGeom prst="roundRect">
            <a:avLst/>
          </a:prstGeom>
          <a:solidFill>
            <a:schemeClr val="bg1"/>
          </a:solidFill>
          <a:ln w="9525"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t-IT" b="1" i="0" dirty="0">
                <a:solidFill>
                  <a:srgbClr val="000000"/>
                </a:solidFill>
                <a:effectLst/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$</a:t>
            </a:r>
            <a:r>
              <a:rPr lang="it-IT" b="1" i="0" dirty="0" err="1">
                <a:solidFill>
                  <a:srgbClr val="000000"/>
                </a:solidFill>
                <a:effectLst/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nodeTag</a:t>
            </a:r>
            <a:endParaRPr lang="it-IT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9FD90A0A-F7C0-4C14-92D5-0072F61764DC}"/>
              </a:ext>
            </a:extLst>
          </p:cNvPr>
          <p:cNvSpPr/>
          <p:nvPr/>
        </p:nvSpPr>
        <p:spPr>
          <a:xfrm>
            <a:off x="2763034" y="3988347"/>
            <a:ext cx="141033" cy="14103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Ovale 15">
            <a:extLst>
              <a:ext uri="{FF2B5EF4-FFF2-40B4-BE49-F238E27FC236}">
                <a16:creationId xmlns:a16="http://schemas.microsoft.com/office/drawing/2014/main" id="{F8A3A59E-9D6A-4440-869F-6E0B0AF59955}"/>
              </a:ext>
            </a:extLst>
          </p:cNvPr>
          <p:cNvSpPr/>
          <p:nvPr/>
        </p:nvSpPr>
        <p:spPr>
          <a:xfrm>
            <a:off x="2177863" y="4590243"/>
            <a:ext cx="141033" cy="14103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Ovale 16">
            <a:extLst>
              <a:ext uri="{FF2B5EF4-FFF2-40B4-BE49-F238E27FC236}">
                <a16:creationId xmlns:a16="http://schemas.microsoft.com/office/drawing/2014/main" id="{14C04F38-0CCF-4371-8523-870ED85B231F}"/>
              </a:ext>
            </a:extLst>
          </p:cNvPr>
          <p:cNvSpPr/>
          <p:nvPr/>
        </p:nvSpPr>
        <p:spPr>
          <a:xfrm>
            <a:off x="1131692" y="4058863"/>
            <a:ext cx="141033" cy="14103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Ovale 17">
            <a:extLst>
              <a:ext uri="{FF2B5EF4-FFF2-40B4-BE49-F238E27FC236}">
                <a16:creationId xmlns:a16="http://schemas.microsoft.com/office/drawing/2014/main" id="{D03E108A-4C70-4D87-864D-C7D076F9C2DC}"/>
              </a:ext>
            </a:extLst>
          </p:cNvPr>
          <p:cNvSpPr/>
          <p:nvPr/>
        </p:nvSpPr>
        <p:spPr>
          <a:xfrm>
            <a:off x="1756762" y="3579958"/>
            <a:ext cx="141033" cy="14103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B90B4B52-68AD-478E-8BDF-6E9426A67B91}"/>
              </a:ext>
            </a:extLst>
          </p:cNvPr>
          <p:cNvSpPr txBox="1"/>
          <p:nvPr/>
        </p:nvSpPr>
        <p:spPr>
          <a:xfrm>
            <a:off x="5377907" y="3679050"/>
            <a:ext cx="1906075" cy="340519"/>
          </a:xfrm>
          <a:prstGeom prst="roundRect">
            <a:avLst/>
          </a:prstGeom>
          <a:solidFill>
            <a:schemeClr val="bg1"/>
          </a:solidFill>
          <a:ln w="9525"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t-IT" b="1" i="0" dirty="0" err="1">
                <a:solidFill>
                  <a:srgbClr val="000000"/>
                </a:solidFill>
                <a:effectLst/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ndf</a:t>
            </a:r>
            <a:r>
              <a:rPr lang="it-IT" b="1" i="0" dirty="0">
                <a:solidFill>
                  <a:srgbClr val="000000"/>
                </a:solidFill>
                <a:effectLst/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 $</a:t>
            </a:r>
            <a:r>
              <a:rPr lang="it-IT" b="1" i="0" dirty="0" err="1">
                <a:solidFill>
                  <a:srgbClr val="000000"/>
                </a:solidFill>
                <a:effectLst/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constrValues</a:t>
            </a:r>
            <a:endParaRPr lang="it-IT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5" name="Ovale 24">
            <a:extLst>
              <a:ext uri="{FF2B5EF4-FFF2-40B4-BE49-F238E27FC236}">
                <a16:creationId xmlns:a16="http://schemas.microsoft.com/office/drawing/2014/main" id="{B2FB0FA6-FD9F-4680-BAD0-F4A7410C489A}"/>
              </a:ext>
            </a:extLst>
          </p:cNvPr>
          <p:cNvSpPr/>
          <p:nvPr/>
        </p:nvSpPr>
        <p:spPr>
          <a:xfrm>
            <a:off x="8324691" y="666657"/>
            <a:ext cx="623249" cy="245480"/>
          </a:xfrm>
          <a:prstGeom prst="ellipse">
            <a:avLst/>
          </a:prstGeom>
          <a:solidFill>
            <a:srgbClr val="FF9900">
              <a:alpha val="22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noFill/>
            </a:endParaRPr>
          </a:p>
        </p:txBody>
      </p: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FE370972-0CC5-4C45-9F96-FE19089D5C10}"/>
              </a:ext>
            </a:extLst>
          </p:cNvPr>
          <p:cNvSpPr txBox="1"/>
          <p:nvPr/>
        </p:nvSpPr>
        <p:spPr>
          <a:xfrm>
            <a:off x="3533608" y="3407837"/>
            <a:ext cx="5202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i="1" dirty="0">
                <a:latin typeface="+mj-lt"/>
              </a:rPr>
              <a:t>dir1</a:t>
            </a:r>
          </a:p>
          <a:p>
            <a:r>
              <a:rPr lang="it-IT" sz="1100" i="1" dirty="0">
                <a:latin typeface="+mj-lt"/>
              </a:rPr>
              <a:t>dir2</a:t>
            </a:r>
          </a:p>
          <a:p>
            <a:r>
              <a:rPr lang="it-IT" sz="1100" i="1" dirty="0">
                <a:latin typeface="+mj-lt"/>
              </a:rPr>
              <a:t>dir3</a:t>
            </a:r>
          </a:p>
          <a:p>
            <a:r>
              <a:rPr lang="it-IT" sz="1100" i="1" dirty="0">
                <a:latin typeface="+mj-lt"/>
              </a:rPr>
              <a:t>dir4</a:t>
            </a:r>
          </a:p>
          <a:p>
            <a:r>
              <a:rPr lang="it-IT" sz="1100" i="1" dirty="0">
                <a:latin typeface="+mj-lt"/>
              </a:rPr>
              <a:t>dir5</a:t>
            </a:r>
          </a:p>
          <a:p>
            <a:r>
              <a:rPr lang="it-IT" sz="1100" i="1" dirty="0">
                <a:latin typeface="+mj-lt"/>
              </a:rPr>
              <a:t>dir6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808178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Immagine 31">
            <a:extLst>
              <a:ext uri="{FF2B5EF4-FFF2-40B4-BE49-F238E27FC236}">
                <a16:creationId xmlns:a16="http://schemas.microsoft.com/office/drawing/2014/main" id="{DE81FB68-BD7A-4DBB-B03B-3AE5FA33B8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470" y="1566706"/>
            <a:ext cx="6335050" cy="3434324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13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Conditions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6633519" cy="262691"/>
          </a:xfrm>
        </p:spPr>
        <p:txBody>
          <a:bodyPr/>
          <a:lstStyle/>
          <a:p>
            <a:r>
              <a:rPr lang="it-IT" dirty="0"/>
              <a:t>Multi-point </a:t>
            </a:r>
            <a:r>
              <a:rPr lang="it-IT" dirty="0" err="1"/>
              <a:t>constraints</a:t>
            </a:r>
            <a:r>
              <a:rPr lang="it-IT" dirty="0"/>
              <a:t>: </a:t>
            </a:r>
            <a:r>
              <a:rPr lang="it-IT" dirty="0" err="1"/>
              <a:t>equalDOF</a:t>
            </a:r>
            <a:r>
              <a:rPr lang="it-IT" dirty="0"/>
              <a:t>	</a:t>
            </a:r>
            <a:endParaRPr lang="en-GB" dirty="0"/>
          </a:p>
        </p:txBody>
      </p:sp>
      <p:sp>
        <p:nvSpPr>
          <p:cNvPr id="20" name="Rettangolo 19">
            <a:extLst>
              <a:ext uri="{FF2B5EF4-FFF2-40B4-BE49-F238E27FC236}">
                <a16:creationId xmlns:a16="http://schemas.microsoft.com/office/drawing/2014/main" id="{0BE2D9AE-F068-4A68-A142-37376A970A61}"/>
              </a:ext>
            </a:extLst>
          </p:cNvPr>
          <p:cNvSpPr/>
          <p:nvPr/>
        </p:nvSpPr>
        <p:spPr>
          <a:xfrm>
            <a:off x="0" y="713259"/>
            <a:ext cx="9144000" cy="345565"/>
          </a:xfrm>
          <a:prstGeom prst="rect">
            <a:avLst/>
          </a:prstGeom>
          <a:solidFill>
            <a:srgbClr val="FFC000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BD4F80D0-A243-40EC-94BB-A06781260985}"/>
              </a:ext>
            </a:extLst>
          </p:cNvPr>
          <p:cNvSpPr txBox="1"/>
          <p:nvPr/>
        </p:nvSpPr>
        <p:spPr>
          <a:xfrm>
            <a:off x="365604" y="704961"/>
            <a:ext cx="712372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equalDOF</a:t>
            </a:r>
            <a:r>
              <a:rPr lang="it-IT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$</a:t>
            </a:r>
            <a:r>
              <a:rPr lang="it-IT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rNodeTag</a:t>
            </a:r>
            <a:r>
              <a:rPr lang="it-IT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$</a:t>
            </a:r>
            <a:r>
              <a:rPr lang="it-IT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cNodeTag</a:t>
            </a:r>
            <a:r>
              <a:rPr lang="it-IT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$dof1 $dof2 … </a:t>
            </a:r>
          </a:p>
          <a:p>
            <a:r>
              <a:rPr lang="en-US" sz="1200" b="0" i="1" dirty="0">
                <a:solidFill>
                  <a:srgbClr val="000000"/>
                </a:solidFill>
                <a:effectLst/>
                <a:latin typeface="+mj-lt"/>
              </a:rPr>
              <a:t>the DOF at the constrained node move exactly </a:t>
            </a:r>
          </a:p>
          <a:p>
            <a:r>
              <a:rPr lang="en-US" sz="1200" b="0" i="1" dirty="0">
                <a:solidFill>
                  <a:srgbClr val="000000"/>
                </a:solidFill>
                <a:effectLst/>
                <a:latin typeface="+mj-lt"/>
              </a:rPr>
              <a:t>he same as the DOF at the retained node</a:t>
            </a:r>
            <a:endParaRPr lang="it-IT" sz="1200" i="1" dirty="0">
              <a:latin typeface="+mj-lt"/>
            </a:endParaRPr>
          </a:p>
        </p:txBody>
      </p:sp>
      <p:pic>
        <p:nvPicPr>
          <p:cNvPr id="23" name="Immagine 22">
            <a:extLst>
              <a:ext uri="{FF2B5EF4-FFF2-40B4-BE49-F238E27FC236}">
                <a16:creationId xmlns:a16="http://schemas.microsoft.com/office/drawing/2014/main" id="{1BE430DC-54D3-4B3A-B218-A4D2BF28B73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41" t="16615" r="118" b="42592"/>
          <a:stretch/>
        </p:blipFill>
        <p:spPr>
          <a:xfrm>
            <a:off x="6358718" y="201902"/>
            <a:ext cx="2699383" cy="1414072"/>
          </a:xfrm>
          <a:prstGeom prst="rect">
            <a:avLst/>
          </a:prstGeom>
        </p:spPr>
      </p:pic>
      <p:sp>
        <p:nvSpPr>
          <p:cNvPr id="30" name="Ovale 29">
            <a:extLst>
              <a:ext uri="{FF2B5EF4-FFF2-40B4-BE49-F238E27FC236}">
                <a16:creationId xmlns:a16="http://schemas.microsoft.com/office/drawing/2014/main" id="{78F795B1-D683-46DD-8A20-009977CB9FF8}"/>
              </a:ext>
            </a:extLst>
          </p:cNvPr>
          <p:cNvSpPr/>
          <p:nvPr/>
        </p:nvSpPr>
        <p:spPr>
          <a:xfrm>
            <a:off x="8005603" y="1092007"/>
            <a:ext cx="623249" cy="245480"/>
          </a:xfrm>
          <a:prstGeom prst="ellipse">
            <a:avLst/>
          </a:prstGeom>
          <a:solidFill>
            <a:srgbClr val="FF9900">
              <a:alpha val="22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noFill/>
            </a:endParaRP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3C77EF8E-C31E-4A6B-BBFF-9D4F68C7067E}"/>
              </a:ext>
            </a:extLst>
          </p:cNvPr>
          <p:cNvSpPr txBox="1"/>
          <p:nvPr/>
        </p:nvSpPr>
        <p:spPr>
          <a:xfrm>
            <a:off x="270395" y="1837303"/>
            <a:ext cx="1147228" cy="340519"/>
          </a:xfrm>
          <a:prstGeom prst="roundRect">
            <a:avLst/>
          </a:prstGeom>
          <a:solidFill>
            <a:schemeClr val="bg1"/>
          </a:solidFill>
          <a:ln w="9525"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t-IT" b="1" i="0" dirty="0">
                <a:solidFill>
                  <a:srgbClr val="000000"/>
                </a:solidFill>
                <a:effectLst/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$</a:t>
            </a:r>
            <a:r>
              <a:rPr lang="it-IT" b="1" i="0" dirty="0" err="1">
                <a:solidFill>
                  <a:srgbClr val="000000"/>
                </a:solidFill>
                <a:effectLst/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rnodeTag</a:t>
            </a:r>
            <a:endParaRPr lang="it-IT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8574DB2C-7098-48BA-98C0-7D18AD7EA8CA}"/>
              </a:ext>
            </a:extLst>
          </p:cNvPr>
          <p:cNvSpPr txBox="1"/>
          <p:nvPr/>
        </p:nvSpPr>
        <p:spPr>
          <a:xfrm>
            <a:off x="1417623" y="4611493"/>
            <a:ext cx="1147228" cy="340519"/>
          </a:xfrm>
          <a:prstGeom prst="roundRect">
            <a:avLst/>
          </a:prstGeom>
          <a:solidFill>
            <a:schemeClr val="bg1"/>
          </a:solidFill>
          <a:ln w="9525"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t-IT" b="1" i="0" dirty="0">
                <a:solidFill>
                  <a:srgbClr val="000000"/>
                </a:solidFill>
                <a:effectLst/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$</a:t>
            </a:r>
            <a:r>
              <a:rPr lang="it-IT" b="1" dirty="0" err="1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c</a:t>
            </a:r>
            <a:r>
              <a:rPr lang="it-IT" b="1" i="0" dirty="0" err="1">
                <a:solidFill>
                  <a:srgbClr val="000000"/>
                </a:solidFill>
                <a:effectLst/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nodeTag</a:t>
            </a:r>
            <a:endParaRPr lang="it-IT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5" name="CasellaDiTesto 34">
            <a:extLst>
              <a:ext uri="{FF2B5EF4-FFF2-40B4-BE49-F238E27FC236}">
                <a16:creationId xmlns:a16="http://schemas.microsoft.com/office/drawing/2014/main" id="{F5AD92E9-9F1F-45C3-BFA0-EF5BC355FD14}"/>
              </a:ext>
            </a:extLst>
          </p:cNvPr>
          <p:cNvSpPr txBox="1"/>
          <p:nvPr/>
        </p:nvSpPr>
        <p:spPr>
          <a:xfrm>
            <a:off x="6162824" y="3825072"/>
            <a:ext cx="918061" cy="340519"/>
          </a:xfrm>
          <a:prstGeom prst="roundRect">
            <a:avLst/>
          </a:prstGeom>
          <a:solidFill>
            <a:schemeClr val="bg1"/>
          </a:solidFill>
          <a:ln w="9525"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t-IT" b="1" i="0" dirty="0">
                <a:solidFill>
                  <a:srgbClr val="000000"/>
                </a:solidFill>
                <a:effectLst/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$</a:t>
            </a:r>
            <a:r>
              <a:rPr lang="it-IT" b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dof1…</a:t>
            </a:r>
            <a:endParaRPr lang="it-IT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6" name="CasellaDiTesto 35">
            <a:extLst>
              <a:ext uri="{FF2B5EF4-FFF2-40B4-BE49-F238E27FC236}">
                <a16:creationId xmlns:a16="http://schemas.microsoft.com/office/drawing/2014/main" id="{A8C8BE39-E8AA-438E-B8C5-6B99AE2968B7}"/>
              </a:ext>
            </a:extLst>
          </p:cNvPr>
          <p:cNvSpPr txBox="1"/>
          <p:nvPr/>
        </p:nvSpPr>
        <p:spPr>
          <a:xfrm>
            <a:off x="1991237" y="1792795"/>
            <a:ext cx="18518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9387"/>
            <a:r>
              <a:rPr lang="it-IT" sz="1800" dirty="0">
                <a:solidFill>
                  <a:schemeClr val="tx1"/>
                </a:solidFill>
                <a:latin typeface="+mj-lt"/>
              </a:rPr>
              <a:t>(</a:t>
            </a:r>
            <a:r>
              <a:rPr lang="it-IT" sz="1800" dirty="0" err="1">
                <a:solidFill>
                  <a:schemeClr val="tx1"/>
                </a:solidFill>
                <a:latin typeface="+mj-lt"/>
              </a:rPr>
              <a:t>disp</a:t>
            </a:r>
            <a:r>
              <a:rPr lang="it-IT" sz="1800" baseline="-25000" dirty="0" err="1">
                <a:solidFill>
                  <a:schemeClr val="tx1"/>
                </a:solidFill>
                <a:latin typeface="+mj-lt"/>
              </a:rPr>
              <a:t>c</a:t>
            </a:r>
            <a:r>
              <a:rPr lang="it-IT" sz="18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it-IT" sz="1800" dirty="0" err="1">
                <a:solidFill>
                  <a:schemeClr val="tx1"/>
                </a:solidFill>
                <a:latin typeface="+mj-lt"/>
              </a:rPr>
              <a:t>disp</a:t>
            </a:r>
            <a:r>
              <a:rPr lang="it-IT" sz="1800" baseline="-25000" dirty="0" err="1">
                <a:solidFill>
                  <a:schemeClr val="tx1"/>
                </a:solidFill>
                <a:latin typeface="+mj-lt"/>
              </a:rPr>
              <a:t>r</a:t>
            </a:r>
            <a:r>
              <a:rPr lang="it-IT" sz="1800" dirty="0">
                <a:solidFill>
                  <a:schemeClr val="tx1"/>
                </a:solidFill>
                <a:latin typeface="+mj-lt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4479225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>
            <a:extLst>
              <a:ext uri="{FF2B5EF4-FFF2-40B4-BE49-F238E27FC236}">
                <a16:creationId xmlns:a16="http://schemas.microsoft.com/office/drawing/2014/main" id="{47EAA46B-005B-4DFF-B0DF-5FD68266415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090"/>
          <a:stretch/>
        </p:blipFill>
        <p:spPr>
          <a:xfrm>
            <a:off x="729246" y="1349674"/>
            <a:ext cx="5410362" cy="3527526"/>
          </a:xfrm>
          <a:prstGeom prst="rect">
            <a:avLst/>
          </a:prstGeom>
        </p:spPr>
      </p:pic>
      <p:sp>
        <p:nvSpPr>
          <p:cNvPr id="26" name="Rettangolo 25">
            <a:extLst>
              <a:ext uri="{FF2B5EF4-FFF2-40B4-BE49-F238E27FC236}">
                <a16:creationId xmlns:a16="http://schemas.microsoft.com/office/drawing/2014/main" id="{B64DD7FE-01EE-47D7-A170-439FC686A16B}"/>
              </a:ext>
            </a:extLst>
          </p:cNvPr>
          <p:cNvSpPr/>
          <p:nvPr/>
        </p:nvSpPr>
        <p:spPr>
          <a:xfrm>
            <a:off x="0" y="692076"/>
            <a:ext cx="9144000" cy="345565"/>
          </a:xfrm>
          <a:prstGeom prst="rect">
            <a:avLst/>
          </a:prstGeom>
          <a:solidFill>
            <a:srgbClr val="FFC000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34DEB554-685D-4D27-BD2B-F1B87D68ED21}"/>
              </a:ext>
            </a:extLst>
          </p:cNvPr>
          <p:cNvSpPr txBox="1"/>
          <p:nvPr/>
        </p:nvSpPr>
        <p:spPr>
          <a:xfrm>
            <a:off x="261810" y="706638"/>
            <a:ext cx="601101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8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rigidDiaphragm</a:t>
            </a:r>
            <a:r>
              <a:rPr lang="it-IT" sz="18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$</a:t>
            </a:r>
            <a:r>
              <a:rPr lang="it-IT" sz="18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perpDirn</a:t>
            </a:r>
            <a:r>
              <a:rPr lang="it-IT" sz="18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$</a:t>
            </a:r>
            <a:r>
              <a:rPr lang="it-IT" sz="18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rNodeTag</a:t>
            </a:r>
            <a:r>
              <a:rPr lang="it-IT" sz="18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$cNodeTag1… </a:t>
            </a:r>
          </a:p>
          <a:p>
            <a:r>
              <a:rPr lang="en-US" sz="1200" b="0" i="1" dirty="0">
                <a:solidFill>
                  <a:srgbClr val="000000"/>
                </a:solidFill>
                <a:effectLst/>
                <a:latin typeface="+mj-lt"/>
              </a:rPr>
              <a:t>constrains certain DOF at the listed constrained nodes to move </a:t>
            </a:r>
          </a:p>
          <a:p>
            <a:r>
              <a:rPr lang="en-US" sz="1200" b="0" i="1" dirty="0">
                <a:solidFill>
                  <a:srgbClr val="000000"/>
                </a:solidFill>
                <a:effectLst/>
                <a:latin typeface="+mj-lt"/>
              </a:rPr>
              <a:t>as if in a rigid plane with the retained node</a:t>
            </a:r>
            <a:endParaRPr lang="it-IT" sz="1200" i="1" dirty="0">
              <a:latin typeface="+mj-lt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14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Conditions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6633519" cy="262691"/>
          </a:xfrm>
        </p:spPr>
        <p:txBody>
          <a:bodyPr/>
          <a:lstStyle/>
          <a:p>
            <a:r>
              <a:rPr lang="it-IT" dirty="0"/>
              <a:t>Multi-point </a:t>
            </a:r>
            <a:r>
              <a:rPr lang="it-IT" dirty="0" err="1"/>
              <a:t>constraints</a:t>
            </a:r>
            <a:r>
              <a:rPr lang="it-IT" dirty="0"/>
              <a:t>: </a:t>
            </a:r>
            <a:r>
              <a:rPr lang="it-IT" dirty="0" err="1"/>
              <a:t>rigidDiaphragm</a:t>
            </a:r>
            <a:endParaRPr lang="en-GB" dirty="0"/>
          </a:p>
        </p:txBody>
      </p:sp>
      <p:pic>
        <p:nvPicPr>
          <p:cNvPr id="23" name="Immagine 22">
            <a:extLst>
              <a:ext uri="{FF2B5EF4-FFF2-40B4-BE49-F238E27FC236}">
                <a16:creationId xmlns:a16="http://schemas.microsoft.com/office/drawing/2014/main" id="{1BE430DC-54D3-4B3A-B218-A4D2BF28B73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41" t="16615" r="118" b="42592"/>
          <a:stretch/>
        </p:blipFill>
        <p:spPr>
          <a:xfrm>
            <a:off x="6358718" y="201902"/>
            <a:ext cx="2699383" cy="1414072"/>
          </a:xfrm>
          <a:prstGeom prst="rect">
            <a:avLst/>
          </a:prstGeom>
        </p:spPr>
      </p:pic>
      <p:sp>
        <p:nvSpPr>
          <p:cNvPr id="17" name="Ovale 16">
            <a:extLst>
              <a:ext uri="{FF2B5EF4-FFF2-40B4-BE49-F238E27FC236}">
                <a16:creationId xmlns:a16="http://schemas.microsoft.com/office/drawing/2014/main" id="{65DF5D4B-31CF-4611-8582-299819A82CB3}"/>
              </a:ext>
            </a:extLst>
          </p:cNvPr>
          <p:cNvSpPr/>
          <p:nvPr/>
        </p:nvSpPr>
        <p:spPr>
          <a:xfrm>
            <a:off x="8046084" y="1246698"/>
            <a:ext cx="697866" cy="245480"/>
          </a:xfrm>
          <a:prstGeom prst="ellipse">
            <a:avLst/>
          </a:prstGeom>
          <a:solidFill>
            <a:srgbClr val="FF9900">
              <a:alpha val="22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noFill/>
            </a:endParaRPr>
          </a:p>
        </p:txBody>
      </p: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F181EA83-9999-49A0-ADF1-C6AB2AB80A27}"/>
              </a:ext>
            </a:extLst>
          </p:cNvPr>
          <p:cNvSpPr txBox="1"/>
          <p:nvPr/>
        </p:nvSpPr>
        <p:spPr>
          <a:xfrm>
            <a:off x="3723452" y="3156530"/>
            <a:ext cx="1137136" cy="340519"/>
          </a:xfrm>
          <a:prstGeom prst="roundRect">
            <a:avLst/>
          </a:prstGeom>
          <a:solidFill>
            <a:schemeClr val="bg1"/>
          </a:solidFill>
          <a:ln w="9525"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t-IT" b="1" i="0" dirty="0">
                <a:solidFill>
                  <a:srgbClr val="000000"/>
                </a:solidFill>
                <a:effectLst/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$</a:t>
            </a:r>
            <a:r>
              <a:rPr lang="it-IT" b="1" dirty="0" err="1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perpDirn</a:t>
            </a:r>
            <a:endParaRPr lang="it-IT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88F93AAF-D169-47AB-B33D-2578DF6E7C12}"/>
              </a:ext>
            </a:extLst>
          </p:cNvPr>
          <p:cNvSpPr txBox="1"/>
          <p:nvPr/>
        </p:nvSpPr>
        <p:spPr>
          <a:xfrm>
            <a:off x="1127924" y="3617416"/>
            <a:ext cx="1137136" cy="340519"/>
          </a:xfrm>
          <a:prstGeom prst="roundRect">
            <a:avLst/>
          </a:prstGeom>
          <a:solidFill>
            <a:schemeClr val="bg1"/>
          </a:solidFill>
          <a:ln w="9525"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t-IT" b="1" i="0" dirty="0">
                <a:solidFill>
                  <a:srgbClr val="000000"/>
                </a:solidFill>
                <a:effectLst/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$</a:t>
            </a:r>
            <a:r>
              <a:rPr lang="it-IT" b="1" dirty="0" err="1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rNodeTag</a:t>
            </a:r>
            <a:endParaRPr lang="it-IT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90669CA6-1F38-4BCE-8737-A16F18F32C34}"/>
              </a:ext>
            </a:extLst>
          </p:cNvPr>
          <p:cNvSpPr txBox="1"/>
          <p:nvPr/>
        </p:nvSpPr>
        <p:spPr>
          <a:xfrm>
            <a:off x="79486" y="3209428"/>
            <a:ext cx="1299519" cy="340519"/>
          </a:xfrm>
          <a:prstGeom prst="roundRect">
            <a:avLst/>
          </a:prstGeom>
          <a:solidFill>
            <a:schemeClr val="bg1"/>
          </a:solidFill>
          <a:ln w="9525"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t-IT" b="1" i="0" dirty="0">
                <a:solidFill>
                  <a:srgbClr val="000000"/>
                </a:solidFill>
                <a:effectLst/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$</a:t>
            </a:r>
            <a:r>
              <a:rPr lang="it-IT" b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cNodeTag1</a:t>
            </a:r>
            <a:endParaRPr lang="it-IT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8DE90546-2544-4536-9810-D963976BF062}"/>
              </a:ext>
            </a:extLst>
          </p:cNvPr>
          <p:cNvSpPr txBox="1"/>
          <p:nvPr/>
        </p:nvSpPr>
        <p:spPr>
          <a:xfrm>
            <a:off x="1696492" y="4053926"/>
            <a:ext cx="1299519" cy="340519"/>
          </a:xfrm>
          <a:prstGeom prst="roundRect">
            <a:avLst/>
          </a:prstGeom>
          <a:solidFill>
            <a:schemeClr val="bg1"/>
          </a:solidFill>
          <a:ln w="9525"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t-IT" b="1" i="0" dirty="0">
                <a:solidFill>
                  <a:srgbClr val="000000"/>
                </a:solidFill>
                <a:effectLst/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$</a:t>
            </a:r>
            <a:r>
              <a:rPr lang="it-IT" b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cNodeTag2</a:t>
            </a:r>
            <a:endParaRPr lang="it-IT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DE104E0E-BEBD-45CF-B3E0-D61568AD6AF7}"/>
              </a:ext>
            </a:extLst>
          </p:cNvPr>
          <p:cNvSpPr txBox="1"/>
          <p:nvPr/>
        </p:nvSpPr>
        <p:spPr>
          <a:xfrm>
            <a:off x="703757" y="2772918"/>
            <a:ext cx="1299519" cy="340519"/>
          </a:xfrm>
          <a:prstGeom prst="roundRect">
            <a:avLst/>
          </a:prstGeom>
          <a:solidFill>
            <a:schemeClr val="bg1"/>
          </a:solidFill>
          <a:ln w="9525"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t-IT" b="1" i="0" dirty="0">
                <a:solidFill>
                  <a:srgbClr val="000000"/>
                </a:solidFill>
                <a:effectLst/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$</a:t>
            </a:r>
            <a:r>
              <a:rPr lang="it-IT" b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cNodeTag3</a:t>
            </a:r>
            <a:endParaRPr lang="it-IT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102FC167-50D8-49D6-8AE5-1C26E02E36FB}"/>
              </a:ext>
            </a:extLst>
          </p:cNvPr>
          <p:cNvSpPr txBox="1"/>
          <p:nvPr/>
        </p:nvSpPr>
        <p:spPr>
          <a:xfrm>
            <a:off x="1942575" y="3216175"/>
            <a:ext cx="1299519" cy="340519"/>
          </a:xfrm>
          <a:prstGeom prst="roundRect">
            <a:avLst/>
          </a:prstGeom>
          <a:solidFill>
            <a:schemeClr val="bg1"/>
          </a:solidFill>
          <a:ln w="9525"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t-IT" b="1" i="0" dirty="0">
                <a:solidFill>
                  <a:srgbClr val="000000"/>
                </a:solidFill>
                <a:effectLst/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$</a:t>
            </a:r>
            <a:r>
              <a:rPr lang="it-IT" b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cNodeTag4</a:t>
            </a:r>
            <a:endParaRPr lang="it-IT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5" name="CasellaDiTesto 34">
            <a:extLst>
              <a:ext uri="{FF2B5EF4-FFF2-40B4-BE49-F238E27FC236}">
                <a16:creationId xmlns:a16="http://schemas.microsoft.com/office/drawing/2014/main" id="{1E4FB527-5D33-40C0-A9BE-B146C5586AB4}"/>
              </a:ext>
            </a:extLst>
          </p:cNvPr>
          <p:cNvSpPr txBox="1"/>
          <p:nvPr/>
        </p:nvSpPr>
        <p:spPr>
          <a:xfrm>
            <a:off x="6139607" y="1853871"/>
            <a:ext cx="168999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0" i="1" dirty="0">
                <a:solidFill>
                  <a:srgbClr val="000000"/>
                </a:solidFill>
                <a:effectLst/>
                <a:latin typeface="+mj-lt"/>
              </a:rPr>
              <a:t>In STKO you can creat</a:t>
            </a:r>
            <a:r>
              <a:rPr lang="en-US" i="1" dirty="0">
                <a:latin typeface="+mj-lt"/>
              </a:rPr>
              <a:t>e more </a:t>
            </a:r>
            <a:r>
              <a:rPr lang="en-US" i="1" dirty="0" err="1">
                <a:latin typeface="+mj-lt"/>
              </a:rPr>
              <a:t>rigidDiaphragms</a:t>
            </a:r>
            <a:r>
              <a:rPr lang="en-US" i="1" dirty="0">
                <a:latin typeface="+mj-lt"/>
              </a:rPr>
              <a:t> with the same interaction and condition</a:t>
            </a:r>
            <a:endParaRPr lang="it-IT" dirty="0"/>
          </a:p>
        </p:txBody>
      </p:sp>
      <p:sp>
        <p:nvSpPr>
          <p:cNvPr id="36" name="CasellaDiTesto 35">
            <a:extLst>
              <a:ext uri="{FF2B5EF4-FFF2-40B4-BE49-F238E27FC236}">
                <a16:creationId xmlns:a16="http://schemas.microsoft.com/office/drawing/2014/main" id="{094E4761-324B-4A47-A9F7-F3DD882EED39}"/>
              </a:ext>
            </a:extLst>
          </p:cNvPr>
          <p:cNvSpPr txBox="1"/>
          <p:nvPr/>
        </p:nvSpPr>
        <p:spPr>
          <a:xfrm>
            <a:off x="3242094" y="4651917"/>
            <a:ext cx="524873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8775"/>
            <a:r>
              <a:rPr lang="it-IT" sz="1600" dirty="0">
                <a:solidFill>
                  <a:schemeClr val="tx1"/>
                </a:solidFill>
                <a:latin typeface="+mj-lt"/>
              </a:rPr>
              <a:t>(</a:t>
            </a:r>
            <a:r>
              <a:rPr lang="it-IT" sz="1600" dirty="0" err="1">
                <a:solidFill>
                  <a:schemeClr val="tx1"/>
                </a:solidFill>
                <a:latin typeface="+mj-lt"/>
              </a:rPr>
              <a:t>disp</a:t>
            </a:r>
            <a:r>
              <a:rPr lang="it-IT" sz="1600" baseline="-25000" dirty="0" err="1">
                <a:solidFill>
                  <a:schemeClr val="tx1"/>
                </a:solidFill>
                <a:latin typeface="+mj-lt"/>
              </a:rPr>
              <a:t>c</a:t>
            </a:r>
            <a:r>
              <a:rPr lang="it-IT" sz="16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it-IT" sz="1600" dirty="0" err="1">
                <a:solidFill>
                  <a:schemeClr val="tx1"/>
                </a:solidFill>
                <a:latin typeface="+mj-lt"/>
              </a:rPr>
              <a:t>disp</a:t>
            </a:r>
            <a:r>
              <a:rPr lang="it-IT" sz="1600" baseline="-25000" dirty="0" err="1">
                <a:solidFill>
                  <a:schemeClr val="tx1"/>
                </a:solidFill>
                <a:latin typeface="+mj-lt"/>
              </a:rPr>
              <a:t>r</a:t>
            </a:r>
            <a:r>
              <a:rPr lang="it-IT" sz="1600" dirty="0">
                <a:solidFill>
                  <a:schemeClr val="tx1"/>
                </a:solidFill>
                <a:latin typeface="+mj-lt"/>
              </a:rPr>
              <a:t> + </a:t>
            </a:r>
            <a:r>
              <a:rPr lang="it-IT" sz="1600" dirty="0" err="1">
                <a:solidFill>
                  <a:schemeClr val="tx1"/>
                </a:solidFill>
                <a:latin typeface="+mj-lt"/>
              </a:rPr>
              <a:t>rot</a:t>
            </a:r>
            <a:r>
              <a:rPr lang="it-IT" sz="1600" baseline="-25000" dirty="0" err="1">
                <a:solidFill>
                  <a:schemeClr val="tx1"/>
                </a:solidFill>
                <a:latin typeface="+mj-lt"/>
              </a:rPr>
              <a:t>r</a:t>
            </a:r>
            <a:r>
              <a:rPr lang="it-IT" sz="1600" dirty="0">
                <a:solidFill>
                  <a:schemeClr val="tx1"/>
                </a:solidFill>
                <a:latin typeface="+mj-lt"/>
              </a:rPr>
              <a:t>*</a:t>
            </a:r>
            <a:r>
              <a:rPr lang="it-IT" sz="1600" dirty="0" err="1">
                <a:solidFill>
                  <a:schemeClr val="tx1"/>
                </a:solidFill>
                <a:latin typeface="+mj-lt"/>
              </a:rPr>
              <a:t>dist</a:t>
            </a:r>
            <a:r>
              <a:rPr lang="it-IT" sz="1600" dirty="0">
                <a:solidFill>
                  <a:schemeClr val="tx1"/>
                </a:solidFill>
                <a:latin typeface="+mj-lt"/>
              </a:rPr>
              <a:t>)</a:t>
            </a:r>
            <a:endParaRPr lang="it-IT" sz="1600" i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66324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ttangolo 25">
            <a:extLst>
              <a:ext uri="{FF2B5EF4-FFF2-40B4-BE49-F238E27FC236}">
                <a16:creationId xmlns:a16="http://schemas.microsoft.com/office/drawing/2014/main" id="{B64DD7FE-01EE-47D7-A170-439FC686A16B}"/>
              </a:ext>
            </a:extLst>
          </p:cNvPr>
          <p:cNvSpPr/>
          <p:nvPr/>
        </p:nvSpPr>
        <p:spPr>
          <a:xfrm>
            <a:off x="0" y="692076"/>
            <a:ext cx="9144000" cy="345565"/>
          </a:xfrm>
          <a:prstGeom prst="rect">
            <a:avLst/>
          </a:prstGeom>
          <a:solidFill>
            <a:srgbClr val="FFC000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34DEB554-685D-4D27-BD2B-F1B87D68ED21}"/>
              </a:ext>
            </a:extLst>
          </p:cNvPr>
          <p:cNvSpPr txBox="1"/>
          <p:nvPr/>
        </p:nvSpPr>
        <p:spPr>
          <a:xfrm>
            <a:off x="261810" y="706638"/>
            <a:ext cx="601101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8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rigidDiaphragm</a:t>
            </a:r>
            <a:r>
              <a:rPr lang="it-IT" sz="18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$</a:t>
            </a:r>
            <a:r>
              <a:rPr lang="it-IT" sz="18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perpDirn</a:t>
            </a:r>
            <a:r>
              <a:rPr lang="it-IT" sz="18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$</a:t>
            </a:r>
            <a:r>
              <a:rPr lang="it-IT" sz="18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rNodeTag</a:t>
            </a:r>
            <a:r>
              <a:rPr lang="it-IT" sz="18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$cNodeTag1… </a:t>
            </a:r>
          </a:p>
          <a:p>
            <a:r>
              <a:rPr lang="en-US" sz="1200" b="0" i="1" dirty="0">
                <a:solidFill>
                  <a:srgbClr val="000000"/>
                </a:solidFill>
                <a:effectLst/>
                <a:latin typeface="+mj-lt"/>
              </a:rPr>
              <a:t>constrains certain DOF at the listed constrained nodes to move </a:t>
            </a:r>
          </a:p>
          <a:p>
            <a:r>
              <a:rPr lang="en-US" sz="1200" b="0" i="1" dirty="0">
                <a:solidFill>
                  <a:srgbClr val="000000"/>
                </a:solidFill>
                <a:effectLst/>
                <a:latin typeface="+mj-lt"/>
              </a:rPr>
              <a:t>as if in a rigid plane with the retained node</a:t>
            </a:r>
            <a:endParaRPr lang="it-IT" sz="1200" i="1" dirty="0">
              <a:latin typeface="+mj-lt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15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Conditions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6633519" cy="262691"/>
          </a:xfrm>
        </p:spPr>
        <p:txBody>
          <a:bodyPr/>
          <a:lstStyle/>
          <a:p>
            <a:r>
              <a:rPr lang="it-IT" dirty="0"/>
              <a:t>Multi-point </a:t>
            </a:r>
            <a:r>
              <a:rPr lang="it-IT" dirty="0" err="1"/>
              <a:t>constraints</a:t>
            </a:r>
            <a:r>
              <a:rPr lang="it-IT" dirty="0"/>
              <a:t>: </a:t>
            </a:r>
            <a:r>
              <a:rPr lang="it-IT" dirty="0" err="1"/>
              <a:t>rigidDiaphragm</a:t>
            </a:r>
            <a:endParaRPr lang="en-GB" dirty="0"/>
          </a:p>
        </p:txBody>
      </p:sp>
      <p:pic>
        <p:nvPicPr>
          <p:cNvPr id="23" name="Immagine 22">
            <a:extLst>
              <a:ext uri="{FF2B5EF4-FFF2-40B4-BE49-F238E27FC236}">
                <a16:creationId xmlns:a16="http://schemas.microsoft.com/office/drawing/2014/main" id="{1BE430DC-54D3-4B3A-B218-A4D2BF28B73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41" t="16615" r="118" b="42592"/>
          <a:stretch/>
        </p:blipFill>
        <p:spPr>
          <a:xfrm>
            <a:off x="6358718" y="201902"/>
            <a:ext cx="2699383" cy="1414072"/>
          </a:xfrm>
          <a:prstGeom prst="rect">
            <a:avLst/>
          </a:prstGeom>
        </p:spPr>
      </p:pic>
      <p:sp>
        <p:nvSpPr>
          <p:cNvPr id="17" name="Ovale 16">
            <a:extLst>
              <a:ext uri="{FF2B5EF4-FFF2-40B4-BE49-F238E27FC236}">
                <a16:creationId xmlns:a16="http://schemas.microsoft.com/office/drawing/2014/main" id="{65DF5D4B-31CF-4611-8582-299819A82CB3}"/>
              </a:ext>
            </a:extLst>
          </p:cNvPr>
          <p:cNvSpPr/>
          <p:nvPr/>
        </p:nvSpPr>
        <p:spPr>
          <a:xfrm>
            <a:off x="8046084" y="1246698"/>
            <a:ext cx="697866" cy="245480"/>
          </a:xfrm>
          <a:prstGeom prst="ellipse">
            <a:avLst/>
          </a:prstGeom>
          <a:solidFill>
            <a:srgbClr val="FF9900">
              <a:alpha val="22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noFill/>
            </a:endParaRP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40245328-93C6-48C0-9BB5-F32820CF1CC5}"/>
              </a:ext>
            </a:extLst>
          </p:cNvPr>
          <p:cNvSpPr txBox="1"/>
          <p:nvPr/>
        </p:nvSpPr>
        <p:spPr>
          <a:xfrm>
            <a:off x="261811" y="1634542"/>
            <a:ext cx="735057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en-US" sz="1800" dirty="0" err="1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rigidDiaphragm</a:t>
            </a:r>
            <a:r>
              <a:rPr lang="en-US" sz="18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 imposes a condition of </a:t>
            </a:r>
            <a:r>
              <a:rPr lang="en-US" sz="1800" b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zero axial strain </a:t>
            </a:r>
            <a:r>
              <a:rPr lang="en-US" sz="18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on the element  connecting the constrained nodes. </a:t>
            </a:r>
          </a:p>
          <a:p>
            <a:endParaRPr lang="en-US" sz="1600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600" i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For </a:t>
            </a:r>
            <a:r>
              <a:rPr lang="en-US" sz="1600" i="1" u="sng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sections where the neutral axis does not shift </a:t>
            </a:r>
            <a:r>
              <a:rPr lang="en-US" sz="1600" i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as a consequence of bending in the beam this constraint has </a:t>
            </a:r>
            <a:r>
              <a:rPr lang="en-US" sz="1600" i="1" u="sng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no effect </a:t>
            </a:r>
            <a:r>
              <a:rPr lang="en-US" sz="1600" i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on the axial load in the beam (elastic or steel sections).</a:t>
            </a:r>
          </a:p>
          <a:p>
            <a:endParaRPr lang="en-US" sz="1600" i="1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600" i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For sections </a:t>
            </a:r>
            <a:r>
              <a:rPr lang="en-US" sz="1600" b="1" i="1" u="sng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where the neutral axis does shift</a:t>
            </a:r>
            <a:r>
              <a:rPr lang="en-US" sz="1600" i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 (RC fiber sections under moment) the moments in an unconstrained beam </a:t>
            </a:r>
            <a:r>
              <a:rPr lang="en-US" sz="1600" b="1" i="1" u="sng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will  cause the beam to undergo axial deformation</a:t>
            </a:r>
            <a:r>
              <a:rPr lang="en-US" sz="1600" i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. To constrain this axial deformation requires axial forces, the magnitude of which can be significant</a:t>
            </a:r>
            <a:r>
              <a:rPr lang="en-US" sz="1200" b="0" i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..</a:t>
            </a:r>
            <a:endParaRPr lang="it-IT" sz="1200" i="1" dirty="0"/>
          </a:p>
        </p:txBody>
      </p:sp>
    </p:spTree>
    <p:extLst>
      <p:ext uri="{BB962C8B-B14F-4D97-AF65-F5344CB8AC3E}">
        <p14:creationId xmlns:p14="http://schemas.microsoft.com/office/powerpoint/2010/main" val="5100896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ttangolo 25">
            <a:extLst>
              <a:ext uri="{FF2B5EF4-FFF2-40B4-BE49-F238E27FC236}">
                <a16:creationId xmlns:a16="http://schemas.microsoft.com/office/drawing/2014/main" id="{B64DD7FE-01EE-47D7-A170-439FC686A16B}"/>
              </a:ext>
            </a:extLst>
          </p:cNvPr>
          <p:cNvSpPr/>
          <p:nvPr/>
        </p:nvSpPr>
        <p:spPr>
          <a:xfrm>
            <a:off x="0" y="692076"/>
            <a:ext cx="9144000" cy="345565"/>
          </a:xfrm>
          <a:prstGeom prst="rect">
            <a:avLst/>
          </a:prstGeom>
          <a:solidFill>
            <a:srgbClr val="FFC000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34DEB554-685D-4D27-BD2B-F1B87D68ED21}"/>
              </a:ext>
            </a:extLst>
          </p:cNvPr>
          <p:cNvSpPr txBox="1"/>
          <p:nvPr/>
        </p:nvSpPr>
        <p:spPr>
          <a:xfrm>
            <a:off x="261810" y="706638"/>
            <a:ext cx="601101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8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rigidDiaphragm</a:t>
            </a:r>
            <a:r>
              <a:rPr lang="it-IT" sz="18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$</a:t>
            </a:r>
            <a:r>
              <a:rPr lang="it-IT" sz="18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perpDirn</a:t>
            </a:r>
            <a:r>
              <a:rPr lang="it-IT" sz="18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$</a:t>
            </a:r>
            <a:r>
              <a:rPr lang="it-IT" sz="18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rNodeTag</a:t>
            </a:r>
            <a:r>
              <a:rPr lang="it-IT" sz="18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$cNodeTag1… </a:t>
            </a:r>
          </a:p>
          <a:p>
            <a:r>
              <a:rPr lang="en-US" sz="1200" b="0" i="1" dirty="0">
                <a:solidFill>
                  <a:srgbClr val="000000"/>
                </a:solidFill>
                <a:effectLst/>
                <a:latin typeface="+mj-lt"/>
              </a:rPr>
              <a:t>constrains certain DOF at the listed constrained nodes to move </a:t>
            </a:r>
          </a:p>
          <a:p>
            <a:r>
              <a:rPr lang="en-US" sz="1200" b="0" i="1" dirty="0">
                <a:solidFill>
                  <a:srgbClr val="000000"/>
                </a:solidFill>
                <a:effectLst/>
                <a:latin typeface="+mj-lt"/>
              </a:rPr>
              <a:t>as if in a rigid plane with the retained node</a:t>
            </a:r>
            <a:endParaRPr lang="it-IT" sz="1200" i="1" dirty="0">
              <a:latin typeface="+mj-lt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16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Conditions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6633519" cy="262691"/>
          </a:xfrm>
        </p:spPr>
        <p:txBody>
          <a:bodyPr/>
          <a:lstStyle/>
          <a:p>
            <a:r>
              <a:rPr lang="it-IT" dirty="0"/>
              <a:t>Multi-point </a:t>
            </a:r>
            <a:r>
              <a:rPr lang="it-IT" dirty="0" err="1"/>
              <a:t>constraints</a:t>
            </a:r>
            <a:r>
              <a:rPr lang="it-IT" dirty="0"/>
              <a:t>: </a:t>
            </a:r>
            <a:r>
              <a:rPr lang="it-IT" dirty="0" err="1"/>
              <a:t>rigidDiaphragm</a:t>
            </a:r>
            <a:endParaRPr lang="en-GB" dirty="0"/>
          </a:p>
        </p:txBody>
      </p:sp>
      <p:pic>
        <p:nvPicPr>
          <p:cNvPr id="23" name="Immagine 22">
            <a:extLst>
              <a:ext uri="{FF2B5EF4-FFF2-40B4-BE49-F238E27FC236}">
                <a16:creationId xmlns:a16="http://schemas.microsoft.com/office/drawing/2014/main" id="{1BE430DC-54D3-4B3A-B218-A4D2BF28B73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41" t="16615" r="118" b="42592"/>
          <a:stretch/>
        </p:blipFill>
        <p:spPr>
          <a:xfrm>
            <a:off x="6358718" y="201902"/>
            <a:ext cx="2699383" cy="1414072"/>
          </a:xfrm>
          <a:prstGeom prst="rect">
            <a:avLst/>
          </a:prstGeom>
        </p:spPr>
      </p:pic>
      <p:sp>
        <p:nvSpPr>
          <p:cNvPr id="17" name="Ovale 16">
            <a:extLst>
              <a:ext uri="{FF2B5EF4-FFF2-40B4-BE49-F238E27FC236}">
                <a16:creationId xmlns:a16="http://schemas.microsoft.com/office/drawing/2014/main" id="{65DF5D4B-31CF-4611-8582-299819A82CB3}"/>
              </a:ext>
            </a:extLst>
          </p:cNvPr>
          <p:cNvSpPr/>
          <p:nvPr/>
        </p:nvSpPr>
        <p:spPr>
          <a:xfrm>
            <a:off x="8046084" y="1246698"/>
            <a:ext cx="697866" cy="245480"/>
          </a:xfrm>
          <a:prstGeom prst="ellipse">
            <a:avLst/>
          </a:prstGeom>
          <a:solidFill>
            <a:srgbClr val="FF9900">
              <a:alpha val="22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noFill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CDB1C0B2-D730-4D76-B561-E09D3F5F1B4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10"/>
          <a:stretch/>
        </p:blipFill>
        <p:spPr bwMode="auto">
          <a:xfrm>
            <a:off x="2474815" y="3059395"/>
            <a:ext cx="4483802" cy="1679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7F12A195-08F0-4D05-BA14-6D7B5F3C76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22191" y="1306795"/>
            <a:ext cx="1793578" cy="1752600"/>
          </a:xfrm>
          <a:prstGeom prst="rect">
            <a:avLst/>
          </a:prstGeom>
        </p:spPr>
      </p:pic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8C8DC7E0-D67C-43E7-8619-2CD1C025BC58}"/>
              </a:ext>
            </a:extLst>
          </p:cNvPr>
          <p:cNvSpPr txBox="1"/>
          <p:nvPr/>
        </p:nvSpPr>
        <p:spPr>
          <a:xfrm>
            <a:off x="261810" y="1644541"/>
            <a:ext cx="431019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0" dirty="0">
                <a:solidFill>
                  <a:srgbClr val="000000"/>
                </a:solidFill>
                <a:effectLst/>
                <a:latin typeface="+mj-lt"/>
              </a:rPr>
              <a:t>Ex. RC structure</a:t>
            </a:r>
          </a:p>
          <a:p>
            <a:r>
              <a:rPr lang="en-US" i="1" dirty="0">
                <a:latin typeface="+mj-lt"/>
              </a:rPr>
              <a:t>Distributed plasticity beams (fiber sections)</a:t>
            </a:r>
          </a:p>
          <a:p>
            <a:r>
              <a:rPr lang="en-US" i="1" dirty="0">
                <a:latin typeface="+mj-lt"/>
              </a:rPr>
              <a:t>Finite length plasticity columns (elastic sections)</a:t>
            </a:r>
            <a:endParaRPr lang="it-IT" dirty="0"/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id="{30F90CC3-716E-4DA5-9915-D645F442211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37" t="-566" r="20088" b="49557"/>
          <a:stretch/>
        </p:blipFill>
        <p:spPr bwMode="auto">
          <a:xfrm>
            <a:off x="245232" y="3071034"/>
            <a:ext cx="2009026" cy="1668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25">
            <a:extLst>
              <a:ext uri="{FF2B5EF4-FFF2-40B4-BE49-F238E27FC236}">
                <a16:creationId xmlns:a16="http://schemas.microsoft.com/office/drawing/2014/main" id="{1469D0F7-7D3B-4A5D-AC26-F0BCF49B9A4A}"/>
              </a:ext>
            </a:extLst>
          </p:cNvPr>
          <p:cNvSpPr txBox="1"/>
          <p:nvPr/>
        </p:nvSpPr>
        <p:spPr>
          <a:xfrm>
            <a:off x="1121848" y="4798123"/>
            <a:ext cx="586359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t-IT" sz="1200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See</a:t>
            </a:r>
            <a:r>
              <a:rPr lang="it-IT" sz="12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support file: </a:t>
            </a:r>
            <a:r>
              <a:rPr lang="it-IT" sz="1200" b="1" i="1" dirty="0">
                <a:solidFill>
                  <a:srgbClr val="FFB13F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ex15.scd </a:t>
            </a:r>
            <a:r>
              <a:rPr lang="it-IT" sz="1200" b="1" i="1" dirty="0">
                <a:solidFill>
                  <a:srgbClr val="FFB13F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hlinkClick r:id="rId6"/>
              </a:rPr>
              <a:t>and </a:t>
            </a:r>
            <a:r>
              <a:rPr lang="it-IT" sz="1200" b="1" i="1" dirty="0" err="1">
                <a:solidFill>
                  <a:srgbClr val="FFB13F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hlinkClick r:id="rId6"/>
              </a:rPr>
              <a:t>Massimo’s</a:t>
            </a:r>
            <a:r>
              <a:rPr lang="it-IT" sz="1200" b="1" i="1" dirty="0">
                <a:solidFill>
                  <a:srgbClr val="FFB13F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hlinkClick r:id="rId6"/>
              </a:rPr>
              <a:t> webinar</a:t>
            </a:r>
            <a:endParaRPr lang="it-IT" sz="1200" b="1" i="1" dirty="0">
              <a:solidFill>
                <a:srgbClr val="FFB13F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24891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ttangolo 25">
            <a:extLst>
              <a:ext uri="{FF2B5EF4-FFF2-40B4-BE49-F238E27FC236}">
                <a16:creationId xmlns:a16="http://schemas.microsoft.com/office/drawing/2014/main" id="{B64DD7FE-01EE-47D7-A170-439FC686A16B}"/>
              </a:ext>
            </a:extLst>
          </p:cNvPr>
          <p:cNvSpPr/>
          <p:nvPr/>
        </p:nvSpPr>
        <p:spPr>
          <a:xfrm>
            <a:off x="0" y="680579"/>
            <a:ext cx="9144000" cy="345565"/>
          </a:xfrm>
          <a:prstGeom prst="rect">
            <a:avLst/>
          </a:prstGeom>
          <a:solidFill>
            <a:srgbClr val="FFC000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34DEB554-685D-4D27-BD2B-F1B87D68ED21}"/>
              </a:ext>
            </a:extLst>
          </p:cNvPr>
          <p:cNvSpPr txBox="1"/>
          <p:nvPr/>
        </p:nvSpPr>
        <p:spPr>
          <a:xfrm>
            <a:off x="365604" y="672281"/>
            <a:ext cx="712372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rigidLink</a:t>
            </a:r>
            <a:r>
              <a:rPr lang="it-IT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$</a:t>
            </a:r>
            <a:r>
              <a:rPr lang="it-IT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type</a:t>
            </a:r>
            <a:r>
              <a:rPr lang="it-IT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$</a:t>
            </a:r>
            <a:r>
              <a:rPr lang="it-IT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rNodeTag</a:t>
            </a:r>
            <a:r>
              <a:rPr lang="it-IT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$</a:t>
            </a:r>
            <a:r>
              <a:rPr lang="it-IT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cNodeTag</a:t>
            </a:r>
            <a:r>
              <a:rPr lang="it-IT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</a:p>
          <a:p>
            <a:r>
              <a:rPr lang="en-US" sz="1200" b="0" i="1" dirty="0">
                <a:solidFill>
                  <a:srgbClr val="000000"/>
                </a:solidFill>
                <a:effectLst/>
                <a:latin typeface="+mj-lt"/>
              </a:rPr>
              <a:t>constrains certain DOF at the listed constrained nodes to move as a rigid body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17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Conditions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6633519" cy="262691"/>
          </a:xfrm>
        </p:spPr>
        <p:txBody>
          <a:bodyPr/>
          <a:lstStyle/>
          <a:p>
            <a:r>
              <a:rPr lang="it-IT" dirty="0"/>
              <a:t>Multi-point </a:t>
            </a:r>
            <a:r>
              <a:rPr lang="it-IT" dirty="0" err="1"/>
              <a:t>constraints</a:t>
            </a:r>
            <a:r>
              <a:rPr lang="it-IT" dirty="0"/>
              <a:t>: </a:t>
            </a:r>
            <a:r>
              <a:rPr lang="it-IT" dirty="0" err="1"/>
              <a:t>rigidLink</a:t>
            </a:r>
            <a:endParaRPr lang="en-GB" dirty="0"/>
          </a:p>
        </p:txBody>
      </p:sp>
      <p:pic>
        <p:nvPicPr>
          <p:cNvPr id="23" name="Immagine 22">
            <a:extLst>
              <a:ext uri="{FF2B5EF4-FFF2-40B4-BE49-F238E27FC236}">
                <a16:creationId xmlns:a16="http://schemas.microsoft.com/office/drawing/2014/main" id="{1BE430DC-54D3-4B3A-B218-A4D2BF28B73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41" t="16615" r="118" b="42592"/>
          <a:stretch/>
        </p:blipFill>
        <p:spPr>
          <a:xfrm>
            <a:off x="6358718" y="201902"/>
            <a:ext cx="2699383" cy="1414072"/>
          </a:xfrm>
          <a:prstGeom prst="rect">
            <a:avLst/>
          </a:prstGeom>
        </p:spPr>
      </p:pic>
      <p:sp>
        <p:nvSpPr>
          <p:cNvPr id="17" name="Ovale 16">
            <a:extLst>
              <a:ext uri="{FF2B5EF4-FFF2-40B4-BE49-F238E27FC236}">
                <a16:creationId xmlns:a16="http://schemas.microsoft.com/office/drawing/2014/main" id="{9BE03F43-8DC7-4417-A547-FF37DCEE25F8}"/>
              </a:ext>
            </a:extLst>
          </p:cNvPr>
          <p:cNvSpPr/>
          <p:nvPr/>
        </p:nvSpPr>
        <p:spPr>
          <a:xfrm>
            <a:off x="7948453" y="1392405"/>
            <a:ext cx="697866" cy="245480"/>
          </a:xfrm>
          <a:prstGeom prst="ellipse">
            <a:avLst/>
          </a:prstGeom>
          <a:solidFill>
            <a:srgbClr val="FF9900">
              <a:alpha val="22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noFill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6C8E9418-1A4A-46E8-A4E3-8CD2D69D58FB}"/>
              </a:ext>
            </a:extLst>
          </p:cNvPr>
          <p:cNvSpPr txBox="1"/>
          <p:nvPr/>
        </p:nvSpPr>
        <p:spPr>
          <a:xfrm>
            <a:off x="922805" y="4471275"/>
            <a:ext cx="57303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i="1" dirty="0" err="1">
                <a:solidFill>
                  <a:schemeClr val="tx1"/>
                </a:solidFill>
                <a:latin typeface="+mj-lt"/>
              </a:rPr>
              <a:t>equalDOF</a:t>
            </a:r>
            <a:r>
              <a:rPr lang="it-IT" sz="1600" i="1" dirty="0">
                <a:solidFill>
                  <a:schemeClr val="tx1"/>
                </a:solidFill>
                <a:latin typeface="+mj-lt"/>
              </a:rPr>
              <a:t> and </a:t>
            </a:r>
            <a:r>
              <a:rPr lang="it-IT" sz="1600" i="1" dirty="0" err="1">
                <a:solidFill>
                  <a:schemeClr val="tx1"/>
                </a:solidFill>
                <a:latin typeface="+mj-lt"/>
              </a:rPr>
              <a:t>rigidLink</a:t>
            </a:r>
            <a:r>
              <a:rPr lang="it-IT" sz="16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it-IT" sz="1600" i="1" dirty="0" err="1">
                <a:solidFill>
                  <a:schemeClr val="tx1"/>
                </a:solidFill>
                <a:latin typeface="+mj-lt"/>
              </a:rPr>
              <a:t>behave</a:t>
            </a:r>
            <a:r>
              <a:rPr lang="it-IT" sz="1600" i="1" dirty="0">
                <a:solidFill>
                  <a:schemeClr val="tx1"/>
                </a:solidFill>
                <a:latin typeface="+mj-lt"/>
              </a:rPr>
              <a:t> the </a:t>
            </a:r>
            <a:r>
              <a:rPr lang="it-IT" sz="1600" i="1" dirty="0" err="1">
                <a:solidFill>
                  <a:schemeClr val="tx1"/>
                </a:solidFill>
                <a:latin typeface="+mj-lt"/>
              </a:rPr>
              <a:t>same</a:t>
            </a:r>
            <a:r>
              <a:rPr lang="it-IT" sz="16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it-IT" sz="1600" i="1" u="sng" dirty="0" err="1">
                <a:solidFill>
                  <a:schemeClr val="tx1"/>
                </a:solidFill>
                <a:latin typeface="+mj-lt"/>
              </a:rPr>
              <a:t>if</a:t>
            </a:r>
            <a:r>
              <a:rPr lang="it-IT" sz="1600" i="1" u="sng" dirty="0">
                <a:solidFill>
                  <a:schemeClr val="tx1"/>
                </a:solidFill>
                <a:latin typeface="+mj-lt"/>
              </a:rPr>
              <a:t> </a:t>
            </a:r>
            <a:r>
              <a:rPr lang="it-IT" sz="1600" i="1" u="sng" dirty="0" err="1">
                <a:solidFill>
                  <a:schemeClr val="tx1"/>
                </a:solidFill>
                <a:latin typeface="+mj-lt"/>
              </a:rPr>
              <a:t>there</a:t>
            </a:r>
            <a:r>
              <a:rPr lang="it-IT" sz="1600" i="1" u="sng" dirty="0">
                <a:solidFill>
                  <a:schemeClr val="tx1"/>
                </a:solidFill>
                <a:latin typeface="+mj-lt"/>
              </a:rPr>
              <a:t> </a:t>
            </a:r>
            <a:r>
              <a:rPr lang="it-IT" sz="1600" i="1" u="sng" dirty="0" err="1">
                <a:solidFill>
                  <a:schemeClr val="tx1"/>
                </a:solidFill>
                <a:latin typeface="+mj-lt"/>
              </a:rPr>
              <a:t>is</a:t>
            </a:r>
            <a:r>
              <a:rPr lang="it-IT" sz="1600" i="1" u="sng" dirty="0">
                <a:solidFill>
                  <a:schemeClr val="tx1"/>
                </a:solidFill>
                <a:latin typeface="+mj-lt"/>
              </a:rPr>
              <a:t> no </a:t>
            </a:r>
            <a:r>
              <a:rPr lang="it-IT" sz="1600" i="1" u="sng" dirty="0" err="1">
                <a:solidFill>
                  <a:schemeClr val="tx1"/>
                </a:solidFill>
                <a:latin typeface="+mj-lt"/>
              </a:rPr>
              <a:t>distance</a:t>
            </a:r>
            <a:r>
              <a:rPr lang="it-IT" sz="16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it-IT" sz="1600" i="1" dirty="0" err="1">
                <a:solidFill>
                  <a:schemeClr val="tx1"/>
                </a:solidFill>
                <a:latin typeface="+mj-lt"/>
              </a:rPr>
              <a:t>between</a:t>
            </a:r>
            <a:r>
              <a:rPr lang="it-IT" sz="1600" i="1" dirty="0">
                <a:solidFill>
                  <a:schemeClr val="tx1"/>
                </a:solidFill>
                <a:latin typeface="+mj-lt"/>
              </a:rPr>
              <a:t> the </a:t>
            </a:r>
            <a:r>
              <a:rPr lang="it-IT" sz="1600" i="1" dirty="0" err="1">
                <a:solidFill>
                  <a:schemeClr val="tx1"/>
                </a:solidFill>
                <a:latin typeface="+mj-lt"/>
              </a:rPr>
              <a:t>retained</a:t>
            </a:r>
            <a:r>
              <a:rPr lang="it-IT" sz="1600" i="1" dirty="0">
                <a:solidFill>
                  <a:schemeClr val="tx1"/>
                </a:solidFill>
                <a:latin typeface="+mj-lt"/>
              </a:rPr>
              <a:t> and </a:t>
            </a:r>
            <a:r>
              <a:rPr lang="it-IT" sz="1600" i="1" dirty="0" err="1">
                <a:solidFill>
                  <a:schemeClr val="tx1"/>
                </a:solidFill>
                <a:latin typeface="+mj-lt"/>
              </a:rPr>
              <a:t>constrained</a:t>
            </a:r>
            <a:r>
              <a:rPr lang="it-IT" sz="16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it-IT" sz="1600" i="1" dirty="0" err="1">
                <a:solidFill>
                  <a:schemeClr val="tx1"/>
                </a:solidFill>
                <a:latin typeface="+mj-lt"/>
              </a:rPr>
              <a:t>node</a:t>
            </a:r>
            <a:endParaRPr lang="it-IT" sz="1600" i="1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6D146E6C-0D80-402E-A125-B36F4050DF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1150" y="1309331"/>
            <a:ext cx="4413709" cy="3181455"/>
          </a:xfrm>
          <a:prstGeom prst="rect">
            <a:avLst/>
          </a:prstGeom>
        </p:spPr>
      </p:pic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E1931741-DB37-4DEB-9A55-0FAD465FE16D}"/>
              </a:ext>
            </a:extLst>
          </p:cNvPr>
          <p:cNvSpPr txBox="1"/>
          <p:nvPr/>
        </p:nvSpPr>
        <p:spPr>
          <a:xfrm>
            <a:off x="5089474" y="2760235"/>
            <a:ext cx="900252" cy="340519"/>
          </a:xfrm>
          <a:prstGeom prst="roundRect">
            <a:avLst/>
          </a:prstGeom>
          <a:solidFill>
            <a:schemeClr val="bg1"/>
          </a:solidFill>
          <a:ln w="9525"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t-IT" b="1" i="0" dirty="0">
                <a:solidFill>
                  <a:srgbClr val="000000"/>
                </a:solidFill>
                <a:effectLst/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$</a:t>
            </a:r>
            <a:r>
              <a:rPr lang="it-IT" b="1" dirty="0" err="1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type</a:t>
            </a:r>
            <a:endParaRPr lang="it-IT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7C9B6069-0A6F-409C-AFC7-389B34FD480A}"/>
              </a:ext>
            </a:extLst>
          </p:cNvPr>
          <p:cNvSpPr txBox="1"/>
          <p:nvPr/>
        </p:nvSpPr>
        <p:spPr>
          <a:xfrm>
            <a:off x="643677" y="3522271"/>
            <a:ext cx="1147228" cy="340519"/>
          </a:xfrm>
          <a:prstGeom prst="roundRect">
            <a:avLst/>
          </a:prstGeom>
          <a:solidFill>
            <a:schemeClr val="bg1"/>
          </a:solidFill>
          <a:ln w="9525"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t-IT" b="1" i="0" dirty="0">
                <a:solidFill>
                  <a:srgbClr val="000000"/>
                </a:solidFill>
                <a:effectLst/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$</a:t>
            </a:r>
            <a:r>
              <a:rPr lang="it-IT" b="1" i="0" dirty="0" err="1">
                <a:solidFill>
                  <a:srgbClr val="000000"/>
                </a:solidFill>
                <a:effectLst/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rnodeTag</a:t>
            </a:r>
            <a:endParaRPr lang="it-IT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F7A1B6AE-D1EA-428D-A0A3-F17499F6E695}"/>
              </a:ext>
            </a:extLst>
          </p:cNvPr>
          <p:cNvSpPr txBox="1"/>
          <p:nvPr/>
        </p:nvSpPr>
        <p:spPr>
          <a:xfrm>
            <a:off x="2214933" y="1596977"/>
            <a:ext cx="1147228" cy="340519"/>
          </a:xfrm>
          <a:prstGeom prst="roundRect">
            <a:avLst/>
          </a:prstGeom>
          <a:solidFill>
            <a:schemeClr val="bg1"/>
          </a:solidFill>
          <a:ln w="9525"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t-IT" b="1" i="0" dirty="0">
                <a:solidFill>
                  <a:srgbClr val="000000"/>
                </a:solidFill>
                <a:effectLst/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$</a:t>
            </a:r>
            <a:r>
              <a:rPr lang="it-IT" b="1" dirty="0" err="1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c</a:t>
            </a:r>
            <a:r>
              <a:rPr lang="it-IT" b="1" i="0" dirty="0" err="1">
                <a:solidFill>
                  <a:srgbClr val="000000"/>
                </a:solidFill>
                <a:effectLst/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nodeTag</a:t>
            </a:r>
            <a:endParaRPr lang="it-IT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0FB19091-A493-407A-AB09-1AE19E0EDA34}"/>
              </a:ext>
            </a:extLst>
          </p:cNvPr>
          <p:cNvSpPr txBox="1"/>
          <p:nvPr/>
        </p:nvSpPr>
        <p:spPr>
          <a:xfrm>
            <a:off x="35893" y="1372694"/>
            <a:ext cx="524873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8775"/>
            <a:r>
              <a:rPr lang="it-IT" sz="1600" i="1" dirty="0">
                <a:solidFill>
                  <a:schemeClr val="tx1"/>
                </a:solidFill>
                <a:latin typeface="+mj-lt"/>
              </a:rPr>
              <a:t>(</a:t>
            </a:r>
            <a:r>
              <a:rPr lang="it-IT" sz="1600" i="1" dirty="0" err="1">
                <a:solidFill>
                  <a:schemeClr val="tx1"/>
                </a:solidFill>
                <a:latin typeface="+mj-lt"/>
              </a:rPr>
              <a:t>same</a:t>
            </a:r>
            <a:r>
              <a:rPr lang="it-IT" sz="16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it-IT" sz="1600" i="1" dirty="0" err="1">
                <a:solidFill>
                  <a:schemeClr val="tx1"/>
                </a:solidFill>
                <a:latin typeface="+mj-lt"/>
              </a:rPr>
              <a:t>as</a:t>
            </a:r>
            <a:r>
              <a:rPr lang="it-IT" sz="16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it-IT" sz="1600" i="1" dirty="0" err="1">
                <a:solidFill>
                  <a:schemeClr val="tx1"/>
                </a:solidFill>
                <a:latin typeface="+mj-lt"/>
              </a:rPr>
              <a:t>rD</a:t>
            </a:r>
            <a:r>
              <a:rPr lang="it-IT" sz="1600" i="1" dirty="0">
                <a:solidFill>
                  <a:schemeClr val="tx1"/>
                </a:solidFill>
                <a:latin typeface="+mj-lt"/>
              </a:rPr>
              <a:t> </a:t>
            </a:r>
          </a:p>
          <a:p>
            <a:pPr marL="358775"/>
            <a:r>
              <a:rPr lang="it-IT" sz="1600" i="1" dirty="0">
                <a:solidFill>
                  <a:schemeClr val="tx1"/>
                </a:solidFill>
                <a:latin typeface="+mj-lt"/>
              </a:rPr>
              <a:t>for 2 </a:t>
            </a:r>
            <a:r>
              <a:rPr lang="it-IT" sz="1600" i="1" dirty="0" err="1">
                <a:solidFill>
                  <a:schemeClr val="tx1"/>
                </a:solidFill>
                <a:latin typeface="+mj-lt"/>
              </a:rPr>
              <a:t>nodes</a:t>
            </a:r>
            <a:r>
              <a:rPr lang="it-IT" sz="1600" i="1" dirty="0">
                <a:solidFill>
                  <a:schemeClr val="tx1"/>
                </a:solidFill>
                <a:latin typeface="+mj-lt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7767099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18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Conditions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/>
              <a:t>Loads</a:t>
            </a:r>
            <a:endParaRPr lang="en-GB" b="0" i="1" dirty="0"/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345424A1-488A-4482-AD50-680EB3FE537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70" t="31041" r="2297" b="4898"/>
          <a:stretch/>
        </p:blipFill>
        <p:spPr>
          <a:xfrm>
            <a:off x="423551" y="1372057"/>
            <a:ext cx="4480814" cy="2848813"/>
          </a:xfrm>
          <a:prstGeom prst="rect">
            <a:avLst/>
          </a:prstGeom>
        </p:spPr>
      </p:pic>
      <p:sp>
        <p:nvSpPr>
          <p:cNvPr id="14" name="Rettangolo 13">
            <a:extLst>
              <a:ext uri="{FF2B5EF4-FFF2-40B4-BE49-F238E27FC236}">
                <a16:creationId xmlns:a16="http://schemas.microsoft.com/office/drawing/2014/main" id="{A73B283F-FDAF-4959-BB7E-BEB5BD2E824E}"/>
              </a:ext>
            </a:extLst>
          </p:cNvPr>
          <p:cNvSpPr/>
          <p:nvPr/>
        </p:nvSpPr>
        <p:spPr>
          <a:xfrm>
            <a:off x="0" y="680579"/>
            <a:ext cx="9144000" cy="345565"/>
          </a:xfrm>
          <a:prstGeom prst="rect">
            <a:avLst/>
          </a:prstGeom>
          <a:solidFill>
            <a:srgbClr val="FFC000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838E7254-6BB8-4F64-AA9F-92C0F67C51B5}"/>
              </a:ext>
            </a:extLst>
          </p:cNvPr>
          <p:cNvSpPr txBox="1"/>
          <p:nvPr/>
        </p:nvSpPr>
        <p:spPr>
          <a:xfrm>
            <a:off x="365604" y="672281"/>
            <a:ext cx="712372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load $</a:t>
            </a:r>
            <a:r>
              <a:rPr lang="it-IT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nodeTag</a:t>
            </a:r>
            <a:r>
              <a:rPr lang="it-IT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(</a:t>
            </a:r>
            <a:r>
              <a:rPr lang="it-IT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ndf</a:t>
            </a:r>
            <a:r>
              <a:rPr lang="it-IT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$</a:t>
            </a:r>
            <a:r>
              <a:rPr lang="it-IT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LoadValues</a:t>
            </a:r>
            <a:r>
              <a:rPr lang="it-IT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)</a:t>
            </a:r>
          </a:p>
          <a:p>
            <a:r>
              <a:rPr lang="en-US" sz="1200" b="0" i="1" dirty="0">
                <a:solidFill>
                  <a:srgbClr val="000000"/>
                </a:solidFill>
                <a:effectLst/>
                <a:latin typeface="+mj-lt"/>
              </a:rPr>
              <a:t>to construct a </a:t>
            </a:r>
            <a:r>
              <a:rPr lang="en-US" sz="1200" b="0" i="1" dirty="0" err="1">
                <a:solidFill>
                  <a:srgbClr val="000000"/>
                </a:solidFill>
                <a:effectLst/>
                <a:latin typeface="+mj-lt"/>
              </a:rPr>
              <a:t>NodalLoad</a:t>
            </a:r>
            <a:r>
              <a:rPr lang="en-US" sz="1200" b="0" i="1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US" sz="1200" i="1" dirty="0">
                <a:latin typeface="+mj-lt"/>
              </a:rPr>
              <a:t>object</a:t>
            </a:r>
            <a:r>
              <a:rPr lang="en-US" sz="1200" b="0" i="1" dirty="0">
                <a:solidFill>
                  <a:srgbClr val="000000"/>
                </a:solidFill>
                <a:effectLst/>
                <a:latin typeface="+mj-lt"/>
              </a:rPr>
              <a:t> and add it to the enclosing </a:t>
            </a:r>
            <a:r>
              <a:rPr lang="en-US" sz="1200" b="0" i="1" dirty="0" err="1">
                <a:solidFill>
                  <a:srgbClr val="000000"/>
                </a:solidFill>
                <a:effectLst/>
                <a:latin typeface="+mj-lt"/>
              </a:rPr>
              <a:t>LoadPattern</a:t>
            </a:r>
            <a:endParaRPr lang="it-IT" sz="1200" i="1" dirty="0">
              <a:latin typeface="+mj-lt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B9B28392-0587-4666-956D-1B1E6DDC4A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6368" y="1883200"/>
            <a:ext cx="1390650" cy="257175"/>
          </a:xfrm>
          <a:prstGeom prst="rect">
            <a:avLst/>
          </a:prstGeom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5D0C7025-3481-4452-8E8A-AD85395F18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6368" y="2353322"/>
            <a:ext cx="1390650" cy="257175"/>
          </a:xfrm>
          <a:prstGeom prst="rect">
            <a:avLst/>
          </a:prstGeom>
        </p:spPr>
      </p:pic>
      <p:pic>
        <p:nvPicPr>
          <p:cNvPr id="20" name="Immagine 19">
            <a:extLst>
              <a:ext uri="{FF2B5EF4-FFF2-40B4-BE49-F238E27FC236}">
                <a16:creationId xmlns:a16="http://schemas.microsoft.com/office/drawing/2014/main" id="{0682B4F3-93E0-4386-9DDF-D3166777AF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6368" y="3216450"/>
            <a:ext cx="1390650" cy="257175"/>
          </a:xfrm>
          <a:prstGeom prst="rect">
            <a:avLst/>
          </a:prstGeom>
        </p:spPr>
      </p:pic>
      <p:pic>
        <p:nvPicPr>
          <p:cNvPr id="21" name="Immagine 20">
            <a:extLst>
              <a:ext uri="{FF2B5EF4-FFF2-40B4-BE49-F238E27FC236}">
                <a16:creationId xmlns:a16="http://schemas.microsoft.com/office/drawing/2014/main" id="{BAB67349-34BF-4152-99F1-63E0063447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6368" y="3655361"/>
            <a:ext cx="1390650" cy="257175"/>
          </a:xfrm>
          <a:prstGeom prst="rect">
            <a:avLst/>
          </a:prstGeom>
        </p:spPr>
      </p:pic>
      <p:sp>
        <p:nvSpPr>
          <p:cNvPr id="10" name="Rettangolo 9">
            <a:extLst>
              <a:ext uri="{FF2B5EF4-FFF2-40B4-BE49-F238E27FC236}">
                <a16:creationId xmlns:a16="http://schemas.microsoft.com/office/drawing/2014/main" id="{5A5DB7C0-0973-4283-8DE6-EB84BDA197AB}"/>
              </a:ext>
            </a:extLst>
          </p:cNvPr>
          <p:cNvSpPr/>
          <p:nvPr/>
        </p:nvSpPr>
        <p:spPr>
          <a:xfrm>
            <a:off x="3328416" y="3655361"/>
            <a:ext cx="3138602" cy="419205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2" name="Rettangolo 21">
            <a:extLst>
              <a:ext uri="{FF2B5EF4-FFF2-40B4-BE49-F238E27FC236}">
                <a16:creationId xmlns:a16="http://schemas.microsoft.com/office/drawing/2014/main" id="{B930B02D-A7A5-4DC5-A7D6-F2D7E2D91F00}"/>
              </a:ext>
            </a:extLst>
          </p:cNvPr>
          <p:cNvSpPr/>
          <p:nvPr/>
        </p:nvSpPr>
        <p:spPr>
          <a:xfrm>
            <a:off x="3328416" y="3192901"/>
            <a:ext cx="3138602" cy="419205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646B8B78-785C-41E9-89E8-8A1E6B28CB0C}"/>
              </a:ext>
            </a:extLst>
          </p:cNvPr>
          <p:cNvSpPr/>
          <p:nvPr/>
        </p:nvSpPr>
        <p:spPr>
          <a:xfrm>
            <a:off x="3328416" y="2353322"/>
            <a:ext cx="3138602" cy="419205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52B18A1A-16F9-4B6C-99DC-2C1560C14052}"/>
              </a:ext>
            </a:extLst>
          </p:cNvPr>
          <p:cNvSpPr/>
          <p:nvPr/>
        </p:nvSpPr>
        <p:spPr>
          <a:xfrm>
            <a:off x="3328416" y="1898177"/>
            <a:ext cx="3138602" cy="419205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88DB0BEB-735D-46D1-954B-B308CCB65FBA}"/>
              </a:ext>
            </a:extLst>
          </p:cNvPr>
          <p:cNvSpPr/>
          <p:nvPr/>
        </p:nvSpPr>
        <p:spPr>
          <a:xfrm>
            <a:off x="5330824" y="1924750"/>
            <a:ext cx="193675" cy="178427"/>
          </a:xfrm>
          <a:prstGeom prst="rect">
            <a:avLst/>
          </a:prstGeom>
          <a:solidFill>
            <a:srgbClr val="FF990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8E1C3822-D7A2-4BF6-BB36-1A92E4C3F6E6}"/>
              </a:ext>
            </a:extLst>
          </p:cNvPr>
          <p:cNvSpPr/>
          <p:nvPr/>
        </p:nvSpPr>
        <p:spPr>
          <a:xfrm>
            <a:off x="5540374" y="2384487"/>
            <a:ext cx="193675" cy="178427"/>
          </a:xfrm>
          <a:prstGeom prst="rect">
            <a:avLst/>
          </a:prstGeom>
          <a:solidFill>
            <a:srgbClr val="FF990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64A6C3A7-D87C-47A1-A02B-B7FD8FE312B0}"/>
              </a:ext>
            </a:extLst>
          </p:cNvPr>
          <p:cNvSpPr/>
          <p:nvPr/>
        </p:nvSpPr>
        <p:spPr>
          <a:xfrm>
            <a:off x="5101768" y="3246298"/>
            <a:ext cx="193675" cy="178427"/>
          </a:xfrm>
          <a:prstGeom prst="rect">
            <a:avLst/>
          </a:prstGeom>
          <a:solidFill>
            <a:srgbClr val="FF990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324EBADF-EC47-4ACF-9820-ACAD3FD5E82C}"/>
              </a:ext>
            </a:extLst>
          </p:cNvPr>
          <p:cNvSpPr/>
          <p:nvPr/>
        </p:nvSpPr>
        <p:spPr>
          <a:xfrm>
            <a:off x="5754431" y="3686536"/>
            <a:ext cx="193675" cy="178427"/>
          </a:xfrm>
          <a:prstGeom prst="rect">
            <a:avLst/>
          </a:prstGeom>
          <a:solidFill>
            <a:srgbClr val="FF990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D1075EED-F175-4D1A-8AC2-13A456C98FAA}"/>
              </a:ext>
            </a:extLst>
          </p:cNvPr>
          <p:cNvSpPr txBox="1"/>
          <p:nvPr/>
        </p:nvSpPr>
        <p:spPr>
          <a:xfrm>
            <a:off x="423551" y="4350123"/>
            <a:ext cx="571689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0" i="1" dirty="0">
                <a:solidFill>
                  <a:srgbClr val="000000"/>
                </a:solidFill>
                <a:effectLst/>
                <a:latin typeface="+mj-lt"/>
              </a:rPr>
              <a:t>Switching between conditions with different restricted selections will make you lose your target.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2370901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19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Conditions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/>
              <a:t>Loads</a:t>
            </a:r>
            <a:endParaRPr lang="en-GB" b="0" i="1" dirty="0"/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A73B283F-FDAF-4959-BB7E-BEB5BD2E824E}"/>
              </a:ext>
            </a:extLst>
          </p:cNvPr>
          <p:cNvSpPr/>
          <p:nvPr/>
        </p:nvSpPr>
        <p:spPr>
          <a:xfrm>
            <a:off x="0" y="680579"/>
            <a:ext cx="9144000" cy="345565"/>
          </a:xfrm>
          <a:prstGeom prst="rect">
            <a:avLst/>
          </a:prstGeom>
          <a:solidFill>
            <a:srgbClr val="FFC000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838E7254-6BB8-4F64-AA9F-92C0F67C51B5}"/>
              </a:ext>
            </a:extLst>
          </p:cNvPr>
          <p:cNvSpPr txBox="1"/>
          <p:nvPr/>
        </p:nvSpPr>
        <p:spPr>
          <a:xfrm>
            <a:off x="365604" y="672281"/>
            <a:ext cx="712372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load $</a:t>
            </a:r>
            <a:r>
              <a:rPr lang="it-IT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nodeTag</a:t>
            </a:r>
            <a:r>
              <a:rPr lang="it-IT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(</a:t>
            </a:r>
            <a:r>
              <a:rPr lang="it-IT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ndf</a:t>
            </a:r>
            <a:r>
              <a:rPr lang="it-IT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$</a:t>
            </a:r>
            <a:r>
              <a:rPr lang="it-IT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LoadValues</a:t>
            </a:r>
            <a:r>
              <a:rPr lang="it-IT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)</a:t>
            </a:r>
          </a:p>
          <a:p>
            <a:r>
              <a:rPr lang="en-US" sz="1200" b="0" i="1" dirty="0">
                <a:solidFill>
                  <a:srgbClr val="000000"/>
                </a:solidFill>
                <a:effectLst/>
                <a:latin typeface="+mj-lt"/>
              </a:rPr>
              <a:t>to construct a </a:t>
            </a:r>
            <a:r>
              <a:rPr lang="en-US" sz="1200" b="0" i="1" dirty="0" err="1">
                <a:solidFill>
                  <a:srgbClr val="000000"/>
                </a:solidFill>
                <a:effectLst/>
                <a:latin typeface="+mj-lt"/>
              </a:rPr>
              <a:t>NodalLoad</a:t>
            </a:r>
            <a:r>
              <a:rPr lang="en-US" sz="1200" b="0" i="1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US" sz="1200" i="1" dirty="0">
                <a:latin typeface="+mj-lt"/>
              </a:rPr>
              <a:t>object</a:t>
            </a:r>
            <a:r>
              <a:rPr lang="en-US" sz="1200" b="0" i="1" dirty="0">
                <a:solidFill>
                  <a:srgbClr val="000000"/>
                </a:solidFill>
                <a:effectLst/>
                <a:latin typeface="+mj-lt"/>
              </a:rPr>
              <a:t> and add it to the enclosing </a:t>
            </a:r>
            <a:r>
              <a:rPr lang="en-US" sz="1200" b="0" i="1" dirty="0" err="1">
                <a:solidFill>
                  <a:srgbClr val="000000"/>
                </a:solidFill>
                <a:effectLst/>
                <a:latin typeface="+mj-lt"/>
              </a:rPr>
              <a:t>LoadPattern</a:t>
            </a:r>
            <a:endParaRPr lang="it-IT" sz="1200" i="1" dirty="0">
              <a:latin typeface="+mj-lt"/>
            </a:endParaRPr>
          </a:p>
        </p:txBody>
      </p:sp>
      <p:pic>
        <p:nvPicPr>
          <p:cNvPr id="15" name="Immagine 14">
            <a:extLst>
              <a:ext uri="{FF2B5EF4-FFF2-40B4-BE49-F238E27FC236}">
                <a16:creationId xmlns:a16="http://schemas.microsoft.com/office/drawing/2014/main" id="{6A59506E-717D-493A-8500-922BEF1FB88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4785"/>
          <a:stretch/>
        </p:blipFill>
        <p:spPr>
          <a:xfrm>
            <a:off x="4875461" y="1265354"/>
            <a:ext cx="2303712" cy="3276600"/>
          </a:xfrm>
          <a:prstGeom prst="rect">
            <a:avLst/>
          </a:prstGeom>
        </p:spPr>
      </p:pic>
      <p:pic>
        <p:nvPicPr>
          <p:cNvPr id="29" name="Immagine 28">
            <a:extLst>
              <a:ext uri="{FF2B5EF4-FFF2-40B4-BE49-F238E27FC236}">
                <a16:creationId xmlns:a16="http://schemas.microsoft.com/office/drawing/2014/main" id="{68652E73-7AA9-4098-9396-3A767CEE309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891" t="35902" r="43513" b="7439"/>
          <a:stretch/>
        </p:blipFill>
        <p:spPr>
          <a:xfrm>
            <a:off x="2264689" y="1360919"/>
            <a:ext cx="2679766" cy="1856496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64A4FD4E-ADB2-4570-9747-65B24013D3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119" y="3370336"/>
            <a:ext cx="4206396" cy="1426231"/>
          </a:xfrm>
          <a:prstGeom prst="rect">
            <a:avLst/>
          </a:prstGeom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23736947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ttangolo 60">
            <a:extLst>
              <a:ext uri="{FF2B5EF4-FFF2-40B4-BE49-F238E27FC236}">
                <a16:creationId xmlns:a16="http://schemas.microsoft.com/office/drawing/2014/main" id="{067CAD8E-5544-46AF-AF36-11411D5B3B05}"/>
              </a:ext>
            </a:extLst>
          </p:cNvPr>
          <p:cNvSpPr/>
          <p:nvPr/>
        </p:nvSpPr>
        <p:spPr>
          <a:xfrm>
            <a:off x="6664506" y="9822"/>
            <a:ext cx="2244910" cy="5133678"/>
          </a:xfrm>
          <a:prstGeom prst="rect">
            <a:avLst/>
          </a:prstGeom>
          <a:blipFill>
            <a:blip r:embed="rId3">
              <a:alphaModFix amt="23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21000"/>
                      </a14:imgEffect>
                      <a14:imgEffect>
                        <a14:saturation sat="170000"/>
                      </a14:imgEffect>
                      <a14:imgEffect>
                        <a14:brightnessContrast bright="30000" contrast="12000"/>
                      </a14:imgEffect>
                    </a14:imgLayer>
                  </a14:imgProps>
                </a:ext>
              </a:extLst>
            </a:blip>
            <a:stretch>
              <a:fillRect r="-16571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AE033EC-E0F8-48F0-AADB-48D625378BB8}"/>
              </a:ext>
            </a:extLst>
          </p:cNvPr>
          <p:cNvSpPr/>
          <p:nvPr/>
        </p:nvSpPr>
        <p:spPr>
          <a:xfrm>
            <a:off x="4239661" y="2356686"/>
            <a:ext cx="2515662" cy="215184"/>
          </a:xfrm>
          <a:prstGeom prst="rect">
            <a:avLst/>
          </a:prstGeom>
          <a:solidFill>
            <a:srgbClr val="FFB1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0B1AD7BB-3D71-4227-ABD6-9E685967964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7314" y="2008395"/>
            <a:ext cx="2892425" cy="384635"/>
          </a:xfrm>
        </p:spPr>
        <p:txBody>
          <a:bodyPr/>
          <a:lstStyle/>
          <a:p>
            <a:r>
              <a:rPr lang="it-IT" dirty="0"/>
              <a:t>CONTENTS</a:t>
            </a:r>
          </a:p>
        </p:txBody>
      </p:sp>
      <p:sp>
        <p:nvSpPr>
          <p:cNvPr id="9" name="Segnaposto testo 8">
            <a:extLst>
              <a:ext uri="{FF2B5EF4-FFF2-40B4-BE49-F238E27FC236}">
                <a16:creationId xmlns:a16="http://schemas.microsoft.com/office/drawing/2014/main" id="{3ADA5A8B-983F-40C2-A563-BC194F0A70FF}"/>
              </a:ext>
            </a:extLst>
          </p:cNvPr>
          <p:cNvSpPr txBox="1">
            <a:spLocks/>
          </p:cNvSpPr>
          <p:nvPr/>
        </p:nvSpPr>
        <p:spPr>
          <a:xfrm>
            <a:off x="87322" y="92428"/>
            <a:ext cx="3381091" cy="26269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76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dirty="0"/>
              <a:t>GET STARTED </a:t>
            </a:r>
          </a:p>
          <a:p>
            <a:r>
              <a:rPr lang="en-GB" dirty="0"/>
              <a:t>in OpenSees with STKO</a:t>
            </a:r>
          </a:p>
        </p:txBody>
      </p:sp>
      <p:sp>
        <p:nvSpPr>
          <p:cNvPr id="10" name="Segnaposto testo 3">
            <a:extLst>
              <a:ext uri="{FF2B5EF4-FFF2-40B4-BE49-F238E27FC236}">
                <a16:creationId xmlns:a16="http://schemas.microsoft.com/office/drawing/2014/main" id="{1A46B865-AEA7-4DAD-B011-49E9C3B57D64}"/>
              </a:ext>
            </a:extLst>
          </p:cNvPr>
          <p:cNvSpPr txBox="1">
            <a:spLocks/>
          </p:cNvSpPr>
          <p:nvPr/>
        </p:nvSpPr>
        <p:spPr>
          <a:xfrm>
            <a:off x="4161805" y="203467"/>
            <a:ext cx="4843206" cy="45393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1000" i="1" dirty="0">
                <a:solidFill>
                  <a:schemeClr val="bg1">
                    <a:lumMod val="8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28/04/21 – 05/05/21</a:t>
            </a:r>
          </a:p>
          <a:p>
            <a:pPr>
              <a:lnSpc>
                <a:spcPct val="130000"/>
              </a:lnSpc>
            </a:pPr>
            <a:r>
              <a:rPr lang="en-US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Introduction to OpenSees</a:t>
            </a:r>
          </a:p>
          <a:p>
            <a:pPr>
              <a:lnSpc>
                <a:spcPct val="130000"/>
              </a:lnSpc>
            </a:pPr>
            <a:r>
              <a:rPr lang="en-US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Introduction to STKO – Scientific Toolkit for OpenSees</a:t>
            </a:r>
          </a:p>
          <a:p>
            <a:pPr>
              <a:lnSpc>
                <a:spcPct val="130000"/>
              </a:lnSpc>
            </a:pPr>
            <a:r>
              <a:rPr lang="en-US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Model definition overview</a:t>
            </a:r>
          </a:p>
          <a:p>
            <a:pPr>
              <a:lnSpc>
                <a:spcPct val="130000"/>
              </a:lnSpc>
            </a:pPr>
            <a:r>
              <a:rPr lang="en-US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Geometry, Interactions, Selection sets, Local axes</a:t>
            </a:r>
          </a:p>
          <a:p>
            <a:pPr>
              <a:lnSpc>
                <a:spcPct val="130000"/>
              </a:lnSpc>
            </a:pPr>
            <a:r>
              <a:rPr lang="en-US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Physical properties</a:t>
            </a:r>
          </a:p>
          <a:p>
            <a:pPr>
              <a:lnSpc>
                <a:spcPct val="130000"/>
              </a:lnSpc>
            </a:pPr>
            <a:r>
              <a:rPr lang="en-US" sz="1400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Element properties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kumimoji="0" lang="en-US" sz="1000" b="0" i="1" u="none" strike="noStrike" kern="0" cap="none" spc="0" normalizeH="0" baseline="0" noProof="0" dirty="0">
                <a:ln>
                  <a:noFill/>
                </a:ln>
                <a:solidFill>
                  <a:srgbClr val="1CA6DF"/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Arial"/>
              </a:rPr>
              <a:t>June-October (once a week)*</a:t>
            </a:r>
            <a:endParaRPr kumimoji="0" lang="en-US" sz="1000" b="1" u="none" strike="noStrike" kern="0" cap="none" spc="0" normalizeH="0" baseline="0" noProof="0" dirty="0">
              <a:ln>
                <a:noFill/>
              </a:ln>
              <a:solidFill>
                <a:srgbClr val="1CA6DF"/>
              </a:solidFill>
              <a:effectLst/>
              <a:uLnTx/>
              <a:uFillTx/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  <a:sym typeface="Arial"/>
            </a:endParaRPr>
          </a:p>
          <a:p>
            <a:r>
              <a:rPr lang="en-US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Definitions and Conditions</a:t>
            </a:r>
            <a:endParaRPr lang="en-US" sz="1000" b="1" dirty="0">
              <a:solidFill>
                <a:schemeClr val="bg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  <a:p>
            <a:r>
              <a:rPr lang="en-US" dirty="0">
                <a:solidFill>
                  <a:srgbClr val="FFC00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Mesh and Analysis </a:t>
            </a:r>
            <a:r>
              <a:rPr lang="en-US" sz="1000" b="1" dirty="0">
                <a:solidFill>
                  <a:srgbClr val="1CA6D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- Next webinar 14/07/2021</a:t>
            </a:r>
            <a:endParaRPr lang="en-US" dirty="0">
              <a:solidFill>
                <a:srgbClr val="FFC000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  <a:p>
            <a:r>
              <a:rPr lang="en-US" dirty="0">
                <a:solidFill>
                  <a:schemeClr val="tx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Analysis Command (part 1-2-3-4)</a:t>
            </a:r>
          </a:p>
          <a:p>
            <a:r>
              <a:rPr lang="en-US" dirty="0">
                <a:solidFill>
                  <a:schemeClr val="tx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Postprocessing and results visualization</a:t>
            </a:r>
          </a:p>
          <a:p>
            <a:endParaRPr lang="en-US" dirty="0">
              <a:solidFill>
                <a:schemeClr val="tx1"/>
              </a:solidFill>
              <a:latin typeface="Open Sans" panose="020B06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r>
              <a:rPr lang="en-US" dirty="0">
                <a:solidFill>
                  <a:schemeClr val="tx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Modal and response spectrum analysis </a:t>
            </a:r>
          </a:p>
          <a:p>
            <a:r>
              <a:rPr lang="en-US" dirty="0">
                <a:solidFill>
                  <a:schemeClr val="tx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Linear, nonlinear static and dynamic analysis</a:t>
            </a:r>
          </a:p>
          <a:p>
            <a:r>
              <a:rPr lang="en-US" dirty="0">
                <a:solidFill>
                  <a:schemeClr val="tx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Reinforced concrete and masonry frame structures</a:t>
            </a:r>
          </a:p>
          <a:p>
            <a:r>
              <a:rPr lang="en-US" dirty="0">
                <a:solidFill>
                  <a:schemeClr val="tx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(+ softening and mesh objectivity, diaphragms modelling, joints modeling, infill panels…)</a:t>
            </a:r>
          </a:p>
          <a:p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5EB25FF5-6F9B-44A4-A280-9E23D743E128}"/>
              </a:ext>
            </a:extLst>
          </p:cNvPr>
          <p:cNvSpPr txBox="1"/>
          <p:nvPr/>
        </p:nvSpPr>
        <p:spPr>
          <a:xfrm>
            <a:off x="4161805" y="4849507"/>
            <a:ext cx="2593518" cy="2462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1000" i="1" dirty="0">
                <a:solidFill>
                  <a:srgbClr val="1CA6D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*Only one in August</a:t>
            </a:r>
            <a:endParaRPr lang="en-GB" sz="1000" i="1" dirty="0">
              <a:solidFill>
                <a:srgbClr val="1CA6DF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" name="Ovale 3">
            <a:extLst>
              <a:ext uri="{FF2B5EF4-FFF2-40B4-BE49-F238E27FC236}">
                <a16:creationId xmlns:a16="http://schemas.microsoft.com/office/drawing/2014/main" id="{1B798194-513C-45B8-9D3A-D3C0F37EE3B6}"/>
              </a:ext>
            </a:extLst>
          </p:cNvPr>
          <p:cNvSpPr/>
          <p:nvPr/>
        </p:nvSpPr>
        <p:spPr>
          <a:xfrm>
            <a:off x="3891962" y="458159"/>
            <a:ext cx="224233" cy="224233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E104245F-7041-40F5-9869-862DB56AA4FD}"/>
              </a:ext>
            </a:extLst>
          </p:cNvPr>
          <p:cNvSpPr/>
          <p:nvPr/>
        </p:nvSpPr>
        <p:spPr>
          <a:xfrm>
            <a:off x="3891197" y="733296"/>
            <a:ext cx="224234" cy="224234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2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7" name="Ovale 16">
            <a:extLst>
              <a:ext uri="{FF2B5EF4-FFF2-40B4-BE49-F238E27FC236}">
                <a16:creationId xmlns:a16="http://schemas.microsoft.com/office/drawing/2014/main" id="{14A0D0FB-BDC9-495F-99B9-963E1BCC86C6}"/>
              </a:ext>
            </a:extLst>
          </p:cNvPr>
          <p:cNvSpPr/>
          <p:nvPr/>
        </p:nvSpPr>
        <p:spPr>
          <a:xfrm>
            <a:off x="3847451" y="2320176"/>
            <a:ext cx="315884" cy="315884"/>
          </a:xfrm>
          <a:prstGeom prst="ellipse">
            <a:avLst/>
          </a:prstGeom>
          <a:solidFill>
            <a:srgbClr val="FF99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7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grpSp>
        <p:nvGrpSpPr>
          <p:cNvPr id="29" name="Gruppo 28">
            <a:extLst>
              <a:ext uri="{FF2B5EF4-FFF2-40B4-BE49-F238E27FC236}">
                <a16:creationId xmlns:a16="http://schemas.microsoft.com/office/drawing/2014/main" id="{CDD7EF07-C2A8-4843-AF5E-110444266B34}"/>
              </a:ext>
            </a:extLst>
          </p:cNvPr>
          <p:cNvGrpSpPr/>
          <p:nvPr/>
        </p:nvGrpSpPr>
        <p:grpSpPr>
          <a:xfrm>
            <a:off x="3768480" y="2849899"/>
            <a:ext cx="469669" cy="315884"/>
            <a:chOff x="3952702" y="2862634"/>
            <a:chExt cx="469669" cy="315884"/>
          </a:xfrm>
        </p:grpSpPr>
        <p:sp>
          <p:nvSpPr>
            <p:cNvPr id="18" name="Ovale 17">
              <a:extLst>
                <a:ext uri="{FF2B5EF4-FFF2-40B4-BE49-F238E27FC236}">
                  <a16:creationId xmlns:a16="http://schemas.microsoft.com/office/drawing/2014/main" id="{7FB51B08-6E5C-467D-A1A7-4D0EE91D4E39}"/>
                </a:ext>
              </a:extLst>
            </p:cNvPr>
            <p:cNvSpPr/>
            <p:nvPr/>
          </p:nvSpPr>
          <p:spPr>
            <a:xfrm>
              <a:off x="4031673" y="2862634"/>
              <a:ext cx="315884" cy="315884"/>
            </a:xfrm>
            <a:prstGeom prst="ellipse">
              <a:avLst/>
            </a:prstGeom>
            <a:solidFill>
              <a:srgbClr val="FF99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8" name="CasellaDiTesto 7">
              <a:extLst>
                <a:ext uri="{FF2B5EF4-FFF2-40B4-BE49-F238E27FC236}">
                  <a16:creationId xmlns:a16="http://schemas.microsoft.com/office/drawing/2014/main" id="{0F5751FD-9A06-4E00-8DBD-963A61731698}"/>
                </a:ext>
              </a:extLst>
            </p:cNvPr>
            <p:cNvSpPr txBox="1"/>
            <p:nvPr/>
          </p:nvSpPr>
          <p:spPr>
            <a:xfrm>
              <a:off x="3952702" y="2870741"/>
              <a:ext cx="4696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 dirty="0">
                  <a:solidFill>
                    <a:schemeClr val="lt1"/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11</a:t>
              </a:r>
              <a:endParaRPr lang="en-GB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sp>
        <p:nvSpPr>
          <p:cNvPr id="19" name="Ovale 18">
            <a:extLst>
              <a:ext uri="{FF2B5EF4-FFF2-40B4-BE49-F238E27FC236}">
                <a16:creationId xmlns:a16="http://schemas.microsoft.com/office/drawing/2014/main" id="{1CA7E0D4-5991-4799-A498-A79DEA4C8A63}"/>
              </a:ext>
            </a:extLst>
          </p:cNvPr>
          <p:cNvSpPr/>
          <p:nvPr/>
        </p:nvSpPr>
        <p:spPr>
          <a:xfrm>
            <a:off x="3847451" y="3298480"/>
            <a:ext cx="315884" cy="309397"/>
          </a:xfrm>
          <a:prstGeom prst="ellipse">
            <a:avLst/>
          </a:prstGeom>
          <a:solidFill>
            <a:srgbClr val="1CA6D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0694C4E9-A2AF-479A-81E1-F8AA4415A077}"/>
              </a:ext>
            </a:extLst>
          </p:cNvPr>
          <p:cNvSpPr txBox="1"/>
          <p:nvPr/>
        </p:nvSpPr>
        <p:spPr>
          <a:xfrm>
            <a:off x="3768480" y="3306587"/>
            <a:ext cx="4696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12</a:t>
            </a:r>
            <a:endParaRPr lang="en-GB" b="1" dirty="0">
              <a:solidFill>
                <a:schemeClr val="lt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1" name="Ovale 20">
            <a:extLst>
              <a:ext uri="{FF2B5EF4-FFF2-40B4-BE49-F238E27FC236}">
                <a16:creationId xmlns:a16="http://schemas.microsoft.com/office/drawing/2014/main" id="{FFE5F37F-B553-47A0-9031-631C302A2088}"/>
              </a:ext>
            </a:extLst>
          </p:cNvPr>
          <p:cNvSpPr/>
          <p:nvPr/>
        </p:nvSpPr>
        <p:spPr>
          <a:xfrm>
            <a:off x="3847451" y="4089223"/>
            <a:ext cx="315884" cy="309397"/>
          </a:xfrm>
          <a:prstGeom prst="ellipse">
            <a:avLst/>
          </a:prstGeom>
          <a:solidFill>
            <a:srgbClr val="1CA6D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E0F9EF17-96BC-450E-A46C-870C5B490696}"/>
              </a:ext>
            </a:extLst>
          </p:cNvPr>
          <p:cNvSpPr txBox="1"/>
          <p:nvPr/>
        </p:nvSpPr>
        <p:spPr>
          <a:xfrm>
            <a:off x="3768480" y="4097330"/>
            <a:ext cx="4696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20</a:t>
            </a:r>
            <a:endParaRPr lang="en-GB" b="1" dirty="0">
              <a:solidFill>
                <a:schemeClr val="lt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cxnSp>
        <p:nvCxnSpPr>
          <p:cNvPr id="33" name="Connettore diritto 32">
            <a:extLst>
              <a:ext uri="{FF2B5EF4-FFF2-40B4-BE49-F238E27FC236}">
                <a16:creationId xmlns:a16="http://schemas.microsoft.com/office/drawing/2014/main" id="{7D9E6535-B4B5-41CC-A1CF-A36BCE8172A0}"/>
              </a:ext>
            </a:extLst>
          </p:cNvPr>
          <p:cNvCxnSpPr>
            <a:cxnSpLocks/>
            <a:stCxn id="17" idx="4"/>
            <a:endCxn id="8" idx="0"/>
          </p:cNvCxnSpPr>
          <p:nvPr/>
        </p:nvCxnSpPr>
        <p:spPr>
          <a:xfrm flipH="1">
            <a:off x="4003315" y="2636060"/>
            <a:ext cx="2078" cy="221946"/>
          </a:xfrm>
          <a:prstGeom prst="line">
            <a:avLst/>
          </a:prstGeom>
          <a:ln w="28575" cap="rnd">
            <a:solidFill>
              <a:srgbClr val="FF9900">
                <a:alpha val="50000"/>
              </a:srgbClr>
            </a:solidFill>
            <a:prstDash val="sysDot"/>
            <a:bevel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ttore diritto 33">
            <a:extLst>
              <a:ext uri="{FF2B5EF4-FFF2-40B4-BE49-F238E27FC236}">
                <a16:creationId xmlns:a16="http://schemas.microsoft.com/office/drawing/2014/main" id="{7785A0A7-BB40-4AD8-BF3A-4672C9233A58}"/>
              </a:ext>
            </a:extLst>
          </p:cNvPr>
          <p:cNvCxnSpPr>
            <a:cxnSpLocks/>
            <a:stCxn id="20" idx="2"/>
            <a:endCxn id="22" idx="0"/>
          </p:cNvCxnSpPr>
          <p:nvPr/>
        </p:nvCxnSpPr>
        <p:spPr>
          <a:xfrm>
            <a:off x="4003315" y="3614364"/>
            <a:ext cx="0" cy="482966"/>
          </a:xfrm>
          <a:prstGeom prst="line">
            <a:avLst/>
          </a:prstGeom>
          <a:ln w="28575" cap="rnd">
            <a:solidFill>
              <a:srgbClr val="1CA6DF">
                <a:alpha val="50000"/>
              </a:srgbClr>
            </a:solidFill>
            <a:prstDash val="sysDot"/>
            <a:bevel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4F67B865-8FC3-4AE9-AA06-FA0BB9A57A00}"/>
              </a:ext>
            </a:extLst>
          </p:cNvPr>
          <p:cNvCxnSpPr>
            <a:cxnSpLocks/>
          </p:cNvCxnSpPr>
          <p:nvPr/>
        </p:nvCxnSpPr>
        <p:spPr>
          <a:xfrm>
            <a:off x="4003314" y="3785664"/>
            <a:ext cx="0" cy="225523"/>
          </a:xfrm>
          <a:prstGeom prst="line">
            <a:avLst/>
          </a:prstGeom>
          <a:ln w="28575" cap="rnd">
            <a:solidFill>
              <a:srgbClr val="FF9900">
                <a:alpha val="50000"/>
              </a:srgbClr>
            </a:solidFill>
            <a:prstDash val="sysDot"/>
            <a:bevel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CasellaDiTesto 42">
            <a:extLst>
              <a:ext uri="{FF2B5EF4-FFF2-40B4-BE49-F238E27FC236}">
                <a16:creationId xmlns:a16="http://schemas.microsoft.com/office/drawing/2014/main" id="{76166FDB-3DC3-4D74-81B1-A970C6D587EB}"/>
              </a:ext>
            </a:extLst>
          </p:cNvPr>
          <p:cNvSpPr txBox="1"/>
          <p:nvPr/>
        </p:nvSpPr>
        <p:spPr>
          <a:xfrm>
            <a:off x="87314" y="2319962"/>
            <a:ext cx="230260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Full </a:t>
            </a:r>
            <a:r>
              <a:rPr lang="it-IT" sz="1100" i="1" dirty="0" err="1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syllabus</a:t>
            </a:r>
            <a:r>
              <a:rPr lang="it-IT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it-IT" sz="1100" i="1" dirty="0" err="1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available</a:t>
            </a:r>
            <a:r>
              <a:rPr lang="it-IT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it-IT" sz="1100" i="1" dirty="0" err="1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here</a:t>
            </a:r>
            <a:endParaRPr lang="it-IT" sz="1100" i="1" dirty="0">
              <a:solidFill>
                <a:schemeClr val="bg1"/>
              </a:solidFill>
              <a:latin typeface="Open Sans" panose="020B06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9" name="Rettangolo 48">
            <a:extLst>
              <a:ext uri="{FF2B5EF4-FFF2-40B4-BE49-F238E27FC236}">
                <a16:creationId xmlns:a16="http://schemas.microsoft.com/office/drawing/2014/main" id="{464A1FD5-EAFC-45B3-BBD3-23F6D9ED39FF}"/>
              </a:ext>
            </a:extLst>
          </p:cNvPr>
          <p:cNvSpPr/>
          <p:nvPr/>
        </p:nvSpPr>
        <p:spPr>
          <a:xfrm>
            <a:off x="8909416" y="2319961"/>
            <a:ext cx="234584" cy="764719"/>
          </a:xfrm>
          <a:prstGeom prst="rect">
            <a:avLst/>
          </a:prstGeom>
          <a:solidFill>
            <a:srgbClr val="FF9900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50" name="Rettangolo 49">
            <a:extLst>
              <a:ext uri="{FF2B5EF4-FFF2-40B4-BE49-F238E27FC236}">
                <a16:creationId xmlns:a16="http://schemas.microsoft.com/office/drawing/2014/main" id="{C0DF5EC5-0197-40A5-B4FA-83A153B55F4E}"/>
              </a:ext>
            </a:extLst>
          </p:cNvPr>
          <p:cNvSpPr/>
          <p:nvPr/>
        </p:nvSpPr>
        <p:spPr>
          <a:xfrm>
            <a:off x="8909416" y="3078343"/>
            <a:ext cx="234584" cy="345004"/>
          </a:xfrm>
          <a:prstGeom prst="rect">
            <a:avLst/>
          </a:prstGeom>
          <a:solidFill>
            <a:srgbClr val="1CA6DF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51" name="Rettangolo 50">
            <a:extLst>
              <a:ext uri="{FF2B5EF4-FFF2-40B4-BE49-F238E27FC236}">
                <a16:creationId xmlns:a16="http://schemas.microsoft.com/office/drawing/2014/main" id="{D2039086-5BEA-42E9-A5AA-C9321C5546EC}"/>
              </a:ext>
            </a:extLst>
          </p:cNvPr>
          <p:cNvSpPr/>
          <p:nvPr/>
        </p:nvSpPr>
        <p:spPr>
          <a:xfrm>
            <a:off x="8909416" y="3423346"/>
            <a:ext cx="234584" cy="183080"/>
          </a:xfrm>
          <a:prstGeom prst="rect">
            <a:avLst/>
          </a:prstGeom>
          <a:solidFill>
            <a:srgbClr val="FF9900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52" name="Rettangolo 51">
            <a:extLst>
              <a:ext uri="{FF2B5EF4-FFF2-40B4-BE49-F238E27FC236}">
                <a16:creationId xmlns:a16="http://schemas.microsoft.com/office/drawing/2014/main" id="{164FAB1C-1406-4644-BD9A-415ED16B6E42}"/>
              </a:ext>
            </a:extLst>
          </p:cNvPr>
          <p:cNvSpPr/>
          <p:nvPr/>
        </p:nvSpPr>
        <p:spPr>
          <a:xfrm>
            <a:off x="8909416" y="3882933"/>
            <a:ext cx="234584" cy="369124"/>
          </a:xfrm>
          <a:prstGeom prst="rect">
            <a:avLst/>
          </a:prstGeom>
          <a:solidFill>
            <a:srgbClr val="FF9900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53" name="Rettangolo 52">
            <a:extLst>
              <a:ext uri="{FF2B5EF4-FFF2-40B4-BE49-F238E27FC236}">
                <a16:creationId xmlns:a16="http://schemas.microsoft.com/office/drawing/2014/main" id="{E60945AD-8099-4487-B327-CFAAF2BD6C90}"/>
              </a:ext>
            </a:extLst>
          </p:cNvPr>
          <p:cNvSpPr/>
          <p:nvPr/>
        </p:nvSpPr>
        <p:spPr>
          <a:xfrm>
            <a:off x="8909416" y="3606426"/>
            <a:ext cx="234584" cy="276507"/>
          </a:xfrm>
          <a:prstGeom prst="rect">
            <a:avLst/>
          </a:prstGeom>
          <a:solidFill>
            <a:srgbClr val="1CA6DF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54" name="Rettangolo 53">
            <a:extLst>
              <a:ext uri="{FF2B5EF4-FFF2-40B4-BE49-F238E27FC236}">
                <a16:creationId xmlns:a16="http://schemas.microsoft.com/office/drawing/2014/main" id="{F0940CE1-BB24-418E-9C06-CBEFF5ADC298}"/>
              </a:ext>
            </a:extLst>
          </p:cNvPr>
          <p:cNvSpPr/>
          <p:nvPr/>
        </p:nvSpPr>
        <p:spPr>
          <a:xfrm>
            <a:off x="8909416" y="4251219"/>
            <a:ext cx="234584" cy="882459"/>
          </a:xfrm>
          <a:prstGeom prst="rect">
            <a:avLst/>
          </a:prstGeom>
          <a:solidFill>
            <a:srgbClr val="1CA6DF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30" name="Ovale 3">
            <a:extLst>
              <a:ext uri="{FF2B5EF4-FFF2-40B4-BE49-F238E27FC236}">
                <a16:creationId xmlns:a16="http://schemas.microsoft.com/office/drawing/2014/main" id="{16FC0251-631D-4FF9-AB3A-3D1B2D9314F5}"/>
              </a:ext>
            </a:extLst>
          </p:cNvPr>
          <p:cNvSpPr/>
          <p:nvPr/>
        </p:nvSpPr>
        <p:spPr>
          <a:xfrm>
            <a:off x="198983" y="3602815"/>
            <a:ext cx="158498" cy="15849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1" name="Ovale 3">
            <a:extLst>
              <a:ext uri="{FF2B5EF4-FFF2-40B4-BE49-F238E27FC236}">
                <a16:creationId xmlns:a16="http://schemas.microsoft.com/office/drawing/2014/main" id="{0FD870BB-D534-4FC6-B03D-5610402F5991}"/>
              </a:ext>
            </a:extLst>
          </p:cNvPr>
          <p:cNvSpPr/>
          <p:nvPr/>
        </p:nvSpPr>
        <p:spPr>
          <a:xfrm>
            <a:off x="198983" y="3934775"/>
            <a:ext cx="158498" cy="158498"/>
          </a:xfrm>
          <a:prstGeom prst="ellipse">
            <a:avLst/>
          </a:prstGeom>
          <a:solidFill>
            <a:srgbClr val="FFB1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2" name="Ovale 3">
            <a:extLst>
              <a:ext uri="{FF2B5EF4-FFF2-40B4-BE49-F238E27FC236}">
                <a16:creationId xmlns:a16="http://schemas.microsoft.com/office/drawing/2014/main" id="{03E95011-6433-4585-8F27-B004098FF9EC}"/>
              </a:ext>
            </a:extLst>
          </p:cNvPr>
          <p:cNvSpPr/>
          <p:nvPr/>
        </p:nvSpPr>
        <p:spPr>
          <a:xfrm>
            <a:off x="198983" y="4279270"/>
            <a:ext cx="158498" cy="158498"/>
          </a:xfrm>
          <a:prstGeom prst="ellipse">
            <a:avLst/>
          </a:prstGeom>
          <a:solidFill>
            <a:srgbClr val="1CA6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3F23270-7636-40C4-99D9-A2CA542A56A3}"/>
              </a:ext>
            </a:extLst>
          </p:cNvPr>
          <p:cNvSpPr txBox="1"/>
          <p:nvPr/>
        </p:nvSpPr>
        <p:spPr>
          <a:xfrm>
            <a:off x="348168" y="3884604"/>
            <a:ext cx="13509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THEORY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0D7A3A3-92FF-4AFC-B9C7-E23FC5F6BF2F}"/>
              </a:ext>
            </a:extLst>
          </p:cNvPr>
          <p:cNvSpPr txBox="1"/>
          <p:nvPr/>
        </p:nvSpPr>
        <p:spPr>
          <a:xfrm>
            <a:off x="348168" y="4227894"/>
            <a:ext cx="13509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1CA6D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PRACTICE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C7CF032-322F-4A44-AF2C-92E9DBEA7F97}"/>
              </a:ext>
            </a:extLst>
          </p:cNvPr>
          <p:cNvSpPr txBox="1"/>
          <p:nvPr/>
        </p:nvSpPr>
        <p:spPr>
          <a:xfrm>
            <a:off x="348168" y="3560883"/>
            <a:ext cx="13509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</a:t>
            </a:r>
          </a:p>
        </p:txBody>
      </p:sp>
      <p:sp>
        <p:nvSpPr>
          <p:cNvPr id="38" name="Rettangolo 46">
            <a:extLst>
              <a:ext uri="{FF2B5EF4-FFF2-40B4-BE49-F238E27FC236}">
                <a16:creationId xmlns:a16="http://schemas.microsoft.com/office/drawing/2014/main" id="{61D29007-FDBA-4881-8FB5-1B085982795B}"/>
              </a:ext>
            </a:extLst>
          </p:cNvPr>
          <p:cNvSpPr/>
          <p:nvPr/>
        </p:nvSpPr>
        <p:spPr>
          <a:xfrm>
            <a:off x="8909416" y="-2"/>
            <a:ext cx="234584" cy="2319961"/>
          </a:xfrm>
          <a:prstGeom prst="rect">
            <a:avLst/>
          </a:prstGeom>
          <a:solidFill>
            <a:schemeClr val="bg1">
              <a:lumMod val="85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39" name="Ovale 38">
            <a:extLst>
              <a:ext uri="{FF2B5EF4-FFF2-40B4-BE49-F238E27FC236}">
                <a16:creationId xmlns:a16="http://schemas.microsoft.com/office/drawing/2014/main" id="{AD37080A-C842-4984-90B3-3942B61B1EF2}"/>
              </a:ext>
            </a:extLst>
          </p:cNvPr>
          <p:cNvSpPr/>
          <p:nvPr/>
        </p:nvSpPr>
        <p:spPr>
          <a:xfrm>
            <a:off x="3891197" y="993183"/>
            <a:ext cx="224234" cy="224234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3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0" name="Ovale 39">
            <a:extLst>
              <a:ext uri="{FF2B5EF4-FFF2-40B4-BE49-F238E27FC236}">
                <a16:creationId xmlns:a16="http://schemas.microsoft.com/office/drawing/2014/main" id="{0DC2CE5A-9658-4E04-8E70-4B1D628E9614}"/>
              </a:ext>
            </a:extLst>
          </p:cNvPr>
          <p:cNvSpPr/>
          <p:nvPr/>
        </p:nvSpPr>
        <p:spPr>
          <a:xfrm>
            <a:off x="3891197" y="1261476"/>
            <a:ext cx="224234" cy="224234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4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4" name="Ovale 43">
            <a:extLst>
              <a:ext uri="{FF2B5EF4-FFF2-40B4-BE49-F238E27FC236}">
                <a16:creationId xmlns:a16="http://schemas.microsoft.com/office/drawing/2014/main" id="{58143DB2-C762-4A61-82F4-8D7BBCE00267}"/>
              </a:ext>
            </a:extLst>
          </p:cNvPr>
          <p:cNvSpPr/>
          <p:nvPr/>
        </p:nvSpPr>
        <p:spPr>
          <a:xfrm>
            <a:off x="3891197" y="1536222"/>
            <a:ext cx="224234" cy="224234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5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1" name="Ovale 40">
            <a:extLst>
              <a:ext uri="{FF2B5EF4-FFF2-40B4-BE49-F238E27FC236}">
                <a16:creationId xmlns:a16="http://schemas.microsoft.com/office/drawing/2014/main" id="{81C1F93D-1F91-42A9-B405-88C0DD79F58D}"/>
              </a:ext>
            </a:extLst>
          </p:cNvPr>
          <p:cNvSpPr/>
          <p:nvPr/>
        </p:nvSpPr>
        <p:spPr>
          <a:xfrm>
            <a:off x="3891197" y="1822324"/>
            <a:ext cx="224234" cy="224234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6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38331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Conditions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/>
              <a:t>Loads</a:t>
            </a:r>
            <a:endParaRPr lang="en-GB" b="0" i="1" dirty="0"/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868CEE49-9E41-4080-A7F3-516EB60DFC2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7" t="14676" r="6251" b="15047"/>
          <a:stretch/>
        </p:blipFill>
        <p:spPr>
          <a:xfrm>
            <a:off x="6126480" y="1252544"/>
            <a:ext cx="2877286" cy="1425198"/>
          </a:xfrm>
          <a:prstGeom prst="rect">
            <a:avLst/>
          </a:prstGeom>
        </p:spPr>
      </p:pic>
      <p:sp>
        <p:nvSpPr>
          <p:cNvPr id="11" name="Rettangolo 10">
            <a:extLst>
              <a:ext uri="{FF2B5EF4-FFF2-40B4-BE49-F238E27FC236}">
                <a16:creationId xmlns:a16="http://schemas.microsoft.com/office/drawing/2014/main" id="{BB6960F4-D5C0-410F-9F8C-81FDC3997338}"/>
              </a:ext>
            </a:extLst>
          </p:cNvPr>
          <p:cNvSpPr/>
          <p:nvPr/>
        </p:nvSpPr>
        <p:spPr>
          <a:xfrm>
            <a:off x="0" y="680579"/>
            <a:ext cx="9144000" cy="345565"/>
          </a:xfrm>
          <a:prstGeom prst="rect">
            <a:avLst/>
          </a:prstGeom>
          <a:solidFill>
            <a:srgbClr val="FFC000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FB7E1C2A-5FC1-46ED-A5A0-B705DFBA5800}"/>
              </a:ext>
            </a:extLst>
          </p:cNvPr>
          <p:cNvSpPr txBox="1"/>
          <p:nvPr/>
        </p:nvSpPr>
        <p:spPr>
          <a:xfrm>
            <a:off x="258924" y="672281"/>
            <a:ext cx="9144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eleLoad</a:t>
            </a:r>
            <a:r>
              <a:rPr lang="it-IT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-</a:t>
            </a:r>
            <a:r>
              <a:rPr lang="it-IT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ele</a:t>
            </a:r>
            <a:r>
              <a:rPr lang="it-IT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$eleTag1.... -</a:t>
            </a:r>
            <a:r>
              <a:rPr lang="it-IT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type</a:t>
            </a:r>
            <a:r>
              <a:rPr lang="it-IT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-</a:t>
            </a:r>
            <a:r>
              <a:rPr lang="it-IT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beamUniform</a:t>
            </a:r>
            <a:r>
              <a:rPr lang="it-IT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$</a:t>
            </a:r>
            <a:r>
              <a:rPr lang="it-IT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Wy</a:t>
            </a:r>
            <a:r>
              <a:rPr lang="it-IT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$</a:t>
            </a:r>
            <a:r>
              <a:rPr lang="it-IT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Wz</a:t>
            </a:r>
            <a:r>
              <a:rPr lang="it-IT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&lt;$</a:t>
            </a:r>
            <a:r>
              <a:rPr lang="it-IT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Wx</a:t>
            </a:r>
            <a:r>
              <a:rPr lang="it-IT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&gt;</a:t>
            </a:r>
          </a:p>
          <a:p>
            <a:r>
              <a:rPr lang="en-US" sz="1200" b="0" i="1" dirty="0">
                <a:solidFill>
                  <a:srgbClr val="000000"/>
                </a:solidFill>
                <a:effectLst/>
                <a:latin typeface="+mj-lt"/>
              </a:rPr>
              <a:t>to construct an </a:t>
            </a:r>
            <a:r>
              <a:rPr lang="en-US" sz="1200" b="0" i="1" dirty="0" err="1">
                <a:solidFill>
                  <a:srgbClr val="000000"/>
                </a:solidFill>
                <a:effectLst/>
                <a:latin typeface="+mj-lt"/>
              </a:rPr>
              <a:t>ElementalLoad</a:t>
            </a:r>
            <a:r>
              <a:rPr lang="en-US" sz="1200" b="0" i="1" dirty="0">
                <a:solidFill>
                  <a:srgbClr val="000000"/>
                </a:solidFill>
                <a:effectLst/>
                <a:latin typeface="+mj-lt"/>
              </a:rPr>
              <a:t> object and add it to the enclosing </a:t>
            </a:r>
            <a:r>
              <a:rPr lang="en-US" sz="1200" b="0" i="1" dirty="0" err="1">
                <a:solidFill>
                  <a:srgbClr val="000000"/>
                </a:solidFill>
                <a:effectLst/>
                <a:latin typeface="+mj-lt"/>
              </a:rPr>
              <a:t>LoadPattern</a:t>
            </a:r>
            <a:endParaRPr lang="it-IT" sz="1200" i="1" dirty="0">
              <a:latin typeface="+mj-lt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CA9834F9-7C83-4C5D-87C5-643326B3E4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3050" y="1291968"/>
            <a:ext cx="4505892" cy="3270314"/>
          </a:xfrm>
          <a:prstGeom prst="rect">
            <a:avLst/>
          </a:prstGeom>
        </p:spPr>
      </p:pic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B019C2C3-9245-450E-B135-8378D52F91D9}"/>
              </a:ext>
            </a:extLst>
          </p:cNvPr>
          <p:cNvSpPr txBox="1"/>
          <p:nvPr/>
        </p:nvSpPr>
        <p:spPr>
          <a:xfrm>
            <a:off x="1113178" y="1567927"/>
            <a:ext cx="1020422" cy="340519"/>
          </a:xfrm>
          <a:prstGeom prst="roundRect">
            <a:avLst/>
          </a:prstGeom>
          <a:solidFill>
            <a:schemeClr val="bg1"/>
          </a:solidFill>
          <a:ln w="9525"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t-IT" b="1" i="0" dirty="0">
                <a:solidFill>
                  <a:srgbClr val="000000"/>
                </a:solidFill>
                <a:effectLst/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$</a:t>
            </a:r>
            <a:r>
              <a:rPr lang="it-IT" b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eleTag1</a:t>
            </a:r>
            <a:endParaRPr lang="it-IT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9708784D-F919-4692-9F6E-E803189D28B3}"/>
              </a:ext>
            </a:extLst>
          </p:cNvPr>
          <p:cNvSpPr txBox="1"/>
          <p:nvPr/>
        </p:nvSpPr>
        <p:spPr>
          <a:xfrm>
            <a:off x="5851049" y="2999664"/>
            <a:ext cx="710093" cy="340519"/>
          </a:xfrm>
          <a:prstGeom prst="roundRect">
            <a:avLst/>
          </a:prstGeom>
          <a:solidFill>
            <a:schemeClr val="bg1"/>
          </a:solidFill>
          <a:ln w="9525"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t-IT" b="1" i="0" dirty="0">
                <a:solidFill>
                  <a:srgbClr val="000000"/>
                </a:solidFill>
                <a:effectLst/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$</a:t>
            </a:r>
            <a:r>
              <a:rPr lang="it-IT" b="1" dirty="0" err="1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Wx</a:t>
            </a:r>
            <a:endParaRPr lang="it-IT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403C7FD8-D0EB-491E-BAA7-7DA8C962C9F7}"/>
              </a:ext>
            </a:extLst>
          </p:cNvPr>
          <p:cNvSpPr txBox="1"/>
          <p:nvPr/>
        </p:nvSpPr>
        <p:spPr>
          <a:xfrm>
            <a:off x="5851049" y="3417758"/>
            <a:ext cx="710093" cy="340519"/>
          </a:xfrm>
          <a:prstGeom prst="roundRect">
            <a:avLst/>
          </a:prstGeom>
          <a:solidFill>
            <a:schemeClr val="bg1"/>
          </a:solidFill>
          <a:ln w="9525"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t-IT" b="1" i="0" dirty="0">
                <a:solidFill>
                  <a:srgbClr val="000000"/>
                </a:solidFill>
                <a:effectLst/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$</a:t>
            </a:r>
            <a:r>
              <a:rPr lang="it-IT" b="1" dirty="0" err="1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Wy</a:t>
            </a:r>
            <a:endParaRPr lang="it-IT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31436C6F-24FE-4042-9139-01DBF9DD2A68}"/>
              </a:ext>
            </a:extLst>
          </p:cNvPr>
          <p:cNvSpPr txBox="1"/>
          <p:nvPr/>
        </p:nvSpPr>
        <p:spPr>
          <a:xfrm>
            <a:off x="5851049" y="3835852"/>
            <a:ext cx="710093" cy="340519"/>
          </a:xfrm>
          <a:prstGeom prst="roundRect">
            <a:avLst/>
          </a:prstGeom>
          <a:solidFill>
            <a:schemeClr val="bg1"/>
          </a:solidFill>
          <a:ln w="9525"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t-IT" b="1" i="0" dirty="0">
                <a:solidFill>
                  <a:srgbClr val="000000"/>
                </a:solidFill>
                <a:effectLst/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$</a:t>
            </a:r>
            <a:r>
              <a:rPr lang="it-IT" b="1" dirty="0" err="1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Wz</a:t>
            </a:r>
            <a:endParaRPr lang="it-IT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C4427953-F20A-480A-B5F9-58BE2BE2F418}"/>
              </a:ext>
            </a:extLst>
          </p:cNvPr>
          <p:cNvSpPr txBox="1"/>
          <p:nvPr/>
        </p:nvSpPr>
        <p:spPr>
          <a:xfrm>
            <a:off x="513230" y="4701469"/>
            <a:ext cx="62563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i="1" dirty="0" err="1">
                <a:solidFill>
                  <a:schemeClr val="tx1"/>
                </a:solidFill>
                <a:latin typeface="+mj-lt"/>
              </a:rPr>
              <a:t>specific</a:t>
            </a:r>
            <a:r>
              <a:rPr lang="it-IT" sz="1600" i="1" dirty="0">
                <a:solidFill>
                  <a:schemeClr val="tx1"/>
                </a:solidFill>
                <a:latin typeface="+mj-lt"/>
              </a:rPr>
              <a:t> for </a:t>
            </a:r>
            <a:r>
              <a:rPr lang="it-IT" sz="1600" i="1" dirty="0" err="1">
                <a:solidFill>
                  <a:schemeClr val="tx1"/>
                </a:solidFill>
                <a:latin typeface="+mj-lt"/>
              </a:rPr>
              <a:t>beams</a:t>
            </a:r>
            <a:r>
              <a:rPr lang="it-IT" sz="1600" i="1" dirty="0">
                <a:solidFill>
                  <a:schemeClr val="tx1"/>
                </a:solidFill>
                <a:latin typeface="+mj-lt"/>
              </a:rPr>
              <a:t>, </a:t>
            </a:r>
            <a:r>
              <a:rPr lang="it-IT" sz="1600" i="1" dirty="0" err="1">
                <a:solidFill>
                  <a:schemeClr val="tx1"/>
                </a:solidFill>
                <a:latin typeface="+mj-lt"/>
              </a:rPr>
              <a:t>especially</a:t>
            </a:r>
            <a:r>
              <a:rPr lang="it-IT" sz="16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it-IT" sz="1600" i="1" dirty="0" err="1">
                <a:solidFill>
                  <a:schemeClr val="tx1"/>
                </a:solidFill>
                <a:latin typeface="+mj-lt"/>
              </a:rPr>
              <a:t>when</a:t>
            </a:r>
            <a:r>
              <a:rPr lang="it-IT" sz="16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it-IT" sz="1600" i="1" dirty="0" err="1">
                <a:solidFill>
                  <a:schemeClr val="tx1"/>
                </a:solidFill>
                <a:latin typeface="+mj-lt"/>
              </a:rPr>
              <a:t>discretized</a:t>
            </a:r>
            <a:r>
              <a:rPr lang="it-IT" sz="1600" i="1" dirty="0">
                <a:solidFill>
                  <a:schemeClr val="tx1"/>
                </a:solidFill>
                <a:latin typeface="+mj-lt"/>
              </a:rPr>
              <a:t> to one </a:t>
            </a:r>
            <a:r>
              <a:rPr lang="it-IT" sz="1600" i="1" dirty="0" err="1">
                <a:solidFill>
                  <a:schemeClr val="tx1"/>
                </a:solidFill>
                <a:latin typeface="+mj-lt"/>
              </a:rPr>
              <a:t>element</a:t>
            </a:r>
            <a:endParaRPr lang="it-IT" sz="1600" i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32113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21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Conditions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/>
              <a:t>Loads</a:t>
            </a:r>
            <a:endParaRPr lang="en-GB" b="0" i="1" dirty="0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9DCCF80A-1193-4892-84A7-506907347A64}"/>
              </a:ext>
            </a:extLst>
          </p:cNvPr>
          <p:cNvSpPr/>
          <p:nvPr/>
        </p:nvSpPr>
        <p:spPr>
          <a:xfrm>
            <a:off x="0" y="680579"/>
            <a:ext cx="9144000" cy="345565"/>
          </a:xfrm>
          <a:prstGeom prst="rect">
            <a:avLst/>
          </a:prstGeom>
          <a:solidFill>
            <a:srgbClr val="FFC000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61737851-03ED-4396-B048-26B9B9F490FB}"/>
              </a:ext>
            </a:extLst>
          </p:cNvPr>
          <p:cNvSpPr txBox="1"/>
          <p:nvPr/>
        </p:nvSpPr>
        <p:spPr>
          <a:xfrm>
            <a:off x="365604" y="672281"/>
            <a:ext cx="712372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load $</a:t>
            </a:r>
            <a:r>
              <a:rPr lang="it-IT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nodeTag</a:t>
            </a:r>
            <a:r>
              <a:rPr lang="it-IT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(</a:t>
            </a:r>
            <a:r>
              <a:rPr lang="it-IT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ndf</a:t>
            </a:r>
            <a:r>
              <a:rPr lang="it-IT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$</a:t>
            </a:r>
            <a:r>
              <a:rPr lang="it-IT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LoadValues</a:t>
            </a:r>
            <a:r>
              <a:rPr lang="it-IT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)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2D43C2F4-B98D-49FE-BD09-7E47A82B72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275" y="1570098"/>
            <a:ext cx="5236727" cy="3487264"/>
          </a:xfrm>
          <a:prstGeom prst="rect">
            <a:avLst/>
          </a:prstGeom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EB1BC005-A589-4D23-A9BD-97586C1C6114}"/>
              </a:ext>
            </a:extLst>
          </p:cNvPr>
          <p:cNvSpPr txBox="1"/>
          <p:nvPr/>
        </p:nvSpPr>
        <p:spPr>
          <a:xfrm>
            <a:off x="365604" y="1072391"/>
            <a:ext cx="9144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eleLoad</a:t>
            </a:r>
            <a:r>
              <a:rPr lang="it-IT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-</a:t>
            </a:r>
            <a:r>
              <a:rPr lang="it-IT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ele</a:t>
            </a:r>
            <a:r>
              <a:rPr lang="it-IT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$eleTag1.... -</a:t>
            </a:r>
            <a:r>
              <a:rPr lang="it-IT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type</a:t>
            </a:r>
            <a:r>
              <a:rPr lang="it-IT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-</a:t>
            </a:r>
            <a:r>
              <a:rPr lang="it-IT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beamUniform</a:t>
            </a:r>
            <a:r>
              <a:rPr lang="it-IT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$</a:t>
            </a:r>
            <a:r>
              <a:rPr lang="it-IT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Wy</a:t>
            </a:r>
            <a:r>
              <a:rPr lang="it-IT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$</a:t>
            </a:r>
            <a:r>
              <a:rPr lang="it-IT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Wz</a:t>
            </a:r>
            <a:r>
              <a:rPr lang="it-IT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&lt;$</a:t>
            </a:r>
            <a:r>
              <a:rPr lang="it-IT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Wx</a:t>
            </a:r>
            <a:r>
              <a:rPr lang="it-IT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&gt;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A5D7D721-D872-4276-B955-AAC3227F8B9D}"/>
              </a:ext>
            </a:extLst>
          </p:cNvPr>
          <p:cNvSpPr/>
          <p:nvPr/>
        </p:nvSpPr>
        <p:spPr>
          <a:xfrm>
            <a:off x="0" y="1118638"/>
            <a:ext cx="9144000" cy="345565"/>
          </a:xfrm>
          <a:prstGeom prst="rect">
            <a:avLst/>
          </a:prstGeom>
          <a:solidFill>
            <a:srgbClr val="FFC000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5" name="Immagine 14">
            <a:extLst>
              <a:ext uri="{FF2B5EF4-FFF2-40B4-BE49-F238E27FC236}">
                <a16:creationId xmlns:a16="http://schemas.microsoft.com/office/drawing/2014/main" id="{07F87EC9-CFD0-4F7A-BF7A-B9638AD252C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72" t="22761" r="-2" b="15232"/>
          <a:stretch/>
        </p:blipFill>
        <p:spPr>
          <a:xfrm>
            <a:off x="6381065" y="109951"/>
            <a:ext cx="2637892" cy="916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4093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22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Conditions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5455605" cy="262691"/>
          </a:xfrm>
        </p:spPr>
        <p:txBody>
          <a:bodyPr/>
          <a:lstStyle/>
          <a:p>
            <a:r>
              <a:rPr lang="it-IT" dirty="0"/>
              <a:t>Loads (</a:t>
            </a:r>
            <a:r>
              <a:rPr lang="it-IT" dirty="0" err="1"/>
              <a:t>prescribed</a:t>
            </a:r>
            <a:r>
              <a:rPr lang="it-IT" dirty="0"/>
              <a:t> </a:t>
            </a:r>
            <a:r>
              <a:rPr lang="it-IT" dirty="0" err="1"/>
              <a:t>displacement</a:t>
            </a:r>
            <a:r>
              <a:rPr lang="it-IT" dirty="0"/>
              <a:t>)</a:t>
            </a:r>
            <a:endParaRPr lang="en-GB" b="0" i="1" dirty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4404017F-09A2-4B10-84CD-F877E7D0FFB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11" t="19516" r="6495" b="27452"/>
          <a:stretch/>
        </p:blipFill>
        <p:spPr>
          <a:xfrm>
            <a:off x="5327514" y="1371447"/>
            <a:ext cx="3703320" cy="1154935"/>
          </a:xfrm>
          <a:prstGeom prst="rect">
            <a:avLst/>
          </a:prstGeom>
        </p:spPr>
      </p:pic>
      <p:sp>
        <p:nvSpPr>
          <p:cNvPr id="10" name="Rettangolo 9">
            <a:extLst>
              <a:ext uri="{FF2B5EF4-FFF2-40B4-BE49-F238E27FC236}">
                <a16:creationId xmlns:a16="http://schemas.microsoft.com/office/drawing/2014/main" id="{2B66DEE3-6FA1-4734-9CD9-863CDC437666}"/>
              </a:ext>
            </a:extLst>
          </p:cNvPr>
          <p:cNvSpPr/>
          <p:nvPr/>
        </p:nvSpPr>
        <p:spPr>
          <a:xfrm>
            <a:off x="0" y="680579"/>
            <a:ext cx="9144000" cy="345565"/>
          </a:xfrm>
          <a:prstGeom prst="rect">
            <a:avLst/>
          </a:prstGeom>
          <a:solidFill>
            <a:srgbClr val="FFC000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5A98A6DB-D554-4E93-97EB-2B7AD21401F1}"/>
              </a:ext>
            </a:extLst>
          </p:cNvPr>
          <p:cNvSpPr txBox="1"/>
          <p:nvPr/>
        </p:nvSpPr>
        <p:spPr>
          <a:xfrm>
            <a:off x="258924" y="672281"/>
            <a:ext cx="9144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sp</a:t>
            </a:r>
            <a:r>
              <a:rPr lang="it-IT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$</a:t>
            </a:r>
            <a:r>
              <a:rPr lang="it-IT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nodeTag</a:t>
            </a:r>
            <a:r>
              <a:rPr lang="it-IT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$</a:t>
            </a:r>
            <a:r>
              <a:rPr lang="it-IT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dofTag</a:t>
            </a:r>
            <a:r>
              <a:rPr lang="it-IT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$</a:t>
            </a:r>
            <a:r>
              <a:rPr lang="it-IT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dofValue</a:t>
            </a:r>
            <a:endParaRPr lang="it-IT" sz="2000" dirty="0"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r>
              <a:rPr lang="en-US" sz="1200" b="0" i="1" dirty="0">
                <a:solidFill>
                  <a:srgbClr val="000000"/>
                </a:solidFill>
                <a:effectLst/>
                <a:latin typeface="+mj-lt"/>
              </a:rPr>
              <a:t>construct a single-point constraint object and add it to the enclosing </a:t>
            </a:r>
            <a:r>
              <a:rPr lang="en-US" sz="1200" b="0" i="1" dirty="0" err="1">
                <a:solidFill>
                  <a:srgbClr val="000000"/>
                </a:solidFill>
                <a:effectLst/>
                <a:latin typeface="+mj-lt"/>
              </a:rPr>
              <a:t>LoadPattern</a:t>
            </a:r>
            <a:endParaRPr lang="it-IT" sz="1200" i="1" dirty="0">
              <a:latin typeface="+mj-lt"/>
            </a:endParaRPr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4DE2CD2B-4706-48D5-A18B-A5816264C6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378" y="1265354"/>
            <a:ext cx="4533299" cy="3726685"/>
          </a:xfrm>
          <a:prstGeom prst="rect">
            <a:avLst/>
          </a:prstGeom>
        </p:spPr>
      </p:pic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8F44B517-8419-48AC-92A0-624CB7988B99}"/>
              </a:ext>
            </a:extLst>
          </p:cNvPr>
          <p:cNvSpPr txBox="1"/>
          <p:nvPr/>
        </p:nvSpPr>
        <p:spPr>
          <a:xfrm>
            <a:off x="689378" y="1608395"/>
            <a:ext cx="1229972" cy="340519"/>
          </a:xfrm>
          <a:prstGeom prst="roundRect">
            <a:avLst/>
          </a:prstGeom>
          <a:solidFill>
            <a:schemeClr val="bg1"/>
          </a:solidFill>
          <a:ln w="9525"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t-IT" b="1" i="0" dirty="0">
                <a:solidFill>
                  <a:srgbClr val="000000"/>
                </a:solidFill>
                <a:effectLst/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$</a:t>
            </a:r>
            <a:r>
              <a:rPr lang="it-IT" b="1" dirty="0" err="1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nodeTag</a:t>
            </a:r>
            <a:endParaRPr lang="it-IT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5B695E4C-177C-4A1D-B6F6-C6302DAF197F}"/>
              </a:ext>
            </a:extLst>
          </p:cNvPr>
          <p:cNvSpPr txBox="1"/>
          <p:nvPr/>
        </p:nvSpPr>
        <p:spPr>
          <a:xfrm>
            <a:off x="4551873" y="3537627"/>
            <a:ext cx="971547" cy="340519"/>
          </a:xfrm>
          <a:prstGeom prst="roundRect">
            <a:avLst/>
          </a:prstGeom>
          <a:solidFill>
            <a:schemeClr val="bg1"/>
          </a:solidFill>
          <a:ln w="9525"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t-IT" b="1" i="0" dirty="0">
                <a:solidFill>
                  <a:srgbClr val="000000"/>
                </a:solidFill>
                <a:effectLst/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$</a:t>
            </a:r>
            <a:r>
              <a:rPr lang="it-IT" b="1" dirty="0" err="1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dofTag</a:t>
            </a:r>
            <a:endParaRPr lang="it-IT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B25294BD-2E56-403A-AF7D-A264487041F5}"/>
              </a:ext>
            </a:extLst>
          </p:cNvPr>
          <p:cNvSpPr txBox="1"/>
          <p:nvPr/>
        </p:nvSpPr>
        <p:spPr>
          <a:xfrm>
            <a:off x="4481070" y="3983297"/>
            <a:ext cx="1168536" cy="340519"/>
          </a:xfrm>
          <a:prstGeom prst="roundRect">
            <a:avLst/>
          </a:prstGeom>
          <a:solidFill>
            <a:schemeClr val="bg1"/>
          </a:solidFill>
          <a:ln w="9525"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t-IT" b="1" i="0" dirty="0">
                <a:solidFill>
                  <a:srgbClr val="000000"/>
                </a:solidFill>
                <a:effectLst/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$</a:t>
            </a:r>
            <a:r>
              <a:rPr lang="it-IT" b="1" dirty="0" err="1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dofValue</a:t>
            </a:r>
            <a:endParaRPr lang="it-IT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09001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23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Conditions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/>
              <a:t>Mass</a:t>
            </a:r>
            <a:endParaRPr lang="en-GB" b="0" i="1" dirty="0"/>
          </a:p>
        </p:txBody>
      </p:sp>
      <p:pic>
        <p:nvPicPr>
          <p:cNvPr id="19" name="Immagine 18">
            <a:extLst>
              <a:ext uri="{FF2B5EF4-FFF2-40B4-BE49-F238E27FC236}">
                <a16:creationId xmlns:a16="http://schemas.microsoft.com/office/drawing/2014/main" id="{6F2DF590-C8EC-4BC7-B269-623D460234E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73" t="15027" r="6488" b="10535"/>
          <a:stretch/>
        </p:blipFill>
        <p:spPr>
          <a:xfrm>
            <a:off x="357813" y="1364201"/>
            <a:ext cx="3617334" cy="2694244"/>
          </a:xfrm>
          <a:prstGeom prst="rect">
            <a:avLst/>
          </a:prstGeom>
        </p:spPr>
      </p:pic>
      <p:sp>
        <p:nvSpPr>
          <p:cNvPr id="14" name="Rettangolo 13">
            <a:extLst>
              <a:ext uri="{FF2B5EF4-FFF2-40B4-BE49-F238E27FC236}">
                <a16:creationId xmlns:a16="http://schemas.microsoft.com/office/drawing/2014/main" id="{E3A238BD-DDE2-4F69-8406-56373B0DE090}"/>
              </a:ext>
            </a:extLst>
          </p:cNvPr>
          <p:cNvSpPr/>
          <p:nvPr/>
        </p:nvSpPr>
        <p:spPr>
          <a:xfrm>
            <a:off x="0" y="680579"/>
            <a:ext cx="9144000" cy="345565"/>
          </a:xfrm>
          <a:prstGeom prst="rect">
            <a:avLst/>
          </a:prstGeom>
          <a:solidFill>
            <a:srgbClr val="FFC000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BF6385CF-E07F-4AF2-A817-92D57238ECA5}"/>
              </a:ext>
            </a:extLst>
          </p:cNvPr>
          <p:cNvSpPr txBox="1"/>
          <p:nvPr/>
        </p:nvSpPr>
        <p:spPr>
          <a:xfrm>
            <a:off x="258924" y="672281"/>
            <a:ext cx="9144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mass $</a:t>
            </a:r>
            <a:r>
              <a:rPr lang="it-IT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nodeTag</a:t>
            </a:r>
            <a:r>
              <a:rPr lang="it-IT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(</a:t>
            </a:r>
            <a:r>
              <a:rPr lang="it-IT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ndf</a:t>
            </a:r>
            <a:r>
              <a:rPr lang="it-IT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$</a:t>
            </a:r>
            <a:r>
              <a:rPr lang="it-IT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massValues</a:t>
            </a:r>
            <a:r>
              <a:rPr lang="it-IT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)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B5D62A4D-C068-4EF8-B1B3-90B225D73B5D}"/>
              </a:ext>
            </a:extLst>
          </p:cNvPr>
          <p:cNvSpPr txBox="1"/>
          <p:nvPr/>
        </p:nvSpPr>
        <p:spPr>
          <a:xfrm>
            <a:off x="239952" y="4351808"/>
            <a:ext cx="6858156" cy="7916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i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Masses don’t need to be references in the Analysis steps</a:t>
            </a:r>
          </a:p>
          <a:p>
            <a:pPr>
              <a:lnSpc>
                <a:spcPct val="150000"/>
              </a:lnSpc>
            </a:pPr>
            <a:r>
              <a:rPr lang="en-US" sz="1600" b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YOU NEED MASSES FOR EIGENVALUE AND DYNAMIC ANALYSIS!!!!</a:t>
            </a:r>
            <a:endParaRPr lang="en-US" sz="1600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0" name="Rectangle 17">
            <a:extLst>
              <a:ext uri="{FF2B5EF4-FFF2-40B4-BE49-F238E27FC236}">
                <a16:creationId xmlns:a16="http://schemas.microsoft.com/office/drawing/2014/main" id="{A1B4FFB5-CDF6-4C3E-B28D-C2039950B7CB}"/>
              </a:ext>
            </a:extLst>
          </p:cNvPr>
          <p:cNvSpPr/>
          <p:nvPr/>
        </p:nvSpPr>
        <p:spPr>
          <a:xfrm flipV="1">
            <a:off x="0" y="4797938"/>
            <a:ext cx="6908006" cy="345562"/>
          </a:xfrm>
          <a:prstGeom prst="rect">
            <a:avLst/>
          </a:prstGeom>
          <a:solidFill>
            <a:srgbClr val="FFB13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21" name="Triangolo isoscele 20">
            <a:extLst>
              <a:ext uri="{FF2B5EF4-FFF2-40B4-BE49-F238E27FC236}">
                <a16:creationId xmlns:a16="http://schemas.microsoft.com/office/drawing/2014/main" id="{A69DFACB-4C72-46C7-A24B-3E0AA3B06C17}"/>
              </a:ext>
            </a:extLst>
          </p:cNvPr>
          <p:cNvSpPr/>
          <p:nvPr/>
        </p:nvSpPr>
        <p:spPr>
          <a:xfrm flipH="1">
            <a:off x="-151284" y="4790286"/>
            <a:ext cx="297147" cy="347397"/>
          </a:xfrm>
          <a:prstGeom prst="triangle">
            <a:avLst/>
          </a:prstGeom>
          <a:solidFill>
            <a:srgbClr val="FFB13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22" name="Triangolo isoscele 12">
            <a:extLst>
              <a:ext uri="{FF2B5EF4-FFF2-40B4-BE49-F238E27FC236}">
                <a16:creationId xmlns:a16="http://schemas.microsoft.com/office/drawing/2014/main" id="{21A14A06-8767-49B1-BF94-089ED3DBF280}"/>
              </a:ext>
            </a:extLst>
          </p:cNvPr>
          <p:cNvSpPr/>
          <p:nvPr/>
        </p:nvSpPr>
        <p:spPr>
          <a:xfrm rot="10800000">
            <a:off x="6747874" y="4797938"/>
            <a:ext cx="310152" cy="345565"/>
          </a:xfrm>
          <a:prstGeom prst="triangle">
            <a:avLst/>
          </a:prstGeom>
          <a:solidFill>
            <a:srgbClr val="FFB13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pic>
        <p:nvPicPr>
          <p:cNvPr id="23" name="Immagine 22">
            <a:extLst>
              <a:ext uri="{FF2B5EF4-FFF2-40B4-BE49-F238E27FC236}">
                <a16:creationId xmlns:a16="http://schemas.microsoft.com/office/drawing/2014/main" id="{7C86A160-3DEA-44F2-8B4B-E0AB624526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2764" y="4338373"/>
            <a:ext cx="596130" cy="596130"/>
          </a:xfrm>
          <a:prstGeom prst="rect">
            <a:avLst/>
          </a:prstGeom>
        </p:spPr>
      </p:pic>
      <p:pic>
        <p:nvPicPr>
          <p:cNvPr id="24" name="Immagine 23">
            <a:extLst>
              <a:ext uri="{FF2B5EF4-FFF2-40B4-BE49-F238E27FC236}">
                <a16:creationId xmlns:a16="http://schemas.microsoft.com/office/drawing/2014/main" id="{32F95B8B-7E1C-4B1D-8A75-31E431EE68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87847" y="2146180"/>
            <a:ext cx="1390650" cy="257175"/>
          </a:xfrm>
          <a:prstGeom prst="rect">
            <a:avLst/>
          </a:prstGeom>
        </p:spPr>
      </p:pic>
      <p:pic>
        <p:nvPicPr>
          <p:cNvPr id="25" name="Immagine 24">
            <a:extLst>
              <a:ext uri="{FF2B5EF4-FFF2-40B4-BE49-F238E27FC236}">
                <a16:creationId xmlns:a16="http://schemas.microsoft.com/office/drawing/2014/main" id="{85F81E8C-5E96-4B6D-9B69-E406BADB14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87847" y="2616302"/>
            <a:ext cx="1390650" cy="257175"/>
          </a:xfrm>
          <a:prstGeom prst="rect">
            <a:avLst/>
          </a:prstGeom>
        </p:spPr>
      </p:pic>
      <p:pic>
        <p:nvPicPr>
          <p:cNvPr id="26" name="Immagine 25">
            <a:extLst>
              <a:ext uri="{FF2B5EF4-FFF2-40B4-BE49-F238E27FC236}">
                <a16:creationId xmlns:a16="http://schemas.microsoft.com/office/drawing/2014/main" id="{815E65FC-8B3F-47F1-AB76-143BACEE7A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87847" y="3104862"/>
            <a:ext cx="1390650" cy="257175"/>
          </a:xfrm>
          <a:prstGeom prst="rect">
            <a:avLst/>
          </a:prstGeom>
        </p:spPr>
      </p:pic>
      <p:pic>
        <p:nvPicPr>
          <p:cNvPr id="27" name="Immagine 26">
            <a:extLst>
              <a:ext uri="{FF2B5EF4-FFF2-40B4-BE49-F238E27FC236}">
                <a16:creationId xmlns:a16="http://schemas.microsoft.com/office/drawing/2014/main" id="{985EBE93-5F2E-40F5-AFB5-B42AE5F15B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87847" y="3543773"/>
            <a:ext cx="1390650" cy="257175"/>
          </a:xfrm>
          <a:prstGeom prst="rect">
            <a:avLst/>
          </a:prstGeom>
        </p:spPr>
      </p:pic>
      <p:sp>
        <p:nvSpPr>
          <p:cNvPr id="28" name="Rettangolo 27">
            <a:extLst>
              <a:ext uri="{FF2B5EF4-FFF2-40B4-BE49-F238E27FC236}">
                <a16:creationId xmlns:a16="http://schemas.microsoft.com/office/drawing/2014/main" id="{05B6A1F9-DC91-4901-B189-835FE9466D7C}"/>
              </a:ext>
            </a:extLst>
          </p:cNvPr>
          <p:cNvSpPr/>
          <p:nvPr/>
        </p:nvSpPr>
        <p:spPr>
          <a:xfrm>
            <a:off x="2239895" y="3543773"/>
            <a:ext cx="3138602" cy="419205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Rettangolo 28">
            <a:extLst>
              <a:ext uri="{FF2B5EF4-FFF2-40B4-BE49-F238E27FC236}">
                <a16:creationId xmlns:a16="http://schemas.microsoft.com/office/drawing/2014/main" id="{315DD24C-6C8C-430E-9888-FE23A7650BB7}"/>
              </a:ext>
            </a:extLst>
          </p:cNvPr>
          <p:cNvSpPr/>
          <p:nvPr/>
        </p:nvSpPr>
        <p:spPr>
          <a:xfrm>
            <a:off x="2239895" y="3081313"/>
            <a:ext cx="3138602" cy="419205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0" name="Rettangolo 29">
            <a:extLst>
              <a:ext uri="{FF2B5EF4-FFF2-40B4-BE49-F238E27FC236}">
                <a16:creationId xmlns:a16="http://schemas.microsoft.com/office/drawing/2014/main" id="{116096A0-5D84-4B06-B05C-54907C23C312}"/>
              </a:ext>
            </a:extLst>
          </p:cNvPr>
          <p:cNvSpPr/>
          <p:nvPr/>
        </p:nvSpPr>
        <p:spPr>
          <a:xfrm>
            <a:off x="2239895" y="2616302"/>
            <a:ext cx="3138602" cy="419205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1" name="Rettangolo 30">
            <a:extLst>
              <a:ext uri="{FF2B5EF4-FFF2-40B4-BE49-F238E27FC236}">
                <a16:creationId xmlns:a16="http://schemas.microsoft.com/office/drawing/2014/main" id="{26FAC2BE-DAC9-4911-96FF-643C928E9895}"/>
              </a:ext>
            </a:extLst>
          </p:cNvPr>
          <p:cNvSpPr/>
          <p:nvPr/>
        </p:nvSpPr>
        <p:spPr>
          <a:xfrm>
            <a:off x="2239895" y="2161157"/>
            <a:ext cx="3138602" cy="419205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2" name="Rettangolo 31">
            <a:extLst>
              <a:ext uri="{FF2B5EF4-FFF2-40B4-BE49-F238E27FC236}">
                <a16:creationId xmlns:a16="http://schemas.microsoft.com/office/drawing/2014/main" id="{61B21442-DF22-4203-933A-B3B7FC67F668}"/>
              </a:ext>
            </a:extLst>
          </p:cNvPr>
          <p:cNvSpPr/>
          <p:nvPr/>
        </p:nvSpPr>
        <p:spPr>
          <a:xfrm>
            <a:off x="4242303" y="2187730"/>
            <a:ext cx="193675" cy="178427"/>
          </a:xfrm>
          <a:prstGeom prst="rect">
            <a:avLst/>
          </a:prstGeom>
          <a:solidFill>
            <a:srgbClr val="FF990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3" name="Rettangolo 32">
            <a:extLst>
              <a:ext uri="{FF2B5EF4-FFF2-40B4-BE49-F238E27FC236}">
                <a16:creationId xmlns:a16="http://schemas.microsoft.com/office/drawing/2014/main" id="{5DA0A0C3-5BDE-4865-B8B3-D43EA27BB4D1}"/>
              </a:ext>
            </a:extLst>
          </p:cNvPr>
          <p:cNvSpPr/>
          <p:nvPr/>
        </p:nvSpPr>
        <p:spPr>
          <a:xfrm>
            <a:off x="4451853" y="2647467"/>
            <a:ext cx="193675" cy="178427"/>
          </a:xfrm>
          <a:prstGeom prst="rect">
            <a:avLst/>
          </a:prstGeom>
          <a:solidFill>
            <a:srgbClr val="FF990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4" name="Rettangolo 33">
            <a:extLst>
              <a:ext uri="{FF2B5EF4-FFF2-40B4-BE49-F238E27FC236}">
                <a16:creationId xmlns:a16="http://schemas.microsoft.com/office/drawing/2014/main" id="{83CCD628-3344-4746-9983-00D48EB77185}"/>
              </a:ext>
            </a:extLst>
          </p:cNvPr>
          <p:cNvSpPr/>
          <p:nvPr/>
        </p:nvSpPr>
        <p:spPr>
          <a:xfrm>
            <a:off x="4013247" y="3134710"/>
            <a:ext cx="193675" cy="178427"/>
          </a:xfrm>
          <a:prstGeom prst="rect">
            <a:avLst/>
          </a:prstGeom>
          <a:solidFill>
            <a:srgbClr val="FF990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9F43F2AF-4410-4C4C-9DDB-A936178EB2B2}"/>
              </a:ext>
            </a:extLst>
          </p:cNvPr>
          <p:cNvSpPr/>
          <p:nvPr/>
        </p:nvSpPr>
        <p:spPr>
          <a:xfrm>
            <a:off x="4665910" y="3574948"/>
            <a:ext cx="193675" cy="178427"/>
          </a:xfrm>
          <a:prstGeom prst="rect">
            <a:avLst/>
          </a:prstGeom>
          <a:solidFill>
            <a:srgbClr val="FF990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934130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24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egnaposto testo 5">
            <a:extLst>
              <a:ext uri="{FF2B5EF4-FFF2-40B4-BE49-F238E27FC236}">
                <a16:creationId xmlns:a16="http://schemas.microsoft.com/office/drawing/2014/main" id="{7367DE26-D4B0-4083-9E63-72AFE4D405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6846879" cy="262691"/>
          </a:xfrm>
        </p:spPr>
        <p:txBody>
          <a:bodyPr/>
          <a:lstStyle/>
          <a:p>
            <a:r>
              <a:rPr lang="it-IT" dirty="0"/>
              <a:t>RESOURCES &amp; REFERENCES</a:t>
            </a:r>
            <a:endParaRPr lang="en-GB" b="0" i="1" dirty="0"/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406640" y="4165592"/>
            <a:ext cx="173736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R&amp;R</a:t>
            </a:r>
          </a:p>
        </p:txBody>
      </p:sp>
      <p:sp>
        <p:nvSpPr>
          <p:cNvPr id="8" name="Segnaposto testo 3">
            <a:extLst>
              <a:ext uri="{FF2B5EF4-FFF2-40B4-BE49-F238E27FC236}">
                <a16:creationId xmlns:a16="http://schemas.microsoft.com/office/drawing/2014/main" id="{6BE715A0-FD17-436A-8778-D4896A8513FE}"/>
              </a:ext>
            </a:extLst>
          </p:cNvPr>
          <p:cNvSpPr txBox="1">
            <a:spLocks/>
          </p:cNvSpPr>
          <p:nvPr/>
        </p:nvSpPr>
        <p:spPr>
          <a:xfrm>
            <a:off x="4296727" y="632336"/>
            <a:ext cx="7236065" cy="4381218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>
              <a:lnSpc>
                <a:spcPct val="150000"/>
              </a:lnSpc>
              <a:buClrTx/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/>
              </a:rPr>
              <a:t>Installation guide</a:t>
            </a:r>
            <a:endParaRPr lang="en-GB" sz="11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hlinkClick r:id="rId4"/>
            </a:endParaRPr>
          </a:p>
          <a:p>
            <a:pPr marL="285750" indent="-285750">
              <a:lnSpc>
                <a:spcPct val="150000"/>
              </a:lnSpc>
              <a:buClrTx/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/>
              </a:rPr>
              <a:t>Python documentation</a:t>
            </a:r>
            <a:endParaRPr lang="en-GB" sz="11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Tx/>
              <a:buFont typeface="Arial" panose="020B0604020202020204" pitchFamily="34" charset="0"/>
              <a:buChar char="•"/>
            </a:pPr>
            <a:r>
              <a:rPr lang="en-GB" sz="11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/>
              </a:rPr>
              <a:t>PyMpc</a:t>
            </a:r>
            <a:r>
              <a:rPr lang="en-GB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/>
              </a:rPr>
              <a:t> Documentation</a:t>
            </a:r>
            <a:endParaRPr lang="en-GB" sz="11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Tx/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6"/>
              </a:rPr>
              <a:t>MPCO Documentation</a:t>
            </a:r>
            <a:endParaRPr lang="en-GB" sz="11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Tx/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7"/>
              </a:rPr>
              <a:t>OpenSees Validation</a:t>
            </a:r>
            <a:endParaRPr lang="en-GB" sz="11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l">
              <a:lnSpc>
                <a:spcPct val="150000"/>
              </a:lnSpc>
              <a:buClrTx/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8"/>
              </a:rPr>
              <a:t>HDF group</a:t>
            </a:r>
            <a:endParaRPr lang="en-GB" sz="11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Tx/>
              <a:buFont typeface="Arial" panose="020B0604020202020204" pitchFamily="34" charset="0"/>
              <a:buChar char="•"/>
            </a:pPr>
            <a:r>
              <a:rPr lang="it-IT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9"/>
              </a:rPr>
              <a:t>HDF </a:t>
            </a:r>
            <a:r>
              <a:rPr lang="it-IT" sz="11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9"/>
              </a:rPr>
              <a:t>viewer</a:t>
            </a:r>
            <a:endParaRPr lang="en-GB" sz="11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hlinkClick r:id="rId10"/>
            </a:endParaRPr>
          </a:p>
          <a:p>
            <a:pPr marL="285750" indent="-285750">
              <a:lnSpc>
                <a:spcPct val="150000"/>
              </a:lnSpc>
              <a:buClrTx/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Michael Scott’s blog index</a:t>
            </a:r>
            <a:endParaRPr lang="en-GB" sz="1100"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Tx/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Nonlinear finite element formulations</a:t>
            </a:r>
            <a:endParaRPr lang="it-IT" sz="1100"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lvl="4" indent="-285750">
              <a:lnSpc>
                <a:spcPct val="150000"/>
              </a:lnSpc>
              <a:buClrTx/>
              <a:buFont typeface="Arial" panose="020B0604020202020204" pitchFamily="34" charset="0"/>
              <a:buChar char="•"/>
            </a:pPr>
            <a:r>
              <a:rPr lang="it-IT" sz="1100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 tale of </a:t>
            </a:r>
            <a:r>
              <a:rPr lang="it-IT" sz="1100" dirty="0" err="1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two</a:t>
            </a:r>
            <a:r>
              <a:rPr lang="it-IT" sz="1100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it-IT" sz="1100" dirty="0" err="1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element</a:t>
            </a:r>
            <a:r>
              <a:rPr lang="it-IT" sz="1100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it-IT" sz="1100" dirty="0" err="1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formulations</a:t>
            </a:r>
            <a:endParaRPr lang="it-IT" sz="1100"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lvl="4" indent="-285750">
              <a:lnSpc>
                <a:spcPct val="150000"/>
              </a:lnSpc>
              <a:buClrTx/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Numerical</a:t>
            </a:r>
            <a:r>
              <a:rPr lang="it-IT" sz="1100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it-IT" sz="1100" dirty="0" err="1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integration</a:t>
            </a:r>
            <a:r>
              <a:rPr lang="it-IT" sz="1100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options</a:t>
            </a:r>
            <a:endParaRPr lang="it-IT" sz="1100"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lvl="4" indent="-285750">
              <a:lnSpc>
                <a:spcPct val="150000"/>
              </a:lnSpc>
              <a:buClrTx/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Massimo’s</a:t>
            </a:r>
            <a:r>
              <a:rPr lang="it-IT" sz="1100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it-IT" sz="1100" dirty="0" err="1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OpenSees</a:t>
            </a:r>
            <a:r>
              <a:rPr lang="it-IT" sz="1100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support group</a:t>
            </a:r>
            <a:endParaRPr lang="it-IT" sz="1100"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lvl="4" indent="-285750">
              <a:lnSpc>
                <a:spcPct val="150000"/>
              </a:lnSpc>
              <a:buClrTx/>
              <a:buFont typeface="Arial" panose="020B0604020202020204" pitchFamily="34" charset="0"/>
              <a:buChar char="•"/>
            </a:pPr>
            <a:endParaRPr lang="it-IT" sz="1100"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lvl="4" indent="-285750">
              <a:lnSpc>
                <a:spcPct val="150000"/>
              </a:lnSpc>
              <a:buClrTx/>
              <a:buFont typeface="Arial" panose="020B0604020202020204" pitchFamily="34" charset="0"/>
              <a:buChar char="•"/>
            </a:pPr>
            <a:endParaRPr lang="it-IT" sz="1100"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endParaRPr lang="it-IT" sz="105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Segnaposto testo 3">
            <a:extLst>
              <a:ext uri="{FF2B5EF4-FFF2-40B4-BE49-F238E27FC236}">
                <a16:creationId xmlns:a16="http://schemas.microsoft.com/office/drawing/2014/main" id="{2D648361-1132-4A04-AB18-82C959E2FDB2}"/>
              </a:ext>
            </a:extLst>
          </p:cNvPr>
          <p:cNvSpPr txBox="1">
            <a:spLocks/>
          </p:cNvSpPr>
          <p:nvPr/>
        </p:nvSpPr>
        <p:spPr>
          <a:xfrm>
            <a:off x="286624" y="632336"/>
            <a:ext cx="4117813" cy="4234388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5"/>
              </a:rPr>
              <a:t>Official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5"/>
              </a:rPr>
              <a:t> </a:t>
            </a: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5"/>
              </a:rPr>
              <a:t>webpage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5"/>
              </a:rPr>
              <a:t> 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  <a:hlinkClick r:id="rId16"/>
            </a:endParaRPr>
          </a:p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6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6"/>
              </a:rPr>
              <a:t> Wiki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7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7"/>
              </a:rPr>
              <a:t> Manual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8"/>
              </a:rPr>
              <a:t>GitHub </a:t>
            </a: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8"/>
              </a:rPr>
              <a:t>documentation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6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6"/>
              </a:rPr>
              <a:t> Wiki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9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9"/>
              </a:rPr>
              <a:t> Community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0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0"/>
              </a:rPr>
              <a:t> Facebook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1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1"/>
              </a:rPr>
              <a:t> source code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2"/>
              </a:rPr>
              <a:t>Basic </a:t>
            </a: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2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2"/>
              </a:rPr>
              <a:t> </a:t>
            </a: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2"/>
              </a:rPr>
              <a:t>Examples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3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3"/>
              </a:rPr>
              <a:t> support group on </a:t>
            </a: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3"/>
              </a:rPr>
              <a:t>youtube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3"/>
              </a:rPr>
              <a:t> 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6670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</a:pPr>
            <a:r>
              <a:rPr lang="it-IT" sz="1000" i="1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(to </a:t>
            </a:r>
            <a:r>
              <a:rPr lang="it-IT" sz="1000" i="1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get</a:t>
            </a:r>
            <a:r>
              <a:rPr lang="it-IT" sz="1000" i="1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it-IT" sz="1000" i="1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send</a:t>
            </a:r>
            <a:r>
              <a:rPr lang="it-IT" sz="1000" i="1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 an email to </a:t>
            </a:r>
            <a:r>
              <a:rPr lang="en-GB" sz="1000" b="0" i="1" u="none" strike="noStrike" dirty="0">
                <a:effectLst/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4"/>
              </a:rPr>
              <a:t>pchi893@aucklanduni.ac.nz</a:t>
            </a:r>
            <a:r>
              <a:rPr lang="en-GB" sz="1000" b="0" i="1" u="none" strike="noStrike" dirty="0">
                <a:effectLst/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)</a:t>
            </a:r>
            <a:endParaRPr lang="it-IT" sz="1000" i="1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l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5"/>
              </a:rPr>
              <a:t>Silvia </a:t>
            </a:r>
            <a:r>
              <a:rPr lang="en-GB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5"/>
              </a:rPr>
              <a:t>Mazzoni’s</a:t>
            </a:r>
            <a:r>
              <a:rPr lang="en-GB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5"/>
              </a:rPr>
              <a:t> site</a:t>
            </a:r>
            <a:endParaRPr lang="en-GB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l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6"/>
              </a:rPr>
              <a:t>Michael Scott blog</a:t>
            </a:r>
            <a:endParaRPr lang="en-GB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27"/>
              </a:rPr>
              <a:t>STKO purchase page</a:t>
            </a:r>
            <a:endParaRPr lang="en-US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28"/>
              </a:rPr>
              <a:t>NAFEMS</a:t>
            </a:r>
            <a:endParaRPr lang="it-IT" sz="11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29"/>
              </a:rPr>
              <a:t>STKO Manual</a:t>
            </a:r>
            <a:endParaRPr lang="it-IT" sz="11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0"/>
              </a:rPr>
              <a:t>Tutorial </a:t>
            </a:r>
            <a:r>
              <a:rPr lang="it-IT" sz="11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0"/>
              </a:rPr>
              <a:t>videos</a:t>
            </a:r>
            <a:endParaRPr lang="en-GB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l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GB" sz="1100" b="0" i="0" dirty="0">
              <a:solidFill>
                <a:schemeClr val="tx1"/>
              </a:solidFill>
              <a:effectLst/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endParaRPr lang="it-IT" sz="105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endParaRPr lang="it-IT" sz="105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endParaRPr lang="it-IT" sz="105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82615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80FBD931-18FA-4DB1-ACFC-D840B9CA7E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0030" y="1525942"/>
            <a:ext cx="5566410" cy="901309"/>
          </a:xfrm>
        </p:spPr>
        <p:txBody>
          <a:bodyPr/>
          <a:lstStyle/>
          <a:p>
            <a:pPr marL="92075"/>
            <a:r>
              <a:rPr lang="it-IT" dirty="0">
                <a:solidFill>
                  <a:schemeClr val="bg1"/>
                </a:solidFill>
              </a:rPr>
              <a:t>Thank </a:t>
            </a:r>
            <a:r>
              <a:rPr lang="it-IT" dirty="0" err="1">
                <a:solidFill>
                  <a:schemeClr val="bg1"/>
                </a:solidFill>
              </a:rPr>
              <a:t>you</a:t>
            </a:r>
            <a:r>
              <a:rPr lang="it-IT" dirty="0">
                <a:solidFill>
                  <a:schemeClr val="bg1"/>
                </a:solidFill>
              </a:rPr>
              <a:t> for </a:t>
            </a:r>
            <a:r>
              <a:rPr lang="it-IT" dirty="0" err="1">
                <a:solidFill>
                  <a:schemeClr val="bg1"/>
                </a:solidFill>
              </a:rPr>
              <a:t>your</a:t>
            </a:r>
            <a:r>
              <a:rPr lang="it-IT" dirty="0">
                <a:solidFill>
                  <a:schemeClr val="bg1"/>
                </a:solidFill>
              </a:rPr>
              <a:t> </a:t>
            </a:r>
            <a:r>
              <a:rPr lang="it-IT" dirty="0" err="1">
                <a:solidFill>
                  <a:schemeClr val="bg1"/>
                </a:solidFill>
              </a:rPr>
              <a:t>attention</a:t>
            </a:r>
            <a:r>
              <a:rPr lang="it-IT" dirty="0">
                <a:solidFill>
                  <a:schemeClr val="bg1"/>
                </a:solidFill>
              </a:rPr>
              <a:t>!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24E64E11-E790-4C8C-BAC8-2A76479AEE1A}"/>
              </a:ext>
            </a:extLst>
          </p:cNvPr>
          <p:cNvSpPr txBox="1"/>
          <p:nvPr/>
        </p:nvSpPr>
        <p:spPr>
          <a:xfrm>
            <a:off x="6507480" y="587529"/>
            <a:ext cx="29641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Following:</a:t>
            </a:r>
          </a:p>
          <a:p>
            <a:pPr marL="285750" indent="-285750">
              <a:buClr>
                <a:schemeClr val="bg1"/>
              </a:buClr>
              <a:buFontTx/>
              <a:buChar char="-"/>
            </a:pPr>
            <a:r>
              <a:rPr lang="it-IT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Q/A Session</a:t>
            </a:r>
          </a:p>
          <a:p>
            <a:pPr marL="285750" indent="-285750">
              <a:buClr>
                <a:schemeClr val="bg1"/>
              </a:buClr>
              <a:buFontTx/>
              <a:buChar char="-"/>
            </a:pPr>
            <a:r>
              <a:rPr lang="it-IT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Dive into the </a:t>
            </a:r>
            <a:r>
              <a:rPr lang="en-US" i="1" dirty="0">
                <a:solidFill>
                  <a:srgbClr val="1CA6DF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forum</a:t>
            </a:r>
            <a:r>
              <a:rPr lang="it-IT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!</a:t>
            </a:r>
            <a:endParaRPr lang="en-GB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CF4F163B-D7CC-4031-A5EC-5C7780905B28}"/>
              </a:ext>
            </a:extLst>
          </p:cNvPr>
          <p:cNvSpPr txBox="1"/>
          <p:nvPr/>
        </p:nvSpPr>
        <p:spPr>
          <a:xfrm>
            <a:off x="148590" y="4331970"/>
            <a:ext cx="24765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Graphics credits:</a:t>
            </a:r>
          </a:p>
          <a:p>
            <a:r>
              <a:rPr lang="it-IT" sz="1100" i="1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Slidecarnival</a:t>
            </a:r>
            <a:r>
              <a:rPr lang="it-IT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endParaRPr lang="it-IT" sz="1100" i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GB" sz="1100" i="1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Freepick</a:t>
            </a:r>
            <a:endParaRPr lang="en-GB" sz="1100" i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71075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1A20B991-32E5-42A5-830F-64C3AA6CCA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1200" dirty="0">
                <a:solidFill>
                  <a:schemeClr val="bg1"/>
                </a:solidFill>
              </a:rPr>
              <a:t>GET STARTED in OpenSees with STKO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14D9CF8E-54E2-43AD-B7F2-33C270C0EB2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309" y="658903"/>
            <a:ext cx="2892425" cy="844416"/>
          </a:xfrm>
        </p:spPr>
        <p:txBody>
          <a:bodyPr/>
          <a:lstStyle/>
          <a:p>
            <a:pPr marL="90488" indent="0"/>
            <a:r>
              <a:rPr lang="en-US" dirty="0"/>
              <a:t>Definitions</a:t>
            </a:r>
          </a:p>
          <a:p>
            <a:pPr marL="90488" indent="0"/>
            <a:r>
              <a:rPr lang="en-US" dirty="0"/>
              <a:t>and Conditions</a:t>
            </a:r>
          </a:p>
        </p:txBody>
      </p:sp>
      <p:sp>
        <p:nvSpPr>
          <p:cNvPr id="10" name="Ovale 9">
            <a:extLst>
              <a:ext uri="{FF2B5EF4-FFF2-40B4-BE49-F238E27FC236}">
                <a16:creationId xmlns:a16="http://schemas.microsoft.com/office/drawing/2014/main" id="{BDA7EAF4-6AB7-4E46-824A-473640F222E5}"/>
              </a:ext>
            </a:extLst>
          </p:cNvPr>
          <p:cNvSpPr/>
          <p:nvPr/>
        </p:nvSpPr>
        <p:spPr>
          <a:xfrm>
            <a:off x="273723" y="708497"/>
            <a:ext cx="365586" cy="365586"/>
          </a:xfrm>
          <a:prstGeom prst="ellipse">
            <a:avLst/>
          </a:prstGeom>
          <a:solidFill>
            <a:srgbClr val="FFB1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2">
                    <a:lumMod val="2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7</a:t>
            </a:r>
          </a:p>
        </p:txBody>
      </p:sp>
      <p:sp>
        <p:nvSpPr>
          <p:cNvPr id="51" name="Triangolo isoscele 50">
            <a:extLst>
              <a:ext uri="{FF2B5EF4-FFF2-40B4-BE49-F238E27FC236}">
                <a16:creationId xmlns:a16="http://schemas.microsoft.com/office/drawing/2014/main" id="{3147C03C-DAA1-4B83-A18E-C6D8C84FDFC4}"/>
              </a:ext>
            </a:extLst>
          </p:cNvPr>
          <p:cNvSpPr/>
          <p:nvPr/>
        </p:nvSpPr>
        <p:spPr>
          <a:xfrm rot="10800000">
            <a:off x="4873414" y="775759"/>
            <a:ext cx="699320" cy="844415"/>
          </a:xfrm>
          <a:prstGeom prst="triangle">
            <a:avLst/>
          </a:prstGeom>
          <a:solidFill>
            <a:srgbClr val="00B0F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52" name="Rettangolo 51">
            <a:extLst>
              <a:ext uri="{FF2B5EF4-FFF2-40B4-BE49-F238E27FC236}">
                <a16:creationId xmlns:a16="http://schemas.microsoft.com/office/drawing/2014/main" id="{E70E1FC3-BB7B-43B8-BEC1-2A30F9B3B4FE}"/>
              </a:ext>
            </a:extLst>
          </p:cNvPr>
          <p:cNvSpPr/>
          <p:nvPr/>
        </p:nvSpPr>
        <p:spPr>
          <a:xfrm>
            <a:off x="4165782" y="775759"/>
            <a:ext cx="1057292" cy="844417"/>
          </a:xfrm>
          <a:prstGeom prst="rect">
            <a:avLst/>
          </a:prstGeom>
          <a:solidFill>
            <a:srgbClr val="00B0F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75" name="Triangolo isoscele 74">
            <a:extLst>
              <a:ext uri="{FF2B5EF4-FFF2-40B4-BE49-F238E27FC236}">
                <a16:creationId xmlns:a16="http://schemas.microsoft.com/office/drawing/2014/main" id="{C33B14E0-A75C-4E88-946C-3D924743D7BA}"/>
              </a:ext>
            </a:extLst>
          </p:cNvPr>
          <p:cNvSpPr/>
          <p:nvPr/>
        </p:nvSpPr>
        <p:spPr>
          <a:xfrm>
            <a:off x="3816485" y="775754"/>
            <a:ext cx="699320" cy="844415"/>
          </a:xfrm>
          <a:prstGeom prst="triangle">
            <a:avLst/>
          </a:prstGeom>
          <a:solidFill>
            <a:srgbClr val="00B0F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29" name="Rettangolo 28">
            <a:extLst>
              <a:ext uri="{FF2B5EF4-FFF2-40B4-BE49-F238E27FC236}">
                <a16:creationId xmlns:a16="http://schemas.microsoft.com/office/drawing/2014/main" id="{54AE1EF1-B804-4EA2-B901-6B5EB7B9FE81}"/>
              </a:ext>
            </a:extLst>
          </p:cNvPr>
          <p:cNvSpPr/>
          <p:nvPr/>
        </p:nvSpPr>
        <p:spPr>
          <a:xfrm>
            <a:off x="3816485" y="775756"/>
            <a:ext cx="1756249" cy="8444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Definitions</a:t>
            </a:r>
          </a:p>
        </p:txBody>
      </p:sp>
      <p:sp>
        <p:nvSpPr>
          <p:cNvPr id="58" name="Segnaposto testo 3">
            <a:extLst>
              <a:ext uri="{FF2B5EF4-FFF2-40B4-BE49-F238E27FC236}">
                <a16:creationId xmlns:a16="http://schemas.microsoft.com/office/drawing/2014/main" id="{05091030-F1C1-4A7D-A859-0504EE4559BC}"/>
              </a:ext>
            </a:extLst>
          </p:cNvPr>
          <p:cNvSpPr txBox="1">
            <a:spLocks/>
          </p:cNvSpPr>
          <p:nvPr/>
        </p:nvSpPr>
        <p:spPr>
          <a:xfrm>
            <a:off x="4297031" y="123380"/>
            <a:ext cx="4689379" cy="535522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1000" i="1" dirty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07 July 2021</a:t>
            </a:r>
          </a:p>
          <a:p>
            <a:r>
              <a:rPr lang="en-US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Definitions and Conditions</a:t>
            </a:r>
          </a:p>
        </p:txBody>
      </p:sp>
      <p:sp>
        <p:nvSpPr>
          <p:cNvPr id="59" name="Ovale 58">
            <a:extLst>
              <a:ext uri="{FF2B5EF4-FFF2-40B4-BE49-F238E27FC236}">
                <a16:creationId xmlns:a16="http://schemas.microsoft.com/office/drawing/2014/main" id="{96DADC7C-D27F-4155-9648-FA66D1C223AC}"/>
              </a:ext>
            </a:extLst>
          </p:cNvPr>
          <p:cNvSpPr/>
          <p:nvPr/>
        </p:nvSpPr>
        <p:spPr>
          <a:xfrm>
            <a:off x="3982677" y="275748"/>
            <a:ext cx="315884" cy="315884"/>
          </a:xfrm>
          <a:prstGeom prst="ellipse">
            <a:avLst/>
          </a:prstGeom>
          <a:solidFill>
            <a:srgbClr val="FF99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7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6" name="Triangolo isoscele 25">
            <a:extLst>
              <a:ext uri="{FF2B5EF4-FFF2-40B4-BE49-F238E27FC236}">
                <a16:creationId xmlns:a16="http://schemas.microsoft.com/office/drawing/2014/main" id="{DAE20A6A-588B-43F4-AC62-A20E3491CC60}"/>
              </a:ext>
            </a:extLst>
          </p:cNvPr>
          <p:cNvSpPr/>
          <p:nvPr/>
        </p:nvSpPr>
        <p:spPr>
          <a:xfrm rot="10800000">
            <a:off x="3872680" y="3296498"/>
            <a:ext cx="699320" cy="844415"/>
          </a:xfrm>
          <a:prstGeom prst="triangle">
            <a:avLst/>
          </a:prstGeom>
          <a:solidFill>
            <a:srgbClr val="00B0F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AE135AD3-AA21-4824-91FD-22F2DFC0438E}"/>
              </a:ext>
            </a:extLst>
          </p:cNvPr>
          <p:cNvSpPr/>
          <p:nvPr/>
        </p:nvSpPr>
        <p:spPr>
          <a:xfrm>
            <a:off x="3165048" y="3296498"/>
            <a:ext cx="1057292" cy="844417"/>
          </a:xfrm>
          <a:prstGeom prst="rect">
            <a:avLst/>
          </a:prstGeom>
          <a:solidFill>
            <a:srgbClr val="00B0F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28" name="Triangolo isoscele 27">
            <a:extLst>
              <a:ext uri="{FF2B5EF4-FFF2-40B4-BE49-F238E27FC236}">
                <a16:creationId xmlns:a16="http://schemas.microsoft.com/office/drawing/2014/main" id="{BCDB4B9D-74A9-4BA8-87A7-2D2011F449AB}"/>
              </a:ext>
            </a:extLst>
          </p:cNvPr>
          <p:cNvSpPr/>
          <p:nvPr/>
        </p:nvSpPr>
        <p:spPr>
          <a:xfrm>
            <a:off x="2815751" y="3296493"/>
            <a:ext cx="699320" cy="844415"/>
          </a:xfrm>
          <a:prstGeom prst="triangle">
            <a:avLst/>
          </a:prstGeom>
          <a:solidFill>
            <a:srgbClr val="00B0F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0" name="Rettangolo 29">
            <a:extLst>
              <a:ext uri="{FF2B5EF4-FFF2-40B4-BE49-F238E27FC236}">
                <a16:creationId xmlns:a16="http://schemas.microsoft.com/office/drawing/2014/main" id="{F3D9A2A4-BD84-4F22-9516-95C8E739F83A}"/>
              </a:ext>
            </a:extLst>
          </p:cNvPr>
          <p:cNvSpPr/>
          <p:nvPr/>
        </p:nvSpPr>
        <p:spPr>
          <a:xfrm>
            <a:off x="2815751" y="3296495"/>
            <a:ext cx="1756249" cy="8444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Conditions</a:t>
            </a:r>
          </a:p>
        </p:txBody>
      </p:sp>
      <p:sp>
        <p:nvSpPr>
          <p:cNvPr id="40" name="Rettangolo 39">
            <a:extLst>
              <a:ext uri="{FF2B5EF4-FFF2-40B4-BE49-F238E27FC236}">
                <a16:creationId xmlns:a16="http://schemas.microsoft.com/office/drawing/2014/main" id="{10A60F5A-F2AF-4D0B-AF8E-62725E2604DE}"/>
              </a:ext>
            </a:extLst>
          </p:cNvPr>
          <p:cNvSpPr/>
          <p:nvPr/>
        </p:nvSpPr>
        <p:spPr>
          <a:xfrm>
            <a:off x="6297928" y="1234025"/>
            <a:ext cx="338412" cy="326279"/>
          </a:xfrm>
          <a:prstGeom prst="rect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43" name="Triangolo isoscele 42">
            <a:extLst>
              <a:ext uri="{FF2B5EF4-FFF2-40B4-BE49-F238E27FC236}">
                <a16:creationId xmlns:a16="http://schemas.microsoft.com/office/drawing/2014/main" id="{B000F4DD-6D5E-46A6-A2FA-1880E31E1A24}"/>
              </a:ext>
            </a:extLst>
          </p:cNvPr>
          <p:cNvSpPr/>
          <p:nvPr/>
        </p:nvSpPr>
        <p:spPr>
          <a:xfrm>
            <a:off x="6162961" y="1234023"/>
            <a:ext cx="270214" cy="326278"/>
          </a:xfrm>
          <a:prstGeom prst="triangle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45" name="Rettangolo 44">
            <a:extLst>
              <a:ext uri="{FF2B5EF4-FFF2-40B4-BE49-F238E27FC236}">
                <a16:creationId xmlns:a16="http://schemas.microsoft.com/office/drawing/2014/main" id="{86A4FDC0-7655-4BD8-B406-7A9A0AAAA102}"/>
              </a:ext>
            </a:extLst>
          </p:cNvPr>
          <p:cNvSpPr/>
          <p:nvPr/>
        </p:nvSpPr>
        <p:spPr>
          <a:xfrm>
            <a:off x="6490620" y="741693"/>
            <a:ext cx="338412" cy="326279"/>
          </a:xfrm>
          <a:prstGeom prst="rect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46" name="Triangolo isoscele 45">
            <a:extLst>
              <a:ext uri="{FF2B5EF4-FFF2-40B4-BE49-F238E27FC236}">
                <a16:creationId xmlns:a16="http://schemas.microsoft.com/office/drawing/2014/main" id="{4559DF95-4BE3-4F45-B83C-BF62CAAE60F4}"/>
              </a:ext>
            </a:extLst>
          </p:cNvPr>
          <p:cNvSpPr/>
          <p:nvPr/>
        </p:nvSpPr>
        <p:spPr>
          <a:xfrm>
            <a:off x="6355653" y="741691"/>
            <a:ext cx="270214" cy="326278"/>
          </a:xfrm>
          <a:prstGeom prst="triangle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47" name="Rettangolo 46">
            <a:extLst>
              <a:ext uri="{FF2B5EF4-FFF2-40B4-BE49-F238E27FC236}">
                <a16:creationId xmlns:a16="http://schemas.microsoft.com/office/drawing/2014/main" id="{6FFE6AAB-ABD1-406C-B6F0-B83511D3AE62}"/>
              </a:ext>
            </a:extLst>
          </p:cNvPr>
          <p:cNvSpPr/>
          <p:nvPr/>
        </p:nvSpPr>
        <p:spPr>
          <a:xfrm>
            <a:off x="6119292" y="1695971"/>
            <a:ext cx="338412" cy="326279"/>
          </a:xfrm>
          <a:prstGeom prst="rect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48" name="Triangolo isoscele 47">
            <a:extLst>
              <a:ext uri="{FF2B5EF4-FFF2-40B4-BE49-F238E27FC236}">
                <a16:creationId xmlns:a16="http://schemas.microsoft.com/office/drawing/2014/main" id="{17E55051-CFA9-41FD-9421-05497C5604BE}"/>
              </a:ext>
            </a:extLst>
          </p:cNvPr>
          <p:cNvSpPr/>
          <p:nvPr/>
        </p:nvSpPr>
        <p:spPr>
          <a:xfrm>
            <a:off x="5984325" y="1695969"/>
            <a:ext cx="270214" cy="326278"/>
          </a:xfrm>
          <a:prstGeom prst="triangle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49" name="CasellaDiTesto 48">
            <a:extLst>
              <a:ext uri="{FF2B5EF4-FFF2-40B4-BE49-F238E27FC236}">
                <a16:creationId xmlns:a16="http://schemas.microsoft.com/office/drawing/2014/main" id="{56BE69A0-F124-40C0-B27A-B96AF20696D5}"/>
              </a:ext>
            </a:extLst>
          </p:cNvPr>
          <p:cNvSpPr txBox="1"/>
          <p:nvPr/>
        </p:nvSpPr>
        <p:spPr>
          <a:xfrm>
            <a:off x="6333985" y="1242002"/>
            <a:ext cx="276526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Linear</a:t>
            </a:r>
          </a:p>
        </p:txBody>
      </p:sp>
      <p:sp>
        <p:nvSpPr>
          <p:cNvPr id="50" name="CasellaDiTesto 49">
            <a:extLst>
              <a:ext uri="{FF2B5EF4-FFF2-40B4-BE49-F238E27FC236}">
                <a16:creationId xmlns:a16="http://schemas.microsoft.com/office/drawing/2014/main" id="{7D71A8B1-623B-4E8C-A82B-5434BB7F53D8}"/>
              </a:ext>
            </a:extLst>
          </p:cNvPr>
          <p:cNvSpPr txBox="1"/>
          <p:nvPr/>
        </p:nvSpPr>
        <p:spPr>
          <a:xfrm>
            <a:off x="6479120" y="735553"/>
            <a:ext cx="225255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Path</a:t>
            </a:r>
          </a:p>
        </p:txBody>
      </p:sp>
      <p:cxnSp>
        <p:nvCxnSpPr>
          <p:cNvPr id="55" name="Straight Connector 6">
            <a:extLst>
              <a:ext uri="{FF2B5EF4-FFF2-40B4-BE49-F238E27FC236}">
                <a16:creationId xmlns:a16="http://schemas.microsoft.com/office/drawing/2014/main" id="{58BF25D0-B55C-4519-B80B-43C4AF8C2E4D}"/>
              </a:ext>
            </a:extLst>
          </p:cNvPr>
          <p:cNvCxnSpPr>
            <a:cxnSpLocks/>
            <a:stCxn id="48" idx="2"/>
            <a:endCxn id="46" idx="0"/>
          </p:cNvCxnSpPr>
          <p:nvPr/>
        </p:nvCxnSpPr>
        <p:spPr>
          <a:xfrm flipV="1">
            <a:off x="5984325" y="741691"/>
            <a:ext cx="506435" cy="1280556"/>
          </a:xfrm>
          <a:prstGeom prst="line">
            <a:avLst/>
          </a:prstGeom>
          <a:ln w="28575">
            <a:solidFill>
              <a:srgbClr val="FFB1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11">
            <a:extLst>
              <a:ext uri="{FF2B5EF4-FFF2-40B4-BE49-F238E27FC236}">
                <a16:creationId xmlns:a16="http://schemas.microsoft.com/office/drawing/2014/main" id="{432E24A5-24CF-4078-9155-56E433747235}"/>
              </a:ext>
            </a:extLst>
          </p:cNvPr>
          <p:cNvCxnSpPr>
            <a:cxnSpLocks/>
          </p:cNvCxnSpPr>
          <p:nvPr/>
        </p:nvCxnSpPr>
        <p:spPr>
          <a:xfrm flipH="1">
            <a:off x="5516010" y="1246123"/>
            <a:ext cx="773001" cy="0"/>
          </a:xfrm>
          <a:prstGeom prst="line">
            <a:avLst/>
          </a:prstGeom>
          <a:ln w="28575">
            <a:solidFill>
              <a:srgbClr val="FFB13F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CasellaDiTesto 62">
            <a:extLst>
              <a:ext uri="{FF2B5EF4-FFF2-40B4-BE49-F238E27FC236}">
                <a16:creationId xmlns:a16="http://schemas.microsoft.com/office/drawing/2014/main" id="{A3BC6987-515C-4607-B04B-7F97D0951FA4}"/>
              </a:ext>
            </a:extLst>
          </p:cNvPr>
          <p:cNvSpPr txBox="1"/>
          <p:nvPr/>
        </p:nvSpPr>
        <p:spPr>
          <a:xfrm>
            <a:off x="6127415" y="1675716"/>
            <a:ext cx="276526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Path</a:t>
            </a:r>
          </a:p>
        </p:txBody>
      </p:sp>
      <p:sp>
        <p:nvSpPr>
          <p:cNvPr id="8" name="Parentesi graffa chiusa 7">
            <a:extLst>
              <a:ext uri="{FF2B5EF4-FFF2-40B4-BE49-F238E27FC236}">
                <a16:creationId xmlns:a16="http://schemas.microsoft.com/office/drawing/2014/main" id="{44044583-34C5-44B3-B44D-C59426275ADD}"/>
              </a:ext>
            </a:extLst>
          </p:cNvPr>
          <p:cNvSpPr/>
          <p:nvPr/>
        </p:nvSpPr>
        <p:spPr>
          <a:xfrm>
            <a:off x="7139940" y="708497"/>
            <a:ext cx="192356" cy="1313750"/>
          </a:xfrm>
          <a:prstGeom prst="rightBrace">
            <a:avLst>
              <a:gd name="adj1" fmla="val 38538"/>
              <a:gd name="adj2" fmla="val 50000"/>
            </a:avLst>
          </a:prstGeom>
          <a:ln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4" name="CasellaDiTesto 63">
            <a:extLst>
              <a:ext uri="{FF2B5EF4-FFF2-40B4-BE49-F238E27FC236}">
                <a16:creationId xmlns:a16="http://schemas.microsoft.com/office/drawing/2014/main" id="{CB3DE211-601F-4C90-9068-9AE58BB26B88}"/>
              </a:ext>
            </a:extLst>
          </p:cNvPr>
          <p:cNvSpPr txBox="1"/>
          <p:nvPr/>
        </p:nvSpPr>
        <p:spPr>
          <a:xfrm>
            <a:off x="7365811" y="1250938"/>
            <a:ext cx="124478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timeSeries</a:t>
            </a:r>
            <a:endParaRPr lang="en-US" sz="1600" b="1" dirty="0">
              <a:solidFill>
                <a:schemeClr val="bg2">
                  <a:lumMod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5" name="Rettangolo 64">
            <a:extLst>
              <a:ext uri="{FF2B5EF4-FFF2-40B4-BE49-F238E27FC236}">
                <a16:creationId xmlns:a16="http://schemas.microsoft.com/office/drawing/2014/main" id="{095E058A-0C01-48E4-A007-0ABF59719632}"/>
              </a:ext>
            </a:extLst>
          </p:cNvPr>
          <p:cNvSpPr/>
          <p:nvPr/>
        </p:nvSpPr>
        <p:spPr>
          <a:xfrm>
            <a:off x="5394991" y="3675051"/>
            <a:ext cx="338412" cy="326279"/>
          </a:xfrm>
          <a:prstGeom prst="rect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66" name="Triangolo isoscele 65">
            <a:extLst>
              <a:ext uri="{FF2B5EF4-FFF2-40B4-BE49-F238E27FC236}">
                <a16:creationId xmlns:a16="http://schemas.microsoft.com/office/drawing/2014/main" id="{4DEA0112-77DA-4D28-87F5-B53DC47671C5}"/>
              </a:ext>
            </a:extLst>
          </p:cNvPr>
          <p:cNvSpPr/>
          <p:nvPr/>
        </p:nvSpPr>
        <p:spPr>
          <a:xfrm>
            <a:off x="5260024" y="3675049"/>
            <a:ext cx="270214" cy="326278"/>
          </a:xfrm>
          <a:prstGeom prst="triangle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67" name="Rettangolo 66">
            <a:extLst>
              <a:ext uri="{FF2B5EF4-FFF2-40B4-BE49-F238E27FC236}">
                <a16:creationId xmlns:a16="http://schemas.microsoft.com/office/drawing/2014/main" id="{EC5440AE-6FF6-42E3-A590-7441D1FE9137}"/>
              </a:ext>
            </a:extLst>
          </p:cNvPr>
          <p:cNvSpPr/>
          <p:nvPr/>
        </p:nvSpPr>
        <p:spPr>
          <a:xfrm>
            <a:off x="5587683" y="3182719"/>
            <a:ext cx="338412" cy="326279"/>
          </a:xfrm>
          <a:prstGeom prst="rect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68" name="Triangolo isoscele 67">
            <a:extLst>
              <a:ext uri="{FF2B5EF4-FFF2-40B4-BE49-F238E27FC236}">
                <a16:creationId xmlns:a16="http://schemas.microsoft.com/office/drawing/2014/main" id="{4B0DAD87-1106-459A-9766-6BC5AE518FED}"/>
              </a:ext>
            </a:extLst>
          </p:cNvPr>
          <p:cNvSpPr/>
          <p:nvPr/>
        </p:nvSpPr>
        <p:spPr>
          <a:xfrm>
            <a:off x="5452716" y="3182717"/>
            <a:ext cx="270214" cy="326278"/>
          </a:xfrm>
          <a:prstGeom prst="triangle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69" name="Rettangolo 68">
            <a:extLst>
              <a:ext uri="{FF2B5EF4-FFF2-40B4-BE49-F238E27FC236}">
                <a16:creationId xmlns:a16="http://schemas.microsoft.com/office/drawing/2014/main" id="{C4314CE1-95C8-41BC-8EFE-E49AA1D3B7B7}"/>
              </a:ext>
            </a:extLst>
          </p:cNvPr>
          <p:cNvSpPr/>
          <p:nvPr/>
        </p:nvSpPr>
        <p:spPr>
          <a:xfrm>
            <a:off x="5216355" y="4136997"/>
            <a:ext cx="338412" cy="326279"/>
          </a:xfrm>
          <a:prstGeom prst="rect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70" name="Triangolo isoscele 69">
            <a:extLst>
              <a:ext uri="{FF2B5EF4-FFF2-40B4-BE49-F238E27FC236}">
                <a16:creationId xmlns:a16="http://schemas.microsoft.com/office/drawing/2014/main" id="{534B4C46-F166-48AE-8A2F-A19651219821}"/>
              </a:ext>
            </a:extLst>
          </p:cNvPr>
          <p:cNvSpPr/>
          <p:nvPr/>
        </p:nvSpPr>
        <p:spPr>
          <a:xfrm>
            <a:off x="5081388" y="4136995"/>
            <a:ext cx="270214" cy="326278"/>
          </a:xfrm>
          <a:prstGeom prst="triangle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cxnSp>
        <p:nvCxnSpPr>
          <p:cNvPr id="72" name="Straight Connector 6">
            <a:extLst>
              <a:ext uri="{FF2B5EF4-FFF2-40B4-BE49-F238E27FC236}">
                <a16:creationId xmlns:a16="http://schemas.microsoft.com/office/drawing/2014/main" id="{A20BB437-81FA-49FB-AF27-1DC7D589ED3B}"/>
              </a:ext>
            </a:extLst>
          </p:cNvPr>
          <p:cNvCxnSpPr>
            <a:cxnSpLocks/>
            <a:stCxn id="70" idx="2"/>
          </p:cNvCxnSpPr>
          <p:nvPr/>
        </p:nvCxnSpPr>
        <p:spPr>
          <a:xfrm flipV="1">
            <a:off x="5081388" y="3182717"/>
            <a:ext cx="501270" cy="1280556"/>
          </a:xfrm>
          <a:prstGeom prst="line">
            <a:avLst/>
          </a:prstGeom>
          <a:ln w="28575">
            <a:solidFill>
              <a:srgbClr val="FFB1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11">
            <a:extLst>
              <a:ext uri="{FF2B5EF4-FFF2-40B4-BE49-F238E27FC236}">
                <a16:creationId xmlns:a16="http://schemas.microsoft.com/office/drawing/2014/main" id="{AF5FAF22-F57B-4B41-9291-3C4BCB11A4A1}"/>
              </a:ext>
            </a:extLst>
          </p:cNvPr>
          <p:cNvCxnSpPr>
            <a:cxnSpLocks/>
          </p:cNvCxnSpPr>
          <p:nvPr/>
        </p:nvCxnSpPr>
        <p:spPr>
          <a:xfrm flipH="1">
            <a:off x="4548556" y="3822015"/>
            <a:ext cx="773001" cy="0"/>
          </a:xfrm>
          <a:prstGeom prst="line">
            <a:avLst/>
          </a:prstGeom>
          <a:ln w="28575">
            <a:solidFill>
              <a:srgbClr val="FFB13F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CasellaDiTesto 80">
            <a:extLst>
              <a:ext uri="{FF2B5EF4-FFF2-40B4-BE49-F238E27FC236}">
                <a16:creationId xmlns:a16="http://schemas.microsoft.com/office/drawing/2014/main" id="{1232A0E9-FD34-45A1-87CB-4D8E07186471}"/>
              </a:ext>
            </a:extLst>
          </p:cNvPr>
          <p:cNvSpPr txBox="1"/>
          <p:nvPr/>
        </p:nvSpPr>
        <p:spPr>
          <a:xfrm>
            <a:off x="5572734" y="3184771"/>
            <a:ext cx="126897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Constraints</a:t>
            </a:r>
          </a:p>
        </p:txBody>
      </p:sp>
      <p:sp>
        <p:nvSpPr>
          <p:cNvPr id="82" name="CasellaDiTesto 81">
            <a:extLst>
              <a:ext uri="{FF2B5EF4-FFF2-40B4-BE49-F238E27FC236}">
                <a16:creationId xmlns:a16="http://schemas.microsoft.com/office/drawing/2014/main" id="{B8A5D2C5-7F99-4329-8537-7EAD070D3C11}"/>
              </a:ext>
            </a:extLst>
          </p:cNvPr>
          <p:cNvSpPr txBox="1"/>
          <p:nvPr/>
        </p:nvSpPr>
        <p:spPr>
          <a:xfrm>
            <a:off x="5438780" y="3670295"/>
            <a:ext cx="225255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Loads</a:t>
            </a:r>
          </a:p>
        </p:txBody>
      </p:sp>
      <p:sp>
        <p:nvSpPr>
          <p:cNvPr id="83" name="CasellaDiTesto 82">
            <a:extLst>
              <a:ext uri="{FF2B5EF4-FFF2-40B4-BE49-F238E27FC236}">
                <a16:creationId xmlns:a16="http://schemas.microsoft.com/office/drawing/2014/main" id="{E148997D-3BF2-4D3D-9379-EFA5496FBC80}"/>
              </a:ext>
            </a:extLst>
          </p:cNvPr>
          <p:cNvSpPr txBox="1"/>
          <p:nvPr/>
        </p:nvSpPr>
        <p:spPr>
          <a:xfrm>
            <a:off x="5236166" y="4126510"/>
            <a:ext cx="225255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Masses</a:t>
            </a:r>
          </a:p>
        </p:txBody>
      </p:sp>
      <p:sp>
        <p:nvSpPr>
          <p:cNvPr id="84" name="Parentesi graffa chiusa 83">
            <a:extLst>
              <a:ext uri="{FF2B5EF4-FFF2-40B4-BE49-F238E27FC236}">
                <a16:creationId xmlns:a16="http://schemas.microsoft.com/office/drawing/2014/main" id="{4CBC7AAB-7219-44A6-AAB8-89534967DA07}"/>
              </a:ext>
            </a:extLst>
          </p:cNvPr>
          <p:cNvSpPr/>
          <p:nvPr/>
        </p:nvSpPr>
        <p:spPr>
          <a:xfrm rot="10800000">
            <a:off x="6841707" y="3026457"/>
            <a:ext cx="192356" cy="650299"/>
          </a:xfrm>
          <a:prstGeom prst="rightBrace">
            <a:avLst>
              <a:gd name="adj1" fmla="val 38538"/>
              <a:gd name="adj2" fmla="val 50000"/>
            </a:avLst>
          </a:prstGeom>
          <a:ln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6" name="CasellaDiTesto 85">
            <a:extLst>
              <a:ext uri="{FF2B5EF4-FFF2-40B4-BE49-F238E27FC236}">
                <a16:creationId xmlns:a16="http://schemas.microsoft.com/office/drawing/2014/main" id="{D7D0BE27-4A31-4E7D-85AE-1ADCCF43C886}"/>
              </a:ext>
            </a:extLst>
          </p:cNvPr>
          <p:cNvSpPr txBox="1"/>
          <p:nvPr/>
        </p:nvSpPr>
        <p:spPr>
          <a:xfrm>
            <a:off x="6937885" y="3050380"/>
            <a:ext cx="15013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single-point</a:t>
            </a:r>
          </a:p>
          <a:p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multi-point</a:t>
            </a:r>
          </a:p>
        </p:txBody>
      </p:sp>
    </p:spTree>
    <p:extLst>
      <p:ext uri="{BB962C8B-B14F-4D97-AF65-F5344CB8AC3E}">
        <p14:creationId xmlns:p14="http://schemas.microsoft.com/office/powerpoint/2010/main" val="42914199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OpenSees</a:t>
            </a:r>
            <a:endParaRPr lang="en-US" sz="1600" b="1" dirty="0">
              <a:solidFill>
                <a:schemeClr val="bg2">
                  <a:lumMod val="25000"/>
                </a:schemeClr>
              </a:solidFill>
              <a:latin typeface="Open Sans" panose="020B0606030504020204" pitchFamily="34" charset="0"/>
            </a:endParaRPr>
          </a:p>
        </p:txBody>
      </p:sp>
      <p:cxnSp>
        <p:nvCxnSpPr>
          <p:cNvPr id="24" name="Straight Connector 6">
            <a:extLst>
              <a:ext uri="{FF2B5EF4-FFF2-40B4-BE49-F238E27FC236}">
                <a16:creationId xmlns:a16="http://schemas.microsoft.com/office/drawing/2014/main" id="{9F9FC3F2-90FA-466F-BA80-7D369273F180}"/>
              </a:ext>
            </a:extLst>
          </p:cNvPr>
          <p:cNvCxnSpPr>
            <a:cxnSpLocks/>
          </p:cNvCxnSpPr>
          <p:nvPr/>
        </p:nvCxnSpPr>
        <p:spPr>
          <a:xfrm flipH="1">
            <a:off x="1014130" y="1374634"/>
            <a:ext cx="203757" cy="39201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oup 34">
            <a:extLst>
              <a:ext uri="{FF2B5EF4-FFF2-40B4-BE49-F238E27FC236}">
                <a16:creationId xmlns:a16="http://schemas.microsoft.com/office/drawing/2014/main" id="{41695D74-4377-4249-BB64-0E65EFE27530}"/>
              </a:ext>
            </a:extLst>
          </p:cNvPr>
          <p:cNvGrpSpPr/>
          <p:nvPr/>
        </p:nvGrpSpPr>
        <p:grpSpPr>
          <a:xfrm>
            <a:off x="491707" y="767593"/>
            <a:ext cx="1630740" cy="610859"/>
            <a:chOff x="2774215" y="2088027"/>
            <a:chExt cx="2260243" cy="846664"/>
          </a:xfrm>
        </p:grpSpPr>
        <p:sp>
          <p:nvSpPr>
            <p:cNvPr id="29" name="Triangolo isoscele 50">
              <a:extLst>
                <a:ext uri="{FF2B5EF4-FFF2-40B4-BE49-F238E27FC236}">
                  <a16:creationId xmlns:a16="http://schemas.microsoft.com/office/drawing/2014/main" id="{D7AE0321-2DE6-4BB5-8DDD-009AF2B03D90}"/>
                </a:ext>
              </a:extLst>
            </p:cNvPr>
            <p:cNvSpPr/>
            <p:nvPr/>
          </p:nvSpPr>
          <p:spPr>
            <a:xfrm rot="10800000">
              <a:off x="4304287" y="2088027"/>
              <a:ext cx="730171" cy="844414"/>
            </a:xfrm>
            <a:prstGeom prst="triangle">
              <a:avLst/>
            </a:prstGeom>
            <a:solidFill>
              <a:srgbClr val="FF9900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ttangolo 51">
              <a:extLst>
                <a:ext uri="{FF2B5EF4-FFF2-40B4-BE49-F238E27FC236}">
                  <a16:creationId xmlns:a16="http://schemas.microsoft.com/office/drawing/2014/main" id="{E43A5223-8351-48DA-A07F-95E907021161}"/>
                </a:ext>
              </a:extLst>
            </p:cNvPr>
            <p:cNvSpPr/>
            <p:nvPr/>
          </p:nvSpPr>
          <p:spPr>
            <a:xfrm>
              <a:off x="3122748" y="2090275"/>
              <a:ext cx="1546624" cy="844416"/>
            </a:xfrm>
            <a:prstGeom prst="rect">
              <a:avLst/>
            </a:prstGeom>
            <a:solidFill>
              <a:srgbClr val="FF9900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31" name="Triangolo isoscele 74">
              <a:extLst>
                <a:ext uri="{FF2B5EF4-FFF2-40B4-BE49-F238E27FC236}">
                  <a16:creationId xmlns:a16="http://schemas.microsoft.com/office/drawing/2014/main" id="{5E3629FB-E349-42E5-88AD-900B3C1BD52E}"/>
                </a:ext>
              </a:extLst>
            </p:cNvPr>
            <p:cNvSpPr/>
            <p:nvPr/>
          </p:nvSpPr>
          <p:spPr>
            <a:xfrm>
              <a:off x="2774215" y="2088027"/>
              <a:ext cx="687223" cy="844416"/>
            </a:xfrm>
            <a:prstGeom prst="triangle">
              <a:avLst/>
            </a:prstGeom>
            <a:solidFill>
              <a:srgbClr val="FF9900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Elaborazione 3">
            <a:extLst>
              <a:ext uri="{FF2B5EF4-FFF2-40B4-BE49-F238E27FC236}">
                <a16:creationId xmlns:a16="http://schemas.microsoft.com/office/drawing/2014/main" id="{6AB74F86-1672-44D9-B632-7ABDD5B1F9D4}"/>
              </a:ext>
            </a:extLst>
          </p:cNvPr>
          <p:cNvSpPr/>
          <p:nvPr/>
        </p:nvSpPr>
        <p:spPr>
          <a:xfrm>
            <a:off x="504935" y="796287"/>
            <a:ext cx="1589319" cy="5619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it-IT" sz="20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Domain</a:t>
            </a:r>
          </a:p>
        </p:txBody>
      </p:sp>
      <p:grpSp>
        <p:nvGrpSpPr>
          <p:cNvPr id="33" name="Group 52">
            <a:extLst>
              <a:ext uri="{FF2B5EF4-FFF2-40B4-BE49-F238E27FC236}">
                <a16:creationId xmlns:a16="http://schemas.microsoft.com/office/drawing/2014/main" id="{B5A06D3D-F5A3-4A61-B06E-7710AB400278}"/>
              </a:ext>
            </a:extLst>
          </p:cNvPr>
          <p:cNvGrpSpPr/>
          <p:nvPr/>
        </p:nvGrpSpPr>
        <p:grpSpPr>
          <a:xfrm>
            <a:off x="3659304" y="752793"/>
            <a:ext cx="1678306" cy="629660"/>
            <a:chOff x="2737980" y="2101273"/>
            <a:chExt cx="2250736" cy="844422"/>
          </a:xfrm>
        </p:grpSpPr>
        <p:sp>
          <p:nvSpPr>
            <p:cNvPr id="34" name="Triangolo isoscele 50">
              <a:extLst>
                <a:ext uri="{FF2B5EF4-FFF2-40B4-BE49-F238E27FC236}">
                  <a16:creationId xmlns:a16="http://schemas.microsoft.com/office/drawing/2014/main" id="{B2CAB7C4-4495-4FD9-8F82-6D440CD9272F}"/>
                </a:ext>
              </a:extLst>
            </p:cNvPr>
            <p:cNvSpPr/>
            <p:nvPr/>
          </p:nvSpPr>
          <p:spPr>
            <a:xfrm rot="10800000">
              <a:off x="4289396" y="2101278"/>
              <a:ext cx="699320" cy="84441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ttangolo 51">
              <a:extLst>
                <a:ext uri="{FF2B5EF4-FFF2-40B4-BE49-F238E27FC236}">
                  <a16:creationId xmlns:a16="http://schemas.microsoft.com/office/drawing/2014/main" id="{A8C1BAC9-7996-4D70-A889-88382463B68D}"/>
                </a:ext>
              </a:extLst>
            </p:cNvPr>
            <p:cNvSpPr/>
            <p:nvPr/>
          </p:nvSpPr>
          <p:spPr>
            <a:xfrm>
              <a:off x="3087277" y="2101278"/>
              <a:ext cx="1546624" cy="844417"/>
            </a:xfrm>
            <a:prstGeom prst="rect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36" name="Triangolo isoscele 74">
              <a:extLst>
                <a:ext uri="{FF2B5EF4-FFF2-40B4-BE49-F238E27FC236}">
                  <a16:creationId xmlns:a16="http://schemas.microsoft.com/office/drawing/2014/main" id="{7F033D9A-3453-4657-B2C4-F3A85316430C}"/>
                </a:ext>
              </a:extLst>
            </p:cNvPr>
            <p:cNvSpPr/>
            <p:nvPr/>
          </p:nvSpPr>
          <p:spPr>
            <a:xfrm>
              <a:off x="2737980" y="2101273"/>
              <a:ext cx="699320" cy="84441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1">
            <a:extLst>
              <a:ext uri="{FF2B5EF4-FFF2-40B4-BE49-F238E27FC236}">
                <a16:creationId xmlns:a16="http://schemas.microsoft.com/office/drawing/2014/main" id="{A2D08ABC-B80E-41CA-9F1B-33A4BEA1C013}"/>
              </a:ext>
            </a:extLst>
          </p:cNvPr>
          <p:cNvGrpSpPr/>
          <p:nvPr/>
        </p:nvGrpSpPr>
        <p:grpSpPr>
          <a:xfrm>
            <a:off x="3757920" y="1784525"/>
            <a:ext cx="2116456" cy="629660"/>
            <a:chOff x="2154554" y="2677240"/>
            <a:chExt cx="2116456" cy="629660"/>
          </a:xfrm>
        </p:grpSpPr>
        <p:sp>
          <p:nvSpPr>
            <p:cNvPr id="38" name="Triangolo isoscele 50">
              <a:extLst>
                <a:ext uri="{FF2B5EF4-FFF2-40B4-BE49-F238E27FC236}">
                  <a16:creationId xmlns:a16="http://schemas.microsoft.com/office/drawing/2014/main" id="{18A770A8-0D06-4FB3-819E-B6B748530D60}"/>
                </a:ext>
              </a:extLst>
            </p:cNvPr>
            <p:cNvSpPr/>
            <p:nvPr/>
          </p:nvSpPr>
          <p:spPr>
            <a:xfrm rot="10800000">
              <a:off x="3749548" y="2677244"/>
              <a:ext cx="521462" cy="62965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ttangolo 51">
              <a:extLst>
                <a:ext uri="{FF2B5EF4-FFF2-40B4-BE49-F238E27FC236}">
                  <a16:creationId xmlns:a16="http://schemas.microsoft.com/office/drawing/2014/main" id="{4B735802-C146-464C-A3E0-E951378AE047}"/>
                </a:ext>
              </a:extLst>
            </p:cNvPr>
            <p:cNvSpPr/>
            <p:nvPr/>
          </p:nvSpPr>
          <p:spPr>
            <a:xfrm>
              <a:off x="2415014" y="2677244"/>
              <a:ext cx="1604536" cy="629656"/>
            </a:xfrm>
            <a:prstGeom prst="rect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40" name="Triangolo isoscele 74">
              <a:extLst>
                <a:ext uri="{FF2B5EF4-FFF2-40B4-BE49-F238E27FC236}">
                  <a16:creationId xmlns:a16="http://schemas.microsoft.com/office/drawing/2014/main" id="{C176B390-575D-4B87-B291-679C2E3E0ACC}"/>
                </a:ext>
              </a:extLst>
            </p:cNvPr>
            <p:cNvSpPr/>
            <p:nvPr/>
          </p:nvSpPr>
          <p:spPr>
            <a:xfrm>
              <a:off x="2154554" y="2677240"/>
              <a:ext cx="521462" cy="62965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Elaborazione 16">
            <a:extLst>
              <a:ext uri="{FF2B5EF4-FFF2-40B4-BE49-F238E27FC236}">
                <a16:creationId xmlns:a16="http://schemas.microsoft.com/office/drawing/2014/main" id="{C1B42CA6-5FF1-4735-8A96-ACC7DDE978AF}"/>
              </a:ext>
            </a:extLst>
          </p:cNvPr>
          <p:cNvSpPr/>
          <p:nvPr/>
        </p:nvSpPr>
        <p:spPr>
          <a:xfrm>
            <a:off x="3565429" y="1805364"/>
            <a:ext cx="2566238" cy="57450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1800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SP_Constraint</a:t>
            </a:r>
            <a:endParaRPr lang="en-US" sz="18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42" name="Elaborazione 18">
            <a:extLst>
              <a:ext uri="{FF2B5EF4-FFF2-40B4-BE49-F238E27FC236}">
                <a16:creationId xmlns:a16="http://schemas.microsoft.com/office/drawing/2014/main" id="{7537940E-0BCF-41B8-8B3A-78B91130D56F}"/>
              </a:ext>
            </a:extLst>
          </p:cNvPr>
          <p:cNvSpPr/>
          <p:nvPr/>
        </p:nvSpPr>
        <p:spPr>
          <a:xfrm>
            <a:off x="3509258" y="795585"/>
            <a:ext cx="1974282" cy="5417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18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Timeseries</a:t>
            </a:r>
          </a:p>
        </p:txBody>
      </p:sp>
      <p:grpSp>
        <p:nvGrpSpPr>
          <p:cNvPr id="43" name="Group 76">
            <a:extLst>
              <a:ext uri="{FF2B5EF4-FFF2-40B4-BE49-F238E27FC236}">
                <a16:creationId xmlns:a16="http://schemas.microsoft.com/office/drawing/2014/main" id="{D5CCA95B-FEAB-4A46-A175-3D79D4033EA3}"/>
              </a:ext>
            </a:extLst>
          </p:cNvPr>
          <p:cNvGrpSpPr/>
          <p:nvPr/>
        </p:nvGrpSpPr>
        <p:grpSpPr>
          <a:xfrm>
            <a:off x="5734339" y="1784525"/>
            <a:ext cx="2116456" cy="629660"/>
            <a:chOff x="2154554" y="2677240"/>
            <a:chExt cx="2116456" cy="629660"/>
          </a:xfrm>
        </p:grpSpPr>
        <p:sp>
          <p:nvSpPr>
            <p:cNvPr id="44" name="Triangolo isoscele 50">
              <a:extLst>
                <a:ext uri="{FF2B5EF4-FFF2-40B4-BE49-F238E27FC236}">
                  <a16:creationId xmlns:a16="http://schemas.microsoft.com/office/drawing/2014/main" id="{470B2CFC-C928-403C-8143-A07A954ADCDE}"/>
                </a:ext>
              </a:extLst>
            </p:cNvPr>
            <p:cNvSpPr/>
            <p:nvPr/>
          </p:nvSpPr>
          <p:spPr>
            <a:xfrm rot="10800000">
              <a:off x="3749548" y="2677244"/>
              <a:ext cx="521462" cy="62965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ttangolo 51">
              <a:extLst>
                <a:ext uri="{FF2B5EF4-FFF2-40B4-BE49-F238E27FC236}">
                  <a16:creationId xmlns:a16="http://schemas.microsoft.com/office/drawing/2014/main" id="{4CACD752-0519-41D6-B4BB-016870DF3A0A}"/>
                </a:ext>
              </a:extLst>
            </p:cNvPr>
            <p:cNvSpPr/>
            <p:nvPr/>
          </p:nvSpPr>
          <p:spPr>
            <a:xfrm>
              <a:off x="2415014" y="2677244"/>
              <a:ext cx="1604536" cy="629656"/>
            </a:xfrm>
            <a:prstGeom prst="rect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46" name="Triangolo isoscele 74">
              <a:extLst>
                <a:ext uri="{FF2B5EF4-FFF2-40B4-BE49-F238E27FC236}">
                  <a16:creationId xmlns:a16="http://schemas.microsoft.com/office/drawing/2014/main" id="{AAAF2838-4237-4DEF-92DA-BE0B7CABE288}"/>
                </a:ext>
              </a:extLst>
            </p:cNvPr>
            <p:cNvSpPr/>
            <p:nvPr/>
          </p:nvSpPr>
          <p:spPr>
            <a:xfrm>
              <a:off x="2154554" y="2677240"/>
              <a:ext cx="521462" cy="62965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80">
            <a:extLst>
              <a:ext uri="{FF2B5EF4-FFF2-40B4-BE49-F238E27FC236}">
                <a16:creationId xmlns:a16="http://schemas.microsoft.com/office/drawing/2014/main" id="{19C7C0F2-65BC-4E6B-94C0-881060E42B66}"/>
              </a:ext>
            </a:extLst>
          </p:cNvPr>
          <p:cNvGrpSpPr/>
          <p:nvPr/>
        </p:nvGrpSpPr>
        <p:grpSpPr>
          <a:xfrm>
            <a:off x="1192103" y="1780354"/>
            <a:ext cx="2116456" cy="629660"/>
            <a:chOff x="2154554" y="2677240"/>
            <a:chExt cx="2116456" cy="629660"/>
          </a:xfrm>
        </p:grpSpPr>
        <p:sp>
          <p:nvSpPr>
            <p:cNvPr id="48" name="Triangolo isoscele 50">
              <a:extLst>
                <a:ext uri="{FF2B5EF4-FFF2-40B4-BE49-F238E27FC236}">
                  <a16:creationId xmlns:a16="http://schemas.microsoft.com/office/drawing/2014/main" id="{41FBE103-4F8F-49FD-B543-1BE00F0890F1}"/>
                </a:ext>
              </a:extLst>
            </p:cNvPr>
            <p:cNvSpPr/>
            <p:nvPr/>
          </p:nvSpPr>
          <p:spPr>
            <a:xfrm rot="10800000">
              <a:off x="3749548" y="2677244"/>
              <a:ext cx="521462" cy="62965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ttangolo 51">
              <a:extLst>
                <a:ext uri="{FF2B5EF4-FFF2-40B4-BE49-F238E27FC236}">
                  <a16:creationId xmlns:a16="http://schemas.microsoft.com/office/drawing/2014/main" id="{503B99B9-4C5B-4B2A-AB44-12AD94DABBB4}"/>
                </a:ext>
              </a:extLst>
            </p:cNvPr>
            <p:cNvSpPr/>
            <p:nvPr/>
          </p:nvSpPr>
          <p:spPr>
            <a:xfrm>
              <a:off x="2415014" y="2677244"/>
              <a:ext cx="1604536" cy="629656"/>
            </a:xfrm>
            <a:prstGeom prst="rect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50" name="Triangolo isoscele 74">
              <a:extLst>
                <a:ext uri="{FF2B5EF4-FFF2-40B4-BE49-F238E27FC236}">
                  <a16:creationId xmlns:a16="http://schemas.microsoft.com/office/drawing/2014/main" id="{5D6BCEF3-A7F3-442D-AD74-72DD6484032D}"/>
                </a:ext>
              </a:extLst>
            </p:cNvPr>
            <p:cNvSpPr/>
            <p:nvPr/>
          </p:nvSpPr>
          <p:spPr>
            <a:xfrm>
              <a:off x="2154554" y="2677240"/>
              <a:ext cx="521462" cy="62965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1" name="Elaborazione 15">
            <a:extLst>
              <a:ext uri="{FF2B5EF4-FFF2-40B4-BE49-F238E27FC236}">
                <a16:creationId xmlns:a16="http://schemas.microsoft.com/office/drawing/2014/main" id="{89C225EE-031C-4530-B60D-479CB5B788CB}"/>
              </a:ext>
            </a:extLst>
          </p:cNvPr>
          <p:cNvSpPr/>
          <p:nvPr/>
        </p:nvSpPr>
        <p:spPr>
          <a:xfrm>
            <a:off x="5442724" y="1828498"/>
            <a:ext cx="2745136" cy="5417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1800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MP_Constraint</a:t>
            </a:r>
            <a:endParaRPr lang="en-US" sz="18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52" name="Elaborazione 17">
            <a:extLst>
              <a:ext uri="{FF2B5EF4-FFF2-40B4-BE49-F238E27FC236}">
                <a16:creationId xmlns:a16="http://schemas.microsoft.com/office/drawing/2014/main" id="{0FCAFA3A-BFDE-4D0F-8B7E-95027D2630B4}"/>
              </a:ext>
            </a:extLst>
          </p:cNvPr>
          <p:cNvSpPr/>
          <p:nvPr/>
        </p:nvSpPr>
        <p:spPr>
          <a:xfrm>
            <a:off x="1486677" y="1817590"/>
            <a:ext cx="1581881" cy="5417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1800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LoadPattern</a:t>
            </a:r>
            <a:endParaRPr lang="en-US" sz="18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cxnSp>
        <p:nvCxnSpPr>
          <p:cNvPr id="53" name="Straight Connector 3">
            <a:extLst>
              <a:ext uri="{FF2B5EF4-FFF2-40B4-BE49-F238E27FC236}">
                <a16:creationId xmlns:a16="http://schemas.microsoft.com/office/drawing/2014/main" id="{AF7EDC80-6CBB-403F-90FF-FD0C60F4BEFC}"/>
              </a:ext>
            </a:extLst>
          </p:cNvPr>
          <p:cNvCxnSpPr>
            <a:cxnSpLocks/>
            <a:endCxn id="44" idx="2"/>
          </p:cNvCxnSpPr>
          <p:nvPr/>
        </p:nvCxnSpPr>
        <p:spPr>
          <a:xfrm>
            <a:off x="0" y="1767763"/>
            <a:ext cx="7850795" cy="16766"/>
          </a:xfrm>
          <a:prstGeom prst="line">
            <a:avLst/>
          </a:prstGeom>
          <a:ln w="190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Segnaposto testo 5">
            <a:extLst>
              <a:ext uri="{FF2B5EF4-FFF2-40B4-BE49-F238E27FC236}">
                <a16:creationId xmlns:a16="http://schemas.microsoft.com/office/drawing/2014/main" id="{D1E76A80-C08D-4B59-A1EA-9DDCC765D47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/>
              <a:t>LOGIC AND ABSTRACTIONS</a:t>
            </a:r>
            <a:endParaRPr lang="en-GB" b="0" i="1" dirty="0"/>
          </a:p>
        </p:txBody>
      </p:sp>
      <p:cxnSp>
        <p:nvCxnSpPr>
          <p:cNvPr id="62" name="Connettore diritto 61">
            <a:extLst>
              <a:ext uri="{FF2B5EF4-FFF2-40B4-BE49-F238E27FC236}">
                <a16:creationId xmlns:a16="http://schemas.microsoft.com/office/drawing/2014/main" id="{0E9BE8B3-5E1A-47AC-A1E9-8AA059DA7D07}"/>
              </a:ext>
            </a:extLst>
          </p:cNvPr>
          <p:cNvCxnSpPr>
            <a:stCxn id="31" idx="2"/>
          </p:cNvCxnSpPr>
          <p:nvPr/>
        </p:nvCxnSpPr>
        <p:spPr>
          <a:xfrm flipV="1">
            <a:off x="491707" y="1374634"/>
            <a:ext cx="1367335" cy="2196"/>
          </a:xfrm>
          <a:prstGeom prst="line">
            <a:avLst/>
          </a:prstGeom>
          <a:ln w="28575" cap="rnd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ttore diritto 65">
            <a:extLst>
              <a:ext uri="{FF2B5EF4-FFF2-40B4-BE49-F238E27FC236}">
                <a16:creationId xmlns:a16="http://schemas.microsoft.com/office/drawing/2014/main" id="{7BF659BA-8F29-42BE-9DF1-CAF9B31C50FD}"/>
              </a:ext>
            </a:extLst>
          </p:cNvPr>
          <p:cNvCxnSpPr>
            <a:stCxn id="31" idx="0"/>
            <a:endCxn id="29" idx="2"/>
          </p:cNvCxnSpPr>
          <p:nvPr/>
        </p:nvCxnSpPr>
        <p:spPr>
          <a:xfrm>
            <a:off x="739619" y="767593"/>
            <a:ext cx="1382828" cy="0"/>
          </a:xfrm>
          <a:prstGeom prst="line">
            <a:avLst/>
          </a:prstGeom>
          <a:ln w="28575" cap="rnd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3">
            <a:extLst>
              <a:ext uri="{FF2B5EF4-FFF2-40B4-BE49-F238E27FC236}">
                <a16:creationId xmlns:a16="http://schemas.microsoft.com/office/drawing/2014/main" id="{2DB72B6C-1F3A-4823-BA0F-D667EA0FA26E}"/>
              </a:ext>
            </a:extLst>
          </p:cNvPr>
          <p:cNvCxnSpPr>
            <a:cxnSpLocks/>
          </p:cNvCxnSpPr>
          <p:nvPr/>
        </p:nvCxnSpPr>
        <p:spPr>
          <a:xfrm>
            <a:off x="2770427" y="1076406"/>
            <a:ext cx="1015391" cy="0"/>
          </a:xfrm>
          <a:prstGeom prst="line">
            <a:avLst/>
          </a:prstGeom>
          <a:ln w="190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6">
            <a:extLst>
              <a:ext uri="{FF2B5EF4-FFF2-40B4-BE49-F238E27FC236}">
                <a16:creationId xmlns:a16="http://schemas.microsoft.com/office/drawing/2014/main" id="{CA11E755-CEB4-49CD-AFDF-F49A47630B7C}"/>
              </a:ext>
            </a:extLst>
          </p:cNvPr>
          <p:cNvCxnSpPr>
            <a:cxnSpLocks/>
          </p:cNvCxnSpPr>
          <p:nvPr/>
        </p:nvCxnSpPr>
        <p:spPr>
          <a:xfrm flipH="1">
            <a:off x="2334671" y="1073833"/>
            <a:ext cx="435756" cy="838368"/>
          </a:xfrm>
          <a:prstGeom prst="line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6">
            <a:extLst>
              <a:ext uri="{FF2B5EF4-FFF2-40B4-BE49-F238E27FC236}">
                <a16:creationId xmlns:a16="http://schemas.microsoft.com/office/drawing/2014/main" id="{B389C350-253A-4287-B8B1-2B8F87E37C34}"/>
              </a:ext>
            </a:extLst>
          </p:cNvPr>
          <p:cNvCxnSpPr>
            <a:cxnSpLocks/>
          </p:cNvCxnSpPr>
          <p:nvPr/>
        </p:nvCxnSpPr>
        <p:spPr>
          <a:xfrm flipH="1">
            <a:off x="1687918" y="2410009"/>
            <a:ext cx="532095" cy="102372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5" name="Group 80">
            <a:extLst>
              <a:ext uri="{FF2B5EF4-FFF2-40B4-BE49-F238E27FC236}">
                <a16:creationId xmlns:a16="http://schemas.microsoft.com/office/drawing/2014/main" id="{E7C48A65-064D-487A-BB8F-8B2D5A0C9296}"/>
              </a:ext>
            </a:extLst>
          </p:cNvPr>
          <p:cNvGrpSpPr/>
          <p:nvPr/>
        </p:nvGrpSpPr>
        <p:grpSpPr>
          <a:xfrm>
            <a:off x="537409" y="3425840"/>
            <a:ext cx="2116456" cy="629660"/>
            <a:chOff x="2154554" y="2677240"/>
            <a:chExt cx="2116456" cy="629660"/>
          </a:xfrm>
        </p:grpSpPr>
        <p:sp>
          <p:nvSpPr>
            <p:cNvPr id="86" name="Triangolo isoscele 50">
              <a:extLst>
                <a:ext uri="{FF2B5EF4-FFF2-40B4-BE49-F238E27FC236}">
                  <a16:creationId xmlns:a16="http://schemas.microsoft.com/office/drawing/2014/main" id="{24EA16F7-D98D-4039-959B-81E789168DF0}"/>
                </a:ext>
              </a:extLst>
            </p:cNvPr>
            <p:cNvSpPr/>
            <p:nvPr/>
          </p:nvSpPr>
          <p:spPr>
            <a:xfrm rot="10800000">
              <a:off x="3749548" y="2677244"/>
              <a:ext cx="521462" cy="62965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Rettangolo 51">
              <a:extLst>
                <a:ext uri="{FF2B5EF4-FFF2-40B4-BE49-F238E27FC236}">
                  <a16:creationId xmlns:a16="http://schemas.microsoft.com/office/drawing/2014/main" id="{5220B67A-472F-4747-AA9B-27A2033E2380}"/>
                </a:ext>
              </a:extLst>
            </p:cNvPr>
            <p:cNvSpPr/>
            <p:nvPr/>
          </p:nvSpPr>
          <p:spPr>
            <a:xfrm>
              <a:off x="2415014" y="2677244"/>
              <a:ext cx="1604536" cy="629656"/>
            </a:xfrm>
            <a:prstGeom prst="rect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88" name="Triangolo isoscele 74">
              <a:extLst>
                <a:ext uri="{FF2B5EF4-FFF2-40B4-BE49-F238E27FC236}">
                  <a16:creationId xmlns:a16="http://schemas.microsoft.com/office/drawing/2014/main" id="{5C01C10D-38FC-4C05-A8EA-787012E4E277}"/>
                </a:ext>
              </a:extLst>
            </p:cNvPr>
            <p:cNvSpPr/>
            <p:nvPr/>
          </p:nvSpPr>
          <p:spPr>
            <a:xfrm>
              <a:off x="2154554" y="2677240"/>
              <a:ext cx="521462" cy="62965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9" name="Elaborazione 17">
            <a:extLst>
              <a:ext uri="{FF2B5EF4-FFF2-40B4-BE49-F238E27FC236}">
                <a16:creationId xmlns:a16="http://schemas.microsoft.com/office/drawing/2014/main" id="{D5BE92D8-5571-4ABA-8889-27EDC2D0D4B3}"/>
              </a:ext>
            </a:extLst>
          </p:cNvPr>
          <p:cNvSpPr/>
          <p:nvPr/>
        </p:nvSpPr>
        <p:spPr>
          <a:xfrm>
            <a:off x="624788" y="3463076"/>
            <a:ext cx="1941697" cy="5417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1800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ElementalLoad</a:t>
            </a:r>
            <a:endParaRPr lang="en-US" sz="18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grpSp>
        <p:nvGrpSpPr>
          <p:cNvPr id="93" name="Group 80">
            <a:extLst>
              <a:ext uri="{FF2B5EF4-FFF2-40B4-BE49-F238E27FC236}">
                <a16:creationId xmlns:a16="http://schemas.microsoft.com/office/drawing/2014/main" id="{127A0CEA-6FCF-4A90-AF97-E5D02223634F}"/>
              </a:ext>
            </a:extLst>
          </p:cNvPr>
          <p:cNvGrpSpPr/>
          <p:nvPr/>
        </p:nvGrpSpPr>
        <p:grpSpPr>
          <a:xfrm>
            <a:off x="2515222" y="3425835"/>
            <a:ext cx="2116456" cy="629660"/>
            <a:chOff x="2154554" y="2677240"/>
            <a:chExt cx="2116456" cy="629660"/>
          </a:xfrm>
        </p:grpSpPr>
        <p:sp>
          <p:nvSpPr>
            <p:cNvPr id="94" name="Triangolo isoscele 50">
              <a:extLst>
                <a:ext uri="{FF2B5EF4-FFF2-40B4-BE49-F238E27FC236}">
                  <a16:creationId xmlns:a16="http://schemas.microsoft.com/office/drawing/2014/main" id="{BBF6CB16-EE7D-43AB-8177-54A9BA415D75}"/>
                </a:ext>
              </a:extLst>
            </p:cNvPr>
            <p:cNvSpPr/>
            <p:nvPr/>
          </p:nvSpPr>
          <p:spPr>
            <a:xfrm rot="10800000">
              <a:off x="3749548" y="2677244"/>
              <a:ext cx="521462" cy="62965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Rettangolo 51">
              <a:extLst>
                <a:ext uri="{FF2B5EF4-FFF2-40B4-BE49-F238E27FC236}">
                  <a16:creationId xmlns:a16="http://schemas.microsoft.com/office/drawing/2014/main" id="{85A7809C-E2BE-4F11-AA28-277E8B587A1B}"/>
                </a:ext>
              </a:extLst>
            </p:cNvPr>
            <p:cNvSpPr/>
            <p:nvPr/>
          </p:nvSpPr>
          <p:spPr>
            <a:xfrm>
              <a:off x="2415014" y="2677244"/>
              <a:ext cx="1604536" cy="629656"/>
            </a:xfrm>
            <a:prstGeom prst="rect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96" name="Triangolo isoscele 74">
              <a:extLst>
                <a:ext uri="{FF2B5EF4-FFF2-40B4-BE49-F238E27FC236}">
                  <a16:creationId xmlns:a16="http://schemas.microsoft.com/office/drawing/2014/main" id="{471049B1-EF21-44A5-9C5D-9E77C1C0ED3C}"/>
                </a:ext>
              </a:extLst>
            </p:cNvPr>
            <p:cNvSpPr/>
            <p:nvPr/>
          </p:nvSpPr>
          <p:spPr>
            <a:xfrm>
              <a:off x="2154554" y="2677240"/>
              <a:ext cx="521462" cy="62965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7" name="Elaborazione 17">
            <a:extLst>
              <a:ext uri="{FF2B5EF4-FFF2-40B4-BE49-F238E27FC236}">
                <a16:creationId xmlns:a16="http://schemas.microsoft.com/office/drawing/2014/main" id="{F2DBE674-2755-4EB6-AF00-9DD99C074062}"/>
              </a:ext>
            </a:extLst>
          </p:cNvPr>
          <p:cNvSpPr/>
          <p:nvPr/>
        </p:nvSpPr>
        <p:spPr>
          <a:xfrm>
            <a:off x="2602601" y="3463071"/>
            <a:ext cx="1941697" cy="5417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1800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NodalLoad</a:t>
            </a:r>
            <a:endParaRPr lang="en-US" sz="18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grpSp>
        <p:nvGrpSpPr>
          <p:cNvPr id="98" name="Group 80">
            <a:extLst>
              <a:ext uri="{FF2B5EF4-FFF2-40B4-BE49-F238E27FC236}">
                <a16:creationId xmlns:a16="http://schemas.microsoft.com/office/drawing/2014/main" id="{EC35C8EC-1154-4A3A-8C61-F151BF8E2CF6}"/>
              </a:ext>
            </a:extLst>
          </p:cNvPr>
          <p:cNvGrpSpPr/>
          <p:nvPr/>
        </p:nvGrpSpPr>
        <p:grpSpPr>
          <a:xfrm>
            <a:off x="4493035" y="3430750"/>
            <a:ext cx="2116456" cy="629660"/>
            <a:chOff x="2154554" y="2677240"/>
            <a:chExt cx="2116456" cy="629660"/>
          </a:xfrm>
        </p:grpSpPr>
        <p:sp>
          <p:nvSpPr>
            <p:cNvPr id="99" name="Triangolo isoscele 50">
              <a:extLst>
                <a:ext uri="{FF2B5EF4-FFF2-40B4-BE49-F238E27FC236}">
                  <a16:creationId xmlns:a16="http://schemas.microsoft.com/office/drawing/2014/main" id="{81752FF9-6B0C-4C59-8199-3101FC05206B}"/>
                </a:ext>
              </a:extLst>
            </p:cNvPr>
            <p:cNvSpPr/>
            <p:nvPr/>
          </p:nvSpPr>
          <p:spPr>
            <a:xfrm rot="10800000">
              <a:off x="3749548" y="2677244"/>
              <a:ext cx="521462" cy="62965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Rettangolo 51">
              <a:extLst>
                <a:ext uri="{FF2B5EF4-FFF2-40B4-BE49-F238E27FC236}">
                  <a16:creationId xmlns:a16="http://schemas.microsoft.com/office/drawing/2014/main" id="{C276A4CB-B09F-41BA-9BB0-A18E8DBBC5DC}"/>
                </a:ext>
              </a:extLst>
            </p:cNvPr>
            <p:cNvSpPr/>
            <p:nvPr/>
          </p:nvSpPr>
          <p:spPr>
            <a:xfrm>
              <a:off x="2415014" y="2677244"/>
              <a:ext cx="1604536" cy="629656"/>
            </a:xfrm>
            <a:prstGeom prst="rect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101" name="Triangolo isoscele 74">
              <a:extLst>
                <a:ext uri="{FF2B5EF4-FFF2-40B4-BE49-F238E27FC236}">
                  <a16:creationId xmlns:a16="http://schemas.microsoft.com/office/drawing/2014/main" id="{259AE8CA-85FD-4EF8-B25F-6A8FB4A484F6}"/>
                </a:ext>
              </a:extLst>
            </p:cNvPr>
            <p:cNvSpPr/>
            <p:nvPr/>
          </p:nvSpPr>
          <p:spPr>
            <a:xfrm>
              <a:off x="2154554" y="2677240"/>
              <a:ext cx="521462" cy="62965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2" name="Elaborazione 17">
            <a:extLst>
              <a:ext uri="{FF2B5EF4-FFF2-40B4-BE49-F238E27FC236}">
                <a16:creationId xmlns:a16="http://schemas.microsoft.com/office/drawing/2014/main" id="{2C9DC01C-74C2-46BE-90B5-799E1D2F812D}"/>
              </a:ext>
            </a:extLst>
          </p:cNvPr>
          <p:cNvSpPr/>
          <p:nvPr/>
        </p:nvSpPr>
        <p:spPr>
          <a:xfrm>
            <a:off x="4580414" y="3467986"/>
            <a:ext cx="1941697" cy="5417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1800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SP_Constraint</a:t>
            </a:r>
            <a:endParaRPr lang="en-US" sz="18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cxnSp>
        <p:nvCxnSpPr>
          <p:cNvPr id="84" name="Straight Connector 3">
            <a:extLst>
              <a:ext uri="{FF2B5EF4-FFF2-40B4-BE49-F238E27FC236}">
                <a16:creationId xmlns:a16="http://schemas.microsoft.com/office/drawing/2014/main" id="{C7BF0DAE-4108-4E83-8521-4BDB0466FDFE}"/>
              </a:ext>
            </a:extLst>
          </p:cNvPr>
          <p:cNvCxnSpPr>
            <a:cxnSpLocks/>
            <a:stCxn id="88" idx="0"/>
            <a:endCxn id="99" idx="2"/>
          </p:cNvCxnSpPr>
          <p:nvPr/>
        </p:nvCxnSpPr>
        <p:spPr>
          <a:xfrm>
            <a:off x="798140" y="3425840"/>
            <a:ext cx="5811351" cy="4914"/>
          </a:xfrm>
          <a:prstGeom prst="line">
            <a:avLst/>
          </a:prstGeom>
          <a:ln w="190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Elaborazione 17">
            <a:extLst>
              <a:ext uri="{FF2B5EF4-FFF2-40B4-BE49-F238E27FC236}">
                <a16:creationId xmlns:a16="http://schemas.microsoft.com/office/drawing/2014/main" id="{9250081C-3654-4877-98B6-5C679823B913}"/>
              </a:ext>
            </a:extLst>
          </p:cNvPr>
          <p:cNvSpPr/>
          <p:nvPr/>
        </p:nvSpPr>
        <p:spPr>
          <a:xfrm>
            <a:off x="3703815" y="2433947"/>
            <a:ext cx="521461" cy="26489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fix</a:t>
            </a:r>
          </a:p>
        </p:txBody>
      </p:sp>
      <p:sp>
        <p:nvSpPr>
          <p:cNvPr id="113" name="Elaborazione 17">
            <a:extLst>
              <a:ext uri="{FF2B5EF4-FFF2-40B4-BE49-F238E27FC236}">
                <a16:creationId xmlns:a16="http://schemas.microsoft.com/office/drawing/2014/main" id="{B7A4305F-F4A6-4C69-B47A-85133DC03505}"/>
              </a:ext>
            </a:extLst>
          </p:cNvPr>
          <p:cNvSpPr/>
          <p:nvPr/>
        </p:nvSpPr>
        <p:spPr>
          <a:xfrm>
            <a:off x="5691603" y="2453982"/>
            <a:ext cx="1637730" cy="92606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en-US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equalDOF</a:t>
            </a:r>
            <a:endParaRPr lang="en-US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>
              <a:buNone/>
            </a:pPr>
            <a:r>
              <a:rPr lang="en-US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rigidDiaphragm</a:t>
            </a:r>
            <a:endParaRPr lang="en-US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>
              <a:buNone/>
            </a:pPr>
            <a:r>
              <a:rPr lang="en-US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rigidLink</a:t>
            </a:r>
            <a:endParaRPr lang="en-US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>
              <a:buNone/>
            </a:pPr>
            <a:r>
              <a:rPr lang="en-US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…</a:t>
            </a:r>
          </a:p>
        </p:txBody>
      </p:sp>
      <p:sp>
        <p:nvSpPr>
          <p:cNvPr id="114" name="Elaborazione 17">
            <a:extLst>
              <a:ext uri="{FF2B5EF4-FFF2-40B4-BE49-F238E27FC236}">
                <a16:creationId xmlns:a16="http://schemas.microsoft.com/office/drawing/2014/main" id="{ECDE9B0F-F6EC-4C52-831C-E591388F6D5F}"/>
              </a:ext>
            </a:extLst>
          </p:cNvPr>
          <p:cNvSpPr/>
          <p:nvPr/>
        </p:nvSpPr>
        <p:spPr>
          <a:xfrm>
            <a:off x="2217684" y="2432602"/>
            <a:ext cx="1637730" cy="50088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en-US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Plain</a:t>
            </a:r>
          </a:p>
          <a:p>
            <a:pPr>
              <a:buNone/>
            </a:pPr>
            <a:r>
              <a:rPr lang="en-US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…</a:t>
            </a:r>
          </a:p>
        </p:txBody>
      </p:sp>
      <p:sp>
        <p:nvSpPr>
          <p:cNvPr id="115" name="Elaborazione 17">
            <a:extLst>
              <a:ext uri="{FF2B5EF4-FFF2-40B4-BE49-F238E27FC236}">
                <a16:creationId xmlns:a16="http://schemas.microsoft.com/office/drawing/2014/main" id="{503A3337-1108-4A82-9081-98CDAA92F4B3}"/>
              </a:ext>
            </a:extLst>
          </p:cNvPr>
          <p:cNvSpPr/>
          <p:nvPr/>
        </p:nvSpPr>
        <p:spPr>
          <a:xfrm>
            <a:off x="480729" y="4096771"/>
            <a:ext cx="1637730" cy="34112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en-US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eleLoad</a:t>
            </a:r>
            <a:endParaRPr lang="en-US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16" name="Elaborazione 17">
            <a:extLst>
              <a:ext uri="{FF2B5EF4-FFF2-40B4-BE49-F238E27FC236}">
                <a16:creationId xmlns:a16="http://schemas.microsoft.com/office/drawing/2014/main" id="{9132C8DC-6606-4C1F-9F0E-5FCF78A573D0}"/>
              </a:ext>
            </a:extLst>
          </p:cNvPr>
          <p:cNvSpPr/>
          <p:nvPr/>
        </p:nvSpPr>
        <p:spPr>
          <a:xfrm>
            <a:off x="2435974" y="4101286"/>
            <a:ext cx="1637730" cy="34112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en-US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load</a:t>
            </a:r>
          </a:p>
        </p:txBody>
      </p:sp>
      <p:sp>
        <p:nvSpPr>
          <p:cNvPr id="117" name="Elaborazione 17">
            <a:extLst>
              <a:ext uri="{FF2B5EF4-FFF2-40B4-BE49-F238E27FC236}">
                <a16:creationId xmlns:a16="http://schemas.microsoft.com/office/drawing/2014/main" id="{BE5D96F8-2331-49B6-8445-03FF63BC3588}"/>
              </a:ext>
            </a:extLst>
          </p:cNvPr>
          <p:cNvSpPr/>
          <p:nvPr/>
        </p:nvSpPr>
        <p:spPr>
          <a:xfrm>
            <a:off x="4496574" y="4101286"/>
            <a:ext cx="2528340" cy="34112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en-US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sp</a:t>
            </a:r>
            <a:r>
              <a:rPr lang="en-US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(</a:t>
            </a:r>
            <a:r>
              <a:rPr lang="en-US" dirty="0" err="1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prescribedNodalValue</a:t>
            </a:r>
            <a:r>
              <a:rPr lang="en-US" dirty="0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)</a:t>
            </a:r>
          </a:p>
        </p:txBody>
      </p:sp>
      <p:cxnSp>
        <p:nvCxnSpPr>
          <p:cNvPr id="120" name="Straight Connector 3">
            <a:extLst>
              <a:ext uri="{FF2B5EF4-FFF2-40B4-BE49-F238E27FC236}">
                <a16:creationId xmlns:a16="http://schemas.microsoft.com/office/drawing/2014/main" id="{26D738DD-F403-4AD0-A2D6-59A6280F1133}"/>
              </a:ext>
            </a:extLst>
          </p:cNvPr>
          <p:cNvCxnSpPr>
            <a:cxnSpLocks/>
          </p:cNvCxnSpPr>
          <p:nvPr/>
        </p:nvCxnSpPr>
        <p:spPr>
          <a:xfrm>
            <a:off x="5183907" y="1073833"/>
            <a:ext cx="1015391" cy="0"/>
          </a:xfrm>
          <a:prstGeom prst="line">
            <a:avLst/>
          </a:prstGeom>
          <a:ln w="19050" cap="rnd">
            <a:solidFill>
              <a:schemeClr val="tx1"/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Elaborazione 18">
            <a:extLst>
              <a:ext uri="{FF2B5EF4-FFF2-40B4-BE49-F238E27FC236}">
                <a16:creationId xmlns:a16="http://schemas.microsoft.com/office/drawing/2014/main" id="{2F39E531-4B45-4C6F-99A0-A4C1F312CC4D}"/>
              </a:ext>
            </a:extLst>
          </p:cNvPr>
          <p:cNvSpPr/>
          <p:nvPr/>
        </p:nvSpPr>
        <p:spPr>
          <a:xfrm>
            <a:off x="6166265" y="785986"/>
            <a:ext cx="2339439" cy="5417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1800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uniformExcitation</a:t>
            </a:r>
            <a:endParaRPr lang="en-US" sz="18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22" name="Elaborazione 18">
            <a:extLst>
              <a:ext uri="{FF2B5EF4-FFF2-40B4-BE49-F238E27FC236}">
                <a16:creationId xmlns:a16="http://schemas.microsoft.com/office/drawing/2014/main" id="{99EFD16F-FC11-4C29-8279-4C9230269E50}"/>
              </a:ext>
            </a:extLst>
          </p:cNvPr>
          <p:cNvSpPr/>
          <p:nvPr/>
        </p:nvSpPr>
        <p:spPr>
          <a:xfrm>
            <a:off x="6166265" y="1059013"/>
            <a:ext cx="2339439" cy="5417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1800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groundMotion</a:t>
            </a:r>
            <a:endParaRPr lang="en-US" sz="18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4872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roup 52">
            <a:extLst>
              <a:ext uri="{FF2B5EF4-FFF2-40B4-BE49-F238E27FC236}">
                <a16:creationId xmlns:a16="http://schemas.microsoft.com/office/drawing/2014/main" id="{E52BC843-F4B2-46EA-9CCC-A694F1E4512A}"/>
              </a:ext>
            </a:extLst>
          </p:cNvPr>
          <p:cNvGrpSpPr/>
          <p:nvPr/>
        </p:nvGrpSpPr>
        <p:grpSpPr>
          <a:xfrm>
            <a:off x="144451" y="1698634"/>
            <a:ext cx="7896474" cy="2975721"/>
            <a:chOff x="2737980" y="2101273"/>
            <a:chExt cx="2240788" cy="844422"/>
          </a:xfrm>
        </p:grpSpPr>
        <p:sp>
          <p:nvSpPr>
            <p:cNvPr id="64" name="Triangolo isoscele 50">
              <a:extLst>
                <a:ext uri="{FF2B5EF4-FFF2-40B4-BE49-F238E27FC236}">
                  <a16:creationId xmlns:a16="http://schemas.microsoft.com/office/drawing/2014/main" id="{C954609F-416A-4663-89F2-F7C6F78FA83A}"/>
                </a:ext>
              </a:extLst>
            </p:cNvPr>
            <p:cNvSpPr/>
            <p:nvPr/>
          </p:nvSpPr>
          <p:spPr>
            <a:xfrm rot="10800000">
              <a:off x="4279448" y="2101278"/>
              <a:ext cx="699320" cy="844415"/>
            </a:xfrm>
            <a:prstGeom prst="triangle">
              <a:avLst/>
            </a:prstGeom>
            <a:solidFill>
              <a:srgbClr val="00B0F0">
                <a:alpha val="3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ettangolo 51">
              <a:extLst>
                <a:ext uri="{FF2B5EF4-FFF2-40B4-BE49-F238E27FC236}">
                  <a16:creationId xmlns:a16="http://schemas.microsoft.com/office/drawing/2014/main" id="{D8E4D87D-3D41-48AF-9E3E-11AFC662562B}"/>
                </a:ext>
              </a:extLst>
            </p:cNvPr>
            <p:cNvSpPr/>
            <p:nvPr/>
          </p:nvSpPr>
          <p:spPr>
            <a:xfrm>
              <a:off x="3087277" y="2101278"/>
              <a:ext cx="1546624" cy="844417"/>
            </a:xfrm>
            <a:prstGeom prst="rect">
              <a:avLst/>
            </a:prstGeom>
            <a:solidFill>
              <a:srgbClr val="00B0F0">
                <a:alpha val="3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67" name="Triangolo isoscele 74">
              <a:extLst>
                <a:ext uri="{FF2B5EF4-FFF2-40B4-BE49-F238E27FC236}">
                  <a16:creationId xmlns:a16="http://schemas.microsoft.com/office/drawing/2014/main" id="{9043AA23-1F09-472B-B45E-082A471AFAA4}"/>
                </a:ext>
              </a:extLst>
            </p:cNvPr>
            <p:cNvSpPr/>
            <p:nvPr/>
          </p:nvSpPr>
          <p:spPr>
            <a:xfrm>
              <a:off x="2737980" y="2101273"/>
              <a:ext cx="699320" cy="844415"/>
            </a:xfrm>
            <a:prstGeom prst="triangle">
              <a:avLst/>
            </a:prstGeom>
            <a:solidFill>
              <a:srgbClr val="00B0F0">
                <a:alpha val="3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2">
            <a:extLst>
              <a:ext uri="{FF2B5EF4-FFF2-40B4-BE49-F238E27FC236}">
                <a16:creationId xmlns:a16="http://schemas.microsoft.com/office/drawing/2014/main" id="{B0DA74E8-EF4A-4CB9-A0E9-B66DB2E34E5E}"/>
              </a:ext>
            </a:extLst>
          </p:cNvPr>
          <p:cNvGrpSpPr/>
          <p:nvPr/>
        </p:nvGrpSpPr>
        <p:grpSpPr>
          <a:xfrm>
            <a:off x="3558065" y="317577"/>
            <a:ext cx="3017034" cy="1131919"/>
            <a:chOff x="2737980" y="2101273"/>
            <a:chExt cx="2250736" cy="844422"/>
          </a:xfrm>
        </p:grpSpPr>
        <p:sp>
          <p:nvSpPr>
            <p:cNvPr id="58" name="Triangolo isoscele 50">
              <a:extLst>
                <a:ext uri="{FF2B5EF4-FFF2-40B4-BE49-F238E27FC236}">
                  <a16:creationId xmlns:a16="http://schemas.microsoft.com/office/drawing/2014/main" id="{904358A3-E39F-4675-94E5-659ECDC2935B}"/>
                </a:ext>
              </a:extLst>
            </p:cNvPr>
            <p:cNvSpPr/>
            <p:nvPr/>
          </p:nvSpPr>
          <p:spPr>
            <a:xfrm rot="10800000">
              <a:off x="4289396" y="2101278"/>
              <a:ext cx="699320" cy="844415"/>
            </a:xfrm>
            <a:prstGeom prst="triangle">
              <a:avLst/>
            </a:prstGeom>
            <a:solidFill>
              <a:srgbClr val="00B0F0">
                <a:alpha val="3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ttangolo 51">
              <a:extLst>
                <a:ext uri="{FF2B5EF4-FFF2-40B4-BE49-F238E27FC236}">
                  <a16:creationId xmlns:a16="http://schemas.microsoft.com/office/drawing/2014/main" id="{D5EA6ED0-6B13-4C72-B1F4-EB40D729BF7B}"/>
                </a:ext>
              </a:extLst>
            </p:cNvPr>
            <p:cNvSpPr/>
            <p:nvPr/>
          </p:nvSpPr>
          <p:spPr>
            <a:xfrm>
              <a:off x="3087277" y="2101278"/>
              <a:ext cx="1546624" cy="844417"/>
            </a:xfrm>
            <a:prstGeom prst="rect">
              <a:avLst/>
            </a:prstGeom>
            <a:solidFill>
              <a:srgbClr val="00B0F0">
                <a:alpha val="3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60" name="Triangolo isoscele 74">
              <a:extLst>
                <a:ext uri="{FF2B5EF4-FFF2-40B4-BE49-F238E27FC236}">
                  <a16:creationId xmlns:a16="http://schemas.microsoft.com/office/drawing/2014/main" id="{841C99F0-5E80-4D8F-9ED6-F643621B9B8D}"/>
                </a:ext>
              </a:extLst>
            </p:cNvPr>
            <p:cNvSpPr/>
            <p:nvPr/>
          </p:nvSpPr>
          <p:spPr>
            <a:xfrm>
              <a:off x="2737980" y="2101273"/>
              <a:ext cx="699320" cy="844415"/>
            </a:xfrm>
            <a:prstGeom prst="triangle">
              <a:avLst/>
            </a:prstGeom>
            <a:solidFill>
              <a:srgbClr val="00B0F0">
                <a:alpha val="3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STKO</a:t>
            </a:r>
          </a:p>
        </p:txBody>
      </p:sp>
      <p:cxnSp>
        <p:nvCxnSpPr>
          <p:cNvPr id="24" name="Straight Connector 6">
            <a:extLst>
              <a:ext uri="{FF2B5EF4-FFF2-40B4-BE49-F238E27FC236}">
                <a16:creationId xmlns:a16="http://schemas.microsoft.com/office/drawing/2014/main" id="{9F9FC3F2-90FA-466F-BA80-7D369273F180}"/>
              </a:ext>
            </a:extLst>
          </p:cNvPr>
          <p:cNvCxnSpPr>
            <a:cxnSpLocks/>
          </p:cNvCxnSpPr>
          <p:nvPr/>
        </p:nvCxnSpPr>
        <p:spPr>
          <a:xfrm flipH="1">
            <a:off x="1014130" y="1374634"/>
            <a:ext cx="203757" cy="392017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oup 34">
            <a:extLst>
              <a:ext uri="{FF2B5EF4-FFF2-40B4-BE49-F238E27FC236}">
                <a16:creationId xmlns:a16="http://schemas.microsoft.com/office/drawing/2014/main" id="{41695D74-4377-4249-BB64-0E65EFE27530}"/>
              </a:ext>
            </a:extLst>
          </p:cNvPr>
          <p:cNvGrpSpPr/>
          <p:nvPr/>
        </p:nvGrpSpPr>
        <p:grpSpPr>
          <a:xfrm>
            <a:off x="491707" y="767593"/>
            <a:ext cx="1630740" cy="610859"/>
            <a:chOff x="2774215" y="2088027"/>
            <a:chExt cx="2260243" cy="846664"/>
          </a:xfrm>
        </p:grpSpPr>
        <p:sp>
          <p:nvSpPr>
            <p:cNvPr id="29" name="Triangolo isoscele 50">
              <a:extLst>
                <a:ext uri="{FF2B5EF4-FFF2-40B4-BE49-F238E27FC236}">
                  <a16:creationId xmlns:a16="http://schemas.microsoft.com/office/drawing/2014/main" id="{D7AE0321-2DE6-4BB5-8DDD-009AF2B03D90}"/>
                </a:ext>
              </a:extLst>
            </p:cNvPr>
            <p:cNvSpPr/>
            <p:nvPr/>
          </p:nvSpPr>
          <p:spPr>
            <a:xfrm rot="10800000">
              <a:off x="4304287" y="2088027"/>
              <a:ext cx="730171" cy="844414"/>
            </a:xfrm>
            <a:prstGeom prst="triangle">
              <a:avLst/>
            </a:prstGeom>
            <a:solidFill>
              <a:srgbClr val="FF9900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ttangolo 51">
              <a:extLst>
                <a:ext uri="{FF2B5EF4-FFF2-40B4-BE49-F238E27FC236}">
                  <a16:creationId xmlns:a16="http://schemas.microsoft.com/office/drawing/2014/main" id="{E43A5223-8351-48DA-A07F-95E907021161}"/>
                </a:ext>
              </a:extLst>
            </p:cNvPr>
            <p:cNvSpPr/>
            <p:nvPr/>
          </p:nvSpPr>
          <p:spPr>
            <a:xfrm>
              <a:off x="3122748" y="2090275"/>
              <a:ext cx="1546624" cy="844416"/>
            </a:xfrm>
            <a:prstGeom prst="rect">
              <a:avLst/>
            </a:prstGeom>
            <a:solidFill>
              <a:srgbClr val="FF9900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31" name="Triangolo isoscele 74">
              <a:extLst>
                <a:ext uri="{FF2B5EF4-FFF2-40B4-BE49-F238E27FC236}">
                  <a16:creationId xmlns:a16="http://schemas.microsoft.com/office/drawing/2014/main" id="{5E3629FB-E349-42E5-88AD-900B3C1BD52E}"/>
                </a:ext>
              </a:extLst>
            </p:cNvPr>
            <p:cNvSpPr/>
            <p:nvPr/>
          </p:nvSpPr>
          <p:spPr>
            <a:xfrm>
              <a:off x="2774215" y="2088027"/>
              <a:ext cx="687223" cy="844416"/>
            </a:xfrm>
            <a:prstGeom prst="triangle">
              <a:avLst/>
            </a:prstGeom>
            <a:solidFill>
              <a:srgbClr val="FF9900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Elaborazione 3">
            <a:extLst>
              <a:ext uri="{FF2B5EF4-FFF2-40B4-BE49-F238E27FC236}">
                <a16:creationId xmlns:a16="http://schemas.microsoft.com/office/drawing/2014/main" id="{6AB74F86-1672-44D9-B632-7ABDD5B1F9D4}"/>
              </a:ext>
            </a:extLst>
          </p:cNvPr>
          <p:cNvSpPr/>
          <p:nvPr/>
        </p:nvSpPr>
        <p:spPr>
          <a:xfrm>
            <a:off x="504935" y="796287"/>
            <a:ext cx="1589319" cy="5619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it-IT" sz="20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Domain</a:t>
            </a:r>
          </a:p>
        </p:txBody>
      </p:sp>
      <p:grpSp>
        <p:nvGrpSpPr>
          <p:cNvPr id="33" name="Group 52">
            <a:extLst>
              <a:ext uri="{FF2B5EF4-FFF2-40B4-BE49-F238E27FC236}">
                <a16:creationId xmlns:a16="http://schemas.microsoft.com/office/drawing/2014/main" id="{B5A06D3D-F5A3-4A61-B06E-7710AB400278}"/>
              </a:ext>
            </a:extLst>
          </p:cNvPr>
          <p:cNvGrpSpPr/>
          <p:nvPr/>
        </p:nvGrpSpPr>
        <p:grpSpPr>
          <a:xfrm>
            <a:off x="3659304" y="752793"/>
            <a:ext cx="1678306" cy="629660"/>
            <a:chOff x="2737980" y="2101273"/>
            <a:chExt cx="2250736" cy="844422"/>
          </a:xfrm>
        </p:grpSpPr>
        <p:sp>
          <p:nvSpPr>
            <p:cNvPr id="34" name="Triangolo isoscele 50">
              <a:extLst>
                <a:ext uri="{FF2B5EF4-FFF2-40B4-BE49-F238E27FC236}">
                  <a16:creationId xmlns:a16="http://schemas.microsoft.com/office/drawing/2014/main" id="{B2CAB7C4-4495-4FD9-8F82-6D440CD9272F}"/>
                </a:ext>
              </a:extLst>
            </p:cNvPr>
            <p:cNvSpPr/>
            <p:nvPr/>
          </p:nvSpPr>
          <p:spPr>
            <a:xfrm rot="10800000">
              <a:off x="4289396" y="2101278"/>
              <a:ext cx="699320" cy="84441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ttangolo 51">
              <a:extLst>
                <a:ext uri="{FF2B5EF4-FFF2-40B4-BE49-F238E27FC236}">
                  <a16:creationId xmlns:a16="http://schemas.microsoft.com/office/drawing/2014/main" id="{A8C1BAC9-7996-4D70-A889-88382463B68D}"/>
                </a:ext>
              </a:extLst>
            </p:cNvPr>
            <p:cNvSpPr/>
            <p:nvPr/>
          </p:nvSpPr>
          <p:spPr>
            <a:xfrm>
              <a:off x="3087277" y="2101278"/>
              <a:ext cx="1546624" cy="844417"/>
            </a:xfrm>
            <a:prstGeom prst="rect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36" name="Triangolo isoscele 74">
              <a:extLst>
                <a:ext uri="{FF2B5EF4-FFF2-40B4-BE49-F238E27FC236}">
                  <a16:creationId xmlns:a16="http://schemas.microsoft.com/office/drawing/2014/main" id="{7F033D9A-3453-4657-B2C4-F3A85316430C}"/>
                </a:ext>
              </a:extLst>
            </p:cNvPr>
            <p:cNvSpPr/>
            <p:nvPr/>
          </p:nvSpPr>
          <p:spPr>
            <a:xfrm>
              <a:off x="2737980" y="2101273"/>
              <a:ext cx="699320" cy="84441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1">
            <a:extLst>
              <a:ext uri="{FF2B5EF4-FFF2-40B4-BE49-F238E27FC236}">
                <a16:creationId xmlns:a16="http://schemas.microsoft.com/office/drawing/2014/main" id="{A2D08ABC-B80E-41CA-9F1B-33A4BEA1C013}"/>
              </a:ext>
            </a:extLst>
          </p:cNvPr>
          <p:cNvGrpSpPr/>
          <p:nvPr/>
        </p:nvGrpSpPr>
        <p:grpSpPr>
          <a:xfrm>
            <a:off x="3757920" y="1784525"/>
            <a:ext cx="2116456" cy="629660"/>
            <a:chOff x="2154554" y="2677240"/>
            <a:chExt cx="2116456" cy="629660"/>
          </a:xfrm>
        </p:grpSpPr>
        <p:sp>
          <p:nvSpPr>
            <p:cNvPr id="38" name="Triangolo isoscele 50">
              <a:extLst>
                <a:ext uri="{FF2B5EF4-FFF2-40B4-BE49-F238E27FC236}">
                  <a16:creationId xmlns:a16="http://schemas.microsoft.com/office/drawing/2014/main" id="{18A770A8-0D06-4FB3-819E-B6B748530D60}"/>
                </a:ext>
              </a:extLst>
            </p:cNvPr>
            <p:cNvSpPr/>
            <p:nvPr/>
          </p:nvSpPr>
          <p:spPr>
            <a:xfrm rot="10800000">
              <a:off x="3749548" y="2677244"/>
              <a:ext cx="521462" cy="62965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ttangolo 51">
              <a:extLst>
                <a:ext uri="{FF2B5EF4-FFF2-40B4-BE49-F238E27FC236}">
                  <a16:creationId xmlns:a16="http://schemas.microsoft.com/office/drawing/2014/main" id="{4B735802-C146-464C-A3E0-E951378AE047}"/>
                </a:ext>
              </a:extLst>
            </p:cNvPr>
            <p:cNvSpPr/>
            <p:nvPr/>
          </p:nvSpPr>
          <p:spPr>
            <a:xfrm>
              <a:off x="2415014" y="2677244"/>
              <a:ext cx="1604536" cy="629656"/>
            </a:xfrm>
            <a:prstGeom prst="rect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40" name="Triangolo isoscele 74">
              <a:extLst>
                <a:ext uri="{FF2B5EF4-FFF2-40B4-BE49-F238E27FC236}">
                  <a16:creationId xmlns:a16="http://schemas.microsoft.com/office/drawing/2014/main" id="{C176B390-575D-4B87-B291-679C2E3E0ACC}"/>
                </a:ext>
              </a:extLst>
            </p:cNvPr>
            <p:cNvSpPr/>
            <p:nvPr/>
          </p:nvSpPr>
          <p:spPr>
            <a:xfrm>
              <a:off x="2154554" y="2677240"/>
              <a:ext cx="521462" cy="62965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Elaborazione 16">
            <a:extLst>
              <a:ext uri="{FF2B5EF4-FFF2-40B4-BE49-F238E27FC236}">
                <a16:creationId xmlns:a16="http://schemas.microsoft.com/office/drawing/2014/main" id="{C1B42CA6-5FF1-4735-8A96-ACC7DDE978AF}"/>
              </a:ext>
            </a:extLst>
          </p:cNvPr>
          <p:cNvSpPr/>
          <p:nvPr/>
        </p:nvSpPr>
        <p:spPr>
          <a:xfrm>
            <a:off x="3565429" y="1805364"/>
            <a:ext cx="2566238" cy="57450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err="1">
                <a:solidFill>
                  <a:schemeClr val="bg1">
                    <a:lumMod val="65000"/>
                  </a:scheme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SP_Constraint</a:t>
            </a:r>
            <a:endParaRPr lang="en-US" sz="1800" dirty="0">
              <a:solidFill>
                <a:schemeClr val="bg1">
                  <a:lumMod val="65000"/>
                </a:schemeClr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42" name="Elaborazione 18">
            <a:extLst>
              <a:ext uri="{FF2B5EF4-FFF2-40B4-BE49-F238E27FC236}">
                <a16:creationId xmlns:a16="http://schemas.microsoft.com/office/drawing/2014/main" id="{7537940E-0BCF-41B8-8B3A-78B91130D56F}"/>
              </a:ext>
            </a:extLst>
          </p:cNvPr>
          <p:cNvSpPr/>
          <p:nvPr/>
        </p:nvSpPr>
        <p:spPr>
          <a:xfrm>
            <a:off x="3509258" y="795585"/>
            <a:ext cx="1974282" cy="5417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schemeClr val="bg1">
                    <a:lumMod val="65000"/>
                  </a:scheme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Timeseries</a:t>
            </a:r>
          </a:p>
        </p:txBody>
      </p:sp>
      <p:grpSp>
        <p:nvGrpSpPr>
          <p:cNvPr id="43" name="Group 76">
            <a:extLst>
              <a:ext uri="{FF2B5EF4-FFF2-40B4-BE49-F238E27FC236}">
                <a16:creationId xmlns:a16="http://schemas.microsoft.com/office/drawing/2014/main" id="{D5CCA95B-FEAB-4A46-A175-3D79D4033EA3}"/>
              </a:ext>
            </a:extLst>
          </p:cNvPr>
          <p:cNvGrpSpPr/>
          <p:nvPr/>
        </p:nvGrpSpPr>
        <p:grpSpPr>
          <a:xfrm>
            <a:off x="5734339" y="1784525"/>
            <a:ext cx="2116456" cy="629660"/>
            <a:chOff x="2154554" y="2677240"/>
            <a:chExt cx="2116456" cy="629660"/>
          </a:xfrm>
        </p:grpSpPr>
        <p:sp>
          <p:nvSpPr>
            <p:cNvPr id="44" name="Triangolo isoscele 50">
              <a:extLst>
                <a:ext uri="{FF2B5EF4-FFF2-40B4-BE49-F238E27FC236}">
                  <a16:creationId xmlns:a16="http://schemas.microsoft.com/office/drawing/2014/main" id="{470B2CFC-C928-403C-8143-A07A954ADCDE}"/>
                </a:ext>
              </a:extLst>
            </p:cNvPr>
            <p:cNvSpPr/>
            <p:nvPr/>
          </p:nvSpPr>
          <p:spPr>
            <a:xfrm rot="10800000">
              <a:off x="3749548" y="2677244"/>
              <a:ext cx="521462" cy="62965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ttangolo 51">
              <a:extLst>
                <a:ext uri="{FF2B5EF4-FFF2-40B4-BE49-F238E27FC236}">
                  <a16:creationId xmlns:a16="http://schemas.microsoft.com/office/drawing/2014/main" id="{4CACD752-0519-41D6-B4BB-016870DF3A0A}"/>
                </a:ext>
              </a:extLst>
            </p:cNvPr>
            <p:cNvSpPr/>
            <p:nvPr/>
          </p:nvSpPr>
          <p:spPr>
            <a:xfrm>
              <a:off x="2415014" y="2677244"/>
              <a:ext cx="1604536" cy="629656"/>
            </a:xfrm>
            <a:prstGeom prst="rect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46" name="Triangolo isoscele 74">
              <a:extLst>
                <a:ext uri="{FF2B5EF4-FFF2-40B4-BE49-F238E27FC236}">
                  <a16:creationId xmlns:a16="http://schemas.microsoft.com/office/drawing/2014/main" id="{AAAF2838-4237-4DEF-92DA-BE0B7CABE288}"/>
                </a:ext>
              </a:extLst>
            </p:cNvPr>
            <p:cNvSpPr/>
            <p:nvPr/>
          </p:nvSpPr>
          <p:spPr>
            <a:xfrm>
              <a:off x="2154554" y="2677240"/>
              <a:ext cx="521462" cy="62965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80">
            <a:extLst>
              <a:ext uri="{FF2B5EF4-FFF2-40B4-BE49-F238E27FC236}">
                <a16:creationId xmlns:a16="http://schemas.microsoft.com/office/drawing/2014/main" id="{19C7C0F2-65BC-4E6B-94C0-881060E42B66}"/>
              </a:ext>
            </a:extLst>
          </p:cNvPr>
          <p:cNvGrpSpPr/>
          <p:nvPr/>
        </p:nvGrpSpPr>
        <p:grpSpPr>
          <a:xfrm>
            <a:off x="1204474" y="1780354"/>
            <a:ext cx="2116456" cy="629660"/>
            <a:chOff x="2154554" y="2677240"/>
            <a:chExt cx="2116456" cy="629660"/>
          </a:xfrm>
        </p:grpSpPr>
        <p:sp>
          <p:nvSpPr>
            <p:cNvPr id="48" name="Triangolo isoscele 50">
              <a:extLst>
                <a:ext uri="{FF2B5EF4-FFF2-40B4-BE49-F238E27FC236}">
                  <a16:creationId xmlns:a16="http://schemas.microsoft.com/office/drawing/2014/main" id="{41FBE103-4F8F-49FD-B543-1BE00F0890F1}"/>
                </a:ext>
              </a:extLst>
            </p:cNvPr>
            <p:cNvSpPr/>
            <p:nvPr/>
          </p:nvSpPr>
          <p:spPr>
            <a:xfrm rot="10800000">
              <a:off x="3749548" y="2677244"/>
              <a:ext cx="521462" cy="62965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ttangolo 51">
              <a:extLst>
                <a:ext uri="{FF2B5EF4-FFF2-40B4-BE49-F238E27FC236}">
                  <a16:creationId xmlns:a16="http://schemas.microsoft.com/office/drawing/2014/main" id="{503B99B9-4C5B-4B2A-AB44-12AD94DABBB4}"/>
                </a:ext>
              </a:extLst>
            </p:cNvPr>
            <p:cNvSpPr/>
            <p:nvPr/>
          </p:nvSpPr>
          <p:spPr>
            <a:xfrm>
              <a:off x="2415014" y="2677244"/>
              <a:ext cx="1604536" cy="629656"/>
            </a:xfrm>
            <a:prstGeom prst="rect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50" name="Triangolo isoscele 74">
              <a:extLst>
                <a:ext uri="{FF2B5EF4-FFF2-40B4-BE49-F238E27FC236}">
                  <a16:creationId xmlns:a16="http://schemas.microsoft.com/office/drawing/2014/main" id="{5D6BCEF3-A7F3-442D-AD74-72DD6484032D}"/>
                </a:ext>
              </a:extLst>
            </p:cNvPr>
            <p:cNvSpPr/>
            <p:nvPr/>
          </p:nvSpPr>
          <p:spPr>
            <a:xfrm>
              <a:off x="2154554" y="2677240"/>
              <a:ext cx="521462" cy="62965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1" name="Elaborazione 15">
            <a:extLst>
              <a:ext uri="{FF2B5EF4-FFF2-40B4-BE49-F238E27FC236}">
                <a16:creationId xmlns:a16="http://schemas.microsoft.com/office/drawing/2014/main" id="{89C225EE-031C-4530-B60D-479CB5B788CB}"/>
              </a:ext>
            </a:extLst>
          </p:cNvPr>
          <p:cNvSpPr/>
          <p:nvPr/>
        </p:nvSpPr>
        <p:spPr>
          <a:xfrm>
            <a:off x="5442724" y="1828498"/>
            <a:ext cx="2745136" cy="5417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err="1">
                <a:solidFill>
                  <a:schemeClr val="bg1">
                    <a:lumMod val="65000"/>
                  </a:scheme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MP_Constraint</a:t>
            </a:r>
            <a:endParaRPr lang="en-US" sz="1800" dirty="0">
              <a:solidFill>
                <a:schemeClr val="bg1">
                  <a:lumMod val="65000"/>
                </a:schemeClr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52" name="Elaborazione 17">
            <a:extLst>
              <a:ext uri="{FF2B5EF4-FFF2-40B4-BE49-F238E27FC236}">
                <a16:creationId xmlns:a16="http://schemas.microsoft.com/office/drawing/2014/main" id="{0FCAFA3A-BFDE-4D0F-8B7E-95027D2630B4}"/>
              </a:ext>
            </a:extLst>
          </p:cNvPr>
          <p:cNvSpPr/>
          <p:nvPr/>
        </p:nvSpPr>
        <p:spPr>
          <a:xfrm>
            <a:off x="1499048" y="1817590"/>
            <a:ext cx="1581881" cy="5417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err="1">
                <a:solidFill>
                  <a:schemeClr val="bg1">
                    <a:lumMod val="65000"/>
                  </a:scheme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LoadPattern</a:t>
            </a:r>
            <a:endParaRPr lang="en-US" sz="1800" dirty="0">
              <a:solidFill>
                <a:schemeClr val="bg1">
                  <a:lumMod val="65000"/>
                </a:schemeClr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cxnSp>
        <p:nvCxnSpPr>
          <p:cNvPr id="53" name="Straight Connector 3">
            <a:extLst>
              <a:ext uri="{FF2B5EF4-FFF2-40B4-BE49-F238E27FC236}">
                <a16:creationId xmlns:a16="http://schemas.microsoft.com/office/drawing/2014/main" id="{AF7EDC80-6CBB-403F-90FF-FD0C60F4BEFC}"/>
              </a:ext>
            </a:extLst>
          </p:cNvPr>
          <p:cNvCxnSpPr>
            <a:cxnSpLocks/>
            <a:endCxn id="44" idx="2"/>
          </p:cNvCxnSpPr>
          <p:nvPr/>
        </p:nvCxnSpPr>
        <p:spPr>
          <a:xfrm>
            <a:off x="-520700" y="1766651"/>
            <a:ext cx="8371495" cy="17878"/>
          </a:xfrm>
          <a:prstGeom prst="line">
            <a:avLst/>
          </a:prstGeom>
          <a:ln w="19050" cap="rnd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Segnaposto testo 5">
            <a:extLst>
              <a:ext uri="{FF2B5EF4-FFF2-40B4-BE49-F238E27FC236}">
                <a16:creationId xmlns:a16="http://schemas.microsoft.com/office/drawing/2014/main" id="{D1E76A80-C08D-4B59-A1EA-9DDCC765D47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/>
              <a:t>LOGIC AND ABSTRACTIONS</a:t>
            </a:r>
            <a:endParaRPr lang="en-GB" b="0" i="1" dirty="0"/>
          </a:p>
        </p:txBody>
      </p:sp>
      <p:cxnSp>
        <p:nvCxnSpPr>
          <p:cNvPr id="62" name="Connettore diritto 61">
            <a:extLst>
              <a:ext uri="{FF2B5EF4-FFF2-40B4-BE49-F238E27FC236}">
                <a16:creationId xmlns:a16="http://schemas.microsoft.com/office/drawing/2014/main" id="{0E9BE8B3-5E1A-47AC-A1E9-8AA059DA7D07}"/>
              </a:ext>
            </a:extLst>
          </p:cNvPr>
          <p:cNvCxnSpPr>
            <a:stCxn id="31" idx="2"/>
          </p:cNvCxnSpPr>
          <p:nvPr/>
        </p:nvCxnSpPr>
        <p:spPr>
          <a:xfrm flipV="1">
            <a:off x="491707" y="1374634"/>
            <a:ext cx="1367335" cy="2196"/>
          </a:xfrm>
          <a:prstGeom prst="line">
            <a:avLst/>
          </a:prstGeom>
          <a:ln w="28575" cap="rnd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ttore diritto 65">
            <a:extLst>
              <a:ext uri="{FF2B5EF4-FFF2-40B4-BE49-F238E27FC236}">
                <a16:creationId xmlns:a16="http://schemas.microsoft.com/office/drawing/2014/main" id="{7BF659BA-8F29-42BE-9DF1-CAF9B31C50FD}"/>
              </a:ext>
            </a:extLst>
          </p:cNvPr>
          <p:cNvCxnSpPr>
            <a:stCxn id="31" idx="0"/>
            <a:endCxn id="29" idx="2"/>
          </p:cNvCxnSpPr>
          <p:nvPr/>
        </p:nvCxnSpPr>
        <p:spPr>
          <a:xfrm>
            <a:off x="739619" y="767593"/>
            <a:ext cx="1382828" cy="0"/>
          </a:xfrm>
          <a:prstGeom prst="line">
            <a:avLst/>
          </a:prstGeom>
          <a:ln w="28575" cap="rnd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3">
            <a:extLst>
              <a:ext uri="{FF2B5EF4-FFF2-40B4-BE49-F238E27FC236}">
                <a16:creationId xmlns:a16="http://schemas.microsoft.com/office/drawing/2014/main" id="{2DB72B6C-1F3A-4823-BA0F-D667EA0FA26E}"/>
              </a:ext>
            </a:extLst>
          </p:cNvPr>
          <p:cNvCxnSpPr>
            <a:cxnSpLocks/>
          </p:cNvCxnSpPr>
          <p:nvPr/>
        </p:nvCxnSpPr>
        <p:spPr>
          <a:xfrm>
            <a:off x="2782798" y="1076406"/>
            <a:ext cx="1003020" cy="0"/>
          </a:xfrm>
          <a:prstGeom prst="line">
            <a:avLst/>
          </a:prstGeom>
          <a:ln w="19050" cap="rnd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6">
            <a:extLst>
              <a:ext uri="{FF2B5EF4-FFF2-40B4-BE49-F238E27FC236}">
                <a16:creationId xmlns:a16="http://schemas.microsoft.com/office/drawing/2014/main" id="{CA11E755-CEB4-49CD-AFDF-F49A47630B7C}"/>
              </a:ext>
            </a:extLst>
          </p:cNvPr>
          <p:cNvCxnSpPr>
            <a:cxnSpLocks/>
          </p:cNvCxnSpPr>
          <p:nvPr/>
        </p:nvCxnSpPr>
        <p:spPr>
          <a:xfrm flipH="1">
            <a:off x="2347042" y="1073833"/>
            <a:ext cx="435756" cy="838368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6">
            <a:extLst>
              <a:ext uri="{FF2B5EF4-FFF2-40B4-BE49-F238E27FC236}">
                <a16:creationId xmlns:a16="http://schemas.microsoft.com/office/drawing/2014/main" id="{B389C350-253A-4287-B8B1-2B8F87E37C34}"/>
              </a:ext>
            </a:extLst>
          </p:cNvPr>
          <p:cNvCxnSpPr>
            <a:cxnSpLocks/>
          </p:cNvCxnSpPr>
          <p:nvPr/>
        </p:nvCxnSpPr>
        <p:spPr>
          <a:xfrm flipH="1">
            <a:off x="1574786" y="2410009"/>
            <a:ext cx="532095" cy="102372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5" name="Group 80">
            <a:extLst>
              <a:ext uri="{FF2B5EF4-FFF2-40B4-BE49-F238E27FC236}">
                <a16:creationId xmlns:a16="http://schemas.microsoft.com/office/drawing/2014/main" id="{E7C48A65-064D-487A-BB8F-8B2D5A0C9296}"/>
              </a:ext>
            </a:extLst>
          </p:cNvPr>
          <p:cNvGrpSpPr/>
          <p:nvPr/>
        </p:nvGrpSpPr>
        <p:grpSpPr>
          <a:xfrm>
            <a:off x="537409" y="3425840"/>
            <a:ext cx="2116456" cy="629660"/>
            <a:chOff x="2154554" y="2677240"/>
            <a:chExt cx="2116456" cy="629660"/>
          </a:xfrm>
        </p:grpSpPr>
        <p:sp>
          <p:nvSpPr>
            <p:cNvPr id="86" name="Triangolo isoscele 50">
              <a:extLst>
                <a:ext uri="{FF2B5EF4-FFF2-40B4-BE49-F238E27FC236}">
                  <a16:creationId xmlns:a16="http://schemas.microsoft.com/office/drawing/2014/main" id="{24EA16F7-D98D-4039-959B-81E789168DF0}"/>
                </a:ext>
              </a:extLst>
            </p:cNvPr>
            <p:cNvSpPr/>
            <p:nvPr/>
          </p:nvSpPr>
          <p:spPr>
            <a:xfrm rot="10800000">
              <a:off x="3749548" y="2677244"/>
              <a:ext cx="521462" cy="62965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Rettangolo 51">
              <a:extLst>
                <a:ext uri="{FF2B5EF4-FFF2-40B4-BE49-F238E27FC236}">
                  <a16:creationId xmlns:a16="http://schemas.microsoft.com/office/drawing/2014/main" id="{5220B67A-472F-4747-AA9B-27A2033E2380}"/>
                </a:ext>
              </a:extLst>
            </p:cNvPr>
            <p:cNvSpPr/>
            <p:nvPr/>
          </p:nvSpPr>
          <p:spPr>
            <a:xfrm>
              <a:off x="2415014" y="2677244"/>
              <a:ext cx="1604536" cy="629656"/>
            </a:xfrm>
            <a:prstGeom prst="rect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88" name="Triangolo isoscele 74">
              <a:extLst>
                <a:ext uri="{FF2B5EF4-FFF2-40B4-BE49-F238E27FC236}">
                  <a16:creationId xmlns:a16="http://schemas.microsoft.com/office/drawing/2014/main" id="{5C01C10D-38FC-4C05-A8EA-787012E4E277}"/>
                </a:ext>
              </a:extLst>
            </p:cNvPr>
            <p:cNvSpPr/>
            <p:nvPr/>
          </p:nvSpPr>
          <p:spPr>
            <a:xfrm>
              <a:off x="2154554" y="2677240"/>
              <a:ext cx="521462" cy="62965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9" name="Elaborazione 17">
            <a:extLst>
              <a:ext uri="{FF2B5EF4-FFF2-40B4-BE49-F238E27FC236}">
                <a16:creationId xmlns:a16="http://schemas.microsoft.com/office/drawing/2014/main" id="{D5BE92D8-5571-4ABA-8889-27EDC2D0D4B3}"/>
              </a:ext>
            </a:extLst>
          </p:cNvPr>
          <p:cNvSpPr/>
          <p:nvPr/>
        </p:nvSpPr>
        <p:spPr>
          <a:xfrm>
            <a:off x="624788" y="3463076"/>
            <a:ext cx="1941697" cy="5417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1800" dirty="0" err="1">
                <a:solidFill>
                  <a:schemeClr val="bg1">
                    <a:lumMod val="65000"/>
                  </a:scheme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ElementalLoad</a:t>
            </a:r>
            <a:endParaRPr lang="en-US" sz="1800" dirty="0">
              <a:solidFill>
                <a:schemeClr val="bg1">
                  <a:lumMod val="65000"/>
                </a:schemeClr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grpSp>
        <p:nvGrpSpPr>
          <p:cNvPr id="93" name="Group 80">
            <a:extLst>
              <a:ext uri="{FF2B5EF4-FFF2-40B4-BE49-F238E27FC236}">
                <a16:creationId xmlns:a16="http://schemas.microsoft.com/office/drawing/2014/main" id="{127A0CEA-6FCF-4A90-AF97-E5D02223634F}"/>
              </a:ext>
            </a:extLst>
          </p:cNvPr>
          <p:cNvGrpSpPr/>
          <p:nvPr/>
        </p:nvGrpSpPr>
        <p:grpSpPr>
          <a:xfrm>
            <a:off x="2515222" y="3425835"/>
            <a:ext cx="2116456" cy="629660"/>
            <a:chOff x="2154554" y="2677240"/>
            <a:chExt cx="2116456" cy="629660"/>
          </a:xfrm>
        </p:grpSpPr>
        <p:sp>
          <p:nvSpPr>
            <p:cNvPr id="94" name="Triangolo isoscele 50">
              <a:extLst>
                <a:ext uri="{FF2B5EF4-FFF2-40B4-BE49-F238E27FC236}">
                  <a16:creationId xmlns:a16="http://schemas.microsoft.com/office/drawing/2014/main" id="{BBF6CB16-EE7D-43AB-8177-54A9BA415D75}"/>
                </a:ext>
              </a:extLst>
            </p:cNvPr>
            <p:cNvSpPr/>
            <p:nvPr/>
          </p:nvSpPr>
          <p:spPr>
            <a:xfrm rot="10800000">
              <a:off x="3749548" y="2677244"/>
              <a:ext cx="521462" cy="62965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Rettangolo 51">
              <a:extLst>
                <a:ext uri="{FF2B5EF4-FFF2-40B4-BE49-F238E27FC236}">
                  <a16:creationId xmlns:a16="http://schemas.microsoft.com/office/drawing/2014/main" id="{85A7809C-E2BE-4F11-AA28-277E8B587A1B}"/>
                </a:ext>
              </a:extLst>
            </p:cNvPr>
            <p:cNvSpPr/>
            <p:nvPr/>
          </p:nvSpPr>
          <p:spPr>
            <a:xfrm>
              <a:off x="2415014" y="2677244"/>
              <a:ext cx="1604536" cy="629656"/>
            </a:xfrm>
            <a:prstGeom prst="rect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96" name="Triangolo isoscele 74">
              <a:extLst>
                <a:ext uri="{FF2B5EF4-FFF2-40B4-BE49-F238E27FC236}">
                  <a16:creationId xmlns:a16="http://schemas.microsoft.com/office/drawing/2014/main" id="{471049B1-EF21-44A5-9C5D-9E77C1C0ED3C}"/>
                </a:ext>
              </a:extLst>
            </p:cNvPr>
            <p:cNvSpPr/>
            <p:nvPr/>
          </p:nvSpPr>
          <p:spPr>
            <a:xfrm>
              <a:off x="2154554" y="2677240"/>
              <a:ext cx="521462" cy="62965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7" name="Elaborazione 17">
            <a:extLst>
              <a:ext uri="{FF2B5EF4-FFF2-40B4-BE49-F238E27FC236}">
                <a16:creationId xmlns:a16="http://schemas.microsoft.com/office/drawing/2014/main" id="{F2DBE674-2755-4EB6-AF00-9DD99C074062}"/>
              </a:ext>
            </a:extLst>
          </p:cNvPr>
          <p:cNvSpPr/>
          <p:nvPr/>
        </p:nvSpPr>
        <p:spPr>
          <a:xfrm>
            <a:off x="2602601" y="3463071"/>
            <a:ext cx="1941697" cy="5417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err="1">
                <a:solidFill>
                  <a:schemeClr val="bg1">
                    <a:lumMod val="65000"/>
                  </a:scheme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NodalLoad</a:t>
            </a:r>
            <a:endParaRPr lang="en-US" sz="1800" dirty="0">
              <a:solidFill>
                <a:schemeClr val="bg1">
                  <a:lumMod val="65000"/>
                </a:schemeClr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grpSp>
        <p:nvGrpSpPr>
          <p:cNvPr id="98" name="Group 80">
            <a:extLst>
              <a:ext uri="{FF2B5EF4-FFF2-40B4-BE49-F238E27FC236}">
                <a16:creationId xmlns:a16="http://schemas.microsoft.com/office/drawing/2014/main" id="{EC35C8EC-1154-4A3A-8C61-F151BF8E2CF6}"/>
              </a:ext>
            </a:extLst>
          </p:cNvPr>
          <p:cNvGrpSpPr/>
          <p:nvPr/>
        </p:nvGrpSpPr>
        <p:grpSpPr>
          <a:xfrm>
            <a:off x="4493035" y="3430750"/>
            <a:ext cx="2116456" cy="629660"/>
            <a:chOff x="2154554" y="2677240"/>
            <a:chExt cx="2116456" cy="629660"/>
          </a:xfrm>
        </p:grpSpPr>
        <p:sp>
          <p:nvSpPr>
            <p:cNvPr id="99" name="Triangolo isoscele 50">
              <a:extLst>
                <a:ext uri="{FF2B5EF4-FFF2-40B4-BE49-F238E27FC236}">
                  <a16:creationId xmlns:a16="http://schemas.microsoft.com/office/drawing/2014/main" id="{81752FF9-6B0C-4C59-8199-3101FC05206B}"/>
                </a:ext>
              </a:extLst>
            </p:cNvPr>
            <p:cNvSpPr/>
            <p:nvPr/>
          </p:nvSpPr>
          <p:spPr>
            <a:xfrm rot="10800000">
              <a:off x="3749548" y="2677244"/>
              <a:ext cx="521462" cy="62965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Rettangolo 51">
              <a:extLst>
                <a:ext uri="{FF2B5EF4-FFF2-40B4-BE49-F238E27FC236}">
                  <a16:creationId xmlns:a16="http://schemas.microsoft.com/office/drawing/2014/main" id="{C276A4CB-B09F-41BA-9BB0-A18E8DBBC5DC}"/>
                </a:ext>
              </a:extLst>
            </p:cNvPr>
            <p:cNvSpPr/>
            <p:nvPr/>
          </p:nvSpPr>
          <p:spPr>
            <a:xfrm>
              <a:off x="2415014" y="2677244"/>
              <a:ext cx="1604536" cy="629656"/>
            </a:xfrm>
            <a:prstGeom prst="rect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101" name="Triangolo isoscele 74">
              <a:extLst>
                <a:ext uri="{FF2B5EF4-FFF2-40B4-BE49-F238E27FC236}">
                  <a16:creationId xmlns:a16="http://schemas.microsoft.com/office/drawing/2014/main" id="{259AE8CA-85FD-4EF8-B25F-6A8FB4A484F6}"/>
                </a:ext>
              </a:extLst>
            </p:cNvPr>
            <p:cNvSpPr/>
            <p:nvPr/>
          </p:nvSpPr>
          <p:spPr>
            <a:xfrm>
              <a:off x="2154554" y="2677240"/>
              <a:ext cx="521462" cy="62965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2" name="Elaborazione 17">
            <a:extLst>
              <a:ext uri="{FF2B5EF4-FFF2-40B4-BE49-F238E27FC236}">
                <a16:creationId xmlns:a16="http://schemas.microsoft.com/office/drawing/2014/main" id="{2C9DC01C-74C2-46BE-90B5-799E1D2F812D}"/>
              </a:ext>
            </a:extLst>
          </p:cNvPr>
          <p:cNvSpPr/>
          <p:nvPr/>
        </p:nvSpPr>
        <p:spPr>
          <a:xfrm>
            <a:off x="4580414" y="3467986"/>
            <a:ext cx="1941697" cy="5417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err="1">
                <a:solidFill>
                  <a:schemeClr val="bg1">
                    <a:lumMod val="65000"/>
                  </a:scheme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SP_Constraint</a:t>
            </a:r>
            <a:endParaRPr lang="en-US" sz="1800" dirty="0">
              <a:solidFill>
                <a:schemeClr val="bg1">
                  <a:lumMod val="65000"/>
                </a:schemeClr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cxnSp>
        <p:nvCxnSpPr>
          <p:cNvPr id="84" name="Straight Connector 3">
            <a:extLst>
              <a:ext uri="{FF2B5EF4-FFF2-40B4-BE49-F238E27FC236}">
                <a16:creationId xmlns:a16="http://schemas.microsoft.com/office/drawing/2014/main" id="{C7BF0DAE-4108-4E83-8521-4BDB0466FDFE}"/>
              </a:ext>
            </a:extLst>
          </p:cNvPr>
          <p:cNvCxnSpPr>
            <a:cxnSpLocks/>
            <a:stCxn id="88" idx="0"/>
            <a:endCxn id="99" idx="2"/>
          </p:cNvCxnSpPr>
          <p:nvPr/>
        </p:nvCxnSpPr>
        <p:spPr>
          <a:xfrm>
            <a:off x="798140" y="3425840"/>
            <a:ext cx="5811351" cy="4914"/>
          </a:xfrm>
          <a:prstGeom prst="line">
            <a:avLst/>
          </a:prstGeom>
          <a:ln w="19050" cap="rnd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Connettore 2 105">
            <a:extLst>
              <a:ext uri="{FF2B5EF4-FFF2-40B4-BE49-F238E27FC236}">
                <a16:creationId xmlns:a16="http://schemas.microsoft.com/office/drawing/2014/main" id="{F88C8F90-5C57-42A0-B801-42A44357E21C}"/>
              </a:ext>
            </a:extLst>
          </p:cNvPr>
          <p:cNvCxnSpPr>
            <a:cxnSpLocks/>
          </p:cNvCxnSpPr>
          <p:nvPr/>
        </p:nvCxnSpPr>
        <p:spPr>
          <a:xfrm>
            <a:off x="5352914" y="2297151"/>
            <a:ext cx="0" cy="1293542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Elaborazione 18">
            <a:extLst>
              <a:ext uri="{FF2B5EF4-FFF2-40B4-BE49-F238E27FC236}">
                <a16:creationId xmlns:a16="http://schemas.microsoft.com/office/drawing/2014/main" id="{A99E60D8-F27C-49FE-BE26-41BD66442FA0}"/>
              </a:ext>
            </a:extLst>
          </p:cNvPr>
          <p:cNvSpPr/>
          <p:nvPr/>
        </p:nvSpPr>
        <p:spPr>
          <a:xfrm>
            <a:off x="4192416" y="285255"/>
            <a:ext cx="1974282" cy="5417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20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DEFINITIONS</a:t>
            </a:r>
          </a:p>
        </p:txBody>
      </p:sp>
      <p:sp>
        <p:nvSpPr>
          <p:cNvPr id="68" name="Elaborazione 18">
            <a:extLst>
              <a:ext uri="{FF2B5EF4-FFF2-40B4-BE49-F238E27FC236}">
                <a16:creationId xmlns:a16="http://schemas.microsoft.com/office/drawing/2014/main" id="{127330F3-85EA-4BD0-8FED-7648B393C731}"/>
              </a:ext>
            </a:extLst>
          </p:cNvPr>
          <p:cNvSpPr/>
          <p:nvPr/>
        </p:nvSpPr>
        <p:spPr>
          <a:xfrm>
            <a:off x="2716674" y="4171555"/>
            <a:ext cx="1974282" cy="5417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20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CONDITIONS</a:t>
            </a:r>
          </a:p>
        </p:txBody>
      </p:sp>
      <p:sp>
        <p:nvSpPr>
          <p:cNvPr id="74" name="Elaborazione 17">
            <a:extLst>
              <a:ext uri="{FF2B5EF4-FFF2-40B4-BE49-F238E27FC236}">
                <a16:creationId xmlns:a16="http://schemas.microsoft.com/office/drawing/2014/main" id="{DC72F9CE-477E-4E73-B8D6-1050C41C17CF}"/>
              </a:ext>
            </a:extLst>
          </p:cNvPr>
          <p:cNvSpPr/>
          <p:nvPr/>
        </p:nvSpPr>
        <p:spPr>
          <a:xfrm>
            <a:off x="2538233" y="2812926"/>
            <a:ext cx="707145" cy="2576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en-US" sz="32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+</a:t>
            </a:r>
            <a:endParaRPr lang="en-US" sz="16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grpSp>
        <p:nvGrpSpPr>
          <p:cNvPr id="75" name="Group 80">
            <a:extLst>
              <a:ext uri="{FF2B5EF4-FFF2-40B4-BE49-F238E27FC236}">
                <a16:creationId xmlns:a16="http://schemas.microsoft.com/office/drawing/2014/main" id="{11D03413-4ECD-472F-A4BA-24CC57831CB8}"/>
              </a:ext>
            </a:extLst>
          </p:cNvPr>
          <p:cNvGrpSpPr/>
          <p:nvPr/>
        </p:nvGrpSpPr>
        <p:grpSpPr>
          <a:xfrm>
            <a:off x="2871547" y="2626903"/>
            <a:ext cx="2116456" cy="629660"/>
            <a:chOff x="2154554" y="2677240"/>
            <a:chExt cx="2116456" cy="629660"/>
          </a:xfrm>
        </p:grpSpPr>
        <p:sp>
          <p:nvSpPr>
            <p:cNvPr id="76" name="Triangolo isoscele 50">
              <a:extLst>
                <a:ext uri="{FF2B5EF4-FFF2-40B4-BE49-F238E27FC236}">
                  <a16:creationId xmlns:a16="http://schemas.microsoft.com/office/drawing/2014/main" id="{04E723A9-9670-4FFE-89F5-C1BBC1F127FF}"/>
                </a:ext>
              </a:extLst>
            </p:cNvPr>
            <p:cNvSpPr/>
            <p:nvPr/>
          </p:nvSpPr>
          <p:spPr>
            <a:xfrm rot="10800000">
              <a:off x="3749548" y="2677244"/>
              <a:ext cx="521462" cy="629655"/>
            </a:xfrm>
            <a:prstGeom prst="triangle">
              <a:avLst/>
            </a:prstGeom>
            <a:solidFill>
              <a:srgbClr val="00B0F0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ettangolo 51">
              <a:extLst>
                <a:ext uri="{FF2B5EF4-FFF2-40B4-BE49-F238E27FC236}">
                  <a16:creationId xmlns:a16="http://schemas.microsoft.com/office/drawing/2014/main" id="{11F88B8C-AB9D-4D38-9B4D-4A59D734EEAF}"/>
                </a:ext>
              </a:extLst>
            </p:cNvPr>
            <p:cNvSpPr/>
            <p:nvPr/>
          </p:nvSpPr>
          <p:spPr>
            <a:xfrm>
              <a:off x="2415014" y="2677244"/>
              <a:ext cx="1604536" cy="629656"/>
            </a:xfrm>
            <a:prstGeom prst="rect">
              <a:avLst/>
            </a:prstGeom>
            <a:solidFill>
              <a:srgbClr val="00B0F0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79" name="Triangolo isoscele 74">
              <a:extLst>
                <a:ext uri="{FF2B5EF4-FFF2-40B4-BE49-F238E27FC236}">
                  <a16:creationId xmlns:a16="http://schemas.microsoft.com/office/drawing/2014/main" id="{8E3D945F-5E0C-4B72-B352-4ADE50B734AE}"/>
                </a:ext>
              </a:extLst>
            </p:cNvPr>
            <p:cNvSpPr/>
            <p:nvPr/>
          </p:nvSpPr>
          <p:spPr>
            <a:xfrm>
              <a:off x="2154554" y="2677240"/>
              <a:ext cx="521462" cy="629655"/>
            </a:xfrm>
            <a:prstGeom prst="triangle">
              <a:avLst/>
            </a:prstGeom>
            <a:solidFill>
              <a:srgbClr val="00B0F0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1" name="Elaborazione 17">
            <a:extLst>
              <a:ext uri="{FF2B5EF4-FFF2-40B4-BE49-F238E27FC236}">
                <a16:creationId xmlns:a16="http://schemas.microsoft.com/office/drawing/2014/main" id="{FFAE1818-A1C4-4981-9809-E8E6C2F2155B}"/>
              </a:ext>
            </a:extLst>
          </p:cNvPr>
          <p:cNvSpPr/>
          <p:nvPr/>
        </p:nvSpPr>
        <p:spPr>
          <a:xfrm>
            <a:off x="2958926" y="2664139"/>
            <a:ext cx="1941697" cy="5417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node -mass</a:t>
            </a:r>
          </a:p>
        </p:txBody>
      </p:sp>
      <p:sp>
        <p:nvSpPr>
          <p:cNvPr id="104" name="Elaborazione 17">
            <a:extLst>
              <a:ext uri="{FF2B5EF4-FFF2-40B4-BE49-F238E27FC236}">
                <a16:creationId xmlns:a16="http://schemas.microsoft.com/office/drawing/2014/main" id="{F76E98AA-9A69-4420-B3C6-465DE498A870}"/>
              </a:ext>
            </a:extLst>
          </p:cNvPr>
          <p:cNvSpPr/>
          <p:nvPr/>
        </p:nvSpPr>
        <p:spPr>
          <a:xfrm>
            <a:off x="5109850" y="835056"/>
            <a:ext cx="1466492" cy="5417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+ </a:t>
            </a:r>
            <a:r>
              <a:rPr lang="en-US" sz="1100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frictionModel</a:t>
            </a:r>
            <a:endParaRPr lang="en-US" sz="11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 algn="ctr"/>
            <a:r>
              <a:rPr lang="en-US" sz="11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+ </a:t>
            </a:r>
            <a:r>
              <a:rPr lang="en-US" sz="1100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randomVariable</a:t>
            </a:r>
            <a:endParaRPr lang="en-US" sz="11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0494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81" grpId="0"/>
      <p:bldP spid="10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egnaposto testo 5">
            <a:extLst>
              <a:ext uri="{FF2B5EF4-FFF2-40B4-BE49-F238E27FC236}">
                <a16:creationId xmlns:a16="http://schemas.microsoft.com/office/drawing/2014/main" id="{7367DE26-D4B0-4083-9E63-72AFE4D405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Creation and assignments</a:t>
            </a:r>
            <a:endParaRPr lang="en-US" b="0" i="1" dirty="0"/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6627652" y="4165592"/>
            <a:ext cx="2516350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STKO</a:t>
            </a:r>
          </a:p>
        </p:txBody>
      </p:sp>
      <p:sp>
        <p:nvSpPr>
          <p:cNvPr id="9" name="Segnaposto testo 3">
            <a:extLst>
              <a:ext uri="{FF2B5EF4-FFF2-40B4-BE49-F238E27FC236}">
                <a16:creationId xmlns:a16="http://schemas.microsoft.com/office/drawing/2014/main" id="{8DD84E20-B60E-4C4A-B93C-358146C282C3}"/>
              </a:ext>
            </a:extLst>
          </p:cNvPr>
          <p:cNvSpPr txBox="1">
            <a:spLocks/>
          </p:cNvSpPr>
          <p:nvPr/>
        </p:nvSpPr>
        <p:spPr>
          <a:xfrm>
            <a:off x="327503" y="530344"/>
            <a:ext cx="7762079" cy="4152899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900" indent="-342900">
              <a:lnSpc>
                <a:spcPct val="130000"/>
              </a:lnSpc>
              <a:buClr>
                <a:srgbClr val="FFB13F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available operations</a:t>
            </a:r>
          </a:p>
          <a:p>
            <a:pPr>
              <a:lnSpc>
                <a:spcPct val="130000"/>
              </a:lnSpc>
              <a:buClr>
                <a:srgbClr val="FFB13F"/>
              </a:buClr>
            </a:pPr>
            <a:endParaRPr lang="en-US" sz="1600" b="1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>
              <a:lnSpc>
                <a:spcPct val="130000"/>
              </a:lnSpc>
              <a:buClr>
                <a:srgbClr val="FFB13F"/>
              </a:buClr>
            </a:pPr>
            <a:endParaRPr lang="en-US" sz="1600" b="1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 marL="342900" indent="-342900">
              <a:lnSpc>
                <a:spcPct val="130000"/>
              </a:lnSpc>
              <a:buClr>
                <a:srgbClr val="FFB13F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color coding</a:t>
            </a:r>
          </a:p>
          <a:p>
            <a:pPr marL="342900" indent="-342900">
              <a:lnSpc>
                <a:spcPct val="130000"/>
              </a:lnSpc>
              <a:buClr>
                <a:srgbClr val="FFB13F"/>
              </a:buClr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tx1"/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 marL="342900" indent="-342900">
              <a:lnSpc>
                <a:spcPct val="130000"/>
              </a:lnSpc>
              <a:buClr>
                <a:srgbClr val="FFB13F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assignment</a:t>
            </a:r>
          </a:p>
          <a:p>
            <a:pPr>
              <a:lnSpc>
                <a:spcPct val="130000"/>
              </a:lnSpc>
              <a:buClr>
                <a:srgbClr val="FFB13F"/>
              </a:buClr>
            </a:pPr>
            <a:endParaRPr lang="en-US" sz="1600" dirty="0">
              <a:solidFill>
                <a:schemeClr val="tx1"/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>
              <a:lnSpc>
                <a:spcPct val="130000"/>
              </a:lnSpc>
              <a:buClr>
                <a:srgbClr val="FFB13F"/>
              </a:buClr>
            </a:pPr>
            <a:endParaRPr lang="en-US" sz="1600" dirty="0">
              <a:solidFill>
                <a:schemeClr val="tx1"/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 marL="342900" indent="-342900">
              <a:lnSpc>
                <a:spcPct val="130000"/>
              </a:lnSpc>
              <a:buClr>
                <a:srgbClr val="FFB13F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inclusion in Analysis steps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EE565FF9-E6C1-4DF2-B45B-6AF1B249B9F7}"/>
              </a:ext>
            </a:extLst>
          </p:cNvPr>
          <p:cNvSpPr txBox="1"/>
          <p:nvPr/>
        </p:nvSpPr>
        <p:spPr>
          <a:xfrm>
            <a:off x="5812515" y="1197890"/>
            <a:ext cx="2794792" cy="616836"/>
          </a:xfrm>
          <a:prstGeom prst="rect">
            <a:avLst/>
          </a:prstGeom>
          <a:noFill/>
        </p:spPr>
        <p:txBody>
          <a:bodyPr wrap="square" numCol="1">
            <a:spAutoFit/>
          </a:bodyPr>
          <a:lstStyle/>
          <a:p>
            <a:pPr>
              <a:lnSpc>
                <a:spcPct val="150000"/>
              </a:lnSpc>
            </a:pPr>
            <a:r>
              <a:rPr lang="it-IT" sz="1200" dirty="0">
                <a:solidFill>
                  <a:schemeClr val="bg1">
                    <a:lumMod val="8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Not </a:t>
            </a:r>
            <a:r>
              <a:rPr lang="it-IT" sz="1200" dirty="0" err="1">
                <a:solidFill>
                  <a:schemeClr val="bg1">
                    <a:lumMod val="8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Used</a:t>
            </a:r>
            <a:endParaRPr lang="it-IT" sz="1200" dirty="0">
              <a:solidFill>
                <a:schemeClr val="bg1">
                  <a:lumMod val="85000"/>
                </a:schemeClr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  <a:p>
            <a:pPr>
              <a:lnSpc>
                <a:spcPct val="150000"/>
              </a:lnSpc>
            </a:pPr>
            <a:r>
              <a:rPr lang="it-IT" sz="1200" dirty="0" err="1">
                <a:solidFill>
                  <a:srgbClr val="6600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Referenced</a:t>
            </a:r>
            <a:endParaRPr lang="it-IT" sz="1200" dirty="0">
              <a:solidFill>
                <a:srgbClr val="6600FF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92D1865C-33FB-408B-8EAA-498096F77C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5506" y="322833"/>
            <a:ext cx="1619250" cy="771525"/>
          </a:xfrm>
          <a:prstGeom prst="rect">
            <a:avLst/>
          </a:prstGeom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929B45C8-A39E-44D1-9A99-DF6B3068FA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3083" y="322833"/>
            <a:ext cx="1628775" cy="771525"/>
          </a:xfrm>
          <a:prstGeom prst="rect">
            <a:avLst/>
          </a:prstGeom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CABFEA9C-5940-44EE-9D71-C661AF890C03}"/>
              </a:ext>
            </a:extLst>
          </p:cNvPr>
          <p:cNvCxnSpPr>
            <a:cxnSpLocks/>
          </p:cNvCxnSpPr>
          <p:nvPr/>
        </p:nvCxnSpPr>
        <p:spPr>
          <a:xfrm>
            <a:off x="5674995" y="322833"/>
            <a:ext cx="0" cy="4656214"/>
          </a:xfrm>
          <a:prstGeom prst="line">
            <a:avLst/>
          </a:prstGeom>
          <a:ln w="15875">
            <a:solidFill>
              <a:srgbClr val="FF99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CD3D62EE-BC14-4992-A09E-EFCE42B1DE8F}"/>
              </a:ext>
            </a:extLst>
          </p:cNvPr>
          <p:cNvSpPr txBox="1"/>
          <p:nvPr/>
        </p:nvSpPr>
        <p:spPr>
          <a:xfrm>
            <a:off x="2727034" y="1208740"/>
            <a:ext cx="2794792" cy="893834"/>
          </a:xfrm>
          <a:prstGeom prst="rect">
            <a:avLst/>
          </a:prstGeom>
          <a:noFill/>
        </p:spPr>
        <p:txBody>
          <a:bodyPr wrap="square" numCol="1">
            <a:spAutoFit/>
          </a:bodyPr>
          <a:lstStyle/>
          <a:p>
            <a:pPr algn="r">
              <a:lnSpc>
                <a:spcPct val="150000"/>
              </a:lnSpc>
            </a:pPr>
            <a:r>
              <a:rPr lang="it-IT" sz="1200" dirty="0">
                <a:solidFill>
                  <a:schemeClr val="bg1">
                    <a:lumMod val="8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Not </a:t>
            </a:r>
            <a:r>
              <a:rPr lang="it-IT" sz="1200" dirty="0" err="1">
                <a:solidFill>
                  <a:schemeClr val="bg1">
                    <a:lumMod val="8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Used</a:t>
            </a:r>
            <a:endParaRPr lang="it-IT" sz="1200" dirty="0">
              <a:solidFill>
                <a:schemeClr val="bg1">
                  <a:lumMod val="85000"/>
                </a:schemeClr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  <a:p>
            <a:pPr algn="r">
              <a:lnSpc>
                <a:spcPct val="150000"/>
              </a:lnSpc>
            </a:pPr>
            <a:r>
              <a:rPr lang="it-IT" sz="1200" dirty="0" err="1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Used</a:t>
            </a:r>
            <a:endParaRPr lang="it-IT" sz="1200" dirty="0">
              <a:solidFill>
                <a:schemeClr val="bg1">
                  <a:lumMod val="85000"/>
                </a:schemeClr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  <a:p>
            <a:pPr algn="r">
              <a:lnSpc>
                <a:spcPct val="150000"/>
              </a:lnSpc>
            </a:pPr>
            <a:r>
              <a:rPr lang="it-IT" sz="1200" dirty="0" err="1">
                <a:solidFill>
                  <a:srgbClr val="6600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Referenced</a:t>
            </a:r>
            <a:endParaRPr lang="it-IT" sz="1200" dirty="0">
              <a:solidFill>
                <a:srgbClr val="6600FF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8" name="CasellaDiTesto 47">
            <a:extLst>
              <a:ext uri="{FF2B5EF4-FFF2-40B4-BE49-F238E27FC236}">
                <a16:creationId xmlns:a16="http://schemas.microsoft.com/office/drawing/2014/main" id="{017787CF-76CA-42C9-A4AC-CC76C923E5A4}"/>
              </a:ext>
            </a:extLst>
          </p:cNvPr>
          <p:cNvSpPr txBox="1"/>
          <p:nvPr/>
        </p:nvSpPr>
        <p:spPr>
          <a:xfrm>
            <a:off x="2578702" y="2094483"/>
            <a:ext cx="29600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no DRAG and DROP</a:t>
            </a:r>
          </a:p>
          <a:p>
            <a:pPr algn="r"/>
            <a:r>
              <a:rPr lang="en-US" sz="16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target has to be selected </a:t>
            </a:r>
            <a:r>
              <a:rPr lang="en-US" sz="1600" b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BEFORE</a:t>
            </a:r>
            <a:r>
              <a:rPr lang="en-US" sz="16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 clicking OK</a:t>
            </a:r>
          </a:p>
          <a:p>
            <a:pPr algn="r"/>
            <a:r>
              <a:rPr lang="en-US" sz="1600" i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some conditions have </a:t>
            </a:r>
            <a:r>
              <a:rPr lang="en-US" sz="1600" b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restricted selection*</a:t>
            </a:r>
            <a:endParaRPr lang="it-IT" sz="1600" b="1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9" name="CasellaDiTesto 48">
            <a:extLst>
              <a:ext uri="{FF2B5EF4-FFF2-40B4-BE49-F238E27FC236}">
                <a16:creationId xmlns:a16="http://schemas.microsoft.com/office/drawing/2014/main" id="{D6275AE5-B825-45CA-BC7E-D31DD3F1FE2F}"/>
              </a:ext>
            </a:extLst>
          </p:cNvPr>
          <p:cNvSpPr txBox="1"/>
          <p:nvPr/>
        </p:nvSpPr>
        <p:spPr>
          <a:xfrm>
            <a:off x="5779103" y="2176891"/>
            <a:ext cx="20525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definitions are not assigned, just referenced in the </a:t>
            </a:r>
            <a:r>
              <a:rPr lang="en-US" sz="1600" i="1" dirty="0" err="1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loadPattern</a:t>
            </a:r>
            <a:endParaRPr lang="it-IT" sz="1600" i="1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0" name="TextBox 25">
            <a:extLst>
              <a:ext uri="{FF2B5EF4-FFF2-40B4-BE49-F238E27FC236}">
                <a16:creationId xmlns:a16="http://schemas.microsoft.com/office/drawing/2014/main" id="{EE35B5BD-83EE-4FD9-A8C8-357F7B341169}"/>
              </a:ext>
            </a:extLst>
          </p:cNvPr>
          <p:cNvSpPr txBox="1"/>
          <p:nvPr/>
        </p:nvSpPr>
        <p:spPr>
          <a:xfrm>
            <a:off x="5202554" y="4798123"/>
            <a:ext cx="169906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t-IT" sz="1200" i="1" u="sng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*</a:t>
            </a:r>
            <a:r>
              <a:rPr lang="it-IT" sz="1200" i="1" u="sng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see</a:t>
            </a:r>
            <a:r>
              <a:rPr lang="it-IT" sz="1200" i="1" u="sng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slide 17 </a:t>
            </a:r>
            <a:endParaRPr lang="it-IT" sz="1200" i="1" u="sng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pic>
        <p:nvPicPr>
          <p:cNvPr id="33" name="Immagine 32">
            <a:extLst>
              <a:ext uri="{FF2B5EF4-FFF2-40B4-BE49-F238E27FC236}">
                <a16:creationId xmlns:a16="http://schemas.microsoft.com/office/drawing/2014/main" id="{CA64977F-8C52-4808-9C3B-10BAE616040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66" t="60489"/>
          <a:stretch/>
        </p:blipFill>
        <p:spPr>
          <a:xfrm>
            <a:off x="809562" y="3446321"/>
            <a:ext cx="3738781" cy="797804"/>
          </a:xfrm>
          <a:prstGeom prst="rect">
            <a:avLst/>
          </a:prstGeom>
        </p:spPr>
      </p:pic>
      <p:sp>
        <p:nvSpPr>
          <p:cNvPr id="53" name="CasellaDiTesto 52">
            <a:extLst>
              <a:ext uri="{FF2B5EF4-FFF2-40B4-BE49-F238E27FC236}">
                <a16:creationId xmlns:a16="http://schemas.microsoft.com/office/drawing/2014/main" id="{7485716A-26F5-42FC-AEDD-DDC0C1EBF602}"/>
              </a:ext>
            </a:extLst>
          </p:cNvPr>
          <p:cNvSpPr txBox="1"/>
          <p:nvPr/>
        </p:nvSpPr>
        <p:spPr>
          <a:xfrm>
            <a:off x="809562" y="4244125"/>
            <a:ext cx="44281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Mass</a:t>
            </a:r>
            <a:r>
              <a:rPr lang="en-US" sz="1600" i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: no need for referencing</a:t>
            </a:r>
          </a:p>
          <a:p>
            <a:r>
              <a:rPr lang="en-US" sz="1600" b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Load</a:t>
            </a:r>
            <a:r>
              <a:rPr lang="en-US" sz="1600" i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: added in the </a:t>
            </a:r>
            <a:r>
              <a:rPr lang="en-US" sz="1600" b="1" i="1" dirty="0" err="1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loadPattern</a:t>
            </a:r>
            <a:endParaRPr lang="en-US" sz="1600" b="1" i="1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600" b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Constraints</a:t>
            </a:r>
            <a:r>
              <a:rPr lang="en-US" sz="1600" i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: added in the </a:t>
            </a:r>
            <a:r>
              <a:rPr lang="en-US" sz="1600" b="1" i="1" dirty="0" err="1">
                <a:solidFill>
                  <a:srgbClr val="00B0F0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constraintPattern</a:t>
            </a:r>
            <a:endParaRPr lang="it-IT" sz="1600" b="1" dirty="0">
              <a:solidFill>
                <a:srgbClr val="00B0F0"/>
              </a:solidFill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62027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Definitions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5061940" cy="262691"/>
          </a:xfrm>
        </p:spPr>
        <p:txBody>
          <a:bodyPr/>
          <a:lstStyle/>
          <a:p>
            <a:r>
              <a:rPr lang="it-IT" dirty="0" err="1"/>
              <a:t>What</a:t>
            </a:r>
            <a:r>
              <a:rPr lang="it-IT" dirty="0"/>
              <a:t> </a:t>
            </a:r>
            <a:r>
              <a:rPr lang="it-IT" dirty="0" err="1"/>
              <a:t>is</a:t>
            </a:r>
            <a:r>
              <a:rPr lang="it-IT" dirty="0"/>
              <a:t> a </a:t>
            </a:r>
            <a:r>
              <a:rPr lang="it-IT" dirty="0" err="1"/>
              <a:t>timeSeries</a:t>
            </a:r>
            <a:r>
              <a:rPr lang="it-IT" dirty="0"/>
              <a:t> in </a:t>
            </a:r>
            <a:r>
              <a:rPr lang="it-IT" dirty="0" err="1"/>
              <a:t>OpenSees</a:t>
            </a:r>
            <a:r>
              <a:rPr lang="it-IT" dirty="0"/>
              <a:t>?</a:t>
            </a:r>
            <a:endParaRPr lang="en-GB" b="0" i="1" dirty="0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4AC2929-A43B-4624-ADF8-048B99FBD067}"/>
              </a:ext>
            </a:extLst>
          </p:cNvPr>
          <p:cNvSpPr txBox="1"/>
          <p:nvPr/>
        </p:nvSpPr>
        <p:spPr>
          <a:xfrm>
            <a:off x="288251" y="624592"/>
            <a:ext cx="812182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Generally a </a:t>
            </a:r>
            <a:r>
              <a:rPr lang="en-US" sz="1800" dirty="0" err="1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timeSeries</a:t>
            </a:r>
            <a:r>
              <a:rPr lang="en-US" sz="18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b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the relationship between the </a:t>
            </a:r>
            <a:r>
              <a:rPr lang="en-US" sz="1800" b="1" dirty="0">
                <a:solidFill>
                  <a:srgbClr val="FF0000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TIME</a:t>
            </a:r>
            <a:r>
              <a:rPr lang="en-US" sz="1800" b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 in the domain, t, and the load factor applied to the loads</a:t>
            </a:r>
            <a:r>
              <a:rPr lang="en-US" sz="18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800" b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λ. </a:t>
            </a:r>
            <a:r>
              <a:rPr lang="en-US" sz="18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Each </a:t>
            </a:r>
            <a:r>
              <a:rPr lang="en-US" sz="1800" dirty="0" err="1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timeSeries</a:t>
            </a:r>
            <a:r>
              <a:rPr lang="en-US" sz="18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 object is associated with a load Pattern object, which contains the loads to which is applied to factor λ.</a:t>
            </a:r>
          </a:p>
          <a:p>
            <a:endParaRPr lang="en-US" sz="1600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600" dirty="0" err="1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timeSeries</a:t>
            </a:r>
            <a:r>
              <a:rPr lang="en-US" sz="16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 act differently depending on what type of object the are referenced to</a:t>
            </a:r>
          </a:p>
          <a:p>
            <a:r>
              <a:rPr lang="en-US" sz="1600" i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(if associated with a </a:t>
            </a:r>
            <a:r>
              <a:rPr lang="en-US" sz="1600" i="1" dirty="0" err="1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uniformExcitation</a:t>
            </a:r>
            <a:r>
              <a:rPr lang="en-US" sz="1600" i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 object, t is the acceleration or velocity </a:t>
            </a:r>
          </a:p>
          <a:p>
            <a:r>
              <a:rPr lang="en-US" sz="1600" i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applied at the constrained DOF of the structure)</a:t>
            </a:r>
            <a:endParaRPr lang="it-IT" sz="1600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1" name="Immagine 20">
            <a:extLst>
              <a:ext uri="{FF2B5EF4-FFF2-40B4-BE49-F238E27FC236}">
                <a16:creationId xmlns:a16="http://schemas.microsoft.com/office/drawing/2014/main" id="{13A2E169-0B7B-496B-81E1-67FD8B3067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7072" y="3530089"/>
            <a:ext cx="3032760" cy="718701"/>
          </a:xfrm>
          <a:prstGeom prst="rect">
            <a:avLst/>
          </a:prstGeom>
        </p:spPr>
      </p:pic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3F228349-E161-431C-8A7F-E240C49B56A1}"/>
              </a:ext>
            </a:extLst>
          </p:cNvPr>
          <p:cNvSpPr txBox="1"/>
          <p:nvPr/>
        </p:nvSpPr>
        <p:spPr>
          <a:xfrm>
            <a:off x="279672" y="3088365"/>
            <a:ext cx="689950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The same </a:t>
            </a:r>
            <a:r>
              <a:rPr lang="en-US" sz="1600" dirty="0" err="1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timeSeries</a:t>
            </a:r>
            <a:r>
              <a:rPr lang="en-US" sz="16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 can be </a:t>
            </a:r>
            <a:r>
              <a:rPr lang="en-US" sz="1600" b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reused</a:t>
            </a:r>
            <a:r>
              <a:rPr lang="en-US" sz="16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 for multiple analyses</a:t>
            </a:r>
          </a:p>
          <a:p>
            <a:endParaRPr lang="en-US" sz="1600" i="1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US" sz="1600" i="1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US" sz="1600" i="1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US" sz="1600" i="1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600" i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It is particularly important to reset the </a:t>
            </a:r>
            <a:r>
              <a:rPr lang="en-US" sz="1600" i="1" dirty="0" err="1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pseudoTime</a:t>
            </a:r>
            <a:r>
              <a:rPr lang="en-US" sz="1600" i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 in analysis with </a:t>
            </a:r>
            <a:r>
              <a:rPr lang="en-US" sz="1600" i="1" dirty="0" err="1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displacementControl</a:t>
            </a:r>
            <a:r>
              <a:rPr lang="en-US" sz="1600" i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 as second stage, otherwise I would be using the 100% of the load of the first stage as the first load multiplier. </a:t>
            </a:r>
            <a:endParaRPr lang="it-IT" sz="1600" i="1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F425F37B-0EBA-4311-B31A-F7003C9A973D}"/>
              </a:ext>
            </a:extLst>
          </p:cNvPr>
          <p:cNvSpPr txBox="1"/>
          <p:nvPr/>
        </p:nvSpPr>
        <p:spPr>
          <a:xfrm>
            <a:off x="6709002" y="3953652"/>
            <a:ext cx="8667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400" b="1" dirty="0">
                <a:solidFill>
                  <a:srgbClr val="FF0000"/>
                </a:solidFill>
                <a:latin typeface="+mj-lt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91391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8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Definitions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5061940" cy="262691"/>
          </a:xfrm>
        </p:spPr>
        <p:txBody>
          <a:bodyPr/>
          <a:lstStyle/>
          <a:p>
            <a:r>
              <a:rPr lang="it-IT" dirty="0" err="1"/>
              <a:t>What</a:t>
            </a:r>
            <a:r>
              <a:rPr lang="it-IT" dirty="0"/>
              <a:t> </a:t>
            </a:r>
            <a:r>
              <a:rPr lang="it-IT" dirty="0" err="1"/>
              <a:t>is</a:t>
            </a:r>
            <a:r>
              <a:rPr lang="it-IT" dirty="0"/>
              <a:t> time in </a:t>
            </a:r>
            <a:r>
              <a:rPr lang="it-IT" dirty="0" err="1"/>
              <a:t>OpenSees</a:t>
            </a:r>
            <a:r>
              <a:rPr lang="it-IT" dirty="0"/>
              <a:t>?</a:t>
            </a:r>
            <a:endParaRPr lang="en-GB" b="0" i="1" dirty="0"/>
          </a:p>
        </p:txBody>
      </p: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BDE28953-B396-4296-A410-B5433C83BD53}"/>
              </a:ext>
            </a:extLst>
          </p:cNvPr>
          <p:cNvSpPr txBox="1"/>
          <p:nvPr/>
        </p:nvSpPr>
        <p:spPr>
          <a:xfrm>
            <a:off x="287149" y="632336"/>
            <a:ext cx="7047101" cy="42165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sz="2000" b="1" dirty="0">
              <a:solidFill>
                <a:srgbClr val="FF0000"/>
              </a:solidFill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2000" b="1" dirty="0">
                <a:solidFill>
                  <a:srgbClr val="FF0000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Time </a:t>
            </a:r>
            <a:r>
              <a:rPr lang="en-US" sz="20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in </a:t>
            </a:r>
            <a:r>
              <a:rPr lang="en-US" sz="2000" dirty="0" err="1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OpenSees</a:t>
            </a:r>
            <a:r>
              <a:rPr lang="en-US" sz="20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 is called </a:t>
            </a:r>
            <a:r>
              <a:rPr lang="en-US" sz="2000" b="1" dirty="0" err="1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pseudoTime</a:t>
            </a:r>
            <a:r>
              <a:rPr lang="en-US" sz="20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, it has a different meaning if you are performing a Static or Dynamic analysis.</a:t>
            </a:r>
          </a:p>
          <a:p>
            <a:r>
              <a:rPr lang="en-US" sz="20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Any analysis has to grow monotonically, in the 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dynamic</a:t>
            </a:r>
            <a:r>
              <a:rPr lang="en-US" sz="20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 analysis the time has the same meaning of </a:t>
            </a:r>
            <a:r>
              <a:rPr lang="en-US" sz="2000" u="sng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real time</a:t>
            </a:r>
            <a:r>
              <a:rPr lang="en-US" sz="20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, in 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static</a:t>
            </a:r>
            <a:r>
              <a:rPr lang="en-US" sz="20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 analysis is </a:t>
            </a:r>
            <a:r>
              <a:rPr lang="en-US" sz="2000" u="sng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fictitious</a:t>
            </a:r>
            <a:r>
              <a:rPr lang="en-US" sz="20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, it just means that the analysis is proceeding.</a:t>
            </a:r>
          </a:p>
          <a:p>
            <a:endParaRPr lang="en-US" sz="1800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US" sz="1800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8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In Static analysis, in </a:t>
            </a:r>
            <a:r>
              <a:rPr lang="en-US" sz="1800" dirty="0" err="1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loadControl</a:t>
            </a:r>
            <a:r>
              <a:rPr lang="en-US" sz="18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 with a linear </a:t>
            </a:r>
            <a:r>
              <a:rPr lang="en-US" sz="1800" dirty="0" err="1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timeSeries</a:t>
            </a:r>
            <a:r>
              <a:rPr lang="en-US" sz="18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, the </a:t>
            </a:r>
          </a:p>
          <a:p>
            <a:r>
              <a:rPr lang="en-US" sz="18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timestep can be considered as the </a:t>
            </a:r>
            <a:r>
              <a:rPr lang="en-US" sz="1800" dirty="0" err="1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loadmultiplier</a:t>
            </a:r>
            <a:endParaRPr lang="en-US" sz="1800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800" b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In </a:t>
            </a:r>
            <a:r>
              <a:rPr lang="en-US" sz="1800" b="1" dirty="0" err="1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displacementControl</a:t>
            </a:r>
            <a:r>
              <a:rPr lang="en-US" sz="1800" b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 the timestep is exactly the load </a:t>
            </a:r>
          </a:p>
          <a:p>
            <a:r>
              <a:rPr lang="en-US" sz="1800" b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multiplier.</a:t>
            </a:r>
          </a:p>
        </p:txBody>
      </p:sp>
    </p:spTree>
    <p:extLst>
      <p:ext uri="{BB962C8B-B14F-4D97-AF65-F5344CB8AC3E}">
        <p14:creationId xmlns:p14="http://schemas.microsoft.com/office/powerpoint/2010/main" val="4978750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9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Definitions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 err="1"/>
              <a:t>timeSeries</a:t>
            </a:r>
            <a:endParaRPr lang="en-GB" b="0" i="1" dirty="0"/>
          </a:p>
        </p:txBody>
      </p:sp>
      <p:pic>
        <p:nvPicPr>
          <p:cNvPr id="16" name="Immagine 15">
            <a:extLst>
              <a:ext uri="{FF2B5EF4-FFF2-40B4-BE49-F238E27FC236}">
                <a16:creationId xmlns:a16="http://schemas.microsoft.com/office/drawing/2014/main" id="{DE4869D1-EA38-44A3-A4BB-827B1A5C1C8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254" t="18140" r="254"/>
          <a:stretch/>
        </p:blipFill>
        <p:spPr>
          <a:xfrm>
            <a:off x="3722469" y="2042444"/>
            <a:ext cx="3754087" cy="768274"/>
          </a:xfrm>
          <a:prstGeom prst="rect">
            <a:avLst/>
          </a:prstGeom>
        </p:spPr>
      </p:pic>
      <p:pic>
        <p:nvPicPr>
          <p:cNvPr id="20" name="Immagine 19">
            <a:extLst>
              <a:ext uri="{FF2B5EF4-FFF2-40B4-BE49-F238E27FC236}">
                <a16:creationId xmlns:a16="http://schemas.microsoft.com/office/drawing/2014/main" id="{A177937B-312F-4F59-8177-8433126505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6555" y="1291174"/>
            <a:ext cx="3819525" cy="790575"/>
          </a:xfrm>
          <a:prstGeom prst="rect">
            <a:avLst/>
          </a:prstGeom>
        </p:spPr>
      </p:pic>
      <p:pic>
        <p:nvPicPr>
          <p:cNvPr id="22" name="Immagine 21">
            <a:extLst>
              <a:ext uri="{FF2B5EF4-FFF2-40B4-BE49-F238E27FC236}">
                <a16:creationId xmlns:a16="http://schemas.microsoft.com/office/drawing/2014/main" id="{01E03F2C-266D-4834-B3DA-ECE88608686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34" r="925"/>
          <a:stretch/>
        </p:blipFill>
        <p:spPr>
          <a:xfrm>
            <a:off x="3666555" y="2880638"/>
            <a:ext cx="3505868" cy="1161605"/>
          </a:xfrm>
          <a:prstGeom prst="rect">
            <a:avLst/>
          </a:prstGeom>
        </p:spPr>
      </p:pic>
      <p:pic>
        <p:nvPicPr>
          <p:cNvPr id="28" name="Immagine 27">
            <a:extLst>
              <a:ext uri="{FF2B5EF4-FFF2-40B4-BE49-F238E27FC236}">
                <a16:creationId xmlns:a16="http://schemas.microsoft.com/office/drawing/2014/main" id="{80464715-0ABB-427C-B0A5-0C88DAC0801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1191" y="689150"/>
            <a:ext cx="3133725" cy="3590925"/>
          </a:xfrm>
          <a:prstGeom prst="rect">
            <a:avLst/>
          </a:prstGeom>
        </p:spPr>
      </p:pic>
      <p:cxnSp>
        <p:nvCxnSpPr>
          <p:cNvPr id="30" name="Connettore 2 29">
            <a:extLst>
              <a:ext uri="{FF2B5EF4-FFF2-40B4-BE49-F238E27FC236}">
                <a16:creationId xmlns:a16="http://schemas.microsoft.com/office/drawing/2014/main" id="{510080C9-B354-4B68-B823-92AD3C968500}"/>
              </a:ext>
            </a:extLst>
          </p:cNvPr>
          <p:cNvCxnSpPr>
            <a:cxnSpLocks/>
          </p:cNvCxnSpPr>
          <p:nvPr/>
        </p:nvCxnSpPr>
        <p:spPr>
          <a:xfrm flipV="1">
            <a:off x="2770635" y="863425"/>
            <a:ext cx="808390" cy="1489250"/>
          </a:xfrm>
          <a:prstGeom prst="straightConnector1">
            <a:avLst/>
          </a:prstGeom>
          <a:ln>
            <a:solidFill>
              <a:schemeClr val="tx1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ttore 2 30">
            <a:extLst>
              <a:ext uri="{FF2B5EF4-FFF2-40B4-BE49-F238E27FC236}">
                <a16:creationId xmlns:a16="http://schemas.microsoft.com/office/drawing/2014/main" id="{4732ED64-2144-4FE1-B91D-2339D058A530}"/>
              </a:ext>
            </a:extLst>
          </p:cNvPr>
          <p:cNvCxnSpPr>
            <a:cxnSpLocks/>
          </p:cNvCxnSpPr>
          <p:nvPr/>
        </p:nvCxnSpPr>
        <p:spPr>
          <a:xfrm flipV="1">
            <a:off x="2637285" y="1600200"/>
            <a:ext cx="981075" cy="971550"/>
          </a:xfrm>
          <a:prstGeom prst="straightConnector1">
            <a:avLst/>
          </a:prstGeom>
          <a:ln>
            <a:solidFill>
              <a:schemeClr val="tx1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ttore 2 35">
            <a:extLst>
              <a:ext uri="{FF2B5EF4-FFF2-40B4-BE49-F238E27FC236}">
                <a16:creationId xmlns:a16="http://schemas.microsoft.com/office/drawing/2014/main" id="{1AA5889C-46EC-4C7C-A34D-E5BDC5203356}"/>
              </a:ext>
            </a:extLst>
          </p:cNvPr>
          <p:cNvCxnSpPr>
            <a:cxnSpLocks/>
            <a:endCxn id="16" idx="1"/>
          </p:cNvCxnSpPr>
          <p:nvPr/>
        </p:nvCxnSpPr>
        <p:spPr>
          <a:xfrm flipV="1">
            <a:off x="2564132" y="2426581"/>
            <a:ext cx="1158337" cy="330710"/>
          </a:xfrm>
          <a:prstGeom prst="straightConnector1">
            <a:avLst/>
          </a:prstGeom>
          <a:ln>
            <a:solidFill>
              <a:schemeClr val="tx1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ttore 2 38">
            <a:extLst>
              <a:ext uri="{FF2B5EF4-FFF2-40B4-BE49-F238E27FC236}">
                <a16:creationId xmlns:a16="http://schemas.microsoft.com/office/drawing/2014/main" id="{CF8F673D-3AAA-4F26-96F9-2A18F25F1603}"/>
              </a:ext>
            </a:extLst>
          </p:cNvPr>
          <p:cNvCxnSpPr>
            <a:cxnSpLocks/>
          </p:cNvCxnSpPr>
          <p:nvPr/>
        </p:nvCxnSpPr>
        <p:spPr>
          <a:xfrm>
            <a:off x="2564132" y="2757291"/>
            <a:ext cx="1054228" cy="454057"/>
          </a:xfrm>
          <a:prstGeom prst="straightConnector1">
            <a:avLst/>
          </a:prstGeom>
          <a:ln>
            <a:solidFill>
              <a:schemeClr val="tx1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Immagine 41">
            <a:extLst>
              <a:ext uri="{FF2B5EF4-FFF2-40B4-BE49-F238E27FC236}">
                <a16:creationId xmlns:a16="http://schemas.microsoft.com/office/drawing/2014/main" id="{D1D30014-7F62-4372-909C-075483CF5E4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980" r="980"/>
          <a:stretch/>
        </p:blipFill>
        <p:spPr>
          <a:xfrm>
            <a:off x="3666555" y="506684"/>
            <a:ext cx="3810001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908840"/>
      </p:ext>
    </p:extLst>
  </p:cSld>
  <p:clrMapOvr>
    <a:masterClrMapping/>
  </p:clrMapOvr>
</p:sld>
</file>

<file path=ppt/theme/theme1.xml><?xml version="1.0" encoding="utf-8"?>
<a:theme xmlns:a="http://schemas.openxmlformats.org/drawingml/2006/main" name="Westmoreland template">
  <a:themeElements>
    <a:clrScheme name="Personalizzato 1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1CADE4"/>
      </a:hlink>
      <a:folHlink>
        <a:srgbClr val="B26B02"/>
      </a:folHlink>
    </a:clrScheme>
    <a:fontScheme name="Personalizzato 1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Banded</Template>
  <TotalTime>12377</TotalTime>
  <Words>1395</Words>
  <Application>Microsoft Office PowerPoint</Application>
  <PresentationFormat>Presentazione su schermo (16:9)</PresentationFormat>
  <Paragraphs>348</Paragraphs>
  <Slides>25</Slides>
  <Notes>25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25</vt:i4>
      </vt:variant>
    </vt:vector>
  </HeadingPairs>
  <TitlesOfParts>
    <vt:vector size="31" baseType="lpstr">
      <vt:lpstr>Open Sans ExtraBold</vt:lpstr>
      <vt:lpstr>Arial</vt:lpstr>
      <vt:lpstr>Open Sans Light</vt:lpstr>
      <vt:lpstr>Open Sans Semibold</vt:lpstr>
      <vt:lpstr>Open Sans</vt:lpstr>
      <vt:lpstr>Westmoreland template</vt:lpstr>
      <vt:lpstr>GET STARTED in OpenSees with STKO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Thank you for your attention!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x</dc:creator>
  <cp:lastModifiedBy>ASDEASoft</cp:lastModifiedBy>
  <cp:revision>590</cp:revision>
  <dcterms:modified xsi:type="dcterms:W3CDTF">2021-07-07T17:05:42Z</dcterms:modified>
</cp:coreProperties>
</file>