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6"/>
  </p:notesMasterIdLst>
  <p:sldIdLst>
    <p:sldId id="278" r:id="rId2"/>
    <p:sldId id="282" r:id="rId3"/>
    <p:sldId id="281" r:id="rId4"/>
    <p:sldId id="279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7B23"/>
    <a:srgbClr val="20AAE8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0"/>
    <p:restoredTop sz="94630"/>
  </p:normalViewPr>
  <p:slideViewPr>
    <p:cSldViewPr snapToGrid="0" snapToObjects="1">
      <p:cViewPr>
        <p:scale>
          <a:sx n="100" d="100"/>
          <a:sy n="100" d="100"/>
        </p:scale>
        <p:origin x="1836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76FB8-1CD8-7F46-B055-1C4639E42669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it-IT"/>
              <a:t>Modifica gli stili del testo dello schema
Secondo livello
Terzo livello
Quarto livello
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868BE-702C-664E-9469-4D8968421575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52447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6B590A-A155-DD43-9ABA-04DACFD6BEB3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944809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6B590A-A155-DD43-9ABA-04DACFD6BEB3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4630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6B590A-A155-DD43-9ABA-04DACFD6BEB3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9858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E6B590A-A155-DD43-9ABA-04DACFD6BEB3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8629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848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29943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1711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58898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512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6782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5081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43638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3829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2257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4186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D2AA9-2D01-6D4F-9D98-31C2BF34E5D3}" type="datetimeFigureOut">
              <a:rPr lang="it-IT" smtClean="0"/>
              <a:t>17/02/2020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CD7CB-C202-BF47-AC09-3A700E0D392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5482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stko-tria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sdeasoft.net/?stkowebinars-for-opensee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8855F006-75F0-4786-9B31-09CB6BAD7205}"/>
              </a:ext>
            </a:extLst>
          </p:cNvPr>
          <p:cNvSpPr txBox="1"/>
          <p:nvPr/>
        </p:nvSpPr>
        <p:spPr>
          <a:xfrm>
            <a:off x="1367308" y="752475"/>
            <a:ext cx="6409383" cy="32932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err="1"/>
              <a:t>Contents</a:t>
            </a:r>
            <a:r>
              <a:rPr lang="it-IT" sz="2800" b="1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/>
              <a:t>Simple frame </a:t>
            </a:r>
            <a:r>
              <a:rPr lang="it-IT" b="1" dirty="0" err="1"/>
              <a:t>structure</a:t>
            </a:r>
            <a:endParaRPr lang="it-IT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/>
              <a:t>Frame </a:t>
            </a:r>
            <a:r>
              <a:rPr lang="it-IT" dirty="0" err="1"/>
              <a:t>modelling</a:t>
            </a:r>
            <a:endParaRPr lang="it-IT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/>
              <a:t>Fiber</a:t>
            </a:r>
            <a:r>
              <a:rPr lang="it-IT" dirty="0"/>
              <a:t> cross </a:t>
            </a:r>
            <a:r>
              <a:rPr lang="it-IT" dirty="0" err="1"/>
              <a:t>section</a:t>
            </a:r>
            <a:endParaRPr lang="it-IT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/>
              <a:t>Refinement</a:t>
            </a:r>
            <a:r>
              <a:rPr lang="it-IT" dirty="0"/>
              <a:t> and </a:t>
            </a:r>
            <a:r>
              <a:rPr lang="it-IT" dirty="0" err="1"/>
              <a:t>fracture</a:t>
            </a:r>
            <a:r>
              <a:rPr lang="it-IT" dirty="0"/>
              <a:t> energy </a:t>
            </a:r>
            <a:r>
              <a:rPr lang="it-IT" dirty="0" err="1"/>
              <a:t>regularization</a:t>
            </a:r>
            <a:endParaRPr lang="it-I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/>
              <a:t>Add</a:t>
            </a:r>
            <a:r>
              <a:rPr lang="it-IT" b="1" dirty="0"/>
              <a:t> </a:t>
            </a:r>
            <a:r>
              <a:rPr lang="it-IT" b="1" dirty="0" err="1"/>
              <a:t>nonlinear</a:t>
            </a:r>
            <a:r>
              <a:rPr lang="it-IT" b="1" dirty="0"/>
              <a:t> </a:t>
            </a:r>
            <a:r>
              <a:rPr lang="it-IT" b="1" dirty="0" err="1"/>
              <a:t>shear</a:t>
            </a:r>
            <a:r>
              <a:rPr lang="it-IT" b="1" dirty="0"/>
              <a:t> in </a:t>
            </a:r>
            <a:r>
              <a:rPr lang="it-IT" b="1" dirty="0" err="1"/>
              <a:t>section</a:t>
            </a:r>
            <a:r>
              <a:rPr lang="it-IT" b="1" dirty="0"/>
              <a:t> </a:t>
            </a:r>
            <a:r>
              <a:rPr lang="it-IT" b="1" dirty="0" err="1"/>
              <a:t>aggregator</a:t>
            </a:r>
            <a:endParaRPr lang="it-IT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/>
              <a:t>Add</a:t>
            </a:r>
            <a:r>
              <a:rPr lang="it-IT" b="1" dirty="0"/>
              <a:t> </a:t>
            </a:r>
            <a:r>
              <a:rPr lang="it-IT" b="1" dirty="0" err="1"/>
              <a:t>beam</a:t>
            </a:r>
            <a:r>
              <a:rPr lang="it-IT" b="1" dirty="0"/>
              <a:t> </a:t>
            </a:r>
            <a:r>
              <a:rPr lang="it-IT" b="1" dirty="0" err="1"/>
              <a:t>axial</a:t>
            </a:r>
            <a:r>
              <a:rPr lang="it-IT" b="1" dirty="0"/>
              <a:t> release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 err="1"/>
              <a:t>Rigid</a:t>
            </a:r>
            <a:r>
              <a:rPr lang="it-IT" dirty="0"/>
              <a:t> </a:t>
            </a:r>
            <a:r>
              <a:rPr lang="it-IT" dirty="0" err="1"/>
              <a:t>diaphragm</a:t>
            </a:r>
            <a:r>
              <a:rPr lang="it-IT" dirty="0"/>
              <a:t> -&gt; large </a:t>
            </a:r>
            <a:r>
              <a:rPr lang="it-IT" dirty="0" err="1"/>
              <a:t>axial</a:t>
            </a:r>
            <a:r>
              <a:rPr lang="it-IT" dirty="0"/>
              <a:t> </a:t>
            </a:r>
            <a:r>
              <a:rPr lang="it-IT" dirty="0" err="1"/>
              <a:t>compression</a:t>
            </a:r>
            <a:r>
              <a:rPr lang="it-IT" dirty="0"/>
              <a:t> in </a:t>
            </a:r>
            <a:r>
              <a:rPr lang="it-IT" dirty="0" err="1"/>
              <a:t>beams</a:t>
            </a:r>
            <a:endParaRPr lang="it-IT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/>
              <a:t>How to use </a:t>
            </a:r>
            <a:r>
              <a:rPr lang="it-IT" dirty="0" err="1"/>
              <a:t>HingedBeam</a:t>
            </a:r>
            <a:r>
              <a:rPr lang="it-IT" dirty="0"/>
              <a:t> compound </a:t>
            </a:r>
            <a:r>
              <a:rPr lang="it-IT" dirty="0" err="1"/>
              <a:t>element</a:t>
            </a:r>
            <a:r>
              <a:rPr lang="it-IT" dirty="0"/>
              <a:t> in STKO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b="1" dirty="0" err="1"/>
              <a:t>Add</a:t>
            </a:r>
            <a:r>
              <a:rPr lang="it-IT" b="1" dirty="0"/>
              <a:t> </a:t>
            </a:r>
            <a:r>
              <a:rPr lang="it-IT" b="1" dirty="0" err="1"/>
              <a:t>nonlinear</a:t>
            </a:r>
            <a:r>
              <a:rPr lang="it-IT" b="1" dirty="0"/>
              <a:t> </a:t>
            </a:r>
            <a:r>
              <a:rPr lang="it-IT" b="1" dirty="0" err="1"/>
              <a:t>beam-column</a:t>
            </a:r>
            <a:r>
              <a:rPr lang="it-IT" b="1" dirty="0"/>
              <a:t> joint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it-IT" dirty="0"/>
              <a:t>How to </a:t>
            </a:r>
            <a:r>
              <a:rPr lang="it-IT" dirty="0" err="1"/>
              <a:t>add</a:t>
            </a:r>
            <a:r>
              <a:rPr lang="it-IT" dirty="0"/>
              <a:t> interactions, </a:t>
            </a:r>
            <a:r>
              <a:rPr lang="it-IT" dirty="0" err="1"/>
              <a:t>rigid</a:t>
            </a:r>
            <a:r>
              <a:rPr lang="it-IT" dirty="0"/>
              <a:t> links and zero </a:t>
            </a:r>
            <a:r>
              <a:rPr lang="it-IT" dirty="0" err="1"/>
              <a:t>length</a:t>
            </a:r>
            <a:r>
              <a:rPr lang="it-IT" dirty="0"/>
              <a:t> springs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A0441BD3-33B1-47D2-BD26-435E039F3DC7}"/>
              </a:ext>
            </a:extLst>
          </p:cNvPr>
          <p:cNvSpPr txBox="1"/>
          <p:nvPr/>
        </p:nvSpPr>
        <p:spPr>
          <a:xfrm>
            <a:off x="551716" y="4857750"/>
            <a:ext cx="83160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Download </a:t>
            </a:r>
            <a:r>
              <a:rPr lang="it-IT" dirty="0" err="1"/>
              <a:t>latest</a:t>
            </a:r>
            <a:r>
              <a:rPr lang="it-IT" dirty="0"/>
              <a:t> STKO </a:t>
            </a:r>
            <a:r>
              <a:rPr lang="it-IT" dirty="0" err="1"/>
              <a:t>version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: </a:t>
            </a:r>
            <a:r>
              <a:rPr lang="it-IT" dirty="0">
                <a:hlinkClick r:id="rId3"/>
              </a:rPr>
              <a:t>https://asdeasoft.net/?stko-trial</a:t>
            </a:r>
            <a:endParaRPr lang="it-IT" dirty="0"/>
          </a:p>
          <a:p>
            <a:r>
              <a:rPr lang="it-IT" dirty="0"/>
              <a:t>Download webinar support files </a:t>
            </a:r>
            <a:r>
              <a:rPr lang="it-IT" dirty="0" err="1"/>
              <a:t>at</a:t>
            </a:r>
            <a:r>
              <a:rPr lang="it-IT" dirty="0"/>
              <a:t>: </a:t>
            </a:r>
            <a:r>
              <a:rPr lang="it-IT" dirty="0">
                <a:hlinkClick r:id="rId4"/>
              </a:rPr>
              <a:t>https://asdeasoft.net/?stkowebinars-for-opensees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5407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F14AEDDA-270A-1243-8C0C-AD978071C9A7}"/>
              </a:ext>
            </a:extLst>
          </p:cNvPr>
          <p:cNvSpPr txBox="1">
            <a:spLocks/>
          </p:cNvSpPr>
          <p:nvPr/>
        </p:nvSpPr>
        <p:spPr>
          <a:xfrm>
            <a:off x="0" y="17610"/>
            <a:ext cx="9132982" cy="4247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it-IT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C00000"/>
                </a:solidFill>
                <a:latin typeface="Latin Modern Roman 9" pitchFamily="2" charset="77"/>
                <a:ea typeface="+mj-ea"/>
                <a:cs typeface="+mj-cs"/>
              </a:defRPr>
            </a:lvl1pPr>
          </a:lstStyle>
          <a:p>
            <a:r>
              <a:rPr lang="it-IT" sz="2000" dirty="0" err="1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Fracture</a:t>
            </a:r>
            <a:r>
              <a:rPr lang="it-IT" sz="2000" dirty="0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 energy </a:t>
            </a:r>
            <a:r>
              <a:rPr lang="it-IT" sz="2000" dirty="0" err="1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regularization</a:t>
            </a:r>
            <a:endParaRPr lang="it-IT" sz="2000" dirty="0">
              <a:solidFill>
                <a:srgbClr val="0432FF"/>
              </a:solidFill>
              <a:latin typeface="Latin Modern Roman 10" pitchFamily="2" charset="77"/>
              <a:ea typeface="+mn-ea"/>
              <a:cs typeface="+mn-cs"/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DAA904E8-7836-4378-AE74-6FCABDDC3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0559" y="954726"/>
            <a:ext cx="4844192" cy="2826504"/>
          </a:xfrm>
          <a:prstGeom prst="rect">
            <a:avLst/>
          </a:prstGeom>
        </p:spPr>
      </p:pic>
      <p:cxnSp>
        <p:nvCxnSpPr>
          <p:cNvPr id="5" name="Connettore diritto 4">
            <a:extLst>
              <a:ext uri="{FF2B5EF4-FFF2-40B4-BE49-F238E27FC236}">
                <a16:creationId xmlns:a16="http://schemas.microsoft.com/office/drawing/2014/main" id="{DF8A7FFB-A9FC-4578-9E28-F924411B9486}"/>
              </a:ext>
            </a:extLst>
          </p:cNvPr>
          <p:cNvCxnSpPr/>
          <p:nvPr/>
        </p:nvCxnSpPr>
        <p:spPr>
          <a:xfrm flipV="1">
            <a:off x="2812211" y="954726"/>
            <a:ext cx="0" cy="448159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ttore diritto 84">
            <a:extLst>
              <a:ext uri="{FF2B5EF4-FFF2-40B4-BE49-F238E27FC236}">
                <a16:creationId xmlns:a16="http://schemas.microsoft.com/office/drawing/2014/main" id="{2E9B142D-0853-4C99-A67A-730265D60DFC}"/>
              </a:ext>
            </a:extLst>
          </p:cNvPr>
          <p:cNvCxnSpPr>
            <a:cxnSpLocks/>
          </p:cNvCxnSpPr>
          <p:nvPr/>
        </p:nvCxnSpPr>
        <p:spPr>
          <a:xfrm flipV="1">
            <a:off x="6130499" y="954726"/>
            <a:ext cx="0" cy="2509873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F5FDDC6B-1348-40E4-B491-34C3E1A0D1B3}"/>
                  </a:ext>
                </a:extLst>
              </p:cNvPr>
              <p:cNvSpPr txBox="1"/>
              <p:nvPr/>
            </p:nvSpPr>
            <p:spPr>
              <a:xfrm>
                <a:off x="2674160" y="490340"/>
                <a:ext cx="27610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8" name="CasellaDiTesto 7">
                <a:extLst>
                  <a:ext uri="{FF2B5EF4-FFF2-40B4-BE49-F238E27FC236}">
                    <a16:creationId xmlns:a16="http://schemas.microsoft.com/office/drawing/2014/main" id="{F5FDDC6B-1348-40E4-B491-34C3E1A0D1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4160" y="490340"/>
                <a:ext cx="276101" cy="276999"/>
              </a:xfrm>
              <a:prstGeom prst="rect">
                <a:avLst/>
              </a:prstGeom>
              <a:blipFill>
                <a:blip r:embed="rId4"/>
                <a:stretch>
                  <a:fillRect l="-13333" b="-1087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3" name="CasellaDiTesto 92">
                <a:extLst>
                  <a:ext uri="{FF2B5EF4-FFF2-40B4-BE49-F238E27FC236}">
                    <a16:creationId xmlns:a16="http://schemas.microsoft.com/office/drawing/2014/main" id="{C5C85BAA-4D01-4266-B1D8-3073FE7CC6E6}"/>
                  </a:ext>
                </a:extLst>
              </p:cNvPr>
              <p:cNvSpPr txBox="1"/>
              <p:nvPr/>
            </p:nvSpPr>
            <p:spPr>
              <a:xfrm>
                <a:off x="5994468" y="493363"/>
                <a:ext cx="272062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93" name="CasellaDiTesto 92">
                <a:extLst>
                  <a:ext uri="{FF2B5EF4-FFF2-40B4-BE49-F238E27FC236}">
                    <a16:creationId xmlns:a16="http://schemas.microsoft.com/office/drawing/2014/main" id="{C5C85BAA-4D01-4266-B1D8-3073FE7CC6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4468" y="493363"/>
                <a:ext cx="272062" cy="298415"/>
              </a:xfrm>
              <a:prstGeom prst="rect">
                <a:avLst/>
              </a:prstGeom>
              <a:blipFill>
                <a:blip r:embed="rId5"/>
                <a:stretch>
                  <a:fillRect l="-13333" r="-6667" b="-2040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4FFF95AB-E733-4425-ACBF-D68A7EA7EA39}"/>
              </a:ext>
            </a:extLst>
          </p:cNvPr>
          <p:cNvCxnSpPr/>
          <p:nvPr/>
        </p:nvCxnSpPr>
        <p:spPr>
          <a:xfrm>
            <a:off x="2805386" y="1396061"/>
            <a:ext cx="3656829" cy="0"/>
          </a:xfrm>
          <a:prstGeom prst="line">
            <a:avLst/>
          </a:prstGeom>
          <a:ln w="127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6" name="CasellaDiTesto 105">
                <a:extLst>
                  <a:ext uri="{FF2B5EF4-FFF2-40B4-BE49-F238E27FC236}">
                    <a16:creationId xmlns:a16="http://schemas.microsoft.com/office/drawing/2014/main" id="{32EE52F6-81F6-4264-A634-05AB541C0B01}"/>
                  </a:ext>
                </a:extLst>
              </p:cNvPr>
              <p:cNvSpPr txBox="1"/>
              <p:nvPr/>
            </p:nvSpPr>
            <p:spPr>
              <a:xfrm>
                <a:off x="1410793" y="1166454"/>
                <a:ext cx="293222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06" name="CasellaDiTesto 105">
                <a:extLst>
                  <a:ext uri="{FF2B5EF4-FFF2-40B4-BE49-F238E27FC236}">
                    <a16:creationId xmlns:a16="http://schemas.microsoft.com/office/drawing/2014/main" id="{32EE52F6-81F6-4264-A634-05AB541C0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0793" y="1166454"/>
                <a:ext cx="293222" cy="276999"/>
              </a:xfrm>
              <a:prstGeom prst="rect">
                <a:avLst/>
              </a:prstGeom>
              <a:blipFill>
                <a:blip r:embed="rId6"/>
                <a:stretch>
                  <a:fillRect l="-12245" b="-10870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7" name="CasellaDiTesto 106">
                <a:extLst>
                  <a:ext uri="{FF2B5EF4-FFF2-40B4-BE49-F238E27FC236}">
                    <a16:creationId xmlns:a16="http://schemas.microsoft.com/office/drawing/2014/main" id="{242F697F-96A6-4017-91BA-E5785544425D}"/>
                  </a:ext>
                </a:extLst>
              </p:cNvPr>
              <p:cNvSpPr txBox="1"/>
              <p:nvPr/>
            </p:nvSpPr>
            <p:spPr>
              <a:xfrm>
                <a:off x="1352454" y="3263660"/>
                <a:ext cx="289182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07" name="CasellaDiTesto 106">
                <a:extLst>
                  <a:ext uri="{FF2B5EF4-FFF2-40B4-BE49-F238E27FC236}">
                    <a16:creationId xmlns:a16="http://schemas.microsoft.com/office/drawing/2014/main" id="{242F697F-96A6-4017-91BA-E578554442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2454" y="3263660"/>
                <a:ext cx="289182" cy="298415"/>
              </a:xfrm>
              <a:prstGeom prst="rect">
                <a:avLst/>
              </a:prstGeom>
              <a:blipFill>
                <a:blip r:embed="rId7"/>
                <a:stretch>
                  <a:fillRect l="-10638" r="-10638" b="-20408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8" name="Connettore diritto 107">
            <a:extLst>
              <a:ext uri="{FF2B5EF4-FFF2-40B4-BE49-F238E27FC236}">
                <a16:creationId xmlns:a16="http://schemas.microsoft.com/office/drawing/2014/main" id="{8DD1D0A8-9A8A-4254-8414-61AD68DB014E}"/>
              </a:ext>
            </a:extLst>
          </p:cNvPr>
          <p:cNvCxnSpPr/>
          <p:nvPr/>
        </p:nvCxnSpPr>
        <p:spPr>
          <a:xfrm flipV="1">
            <a:off x="6462215" y="942374"/>
            <a:ext cx="0" cy="448159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109" name="CasellaDiTesto 108">
                <a:extLst>
                  <a:ext uri="{FF2B5EF4-FFF2-40B4-BE49-F238E27FC236}">
                    <a16:creationId xmlns:a16="http://schemas.microsoft.com/office/drawing/2014/main" id="{A77D5FAC-AF1D-461A-BBCC-9283F8D28479}"/>
                  </a:ext>
                </a:extLst>
              </p:cNvPr>
              <p:cNvSpPr txBox="1"/>
              <p:nvPr/>
            </p:nvSpPr>
            <p:spPr>
              <a:xfrm>
                <a:off x="6418930" y="500928"/>
                <a:ext cx="2459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09" name="CasellaDiTesto 108">
                <a:extLst>
                  <a:ext uri="{FF2B5EF4-FFF2-40B4-BE49-F238E27FC236}">
                    <a16:creationId xmlns:a16="http://schemas.microsoft.com/office/drawing/2014/main" id="{A77D5FAC-AF1D-461A-BBCC-9283F8D28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8930" y="500928"/>
                <a:ext cx="245965" cy="276999"/>
              </a:xfrm>
              <a:prstGeom prst="rect">
                <a:avLst/>
              </a:prstGeom>
              <a:blipFill>
                <a:blip r:embed="rId8"/>
                <a:stretch>
                  <a:fillRect l="-15000" r="-5000" b="-869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0" name="CasellaDiTesto 109">
                <a:extLst>
                  <a:ext uri="{FF2B5EF4-FFF2-40B4-BE49-F238E27FC236}">
                    <a16:creationId xmlns:a16="http://schemas.microsoft.com/office/drawing/2014/main" id="{8E4F59A5-3723-44BC-81B9-2AC265375318}"/>
                  </a:ext>
                </a:extLst>
              </p:cNvPr>
              <p:cNvSpPr txBox="1"/>
              <p:nvPr/>
            </p:nvSpPr>
            <p:spPr>
              <a:xfrm>
                <a:off x="404365" y="4125247"/>
                <a:ext cx="1299650" cy="4776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sub>
                          </m:sSub>
                        </m:num>
                        <m:den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den>
                      </m:f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0" name="CasellaDiTesto 109">
                <a:extLst>
                  <a:ext uri="{FF2B5EF4-FFF2-40B4-BE49-F238E27FC236}">
                    <a16:creationId xmlns:a16="http://schemas.microsoft.com/office/drawing/2014/main" id="{8E4F59A5-3723-44BC-81B9-2AC2653753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365" y="4125247"/>
                <a:ext cx="1299650" cy="47769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riangolo isoscele 10">
            <a:extLst>
              <a:ext uri="{FF2B5EF4-FFF2-40B4-BE49-F238E27FC236}">
                <a16:creationId xmlns:a16="http://schemas.microsoft.com/office/drawing/2014/main" id="{190AE41B-E5F3-4FE3-8C49-6379EC3C0D26}"/>
              </a:ext>
            </a:extLst>
          </p:cNvPr>
          <p:cNvSpPr/>
          <p:nvPr/>
        </p:nvSpPr>
        <p:spPr>
          <a:xfrm flipH="1" flipV="1">
            <a:off x="2833650" y="1401369"/>
            <a:ext cx="3296843" cy="2063229"/>
          </a:xfrm>
          <a:prstGeom prst="triangle">
            <a:avLst>
              <a:gd name="adj" fmla="val 0"/>
            </a:avLst>
          </a:prstGeom>
          <a:solidFill>
            <a:srgbClr val="20AAE8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1" name="CasellaDiTesto 110">
                <a:extLst>
                  <a:ext uri="{FF2B5EF4-FFF2-40B4-BE49-F238E27FC236}">
                    <a16:creationId xmlns:a16="http://schemas.microsoft.com/office/drawing/2014/main" id="{0D4D4812-A5BF-4DCB-8152-CA5D5CE6758C}"/>
                  </a:ext>
                </a:extLst>
              </p:cNvPr>
              <p:cNvSpPr txBox="1"/>
              <p:nvPr/>
            </p:nvSpPr>
            <p:spPr>
              <a:xfrm>
                <a:off x="4838240" y="1769946"/>
                <a:ext cx="2993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1" name="CasellaDiTesto 110">
                <a:extLst>
                  <a:ext uri="{FF2B5EF4-FFF2-40B4-BE49-F238E27FC236}">
                    <a16:creationId xmlns:a16="http://schemas.microsoft.com/office/drawing/2014/main" id="{0D4D4812-A5BF-4DCB-8152-CA5D5CE675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8240" y="1769946"/>
                <a:ext cx="299377" cy="276999"/>
              </a:xfrm>
              <a:prstGeom prst="rect">
                <a:avLst/>
              </a:prstGeom>
              <a:blipFill>
                <a:blip r:embed="rId10"/>
                <a:stretch>
                  <a:fillRect l="-20408" r="-6122" b="-15217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" name="Triangolo isoscele 112">
            <a:extLst>
              <a:ext uri="{FF2B5EF4-FFF2-40B4-BE49-F238E27FC236}">
                <a16:creationId xmlns:a16="http://schemas.microsoft.com/office/drawing/2014/main" id="{6DE8A0F2-050F-4997-823F-AEBD4BA495B2}"/>
              </a:ext>
            </a:extLst>
          </p:cNvPr>
          <p:cNvSpPr/>
          <p:nvPr/>
        </p:nvSpPr>
        <p:spPr>
          <a:xfrm flipV="1">
            <a:off x="6130498" y="1402884"/>
            <a:ext cx="331716" cy="2063229"/>
          </a:xfrm>
          <a:prstGeom prst="triangle">
            <a:avLst>
              <a:gd name="adj" fmla="val 0"/>
            </a:avLst>
          </a:prstGeom>
          <a:solidFill>
            <a:srgbClr val="E57B23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2" name="CasellaDiTesto 111">
                <a:extLst>
                  <a:ext uri="{FF2B5EF4-FFF2-40B4-BE49-F238E27FC236}">
                    <a16:creationId xmlns:a16="http://schemas.microsoft.com/office/drawing/2014/main" id="{A9546D22-8087-400D-8371-E7246E58221E}"/>
                  </a:ext>
                </a:extLst>
              </p:cNvPr>
              <p:cNvSpPr txBox="1"/>
              <p:nvPr/>
            </p:nvSpPr>
            <p:spPr>
              <a:xfrm>
                <a:off x="6108520" y="1730536"/>
                <a:ext cx="29937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2" name="CasellaDiTesto 111">
                <a:extLst>
                  <a:ext uri="{FF2B5EF4-FFF2-40B4-BE49-F238E27FC236}">
                    <a16:creationId xmlns:a16="http://schemas.microsoft.com/office/drawing/2014/main" id="{A9546D22-8087-400D-8371-E7246E582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8520" y="1730536"/>
                <a:ext cx="299377" cy="276999"/>
              </a:xfrm>
              <a:prstGeom prst="rect">
                <a:avLst/>
              </a:prstGeom>
              <a:blipFill>
                <a:blip r:embed="rId11"/>
                <a:stretch>
                  <a:fillRect l="-16327" r="-8163" b="-1555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" name="CasellaDiTesto 113">
                <a:extLst>
                  <a:ext uri="{FF2B5EF4-FFF2-40B4-BE49-F238E27FC236}">
                    <a16:creationId xmlns:a16="http://schemas.microsoft.com/office/drawing/2014/main" id="{A13B6C97-8698-4A84-999A-6B27DFCE9900}"/>
                  </a:ext>
                </a:extLst>
              </p:cNvPr>
              <p:cNvSpPr txBox="1"/>
              <p:nvPr/>
            </p:nvSpPr>
            <p:spPr>
              <a:xfrm>
                <a:off x="1961771" y="3934802"/>
                <a:ext cx="3073790" cy="62998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𝜎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  <m:t>𝑢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den>
                      </m:f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4" name="CasellaDiTesto 113">
                <a:extLst>
                  <a:ext uri="{FF2B5EF4-FFF2-40B4-BE49-F238E27FC236}">
                    <a16:creationId xmlns:a16="http://schemas.microsoft.com/office/drawing/2014/main" id="{A13B6C97-8698-4A84-999A-6B27DFCE99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1771" y="3934802"/>
                <a:ext cx="3073790" cy="62998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5" name="CasellaDiTesto 114">
                <a:extLst>
                  <a:ext uri="{FF2B5EF4-FFF2-40B4-BE49-F238E27FC236}">
                    <a16:creationId xmlns:a16="http://schemas.microsoft.com/office/drawing/2014/main" id="{603E70F4-25D6-42D3-AC2B-DED90E33C6C6}"/>
                  </a:ext>
                </a:extLst>
              </p:cNvPr>
              <p:cNvSpPr txBox="1"/>
              <p:nvPr/>
            </p:nvSpPr>
            <p:spPr>
              <a:xfrm>
                <a:off x="5137617" y="4005971"/>
                <a:ext cx="3963264" cy="57528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</m:e>
                          </m:d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𝜀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it-IT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𝑢</m:t>
                              </m:r>
                            </m:sub>
                          </m:sSub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</m:e>
                      </m:d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</a:rPr>
                            <m:t>𝑢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5" name="CasellaDiTesto 114">
                <a:extLst>
                  <a:ext uri="{FF2B5EF4-FFF2-40B4-BE49-F238E27FC236}">
                    <a16:creationId xmlns:a16="http://schemas.microsoft.com/office/drawing/2014/main" id="{603E70F4-25D6-42D3-AC2B-DED90E33C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7617" y="4005971"/>
                <a:ext cx="3963264" cy="575286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6" name="CasellaDiTesto 115">
                <a:extLst>
                  <a:ext uri="{FF2B5EF4-FFF2-40B4-BE49-F238E27FC236}">
                    <a16:creationId xmlns:a16="http://schemas.microsoft.com/office/drawing/2014/main" id="{0DC45DB7-F164-4001-9D76-0F71E66D2405}"/>
                  </a:ext>
                </a:extLst>
              </p:cNvPr>
              <p:cNvSpPr txBox="1"/>
              <p:nvPr/>
            </p:nvSpPr>
            <p:spPr>
              <a:xfrm>
                <a:off x="404365" y="5027614"/>
                <a:ext cx="1349793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it-IT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sub>
                          </m:s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6" name="CasellaDiTesto 115">
                <a:extLst>
                  <a:ext uri="{FF2B5EF4-FFF2-40B4-BE49-F238E27FC236}">
                    <a16:creationId xmlns:a16="http://schemas.microsoft.com/office/drawing/2014/main" id="{0DC45DB7-F164-4001-9D76-0F71E66D2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365" y="5027614"/>
                <a:ext cx="1349793" cy="276999"/>
              </a:xfrm>
              <a:prstGeom prst="rect">
                <a:avLst/>
              </a:prstGeom>
              <a:blipFill>
                <a:blip r:embed="rId14"/>
                <a:stretch>
                  <a:fillRect l="-3604" r="-1351" b="-15556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7" name="CasellaDiTesto 116">
                <a:extLst>
                  <a:ext uri="{FF2B5EF4-FFF2-40B4-BE49-F238E27FC236}">
                    <a16:creationId xmlns:a16="http://schemas.microsoft.com/office/drawing/2014/main" id="{2852D87F-5019-4FDD-9144-6458912D6267}"/>
                  </a:ext>
                </a:extLst>
              </p:cNvPr>
              <p:cNvSpPr txBox="1"/>
              <p:nvPr/>
            </p:nvSpPr>
            <p:spPr>
              <a:xfrm>
                <a:off x="4185080" y="4871681"/>
                <a:ext cx="1306319" cy="57323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it-IT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𝑐𝑎𝑙𝑒</m:t>
                      </m:r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𝑟𝑒𝑓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𝐿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𝑐h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7" name="CasellaDiTesto 116">
                <a:extLst>
                  <a:ext uri="{FF2B5EF4-FFF2-40B4-BE49-F238E27FC236}">
                    <a16:creationId xmlns:a16="http://schemas.microsoft.com/office/drawing/2014/main" id="{2852D87F-5019-4FDD-9144-6458912D62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5080" y="4871681"/>
                <a:ext cx="1306319" cy="57323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8" name="CasellaDiTesto 117">
                <a:extLst>
                  <a:ext uri="{FF2B5EF4-FFF2-40B4-BE49-F238E27FC236}">
                    <a16:creationId xmlns:a16="http://schemas.microsoft.com/office/drawing/2014/main" id="{4F9356C7-4BDE-4460-89BF-FBA7C116372D}"/>
                  </a:ext>
                </a:extLst>
              </p:cNvPr>
              <p:cNvSpPr txBox="1"/>
              <p:nvPr/>
            </p:nvSpPr>
            <p:spPr>
              <a:xfrm>
                <a:off x="2158753" y="5025008"/>
                <a:ext cx="1818318" cy="33060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it-IT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it-IT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it-IT" b="0" i="1" smtClean="0">
                                      <a:latin typeface="Cambria Math" panose="02040503050406030204" pitchFamily="18" charset="0"/>
                                    </a:rPr>
                                    <m:t>𝑟𝑒𝑔</m:t>
                                  </m:r>
                                </m:sub>
                              </m:sSub>
                            </m:sub>
                          </m:s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𝑠𝑐𝑎𝑙𝑒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it-IT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18" name="CasellaDiTesto 117">
                <a:extLst>
                  <a:ext uri="{FF2B5EF4-FFF2-40B4-BE49-F238E27FC236}">
                    <a16:creationId xmlns:a16="http://schemas.microsoft.com/office/drawing/2014/main" id="{4F9356C7-4BDE-4460-89BF-FBA7C1163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753" y="5025008"/>
                <a:ext cx="1818318" cy="330603"/>
              </a:xfrm>
              <a:prstGeom prst="rect">
                <a:avLst/>
              </a:prstGeom>
              <a:blipFill>
                <a:blip r:embed="rId16"/>
                <a:stretch>
                  <a:fillRect l="-2349" r="-336" b="-16364"/>
                </a:stretch>
              </a:blipFill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0" name="CasellaDiTesto 119">
                <a:extLst>
                  <a:ext uri="{FF2B5EF4-FFF2-40B4-BE49-F238E27FC236}">
                    <a16:creationId xmlns:a16="http://schemas.microsoft.com/office/drawing/2014/main" id="{7C4ABA85-32C0-449B-88A6-85215109FBB1}"/>
                  </a:ext>
                </a:extLst>
              </p:cNvPr>
              <p:cNvSpPr txBox="1"/>
              <p:nvPr/>
            </p:nvSpPr>
            <p:spPr>
              <a:xfrm>
                <a:off x="3067912" y="5751460"/>
                <a:ext cx="2935291" cy="772519"/>
              </a:xfrm>
              <a:prstGeom prst="rect">
                <a:avLst/>
              </a:prstGeom>
              <a:noFill/>
              <a:ln w="28575">
                <a:solidFill>
                  <a:srgbClr val="FF0000"/>
                </a:solidFill>
              </a:ln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it-IT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sSub>
                            <m:sSub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𝑟𝑒𝑔</m:t>
                              </m:r>
                            </m:sub>
                          </m:sSub>
                        </m:sub>
                      </m:sSub>
                      <m:r>
                        <a:rPr lang="it-IT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it-IT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it-IT">
                              <a:latin typeface="Cambria Math" panose="020405030504060302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it-IT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e>
                                <m:sub>
                                  <m:sSub>
                                    <m:sSubPr>
                                      <m:ctrlP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  <m:t>𝑐</m:t>
                                      </m:r>
                                    </m:e>
                                    <m:sub>
                                      <m:r>
                                        <a:rPr lang="it-IT" i="1">
                                          <a:latin typeface="Cambria Math" panose="02040503050406030204" pitchFamily="18" charset="0"/>
                                        </a:rPr>
                                        <m:t>𝑟𝑒𝑔</m:t>
                                      </m:r>
                                    </m:sub>
                                  </m:sSub>
                                </m:sub>
                              </m:s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it-IT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  <m:r>
                                <a:rPr lang="it-IT" b="0" i="1" smtClean="0">
                                  <a:latin typeface="Cambria Math" panose="02040503050406030204" pitchFamily="18" charset="0"/>
                                </a:rPr>
                                <m:t>+2</m:t>
                              </m:r>
                              <m:sSub>
                                <m:sSubPr>
                                  <m:ctrlPr>
                                    <a:rPr lang="it-IT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it-IT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it-IT" i="1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it-IT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it-IT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it-IT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</m:oMath>
                  </m:oMathPara>
                </a14:m>
                <a:endParaRPr lang="it-IT" dirty="0"/>
              </a:p>
            </p:txBody>
          </p:sp>
        </mc:Choice>
        <mc:Fallback>
          <p:sp>
            <p:nvSpPr>
              <p:cNvPr id="120" name="CasellaDiTesto 119">
                <a:extLst>
                  <a:ext uri="{FF2B5EF4-FFF2-40B4-BE49-F238E27FC236}">
                    <a16:creationId xmlns:a16="http://schemas.microsoft.com/office/drawing/2014/main" id="{7C4ABA85-32C0-449B-88A6-85215109F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7912" y="5751460"/>
                <a:ext cx="2935291" cy="772519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  <a:ln w="28575"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it-I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ttangolo 11">
            <a:extLst>
              <a:ext uri="{FF2B5EF4-FFF2-40B4-BE49-F238E27FC236}">
                <a16:creationId xmlns:a16="http://schemas.microsoft.com/office/drawing/2014/main" id="{3EB34061-8384-48DE-89FB-764444406ACB}"/>
              </a:ext>
            </a:extLst>
          </p:cNvPr>
          <p:cNvSpPr/>
          <p:nvPr/>
        </p:nvSpPr>
        <p:spPr>
          <a:xfrm>
            <a:off x="2812211" y="1050955"/>
            <a:ext cx="3318282" cy="339578"/>
          </a:xfrm>
          <a:prstGeom prst="rect">
            <a:avLst/>
          </a:prstGeom>
          <a:solidFill>
            <a:srgbClr val="20AAE8">
              <a:alpha val="3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  <p:sp>
        <p:nvSpPr>
          <p:cNvPr id="121" name="Rettangolo 120">
            <a:extLst>
              <a:ext uri="{FF2B5EF4-FFF2-40B4-BE49-F238E27FC236}">
                <a16:creationId xmlns:a16="http://schemas.microsoft.com/office/drawing/2014/main" id="{FB6612B6-0C7D-4106-98C0-F6316EA48282}"/>
              </a:ext>
            </a:extLst>
          </p:cNvPr>
          <p:cNvSpPr/>
          <p:nvPr/>
        </p:nvSpPr>
        <p:spPr>
          <a:xfrm>
            <a:off x="6130493" y="1052205"/>
            <a:ext cx="331722" cy="339578"/>
          </a:xfrm>
          <a:prstGeom prst="rect">
            <a:avLst/>
          </a:prstGeom>
          <a:solidFill>
            <a:srgbClr val="E57B23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2195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5">
            <a:extLst>
              <a:ext uri="{FF2B5EF4-FFF2-40B4-BE49-F238E27FC236}">
                <a16:creationId xmlns:a16="http://schemas.microsoft.com/office/drawing/2014/main" id="{F14AEDDA-270A-1243-8C0C-AD978071C9A7}"/>
              </a:ext>
            </a:extLst>
          </p:cNvPr>
          <p:cNvSpPr txBox="1">
            <a:spLocks/>
          </p:cNvSpPr>
          <p:nvPr/>
        </p:nvSpPr>
        <p:spPr>
          <a:xfrm>
            <a:off x="0" y="17610"/>
            <a:ext cx="9132982" cy="4247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it-IT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C00000"/>
                </a:solidFill>
                <a:latin typeface="Latin Modern Roman 9" pitchFamily="2" charset="77"/>
                <a:ea typeface="+mj-ea"/>
                <a:cs typeface="+mj-cs"/>
              </a:defRPr>
            </a:lvl1pPr>
          </a:lstStyle>
          <a:p>
            <a:r>
              <a:rPr lang="it-IT" sz="2000" dirty="0" err="1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Shear</a:t>
            </a:r>
            <a:r>
              <a:rPr lang="it-IT" sz="2000" dirty="0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 in </a:t>
            </a:r>
            <a:r>
              <a:rPr lang="it-IT" sz="2000" dirty="0" err="1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section</a:t>
            </a:r>
            <a:r>
              <a:rPr lang="it-IT" sz="2000" dirty="0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 </a:t>
            </a:r>
            <a:r>
              <a:rPr lang="it-IT" sz="2000" dirty="0" err="1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aggregator</a:t>
            </a:r>
            <a:endParaRPr lang="it-IT" sz="2000" dirty="0">
              <a:solidFill>
                <a:srgbClr val="0432FF"/>
              </a:solidFill>
              <a:latin typeface="Latin Modern Roman 10" pitchFamily="2" charset="77"/>
              <a:ea typeface="+mn-ea"/>
              <a:cs typeface="+mn-cs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75242EAD-B996-4B70-8CBB-AE8AFF988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782035"/>
            <a:ext cx="7886700" cy="4385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64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o 1">
            <a:extLst>
              <a:ext uri="{FF2B5EF4-FFF2-40B4-BE49-F238E27FC236}">
                <a16:creationId xmlns:a16="http://schemas.microsoft.com/office/drawing/2014/main" id="{46E9FF7A-EB67-7246-9F23-8BE8235CACC7}"/>
              </a:ext>
            </a:extLst>
          </p:cNvPr>
          <p:cNvGrpSpPr/>
          <p:nvPr/>
        </p:nvGrpSpPr>
        <p:grpSpPr>
          <a:xfrm>
            <a:off x="531963" y="1201892"/>
            <a:ext cx="4058680" cy="1845382"/>
            <a:chOff x="129647" y="1054076"/>
            <a:chExt cx="3375828" cy="1534906"/>
          </a:xfrm>
        </p:grpSpPr>
        <p:grpSp>
          <p:nvGrpSpPr>
            <p:cNvPr id="114" name="Gruppo 113">
              <a:extLst>
                <a:ext uri="{FF2B5EF4-FFF2-40B4-BE49-F238E27FC236}">
                  <a16:creationId xmlns:a16="http://schemas.microsoft.com/office/drawing/2014/main" id="{12099FC0-8EE7-5D40-8347-F3C728282F36}"/>
                </a:ext>
              </a:extLst>
            </p:cNvPr>
            <p:cNvGrpSpPr/>
            <p:nvPr/>
          </p:nvGrpSpPr>
          <p:grpSpPr>
            <a:xfrm>
              <a:off x="589543" y="1054076"/>
              <a:ext cx="2915932" cy="1534906"/>
              <a:chOff x="5275248" y="1689287"/>
              <a:chExt cx="4017773" cy="2114900"/>
            </a:xfrm>
          </p:grpSpPr>
          <p:cxnSp>
            <p:nvCxnSpPr>
              <p:cNvPr id="118" name="Connettore 2 117">
                <a:extLst>
                  <a:ext uri="{FF2B5EF4-FFF2-40B4-BE49-F238E27FC236}">
                    <a16:creationId xmlns:a16="http://schemas.microsoft.com/office/drawing/2014/main" id="{D3EF61EE-DAE0-F043-B8BD-611C80F1BCBB}"/>
                  </a:ext>
                </a:extLst>
              </p:cNvPr>
              <p:cNvCxnSpPr/>
              <p:nvPr/>
            </p:nvCxnSpPr>
            <p:spPr>
              <a:xfrm flipV="1">
                <a:off x="5724128" y="1804043"/>
                <a:ext cx="0" cy="1956999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ttore 2 118">
                <a:extLst>
                  <a:ext uri="{FF2B5EF4-FFF2-40B4-BE49-F238E27FC236}">
                    <a16:creationId xmlns:a16="http://schemas.microsoft.com/office/drawing/2014/main" id="{E02589AD-3669-5D4B-8823-FBC85CCCB0D0}"/>
                  </a:ext>
                </a:extLst>
              </p:cNvPr>
              <p:cNvCxnSpPr/>
              <p:nvPr/>
            </p:nvCxnSpPr>
            <p:spPr>
              <a:xfrm>
                <a:off x="5580112" y="3645024"/>
                <a:ext cx="2922678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0" name="Gruppo 119">
                <a:extLst>
                  <a:ext uri="{FF2B5EF4-FFF2-40B4-BE49-F238E27FC236}">
                    <a16:creationId xmlns:a16="http://schemas.microsoft.com/office/drawing/2014/main" id="{14A7E95E-813C-604D-8740-86CA51E20E20}"/>
                  </a:ext>
                </a:extLst>
              </p:cNvPr>
              <p:cNvGrpSpPr/>
              <p:nvPr/>
            </p:nvGrpSpPr>
            <p:grpSpPr>
              <a:xfrm>
                <a:off x="5724128" y="1915354"/>
                <a:ext cx="2250661" cy="1729670"/>
                <a:chOff x="5724128" y="1915354"/>
                <a:chExt cx="2250661" cy="1729670"/>
              </a:xfrm>
            </p:grpSpPr>
            <p:cxnSp>
              <p:nvCxnSpPr>
                <p:cNvPr id="133" name="Connettore 1 132">
                  <a:extLst>
                    <a:ext uri="{FF2B5EF4-FFF2-40B4-BE49-F238E27FC236}">
                      <a16:creationId xmlns:a16="http://schemas.microsoft.com/office/drawing/2014/main" id="{FF32ABB0-E2AD-8743-9526-546D44DE2FAC}"/>
                    </a:ext>
                  </a:extLst>
                </p:cNvPr>
                <p:cNvCxnSpPr/>
                <p:nvPr/>
              </p:nvCxnSpPr>
              <p:spPr>
                <a:xfrm flipV="1">
                  <a:off x="5724128" y="2564904"/>
                  <a:ext cx="72008" cy="108012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Connettore 1 133">
                  <a:extLst>
                    <a:ext uri="{FF2B5EF4-FFF2-40B4-BE49-F238E27FC236}">
                      <a16:creationId xmlns:a16="http://schemas.microsoft.com/office/drawing/2014/main" id="{721C96CB-938E-DE4D-AC82-710B1DC44BA7}"/>
                    </a:ext>
                  </a:extLst>
                </p:cNvPr>
                <p:cNvCxnSpPr/>
                <p:nvPr/>
              </p:nvCxnSpPr>
              <p:spPr>
                <a:xfrm flipV="1">
                  <a:off x="5796136" y="2092572"/>
                  <a:ext cx="180020" cy="472332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5" name="Connettore 1 134">
                  <a:extLst>
                    <a:ext uri="{FF2B5EF4-FFF2-40B4-BE49-F238E27FC236}">
                      <a16:creationId xmlns:a16="http://schemas.microsoft.com/office/drawing/2014/main" id="{1A0EFD81-7E15-9641-8A2C-6F5AFBBC9B9F}"/>
                    </a:ext>
                  </a:extLst>
                </p:cNvPr>
                <p:cNvCxnSpPr/>
                <p:nvPr/>
              </p:nvCxnSpPr>
              <p:spPr>
                <a:xfrm flipV="1">
                  <a:off x="6002615" y="1915354"/>
                  <a:ext cx="243571" cy="150839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Connettore 1 135">
                  <a:extLst>
                    <a:ext uri="{FF2B5EF4-FFF2-40B4-BE49-F238E27FC236}">
                      <a16:creationId xmlns:a16="http://schemas.microsoft.com/office/drawing/2014/main" id="{F1008FBF-47DB-AF42-9D95-A77FBD4E0569}"/>
                    </a:ext>
                  </a:extLst>
                </p:cNvPr>
                <p:cNvCxnSpPr>
                  <a:endCxn id="117" idx="1"/>
                </p:cNvCxnSpPr>
                <p:nvPr/>
              </p:nvCxnSpPr>
              <p:spPr>
                <a:xfrm>
                  <a:off x="6302786" y="1922362"/>
                  <a:ext cx="1186416" cy="1225336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Connettore 1 136">
                  <a:extLst>
                    <a:ext uri="{FF2B5EF4-FFF2-40B4-BE49-F238E27FC236}">
                      <a16:creationId xmlns:a16="http://schemas.microsoft.com/office/drawing/2014/main" id="{C3403A1D-E958-E944-8CB5-C0F65FB6F019}"/>
                    </a:ext>
                  </a:extLst>
                </p:cNvPr>
                <p:cNvCxnSpPr/>
                <p:nvPr/>
              </p:nvCxnSpPr>
              <p:spPr>
                <a:xfrm>
                  <a:off x="7535426" y="3184858"/>
                  <a:ext cx="439363" cy="0"/>
                </a:xfrm>
                <a:prstGeom prst="line">
                  <a:avLst/>
                </a:prstGeom>
                <a:ln w="28575">
                  <a:solidFill>
                    <a:srgbClr val="C0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1" name="CasellaDiTesto 120">
                <a:extLst>
                  <a:ext uri="{FF2B5EF4-FFF2-40B4-BE49-F238E27FC236}">
                    <a16:creationId xmlns:a16="http://schemas.microsoft.com/office/drawing/2014/main" id="{0AEDD4A3-74C9-0E42-AA34-370DB0A5FC8B}"/>
                  </a:ext>
                </a:extLst>
              </p:cNvPr>
              <p:cNvSpPr txBox="1"/>
              <p:nvPr/>
            </p:nvSpPr>
            <p:spPr>
              <a:xfrm>
                <a:off x="5275248" y="1689287"/>
                <a:ext cx="646104" cy="890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err="1">
                    <a:latin typeface="Symbol" pitchFamily="18" charset="2"/>
                  </a:rPr>
                  <a:t>t</a:t>
                </a:r>
                <a:r>
                  <a:rPr lang="it-IT" baseline="-25000" dirty="0" err="1">
                    <a:latin typeface="Garamond" pitchFamily="18" charset="0"/>
                    <a:cs typeface="Arial" pitchFamily="34" charset="0"/>
                  </a:rPr>
                  <a:t>J</a:t>
                </a:r>
                <a:endParaRPr lang="it-IT" baseline="-25000" dirty="0">
                  <a:latin typeface="Garamond" pitchFamily="18" charset="0"/>
                  <a:cs typeface="Arial" pitchFamily="34" charset="0"/>
                </a:endParaRPr>
              </a:p>
              <a:p>
                <a:endParaRPr lang="it-IT" dirty="0">
                  <a:latin typeface="Symbol" pitchFamily="18" charset="2"/>
                </a:endParaRPr>
              </a:p>
            </p:txBody>
          </p:sp>
          <p:sp>
            <p:nvSpPr>
              <p:cNvPr id="122" name="CasellaDiTesto 121">
                <a:extLst>
                  <a:ext uri="{FF2B5EF4-FFF2-40B4-BE49-F238E27FC236}">
                    <a16:creationId xmlns:a16="http://schemas.microsoft.com/office/drawing/2014/main" id="{3E23C969-8897-ED4C-95B2-F651638E96F8}"/>
                  </a:ext>
                </a:extLst>
              </p:cNvPr>
              <p:cNvSpPr txBox="1"/>
              <p:nvPr/>
            </p:nvSpPr>
            <p:spPr>
              <a:xfrm>
                <a:off x="8463909" y="3380914"/>
                <a:ext cx="829112" cy="423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it-IT" dirty="0" err="1">
                    <a:latin typeface="Symbol" pitchFamily="18" charset="2"/>
                  </a:rPr>
                  <a:t>g</a:t>
                </a:r>
                <a:r>
                  <a:rPr lang="it-IT" baseline="-25000" dirty="0" err="1">
                    <a:latin typeface="Garamond" pitchFamily="18" charset="0"/>
                    <a:cs typeface="Arial" pitchFamily="34" charset="0"/>
                  </a:rPr>
                  <a:t>joint</a:t>
                </a:r>
                <a:endParaRPr lang="it-IT" baseline="-25000" dirty="0">
                  <a:latin typeface="Garamond" pitchFamily="18" charset="0"/>
                  <a:cs typeface="Arial" pitchFamily="34" charset="0"/>
                </a:endParaRPr>
              </a:p>
            </p:txBody>
          </p:sp>
          <p:grpSp>
            <p:nvGrpSpPr>
              <p:cNvPr id="123" name="Gruppo 122">
                <a:extLst>
                  <a:ext uri="{FF2B5EF4-FFF2-40B4-BE49-F238E27FC236}">
                    <a16:creationId xmlns:a16="http://schemas.microsoft.com/office/drawing/2014/main" id="{EE921CEE-5953-3643-B846-34D62CE5A9EB}"/>
                  </a:ext>
                </a:extLst>
              </p:cNvPr>
              <p:cNvGrpSpPr/>
              <p:nvPr/>
            </p:nvGrpSpPr>
            <p:grpSpPr>
              <a:xfrm>
                <a:off x="5882774" y="2617167"/>
                <a:ext cx="971537" cy="847837"/>
                <a:chOff x="5882774" y="2617167"/>
                <a:chExt cx="971537" cy="847837"/>
              </a:xfrm>
            </p:grpSpPr>
            <p:sp>
              <p:nvSpPr>
                <p:cNvPr id="124" name="Parallelogramma 123">
                  <a:extLst>
                    <a:ext uri="{FF2B5EF4-FFF2-40B4-BE49-F238E27FC236}">
                      <a16:creationId xmlns:a16="http://schemas.microsoft.com/office/drawing/2014/main" id="{C8D66816-79A4-C14B-9471-B1A314308F5C}"/>
                    </a:ext>
                  </a:extLst>
                </p:cNvPr>
                <p:cNvSpPr/>
                <p:nvPr/>
              </p:nvSpPr>
              <p:spPr>
                <a:xfrm>
                  <a:off x="6012160" y="2924944"/>
                  <a:ext cx="648072" cy="432048"/>
                </a:xfrm>
                <a:prstGeom prst="parallelogram">
                  <a:avLst/>
                </a:prstGeom>
                <a:solidFill>
                  <a:schemeClr val="bg1">
                    <a:lumMod val="75000"/>
                  </a:schemeClr>
                </a:solidFill>
                <a:ln w="31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cxnSp>
              <p:nvCxnSpPr>
                <p:cNvPr id="125" name="Connettore 2 124">
                  <a:extLst>
                    <a:ext uri="{FF2B5EF4-FFF2-40B4-BE49-F238E27FC236}">
                      <a16:creationId xmlns:a16="http://schemas.microsoft.com/office/drawing/2014/main" id="{548EF124-94A8-8D40-9964-F4F5C5305C45}"/>
                    </a:ext>
                  </a:extLst>
                </p:cNvPr>
                <p:cNvCxnSpPr/>
                <p:nvPr/>
              </p:nvCxnSpPr>
              <p:spPr>
                <a:xfrm>
                  <a:off x="6120172" y="2852936"/>
                  <a:ext cx="540060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6" name="Connettore 2 125">
                  <a:extLst>
                    <a:ext uri="{FF2B5EF4-FFF2-40B4-BE49-F238E27FC236}">
                      <a16:creationId xmlns:a16="http://schemas.microsoft.com/office/drawing/2014/main" id="{4C295229-FF6F-5247-9374-1682278EF355}"/>
                    </a:ext>
                  </a:extLst>
                </p:cNvPr>
                <p:cNvCxnSpPr/>
                <p:nvPr/>
              </p:nvCxnSpPr>
              <p:spPr>
                <a:xfrm flipH="1">
                  <a:off x="5976156" y="3429000"/>
                  <a:ext cx="540060" cy="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Connettore 2 126">
                  <a:extLst>
                    <a:ext uri="{FF2B5EF4-FFF2-40B4-BE49-F238E27FC236}">
                      <a16:creationId xmlns:a16="http://schemas.microsoft.com/office/drawing/2014/main" id="{DC7D28E3-DE57-3341-A0B7-2E0E867A73C7}"/>
                    </a:ext>
                  </a:extLst>
                </p:cNvPr>
                <p:cNvCxnSpPr/>
                <p:nvPr/>
              </p:nvCxnSpPr>
              <p:spPr>
                <a:xfrm flipH="1">
                  <a:off x="5882774" y="2902999"/>
                  <a:ext cx="120428" cy="51582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8" name="Connettore 2 127">
                  <a:extLst>
                    <a:ext uri="{FF2B5EF4-FFF2-40B4-BE49-F238E27FC236}">
                      <a16:creationId xmlns:a16="http://schemas.microsoft.com/office/drawing/2014/main" id="{735ADF02-A3A2-D046-A8F5-256521793E2F}"/>
                    </a:ext>
                  </a:extLst>
                </p:cNvPr>
                <p:cNvCxnSpPr/>
                <p:nvPr/>
              </p:nvCxnSpPr>
              <p:spPr>
                <a:xfrm flipV="1">
                  <a:off x="6660232" y="2911828"/>
                  <a:ext cx="120648" cy="517172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9" name="CasellaDiTesto 128">
                  <a:extLst>
                    <a:ext uri="{FF2B5EF4-FFF2-40B4-BE49-F238E27FC236}">
                      <a16:creationId xmlns:a16="http://schemas.microsoft.com/office/drawing/2014/main" id="{7F4E667D-1D55-E347-A160-C68BF06C5EDA}"/>
                    </a:ext>
                  </a:extLst>
                </p:cNvPr>
                <p:cNvSpPr txBox="1"/>
                <p:nvPr/>
              </p:nvSpPr>
              <p:spPr>
                <a:xfrm>
                  <a:off x="6228184" y="2617167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dirty="0">
                      <a:latin typeface="Symbol" pitchFamily="18" charset="2"/>
                    </a:rPr>
                    <a:t>t</a:t>
                  </a:r>
                </a:p>
              </p:txBody>
            </p:sp>
            <p:sp>
              <p:nvSpPr>
                <p:cNvPr id="130" name="Arco 129">
                  <a:extLst>
                    <a:ext uri="{FF2B5EF4-FFF2-40B4-BE49-F238E27FC236}">
                      <a16:creationId xmlns:a16="http://schemas.microsoft.com/office/drawing/2014/main" id="{0EE8CEAF-C177-2C45-9331-C0B629D6C5FB}"/>
                    </a:ext>
                  </a:extLst>
                </p:cNvPr>
                <p:cNvSpPr/>
                <p:nvPr/>
              </p:nvSpPr>
              <p:spPr>
                <a:xfrm>
                  <a:off x="5932837" y="3212976"/>
                  <a:ext cx="252028" cy="252028"/>
                </a:xfrm>
                <a:prstGeom prst="arc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it-IT"/>
                </a:p>
              </p:txBody>
            </p:sp>
            <p:sp>
              <p:nvSpPr>
                <p:cNvPr id="131" name="CasellaDiTesto 130">
                  <a:extLst>
                    <a:ext uri="{FF2B5EF4-FFF2-40B4-BE49-F238E27FC236}">
                      <a16:creationId xmlns:a16="http://schemas.microsoft.com/office/drawing/2014/main" id="{E1BF4DCC-1E4E-D042-8D5B-0E388BBDC3A6}"/>
                    </a:ext>
                  </a:extLst>
                </p:cNvPr>
                <p:cNvSpPr txBox="1"/>
                <p:nvPr/>
              </p:nvSpPr>
              <p:spPr>
                <a:xfrm>
                  <a:off x="6120172" y="3049215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dirty="0">
                      <a:latin typeface="Symbol" pitchFamily="18" charset="2"/>
                    </a:rPr>
                    <a:t>g</a:t>
                  </a:r>
                </a:p>
              </p:txBody>
            </p:sp>
            <p:sp>
              <p:nvSpPr>
                <p:cNvPr id="132" name="CasellaDiTesto 131">
                  <a:extLst>
                    <a:ext uri="{FF2B5EF4-FFF2-40B4-BE49-F238E27FC236}">
                      <a16:creationId xmlns:a16="http://schemas.microsoft.com/office/drawing/2014/main" id="{53FA07E2-6A74-5948-A3E5-CEF55109AD9C}"/>
                    </a:ext>
                  </a:extLst>
                </p:cNvPr>
                <p:cNvSpPr txBox="1"/>
                <p:nvPr/>
              </p:nvSpPr>
              <p:spPr>
                <a:xfrm>
                  <a:off x="6638287" y="3140968"/>
                  <a:ext cx="2160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it-IT" sz="1400" dirty="0">
                      <a:latin typeface="Symbol" pitchFamily="18" charset="2"/>
                    </a:rPr>
                    <a:t>t</a:t>
                  </a:r>
                </a:p>
              </p:txBody>
            </p:sp>
          </p:grpSp>
        </p:grpSp>
        <p:sp>
          <p:nvSpPr>
            <p:cNvPr id="113" name="Ovale 112">
              <a:extLst>
                <a:ext uri="{FF2B5EF4-FFF2-40B4-BE49-F238E27FC236}">
                  <a16:creationId xmlns:a16="http://schemas.microsoft.com/office/drawing/2014/main" id="{A0A5782F-3704-A443-9552-BCF13D567027}"/>
                </a:ext>
              </a:extLst>
            </p:cNvPr>
            <p:cNvSpPr/>
            <p:nvPr/>
          </p:nvSpPr>
          <p:spPr>
            <a:xfrm>
              <a:off x="942581" y="1670927"/>
              <a:ext cx="52255" cy="5225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n>
                  <a:solidFill>
                    <a:srgbClr val="C00000"/>
                  </a:solidFill>
                </a:ln>
              </a:endParaRPr>
            </a:p>
          </p:txBody>
        </p:sp>
        <p:sp>
          <p:nvSpPr>
            <p:cNvPr id="115" name="Ovale 114">
              <a:extLst>
                <a:ext uri="{FF2B5EF4-FFF2-40B4-BE49-F238E27FC236}">
                  <a16:creationId xmlns:a16="http://schemas.microsoft.com/office/drawing/2014/main" id="{F4FAA36F-DEC6-8A47-A9E2-6155ECFD29EE}"/>
                </a:ext>
              </a:extLst>
            </p:cNvPr>
            <p:cNvSpPr/>
            <p:nvPr/>
          </p:nvSpPr>
          <p:spPr>
            <a:xfrm>
              <a:off x="1072834" y="1320637"/>
              <a:ext cx="52255" cy="5225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n>
                  <a:solidFill>
                    <a:srgbClr val="C00000"/>
                  </a:solidFill>
                </a:ln>
              </a:endParaRPr>
            </a:p>
          </p:txBody>
        </p:sp>
        <p:sp>
          <p:nvSpPr>
            <p:cNvPr id="116" name="Ovale 115">
              <a:extLst>
                <a:ext uri="{FF2B5EF4-FFF2-40B4-BE49-F238E27FC236}">
                  <a16:creationId xmlns:a16="http://schemas.microsoft.com/office/drawing/2014/main" id="{7923ACA3-DD9A-114E-ADB6-9D47B2568DD8}"/>
                </a:ext>
              </a:extLst>
            </p:cNvPr>
            <p:cNvSpPr/>
            <p:nvPr/>
          </p:nvSpPr>
          <p:spPr>
            <a:xfrm>
              <a:off x="1283033" y="1190199"/>
              <a:ext cx="52255" cy="5225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n>
                  <a:solidFill>
                    <a:srgbClr val="C00000"/>
                  </a:solidFill>
                </a:ln>
              </a:endParaRPr>
            </a:p>
          </p:txBody>
        </p:sp>
        <p:sp>
          <p:nvSpPr>
            <p:cNvPr id="117" name="Ovale 116">
              <a:extLst>
                <a:ext uri="{FF2B5EF4-FFF2-40B4-BE49-F238E27FC236}">
                  <a16:creationId xmlns:a16="http://schemas.microsoft.com/office/drawing/2014/main" id="{9C54BE56-C1F6-FB40-8719-A3A92B48343F}"/>
                </a:ext>
              </a:extLst>
            </p:cNvPr>
            <p:cNvSpPr/>
            <p:nvPr/>
          </p:nvSpPr>
          <p:spPr>
            <a:xfrm>
              <a:off x="2188686" y="2104878"/>
              <a:ext cx="52255" cy="52255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ln>
                  <a:solidFill>
                    <a:srgbClr val="C00000"/>
                  </a:solidFill>
                </a:ln>
              </a:endParaRPr>
            </a:p>
          </p:txBody>
        </p:sp>
        <p:sp>
          <p:nvSpPr>
            <p:cNvPr id="108" name="CasellaDiTesto 107">
              <a:extLst>
                <a:ext uri="{FF2B5EF4-FFF2-40B4-BE49-F238E27FC236}">
                  <a16:creationId xmlns:a16="http://schemas.microsoft.com/office/drawing/2014/main" id="{3AF42842-ABA9-F14E-85DF-5908F2BE1E26}"/>
                </a:ext>
              </a:extLst>
            </p:cNvPr>
            <p:cNvSpPr txBox="1"/>
            <p:nvPr/>
          </p:nvSpPr>
          <p:spPr>
            <a:xfrm>
              <a:off x="129647" y="1605820"/>
              <a:ext cx="785673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t-IT" sz="900" dirty="0">
                  <a:latin typeface="Latin Modern Roman 9" pitchFamily="2" charset="77"/>
                  <a:cs typeface="Arial" pitchFamily="34" charset="0"/>
                </a:rPr>
                <a:t>CRACKING</a:t>
              </a:r>
            </a:p>
          </p:txBody>
        </p:sp>
        <p:sp>
          <p:nvSpPr>
            <p:cNvPr id="109" name="CasellaDiTesto 108">
              <a:extLst>
                <a:ext uri="{FF2B5EF4-FFF2-40B4-BE49-F238E27FC236}">
                  <a16:creationId xmlns:a16="http://schemas.microsoft.com/office/drawing/2014/main" id="{3472347B-CBAA-2643-B656-12C8FFD9BEB7}"/>
                </a:ext>
              </a:extLst>
            </p:cNvPr>
            <p:cNvSpPr txBox="1"/>
            <p:nvPr/>
          </p:nvSpPr>
          <p:spPr>
            <a:xfrm>
              <a:off x="1113186" y="1391929"/>
              <a:ext cx="628387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t-IT" sz="900" dirty="0">
                  <a:latin typeface="Latin Modern Roman 9" pitchFamily="2" charset="77"/>
                  <a:cs typeface="Arial" pitchFamily="34" charset="0"/>
                </a:rPr>
                <a:t>PRE-PEAK</a:t>
              </a:r>
            </a:p>
          </p:txBody>
        </p:sp>
        <p:sp>
          <p:nvSpPr>
            <p:cNvPr id="110" name="CasellaDiTesto 109">
              <a:extLst>
                <a:ext uri="{FF2B5EF4-FFF2-40B4-BE49-F238E27FC236}">
                  <a16:creationId xmlns:a16="http://schemas.microsoft.com/office/drawing/2014/main" id="{915348B7-CAC3-7643-877F-846FA8D60AC7}"/>
                </a:ext>
              </a:extLst>
            </p:cNvPr>
            <p:cNvSpPr txBox="1"/>
            <p:nvPr/>
          </p:nvSpPr>
          <p:spPr>
            <a:xfrm>
              <a:off x="1270753" y="1075593"/>
              <a:ext cx="547143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t-IT" sz="900" dirty="0">
                  <a:latin typeface="Latin Modern Roman 9" pitchFamily="2" charset="77"/>
                  <a:cs typeface="Arial" pitchFamily="34" charset="0"/>
                </a:rPr>
                <a:t>PEAK</a:t>
              </a:r>
            </a:p>
          </p:txBody>
        </p:sp>
        <p:sp>
          <p:nvSpPr>
            <p:cNvPr id="111" name="CasellaDiTesto 110">
              <a:extLst>
                <a:ext uri="{FF2B5EF4-FFF2-40B4-BE49-F238E27FC236}">
                  <a16:creationId xmlns:a16="http://schemas.microsoft.com/office/drawing/2014/main" id="{5B3E4959-A09A-2D44-AA24-930D3173DF77}"/>
                </a:ext>
              </a:extLst>
            </p:cNvPr>
            <p:cNvSpPr txBox="1"/>
            <p:nvPr/>
          </p:nvSpPr>
          <p:spPr>
            <a:xfrm>
              <a:off x="2188686" y="1987567"/>
              <a:ext cx="628387" cy="1384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it-IT" sz="900" dirty="0">
                  <a:latin typeface="Latin Modern Roman 9" pitchFamily="2" charset="77"/>
                  <a:cs typeface="Arial" pitchFamily="34" charset="0"/>
                </a:rPr>
                <a:t>RESIDUAL</a:t>
              </a:r>
            </a:p>
          </p:txBody>
        </p:sp>
      </p:grpSp>
      <p:sp>
        <p:nvSpPr>
          <p:cNvPr id="143" name="CasellaDiTesto 142">
            <a:extLst>
              <a:ext uri="{FF2B5EF4-FFF2-40B4-BE49-F238E27FC236}">
                <a16:creationId xmlns:a16="http://schemas.microsoft.com/office/drawing/2014/main" id="{08EC58A3-6719-2240-9D8E-5DA41301DE3F}"/>
              </a:ext>
            </a:extLst>
          </p:cNvPr>
          <p:cNvSpPr txBox="1"/>
          <p:nvPr/>
        </p:nvSpPr>
        <p:spPr>
          <a:xfrm>
            <a:off x="5459038" y="2846230"/>
            <a:ext cx="1567368" cy="276999"/>
          </a:xfrm>
          <a:prstGeom prst="rect">
            <a:avLst/>
          </a:prstGeom>
          <a:solidFill>
            <a:srgbClr val="0070C0"/>
          </a:solidFill>
          <a:ln>
            <a:solidFill>
              <a:srgbClr val="16069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err="1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Envelope</a:t>
            </a:r>
            <a:r>
              <a:rPr lang="it-IT" sz="12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 - </a:t>
            </a:r>
            <a:r>
              <a:rPr lang="it-IT" sz="1200" b="1" dirty="0" err="1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exterior</a:t>
            </a:r>
            <a:endParaRPr lang="it-IT" sz="12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sp>
        <p:nvSpPr>
          <p:cNvPr id="144" name="CasellaDiTesto 143">
            <a:extLst>
              <a:ext uri="{FF2B5EF4-FFF2-40B4-BE49-F238E27FC236}">
                <a16:creationId xmlns:a16="http://schemas.microsoft.com/office/drawing/2014/main" id="{93B36351-6037-104B-9D46-F3E341225F3E}"/>
              </a:ext>
            </a:extLst>
          </p:cNvPr>
          <p:cNvSpPr txBox="1"/>
          <p:nvPr/>
        </p:nvSpPr>
        <p:spPr>
          <a:xfrm>
            <a:off x="7060673" y="2847576"/>
            <a:ext cx="1593910" cy="276999"/>
          </a:xfrm>
          <a:prstGeom prst="rect">
            <a:avLst/>
          </a:prstGeom>
          <a:solidFill>
            <a:srgbClr val="0070C0"/>
          </a:solidFill>
          <a:ln>
            <a:solidFill>
              <a:srgbClr val="16069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dirty="0" err="1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Envelope</a:t>
            </a:r>
            <a:r>
              <a:rPr lang="it-IT" sz="1200" b="1" dirty="0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 - </a:t>
            </a:r>
            <a:r>
              <a:rPr lang="it-IT" sz="1200" b="1" dirty="0" err="1">
                <a:solidFill>
                  <a:schemeClr val="bg1"/>
                </a:solidFill>
                <a:latin typeface="Garamond" pitchFamily="18" charset="0"/>
                <a:cs typeface="Arial" pitchFamily="34" charset="0"/>
              </a:rPr>
              <a:t>interior</a:t>
            </a:r>
            <a:endParaRPr lang="it-IT" sz="1200" b="1" dirty="0">
              <a:solidFill>
                <a:schemeClr val="bg1"/>
              </a:solidFill>
              <a:latin typeface="Garamond" pitchFamily="18" charset="0"/>
              <a:cs typeface="Arial" pitchFamily="34" charset="0"/>
            </a:endParaRPr>
          </a:p>
        </p:txBody>
      </p:sp>
      <p:graphicFrame>
        <p:nvGraphicFramePr>
          <p:cNvPr id="145" name="Tabella 144">
            <a:extLst>
              <a:ext uri="{FF2B5EF4-FFF2-40B4-BE49-F238E27FC236}">
                <a16:creationId xmlns:a16="http://schemas.microsoft.com/office/drawing/2014/main" id="{DF0E0539-B1BF-A347-B34D-51380EE2F5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412465"/>
              </p:ext>
            </p:extLst>
          </p:nvPr>
        </p:nvGraphicFramePr>
        <p:xfrm>
          <a:off x="173016" y="3194405"/>
          <a:ext cx="8481567" cy="23950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6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0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9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9640">
                  <a:extLst>
                    <a:ext uri="{9D8B030D-6E8A-4147-A177-3AD203B41FA5}">
                      <a16:colId xmlns:a16="http://schemas.microsoft.com/office/drawing/2014/main" val="2441009446"/>
                    </a:ext>
                  </a:extLst>
                </a:gridCol>
              </a:tblGrid>
              <a:tr h="3522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Garamond" pitchFamily="18" charset="0"/>
                        </a:rPr>
                        <a:t>backbone point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effectLst/>
                          <a:latin typeface="Symbol" pitchFamily="18" charset="2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Garamond" pitchFamily="18" charset="0"/>
                        </a:rPr>
                        <a:t>j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effectLst/>
                          <a:latin typeface="Symbol" pitchFamily="18" charset="2"/>
                        </a:rPr>
                        <a:t>g</a:t>
                      </a:r>
                      <a:r>
                        <a:rPr lang="en-GB" sz="1400" kern="100" baseline="-25000" dirty="0" err="1">
                          <a:effectLst/>
                          <a:latin typeface="Garamond" pitchFamily="18" charset="0"/>
                        </a:rPr>
                        <a:t>joint</a:t>
                      </a:r>
                      <a:endParaRPr lang="en-GB" sz="1400" kern="100" baseline="-25000" dirty="0">
                        <a:effectLst/>
                        <a:latin typeface="Garamond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800" b="1" kern="100" baseline="0" dirty="0">
                          <a:solidFill>
                            <a:schemeClr val="lt1"/>
                          </a:solidFill>
                          <a:effectLst/>
                          <a:latin typeface="Garamond" pitchFamily="18" charset="0"/>
                          <a:ea typeface="+mn-ea"/>
                          <a:cs typeface="+mn-cs"/>
                        </a:rPr>
                        <a:t>(De Risi et al. 2016)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 err="1">
                          <a:effectLst/>
                          <a:latin typeface="Symbol" pitchFamily="18" charset="2"/>
                        </a:rPr>
                        <a:t>g</a:t>
                      </a:r>
                      <a:r>
                        <a:rPr lang="en-GB" sz="1400" kern="100" baseline="-25000" dirty="0" err="1">
                          <a:effectLst/>
                          <a:latin typeface="Garamond" pitchFamily="18" charset="0"/>
                        </a:rPr>
                        <a:t>joint</a:t>
                      </a:r>
                      <a:r>
                        <a:rPr lang="en-GB" sz="1400" kern="100" baseline="-25000" dirty="0">
                          <a:effectLst/>
                          <a:latin typeface="Garamond" pitchFamily="18" charset="0"/>
                        </a:rPr>
                        <a:t> </a:t>
                      </a:r>
                      <a:r>
                        <a:rPr lang="en-GB" sz="1400" kern="100" baseline="0" dirty="0">
                          <a:effectLst/>
                          <a:latin typeface="Garamond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800" kern="100" baseline="0" dirty="0">
                          <a:effectLst/>
                          <a:latin typeface="Garamond" pitchFamily="18" charset="0"/>
                        </a:rPr>
                        <a:t>(Celik and Ellingwood, 2008)</a:t>
                      </a:r>
                      <a:endParaRPr lang="it-IT" sz="8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Garamond" pitchFamily="18" charset="0"/>
                        </a:rPr>
                        <a:t>cracking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0.40‰</a:t>
                      </a:r>
                      <a:endParaRPr lang="it-IT" sz="20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0.07‰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Garamond" pitchFamily="18" charset="0"/>
                        </a:rPr>
                        <a:t>pre-peak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00" dirty="0">
                          <a:solidFill>
                            <a:srgbClr val="000000"/>
                          </a:solidFill>
                          <a:effectLst/>
                          <a:latin typeface="Garamond" pitchFamily="18" charset="0"/>
                          <a:ea typeface="SimSun"/>
                        </a:rPr>
                        <a:t>0.95 </a:t>
                      </a:r>
                      <a:r>
                        <a:rPr lang="en-GB" sz="1400" kern="100" dirty="0" err="1">
                          <a:latin typeface="Symbol" pitchFamily="18" charset="2"/>
                        </a:rPr>
                        <a:t>t</a:t>
                      </a:r>
                      <a:r>
                        <a:rPr lang="en-GB" sz="1400" kern="100" baseline="-25000" dirty="0" err="1">
                          <a:latin typeface="Garamond" pitchFamily="18" charset="0"/>
                        </a:rPr>
                        <a:t>max</a:t>
                      </a:r>
                      <a:r>
                        <a:rPr lang="en-GB" sz="1400" kern="100" baseline="-25000" dirty="0">
                          <a:latin typeface="Garamond" pitchFamily="18" charset="0"/>
                        </a:rPr>
                        <a:t> </a:t>
                      </a:r>
                      <a:r>
                        <a:rPr lang="en-GB" sz="1400" kern="100" baseline="0" dirty="0">
                          <a:latin typeface="Garamond" pitchFamily="18" charset="0"/>
                        </a:rPr>
                        <a:t>(J failure) - </a:t>
                      </a:r>
                      <a:r>
                        <a:rPr lang="en-GB" sz="1400" kern="100" dirty="0" err="1">
                          <a:latin typeface="Symbol" pitchFamily="18" charset="2"/>
                        </a:rPr>
                        <a:t>t</a:t>
                      </a:r>
                      <a:r>
                        <a:rPr lang="en-GB" sz="1400" kern="100" baseline="-25000" dirty="0" err="1">
                          <a:latin typeface="Garamond" pitchFamily="18" charset="0"/>
                        </a:rPr>
                        <a:t>j,y</a:t>
                      </a:r>
                      <a:r>
                        <a:rPr lang="en-GB" sz="1400" kern="100" baseline="0" dirty="0">
                          <a:latin typeface="Garamond" pitchFamily="18" charset="0"/>
                        </a:rPr>
                        <a:t> (BJ o CJ failure)</a:t>
                      </a:r>
                      <a:endParaRPr lang="it-IT" sz="1400" kern="100" baseline="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1.70‰</a:t>
                      </a:r>
                      <a:endParaRPr lang="it-IT" sz="20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t-IT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  <a:ea typeface="SimSun"/>
                        </a:rPr>
                        <a:t>0.60%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Garamond" pitchFamily="18" charset="0"/>
                        </a:rPr>
                        <a:t>peak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4.90‰</a:t>
                      </a:r>
                      <a:endParaRPr lang="it-IT" sz="20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2.00%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Garamond" pitchFamily="18" charset="0"/>
                        </a:rPr>
                        <a:t>residual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Garamond" pitchFamily="18" charset="0"/>
                        </a:rPr>
                        <a:t>0.43 </a:t>
                      </a:r>
                      <a:r>
                        <a:rPr lang="en-GB" sz="1400" kern="100" dirty="0" err="1">
                          <a:effectLst/>
                          <a:latin typeface="Symbol" pitchFamily="18" charset="2"/>
                        </a:rPr>
                        <a:t>t</a:t>
                      </a:r>
                      <a:r>
                        <a:rPr lang="en-GB" sz="1400" kern="100" baseline="-25000" dirty="0" err="1">
                          <a:effectLst/>
                          <a:latin typeface="Garamond" pitchFamily="18" charset="0"/>
                        </a:rPr>
                        <a:t>max</a:t>
                      </a:r>
                      <a:endParaRPr lang="it-IT" sz="2000" kern="100" dirty="0">
                        <a:solidFill>
                          <a:srgbClr val="00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3.93%</a:t>
                      </a:r>
                      <a:endParaRPr lang="it-IT" sz="20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6.50%</a:t>
                      </a:r>
                      <a:endParaRPr lang="it-IT" sz="1400" b="1" kern="100" dirty="0">
                        <a:solidFill>
                          <a:srgbClr val="FF0000"/>
                        </a:solidFill>
                        <a:effectLst/>
                        <a:latin typeface="Garamond" pitchFamily="18" charset="0"/>
                        <a:ea typeface="SimSu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146" name="Picture 1">
            <a:extLst>
              <a:ext uri="{FF2B5EF4-FFF2-40B4-BE49-F238E27FC236}">
                <a16:creationId xmlns:a16="http://schemas.microsoft.com/office/drawing/2014/main" id="{84A25C84-C1AF-CE40-95CB-5F67FD29C6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732" y="3600274"/>
            <a:ext cx="1604963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8" name="CasellaDiTesto 147">
            <a:extLst>
              <a:ext uri="{FF2B5EF4-FFF2-40B4-BE49-F238E27FC236}">
                <a16:creationId xmlns:a16="http://schemas.microsoft.com/office/drawing/2014/main" id="{2A07F1ED-7B64-FD40-985B-F5534C81F441}"/>
              </a:ext>
            </a:extLst>
          </p:cNvPr>
          <p:cNvSpPr txBox="1"/>
          <p:nvPr/>
        </p:nvSpPr>
        <p:spPr>
          <a:xfrm>
            <a:off x="4361065" y="3687419"/>
            <a:ext cx="1208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Garamond" pitchFamily="18" charset="0"/>
              </a:rPr>
              <a:t>(Uzumeri 1977)</a:t>
            </a:r>
          </a:p>
        </p:txBody>
      </p:sp>
      <p:sp>
        <p:nvSpPr>
          <p:cNvPr id="149" name="CasellaDiTesto 148">
            <a:extLst>
              <a:ext uri="{FF2B5EF4-FFF2-40B4-BE49-F238E27FC236}">
                <a16:creationId xmlns:a16="http://schemas.microsoft.com/office/drawing/2014/main" id="{1675FABF-73ED-3540-B859-21E8923DD905}"/>
              </a:ext>
            </a:extLst>
          </p:cNvPr>
          <p:cNvSpPr txBox="1"/>
          <p:nvPr/>
        </p:nvSpPr>
        <p:spPr>
          <a:xfrm>
            <a:off x="3152503" y="4834145"/>
            <a:ext cx="12085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latin typeface="Garamond" pitchFamily="18" charset="0"/>
              </a:rPr>
              <a:t>(Jeon et al. 2015)</a:t>
            </a: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49F7168-70BE-4942-9F67-CF8B2A038EA1}"/>
              </a:ext>
            </a:extLst>
          </p:cNvPr>
          <p:cNvSpPr/>
          <p:nvPr/>
        </p:nvSpPr>
        <p:spPr>
          <a:xfrm>
            <a:off x="1912398" y="4578388"/>
            <a:ext cx="332815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dirty="0" err="1">
                <a:latin typeface="Symbol" pitchFamily="18" charset="2"/>
              </a:rPr>
              <a:t>t</a:t>
            </a:r>
            <a:r>
              <a:rPr lang="it-IT" sz="1600" baseline="-25000" dirty="0" err="1">
                <a:latin typeface="Latin Modern Roman 9" pitchFamily="2" charset="77"/>
              </a:rPr>
              <a:t>max</a:t>
            </a:r>
            <a:r>
              <a:rPr lang="it-IT" sz="1400" baseline="-25000" dirty="0">
                <a:latin typeface="Latin Modern Roman 9" pitchFamily="2" charset="77"/>
              </a:rPr>
              <a:t> </a:t>
            </a:r>
            <a:r>
              <a:rPr lang="it-IT" sz="1200" dirty="0">
                <a:latin typeface="Latin Modern Roman 9" pitchFamily="2" charset="77"/>
              </a:rPr>
              <a:t>= -0.586(TB)</a:t>
            </a:r>
            <a:r>
              <a:rPr lang="it-IT" sz="1200" baseline="30000" dirty="0">
                <a:latin typeface="Latin Modern Roman 9" pitchFamily="2" charset="77"/>
              </a:rPr>
              <a:t>0.774 </a:t>
            </a:r>
            <a:r>
              <a:rPr lang="it-IT" sz="1200" dirty="0">
                <a:latin typeface="Latin Modern Roman 9" pitchFamily="2" charset="77"/>
              </a:rPr>
              <a:t>(BI)</a:t>
            </a:r>
            <a:r>
              <a:rPr lang="it-IT" sz="1200" baseline="30000" dirty="0">
                <a:latin typeface="Latin Modern Roman 9" pitchFamily="2" charset="77"/>
              </a:rPr>
              <a:t>0.495</a:t>
            </a:r>
            <a:r>
              <a:rPr lang="it-IT" sz="1200" dirty="0">
                <a:latin typeface="Latin Modern Roman 9" pitchFamily="2" charset="77"/>
              </a:rPr>
              <a:t> (JP)</a:t>
            </a:r>
            <a:r>
              <a:rPr lang="it-IT" sz="1200" baseline="30000" dirty="0">
                <a:latin typeface="Latin Modern Roman 9" pitchFamily="2" charset="77"/>
              </a:rPr>
              <a:t>1.25</a:t>
            </a:r>
            <a:r>
              <a:rPr lang="it-IT" sz="1200" dirty="0">
                <a:latin typeface="Latin Modern Roman 9" pitchFamily="2" charset="77"/>
              </a:rPr>
              <a:t>(</a:t>
            </a:r>
            <a:r>
              <a:rPr lang="it-IT" sz="1200" dirty="0" err="1">
                <a:latin typeface="Latin Modern Roman 9" pitchFamily="2" charset="77"/>
              </a:rPr>
              <a:t>f</a:t>
            </a:r>
            <a:r>
              <a:rPr lang="it-IT" sz="1200" baseline="-25000" dirty="0" err="1">
                <a:latin typeface="Latin Modern Roman 9" pitchFamily="2" charset="77"/>
              </a:rPr>
              <a:t>c</a:t>
            </a:r>
            <a:r>
              <a:rPr lang="it-IT" sz="1200" dirty="0">
                <a:latin typeface="Latin Modern Roman 9" pitchFamily="2" charset="77"/>
              </a:rPr>
              <a:t>)</a:t>
            </a:r>
            <a:r>
              <a:rPr lang="it-IT" sz="1200" baseline="30000" dirty="0">
                <a:latin typeface="Latin Modern Roman 9" pitchFamily="2" charset="77"/>
              </a:rPr>
              <a:t>0.941</a:t>
            </a:r>
            <a:endParaRPr lang="it-IT" sz="1400" dirty="0"/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1B4AC3CA-11DC-2F4E-8E33-63B8E986B145}"/>
              </a:ext>
            </a:extLst>
          </p:cNvPr>
          <p:cNvGrpSpPr/>
          <p:nvPr/>
        </p:nvGrpSpPr>
        <p:grpSpPr>
          <a:xfrm>
            <a:off x="5457380" y="1024019"/>
            <a:ext cx="2886879" cy="1687320"/>
            <a:chOff x="1870172" y="453813"/>
            <a:chExt cx="2725112" cy="1592771"/>
          </a:xfrm>
        </p:grpSpPr>
        <p:pic>
          <p:nvPicPr>
            <p:cNvPr id="160" name="Immagine 159">
              <a:extLst>
                <a:ext uri="{FF2B5EF4-FFF2-40B4-BE49-F238E27FC236}">
                  <a16:creationId xmlns:a16="http://schemas.microsoft.com/office/drawing/2014/main" id="{BC53B2CE-BEFD-EF4B-838E-E29D2F8413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75937" y="453813"/>
              <a:ext cx="1919347" cy="1592771"/>
            </a:xfrm>
            <a:prstGeom prst="rect">
              <a:avLst/>
            </a:prstGeom>
          </p:spPr>
        </p:pic>
        <p:sp>
          <p:nvSpPr>
            <p:cNvPr id="4" name="Rettangolo 3">
              <a:extLst>
                <a:ext uri="{FF2B5EF4-FFF2-40B4-BE49-F238E27FC236}">
                  <a16:creationId xmlns:a16="http://schemas.microsoft.com/office/drawing/2014/main" id="{D60C43C2-88DE-AF41-9BFC-DFC6F0B4F436}"/>
                </a:ext>
              </a:extLst>
            </p:cNvPr>
            <p:cNvSpPr/>
            <p:nvPr/>
          </p:nvSpPr>
          <p:spPr>
            <a:xfrm>
              <a:off x="1870172" y="1436380"/>
              <a:ext cx="1629524" cy="3195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it-IT" sz="800" b="1" dirty="0" err="1">
                  <a:latin typeface="Latin Modern Roman 9" pitchFamily="2" charset="77"/>
                  <a:cs typeface="Arial" panose="020B0604020202020204" pitchFamily="34" charset="0"/>
                </a:rPr>
                <a:t>Nodes</a:t>
              </a:r>
              <a:r>
                <a:rPr lang="it-IT" sz="800" b="1" dirty="0">
                  <a:latin typeface="Latin Modern Roman 9" pitchFamily="2" charset="77"/>
                  <a:cs typeface="Arial" panose="020B0604020202020204" pitchFamily="34" charset="0"/>
                </a:rPr>
                <a:t> A &amp; A’ </a:t>
              </a:r>
            </a:p>
            <a:p>
              <a:pPr algn="r"/>
              <a:r>
                <a:rPr lang="it-IT" sz="800" b="1" dirty="0" err="1">
                  <a:latin typeface="Latin Modern Roman 9" pitchFamily="2" charset="77"/>
                  <a:cs typeface="Arial" panose="020B0604020202020204" pitchFamily="34" charset="0"/>
                </a:rPr>
                <a:t>coinciding</a:t>
              </a:r>
              <a:endParaRPr lang="it-IT" sz="800" b="1" dirty="0">
                <a:latin typeface="Latin Modern Roman 9" pitchFamily="2" charset="77"/>
                <a:cs typeface="Arial" panose="020B0604020202020204" pitchFamily="34" charset="0"/>
              </a:endParaRPr>
            </a:p>
          </p:txBody>
        </p:sp>
      </p:grpSp>
      <p:sp>
        <p:nvSpPr>
          <p:cNvPr id="50" name="Rettangolo 49">
            <a:extLst>
              <a:ext uri="{FF2B5EF4-FFF2-40B4-BE49-F238E27FC236}">
                <a16:creationId xmlns:a16="http://schemas.microsoft.com/office/drawing/2014/main" id="{ECFF69D2-002A-4D46-87F4-3B76F141519B}"/>
              </a:ext>
            </a:extLst>
          </p:cNvPr>
          <p:cNvSpPr/>
          <p:nvPr/>
        </p:nvSpPr>
        <p:spPr>
          <a:xfrm>
            <a:off x="-5551" y="5722470"/>
            <a:ext cx="9138491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spcAft>
                <a:spcPts val="600"/>
              </a:spcAft>
              <a:buAutoNum type="arabicPeriod"/>
            </a:pPr>
            <a:r>
              <a:rPr lang="it-IT" sz="800" dirty="0" err="1">
                <a:latin typeface="Latin Modern Roman 9" pitchFamily="2" charset="77"/>
              </a:rPr>
              <a:t>Uzumeri</a:t>
            </a:r>
            <a:r>
              <a:rPr lang="it-IT" sz="800" dirty="0">
                <a:latin typeface="Latin Modern Roman 9" pitchFamily="2" charset="77"/>
              </a:rPr>
              <a:t>, S. M. (1977). </a:t>
            </a:r>
            <a:r>
              <a:rPr lang="it-IT" sz="800" dirty="0" err="1">
                <a:latin typeface="Latin Modern Roman 9" pitchFamily="2" charset="77"/>
              </a:rPr>
              <a:t>Strength</a:t>
            </a:r>
            <a:r>
              <a:rPr lang="it-IT" sz="800" dirty="0">
                <a:latin typeface="Latin Modern Roman 9" pitchFamily="2" charset="77"/>
              </a:rPr>
              <a:t> and </a:t>
            </a:r>
            <a:r>
              <a:rPr lang="it-IT" sz="800" dirty="0" err="1">
                <a:latin typeface="Latin Modern Roman 9" pitchFamily="2" charset="77"/>
              </a:rPr>
              <a:t>ductility</a:t>
            </a:r>
            <a:r>
              <a:rPr lang="it-IT" sz="800" dirty="0">
                <a:latin typeface="Latin Modern Roman 9" pitchFamily="2" charset="77"/>
              </a:rPr>
              <a:t> of cast-in-</a:t>
            </a:r>
            <a:r>
              <a:rPr lang="it-IT" sz="800" dirty="0" err="1">
                <a:latin typeface="Latin Modern Roman 9" pitchFamily="2" charset="77"/>
              </a:rPr>
              <a:t>place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beam-column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joints</a:t>
            </a:r>
            <a:r>
              <a:rPr lang="it-IT" sz="800" dirty="0">
                <a:latin typeface="Latin Modern Roman 9" pitchFamily="2" charset="77"/>
              </a:rPr>
              <a:t>. In From the American Concrete </a:t>
            </a:r>
            <a:r>
              <a:rPr lang="it-IT" sz="800" dirty="0" err="1">
                <a:latin typeface="Latin Modern Roman 9" pitchFamily="2" charset="77"/>
              </a:rPr>
              <a:t>Institute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Annual</a:t>
            </a:r>
            <a:r>
              <a:rPr lang="it-IT" sz="800" dirty="0">
                <a:latin typeface="Latin Modern Roman 9" pitchFamily="2" charset="77"/>
              </a:rPr>
              <a:t> Convention, Symposium on </a:t>
            </a:r>
            <a:r>
              <a:rPr lang="it-IT" sz="800" dirty="0" err="1">
                <a:latin typeface="Latin Modern Roman 9" pitchFamily="2" charset="77"/>
              </a:rPr>
              <a:t>Reinforced</a:t>
            </a:r>
            <a:r>
              <a:rPr lang="it-IT" sz="800" dirty="0">
                <a:latin typeface="Latin Modern Roman 9" pitchFamily="2" charset="77"/>
              </a:rPr>
              <a:t> Concrete </a:t>
            </a:r>
            <a:r>
              <a:rPr lang="it-IT" sz="800" dirty="0" err="1">
                <a:latin typeface="Latin Modern Roman 9" pitchFamily="2" charset="77"/>
              </a:rPr>
              <a:t>Structures</a:t>
            </a:r>
            <a:r>
              <a:rPr lang="it-IT" sz="800" dirty="0">
                <a:latin typeface="Latin Modern Roman 9" pitchFamily="2" charset="77"/>
              </a:rPr>
              <a:t> in </a:t>
            </a:r>
            <a:r>
              <a:rPr lang="it-IT" sz="800" dirty="0" err="1">
                <a:latin typeface="Latin Modern Roman 9" pitchFamily="2" charset="77"/>
              </a:rPr>
              <a:t>Seismic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Zones</a:t>
            </a:r>
            <a:r>
              <a:rPr lang="it-IT" sz="800" dirty="0">
                <a:latin typeface="Latin Modern Roman 9" pitchFamily="2" charset="77"/>
              </a:rPr>
              <a:t>, San Francisco, 1974. (No. SP-53 </a:t>
            </a:r>
            <a:r>
              <a:rPr lang="it-IT" sz="800" dirty="0" err="1">
                <a:latin typeface="Latin Modern Roman 9" pitchFamily="2" charset="77"/>
              </a:rPr>
              <a:t>Conf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Paper</a:t>
            </a:r>
            <a:r>
              <a:rPr lang="it-IT" sz="800" dirty="0">
                <a:latin typeface="Latin Modern Roman 9" pitchFamily="2" charset="77"/>
              </a:rPr>
              <a:t>).</a:t>
            </a:r>
          </a:p>
          <a:p>
            <a:pPr marL="228600" indent="-228600">
              <a:spcAft>
                <a:spcPts val="600"/>
              </a:spcAft>
              <a:buAutoNum type="arabicPeriod"/>
            </a:pPr>
            <a:r>
              <a:rPr lang="it-IT" sz="800" dirty="0">
                <a:latin typeface="Latin Modern Roman 9" pitchFamily="2" charset="77"/>
              </a:rPr>
              <a:t>J.S. </a:t>
            </a:r>
            <a:r>
              <a:rPr lang="it-IT" sz="800" dirty="0" err="1">
                <a:latin typeface="Latin Modern Roman 9" pitchFamily="2" charset="77"/>
              </a:rPr>
              <a:t>Jeon</a:t>
            </a:r>
            <a:r>
              <a:rPr lang="it-IT" sz="800" dirty="0">
                <a:latin typeface="Latin Modern Roman 9" pitchFamily="2" charset="77"/>
              </a:rPr>
              <a:t>, L.N. </a:t>
            </a:r>
            <a:r>
              <a:rPr lang="it-IT" sz="800" dirty="0" err="1">
                <a:latin typeface="Latin Modern Roman 9" pitchFamily="2" charset="77"/>
              </a:rPr>
              <a:t>Lowes</a:t>
            </a:r>
            <a:r>
              <a:rPr lang="it-IT" sz="800" dirty="0">
                <a:latin typeface="Latin Modern Roman 9" pitchFamily="2" charset="77"/>
              </a:rPr>
              <a:t>, </a:t>
            </a:r>
            <a:r>
              <a:rPr lang="it-IT" sz="800" dirty="0" err="1">
                <a:latin typeface="Latin Modern Roman 9" pitchFamily="2" charset="77"/>
              </a:rPr>
              <a:t>R</a:t>
            </a:r>
            <a:r>
              <a:rPr lang="it-IT" sz="800" dirty="0">
                <a:latin typeface="Latin Modern Roman 9" pitchFamily="2" charset="77"/>
              </a:rPr>
              <a:t>. </a:t>
            </a:r>
            <a:r>
              <a:rPr lang="it-IT" sz="800" dirty="0" err="1">
                <a:latin typeface="Latin Modern Roman 9" pitchFamily="2" charset="77"/>
              </a:rPr>
              <a:t>DesRoches</a:t>
            </a:r>
            <a:r>
              <a:rPr lang="it-IT" sz="800" dirty="0">
                <a:latin typeface="Latin Modern Roman 9" pitchFamily="2" charset="77"/>
              </a:rPr>
              <a:t>, I. </a:t>
            </a:r>
            <a:r>
              <a:rPr lang="it-IT" sz="800" dirty="0" err="1">
                <a:latin typeface="Latin Modern Roman 9" pitchFamily="2" charset="77"/>
              </a:rPr>
              <a:t>Brilakis</a:t>
            </a:r>
            <a:r>
              <a:rPr lang="it-IT" sz="800" dirty="0">
                <a:latin typeface="Latin Modern Roman 9" pitchFamily="2" charset="77"/>
              </a:rPr>
              <a:t>. </a:t>
            </a:r>
            <a:r>
              <a:rPr lang="it-IT" sz="800" dirty="0" err="1">
                <a:latin typeface="Latin Modern Roman 9" pitchFamily="2" charset="77"/>
              </a:rPr>
              <a:t>Fragility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curves</a:t>
            </a:r>
            <a:r>
              <a:rPr lang="it-IT" sz="800" dirty="0">
                <a:latin typeface="Latin Modern Roman 9" pitchFamily="2" charset="77"/>
              </a:rPr>
              <a:t> for non-</a:t>
            </a:r>
            <a:r>
              <a:rPr lang="it-IT" sz="800" dirty="0" err="1">
                <a:latin typeface="Latin Modern Roman 9" pitchFamily="2" charset="77"/>
              </a:rPr>
              <a:t>ductile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rein-forced</a:t>
            </a:r>
            <a:r>
              <a:rPr lang="it-IT" sz="800" dirty="0">
                <a:latin typeface="Latin Modern Roman 9" pitchFamily="2" charset="77"/>
              </a:rPr>
              <a:t> concrete </a:t>
            </a:r>
            <a:r>
              <a:rPr lang="it-IT" sz="800" dirty="0" err="1">
                <a:latin typeface="Latin Modern Roman 9" pitchFamily="2" charset="77"/>
              </a:rPr>
              <a:t>frames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that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exhibit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different</a:t>
            </a:r>
            <a:r>
              <a:rPr lang="it-IT" sz="800" dirty="0">
                <a:latin typeface="Latin Modern Roman 9" pitchFamily="2" charset="77"/>
              </a:rPr>
              <a:t> component </a:t>
            </a:r>
            <a:r>
              <a:rPr lang="it-IT" sz="800" dirty="0" err="1">
                <a:latin typeface="Latin Modern Roman 9" pitchFamily="2" charset="77"/>
              </a:rPr>
              <a:t>response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mechanisms</a:t>
            </a:r>
            <a:r>
              <a:rPr lang="it-IT" sz="800" dirty="0">
                <a:latin typeface="Latin Modern Roman 9" pitchFamily="2" charset="77"/>
              </a:rPr>
              <a:t>. </a:t>
            </a:r>
            <a:r>
              <a:rPr lang="it-IT" sz="800" dirty="0" err="1">
                <a:latin typeface="Latin Modern Roman 9" pitchFamily="2" charset="77"/>
              </a:rPr>
              <a:t>Engineer-ing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Structures</a:t>
            </a:r>
            <a:r>
              <a:rPr lang="it-IT" sz="800" dirty="0">
                <a:latin typeface="Latin Modern Roman 9" pitchFamily="2" charset="77"/>
              </a:rPr>
              <a:t>, 85, 127-143, 2015.</a:t>
            </a:r>
          </a:p>
          <a:p>
            <a:pPr marL="228600" indent="-228600">
              <a:spcAft>
                <a:spcPts val="600"/>
              </a:spcAft>
              <a:buAutoNum type="arabicPeriod"/>
            </a:pPr>
            <a:r>
              <a:rPr lang="it-IT" sz="800" dirty="0">
                <a:latin typeface="Latin Modern Roman 9" pitchFamily="2" charset="77"/>
              </a:rPr>
              <a:t>M.T. De Risi, P. Ricci, G.M. Verderame. </a:t>
            </a:r>
            <a:r>
              <a:rPr lang="it-IT" sz="800" dirty="0" err="1">
                <a:latin typeface="Latin Modern Roman 9" pitchFamily="2" charset="77"/>
              </a:rPr>
              <a:t>Modelling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exterior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unreinforced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beam-column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joints</a:t>
            </a:r>
            <a:r>
              <a:rPr lang="it-IT" sz="800" dirty="0">
                <a:latin typeface="Latin Modern Roman 9" pitchFamily="2" charset="77"/>
              </a:rPr>
              <a:t> in </a:t>
            </a:r>
            <a:r>
              <a:rPr lang="it-IT" sz="800" dirty="0" err="1">
                <a:latin typeface="Latin Modern Roman 9" pitchFamily="2" charset="77"/>
              </a:rPr>
              <a:t>seismic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analysis</a:t>
            </a:r>
            <a:r>
              <a:rPr lang="it-IT" sz="800" dirty="0">
                <a:latin typeface="Latin Modern Roman 9" pitchFamily="2" charset="77"/>
              </a:rPr>
              <a:t> of non-</a:t>
            </a:r>
            <a:r>
              <a:rPr lang="it-IT" sz="800" dirty="0" err="1">
                <a:latin typeface="Latin Modern Roman 9" pitchFamily="2" charset="77"/>
              </a:rPr>
              <a:t>ductile</a:t>
            </a:r>
            <a:r>
              <a:rPr lang="it-IT" sz="800" dirty="0">
                <a:latin typeface="Latin Modern Roman 9" pitchFamily="2" charset="77"/>
              </a:rPr>
              <a:t> RC </a:t>
            </a:r>
            <a:r>
              <a:rPr lang="it-IT" sz="800" dirty="0" err="1">
                <a:latin typeface="Latin Modern Roman 9" pitchFamily="2" charset="77"/>
              </a:rPr>
              <a:t>frames</a:t>
            </a:r>
            <a:r>
              <a:rPr lang="it-IT" sz="800" dirty="0">
                <a:latin typeface="Latin Modern Roman 9" pitchFamily="2" charset="77"/>
              </a:rPr>
              <a:t>. </a:t>
            </a:r>
            <a:r>
              <a:rPr lang="it-IT" sz="800" i="1" dirty="0" err="1">
                <a:latin typeface="Latin Modern Roman 9" pitchFamily="2" charset="77"/>
              </a:rPr>
              <a:t>Earthquake</a:t>
            </a:r>
            <a:r>
              <a:rPr lang="it-IT" sz="800" i="1" dirty="0">
                <a:latin typeface="Latin Modern Roman 9" pitchFamily="2" charset="77"/>
              </a:rPr>
              <a:t> </a:t>
            </a:r>
            <a:r>
              <a:rPr lang="it-IT" sz="800" i="1" dirty="0" err="1">
                <a:latin typeface="Latin Modern Roman 9" pitchFamily="2" charset="77"/>
              </a:rPr>
              <a:t>Engineering</a:t>
            </a:r>
            <a:r>
              <a:rPr lang="it-IT" sz="800" i="1" dirty="0">
                <a:latin typeface="Latin Modern Roman 9" pitchFamily="2" charset="77"/>
              </a:rPr>
              <a:t> and </a:t>
            </a:r>
            <a:r>
              <a:rPr lang="it-IT" sz="800" i="1" dirty="0" err="1">
                <a:latin typeface="Latin Modern Roman 9" pitchFamily="2" charset="77"/>
              </a:rPr>
              <a:t>Struc-tural</a:t>
            </a:r>
            <a:r>
              <a:rPr lang="it-IT" sz="800" i="1" dirty="0">
                <a:latin typeface="Latin Modern Roman 9" pitchFamily="2" charset="77"/>
              </a:rPr>
              <a:t> Dynamics</a:t>
            </a:r>
            <a:r>
              <a:rPr lang="it-IT" sz="800" dirty="0">
                <a:latin typeface="Latin Modern Roman 9" pitchFamily="2" charset="77"/>
              </a:rPr>
              <a:t>, </a:t>
            </a:r>
            <a:r>
              <a:rPr lang="it-IT" sz="800" b="1" dirty="0">
                <a:latin typeface="Latin Modern Roman 9" pitchFamily="2" charset="77"/>
              </a:rPr>
              <a:t>46</a:t>
            </a:r>
            <a:r>
              <a:rPr lang="it-IT" sz="800" dirty="0">
                <a:latin typeface="Latin Modern Roman 9" pitchFamily="2" charset="77"/>
              </a:rPr>
              <a:t>(6), 899-923, 2017.</a:t>
            </a:r>
          </a:p>
          <a:p>
            <a:pPr marL="228600" indent="-228600">
              <a:spcAft>
                <a:spcPts val="600"/>
              </a:spcAft>
              <a:buAutoNum type="arabicPeriod"/>
            </a:pPr>
            <a:r>
              <a:rPr lang="it-IT" sz="800" dirty="0">
                <a:latin typeface="Latin Modern Roman 9" pitchFamily="2" charset="77"/>
              </a:rPr>
              <a:t>O.C. </a:t>
            </a:r>
            <a:r>
              <a:rPr lang="it-IT" sz="800" dirty="0" err="1">
                <a:latin typeface="Latin Modern Roman 9" pitchFamily="2" charset="77"/>
              </a:rPr>
              <a:t>Celik</a:t>
            </a:r>
            <a:r>
              <a:rPr lang="it-IT" sz="800" dirty="0">
                <a:latin typeface="Latin Modern Roman 9" pitchFamily="2" charset="77"/>
              </a:rPr>
              <a:t>, B.R. </a:t>
            </a:r>
            <a:r>
              <a:rPr lang="it-IT" sz="800" dirty="0" err="1">
                <a:latin typeface="Latin Modern Roman 9" pitchFamily="2" charset="77"/>
              </a:rPr>
              <a:t>Ellingwood</a:t>
            </a:r>
            <a:r>
              <a:rPr lang="it-IT" sz="800" dirty="0">
                <a:latin typeface="Latin Modern Roman 9" pitchFamily="2" charset="77"/>
              </a:rPr>
              <a:t>. </a:t>
            </a:r>
            <a:r>
              <a:rPr lang="it-IT" sz="800" dirty="0" err="1">
                <a:latin typeface="Latin Modern Roman 9" pitchFamily="2" charset="77"/>
              </a:rPr>
              <a:t>Modeling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beam-column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joints</a:t>
            </a:r>
            <a:r>
              <a:rPr lang="it-IT" sz="800" dirty="0">
                <a:latin typeface="Latin Modern Roman 9" pitchFamily="2" charset="77"/>
              </a:rPr>
              <a:t> in </a:t>
            </a:r>
            <a:r>
              <a:rPr lang="it-IT" sz="800" dirty="0" err="1">
                <a:latin typeface="Latin Modern Roman 9" pitchFamily="2" charset="77"/>
              </a:rPr>
              <a:t>fragility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assessment</a:t>
            </a:r>
            <a:r>
              <a:rPr lang="it-IT" sz="800" dirty="0">
                <a:latin typeface="Latin Modern Roman 9" pitchFamily="2" charset="77"/>
              </a:rPr>
              <a:t> of </a:t>
            </a:r>
            <a:r>
              <a:rPr lang="it-IT" sz="800" dirty="0" err="1">
                <a:latin typeface="Latin Modern Roman 9" pitchFamily="2" charset="77"/>
              </a:rPr>
              <a:t>gravity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load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designed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reinforced</a:t>
            </a:r>
            <a:r>
              <a:rPr lang="it-IT" sz="800" dirty="0">
                <a:latin typeface="Latin Modern Roman 9" pitchFamily="2" charset="77"/>
              </a:rPr>
              <a:t> concrete </a:t>
            </a:r>
            <a:r>
              <a:rPr lang="it-IT" sz="800" dirty="0" err="1">
                <a:latin typeface="Latin Modern Roman 9" pitchFamily="2" charset="77"/>
              </a:rPr>
              <a:t>frames</a:t>
            </a:r>
            <a:r>
              <a:rPr lang="it-IT" sz="800" dirty="0">
                <a:latin typeface="Latin Modern Roman 9" pitchFamily="2" charset="77"/>
              </a:rPr>
              <a:t>. Journal of </a:t>
            </a:r>
            <a:r>
              <a:rPr lang="it-IT" sz="800" dirty="0" err="1">
                <a:latin typeface="Latin Modern Roman 9" pitchFamily="2" charset="77"/>
              </a:rPr>
              <a:t>Earthquake</a:t>
            </a:r>
            <a:r>
              <a:rPr lang="it-IT" sz="800" dirty="0">
                <a:latin typeface="Latin Modern Roman 9" pitchFamily="2" charset="77"/>
              </a:rPr>
              <a:t> </a:t>
            </a:r>
            <a:r>
              <a:rPr lang="it-IT" sz="800" dirty="0" err="1">
                <a:latin typeface="Latin Modern Roman 9" pitchFamily="2" charset="77"/>
              </a:rPr>
              <a:t>Engineering</a:t>
            </a:r>
            <a:r>
              <a:rPr lang="it-IT" sz="800" dirty="0">
                <a:latin typeface="Latin Modern Roman 9" pitchFamily="2" charset="77"/>
              </a:rPr>
              <a:t>, 12(3), 357-381, 2008 </a:t>
            </a:r>
          </a:p>
        </p:txBody>
      </p:sp>
      <p:sp>
        <p:nvSpPr>
          <p:cNvPr id="44" name="Titolo 5">
            <a:extLst>
              <a:ext uri="{FF2B5EF4-FFF2-40B4-BE49-F238E27FC236}">
                <a16:creationId xmlns:a16="http://schemas.microsoft.com/office/drawing/2014/main" id="{1D74F8B9-476B-4500-987C-CABB48C60A63}"/>
              </a:ext>
            </a:extLst>
          </p:cNvPr>
          <p:cNvSpPr txBox="1">
            <a:spLocks/>
          </p:cNvSpPr>
          <p:nvPr/>
        </p:nvSpPr>
        <p:spPr>
          <a:xfrm>
            <a:off x="0" y="17610"/>
            <a:ext cx="9132982" cy="4247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it-IT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C00000"/>
                </a:solidFill>
                <a:latin typeface="Latin Modern Roman 9" pitchFamily="2" charset="77"/>
                <a:ea typeface="+mj-ea"/>
                <a:cs typeface="+mj-cs"/>
              </a:defRPr>
            </a:lvl1pPr>
          </a:lstStyle>
          <a:p>
            <a:r>
              <a:rPr lang="it-IT" sz="2000" dirty="0" err="1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Beam-Column</a:t>
            </a:r>
            <a:r>
              <a:rPr lang="it-IT" sz="2000" dirty="0">
                <a:solidFill>
                  <a:srgbClr val="0432FF"/>
                </a:solidFill>
                <a:latin typeface="Latin Modern Roman 10" pitchFamily="2" charset="77"/>
                <a:ea typeface="+mn-ea"/>
                <a:cs typeface="+mn-cs"/>
              </a:rPr>
              <a:t> joints</a:t>
            </a:r>
          </a:p>
        </p:txBody>
      </p:sp>
    </p:spTree>
    <p:extLst>
      <p:ext uri="{BB962C8B-B14F-4D97-AF65-F5344CB8AC3E}">
        <p14:creationId xmlns:p14="http://schemas.microsoft.com/office/powerpoint/2010/main" val="38204488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1103</TotalTime>
  <Words>407</Words>
  <Application>Microsoft Office PowerPoint</Application>
  <PresentationFormat>Presentazione su schermo (4:3)</PresentationFormat>
  <Paragraphs>74</Paragraphs>
  <Slides>4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Garamond</vt:lpstr>
      <vt:lpstr>Latin Modern Roman 10</vt:lpstr>
      <vt:lpstr>Latin Modern Roman 9</vt:lpstr>
      <vt:lpstr>Symbol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Marco Terrenzi</dc:creator>
  <cp:lastModifiedBy>Massimo Petracca</cp:lastModifiedBy>
  <cp:revision>224</cp:revision>
  <dcterms:created xsi:type="dcterms:W3CDTF">2020-01-10T08:29:31Z</dcterms:created>
  <dcterms:modified xsi:type="dcterms:W3CDTF">2020-02-17T15:27:51Z</dcterms:modified>
</cp:coreProperties>
</file>