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autoCompressPictures="0">
  <p:sldMasterIdLst>
    <p:sldMasterId id="2147483661" r:id="rId1"/>
  </p:sldMasterIdLst>
  <p:notesMasterIdLst>
    <p:notesMasterId r:id="rId28"/>
  </p:notesMasterIdLst>
  <p:handoutMasterIdLst>
    <p:handoutMasterId r:id="rId29"/>
  </p:handoutMasterIdLst>
  <p:sldIdLst>
    <p:sldId id="308" r:id="rId2"/>
    <p:sldId id="287" r:id="rId3"/>
    <p:sldId id="310" r:id="rId4"/>
    <p:sldId id="288" r:id="rId5"/>
    <p:sldId id="330" r:id="rId6"/>
    <p:sldId id="327" r:id="rId7"/>
    <p:sldId id="331" r:id="rId8"/>
    <p:sldId id="316" r:id="rId9"/>
    <p:sldId id="317" r:id="rId10"/>
    <p:sldId id="318" r:id="rId11"/>
    <p:sldId id="339" r:id="rId12"/>
    <p:sldId id="334" r:id="rId13"/>
    <p:sldId id="329" r:id="rId14"/>
    <p:sldId id="332" r:id="rId15"/>
    <p:sldId id="342" r:id="rId16"/>
    <p:sldId id="321" r:id="rId17"/>
    <p:sldId id="322" r:id="rId18"/>
    <p:sldId id="340" r:id="rId19"/>
    <p:sldId id="290" r:id="rId20"/>
    <p:sldId id="343" r:id="rId21"/>
    <p:sldId id="303" r:id="rId22"/>
    <p:sldId id="341" r:id="rId23"/>
    <p:sldId id="333" r:id="rId24"/>
    <p:sldId id="324" r:id="rId25"/>
    <p:sldId id="325" r:id="rId26"/>
    <p:sldId id="292" r:id="rId2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Garamond" panose="02020404030301010803" pitchFamily="18" charset="0"/>
      <p:regular r:id="rId34"/>
      <p:bold r:id="rId35"/>
      <p:italic r:id="rId36"/>
    </p:embeddedFont>
    <p:embeddedFont>
      <p:font typeface="News Cycle" panose="020B0604020202020204" charset="0"/>
      <p:regular r:id="rId37"/>
      <p:bold r:id="rId38"/>
    </p:embeddedFont>
    <p:embeddedFont>
      <p:font typeface="Open Sans" panose="020B0606030504020204" pitchFamily="34" charset="0"/>
      <p:regular r:id="rId39"/>
      <p:bold r:id="rId40"/>
      <p:italic r:id="rId41"/>
      <p:boldItalic r:id="rId42"/>
    </p:embeddedFont>
    <p:embeddedFont>
      <p:font typeface="Open Sans ExtraBold" panose="020B0906030804020204" pitchFamily="34" charset="0"/>
      <p:bold r:id="rId43"/>
      <p:boldItalic r:id="rId44"/>
    </p:embeddedFont>
    <p:embeddedFont>
      <p:font typeface="Open Sans Light" panose="020B0306030504020204" pitchFamily="34" charset="0"/>
      <p:regular r:id="rId45"/>
      <p:italic r:id="rId46"/>
    </p:embeddedFont>
    <p:embeddedFont>
      <p:font typeface="Open Sans Semibold" panose="020B0706030804020204" pitchFamily="34" charset="0"/>
      <p:bold r:id="rId4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ncesca Marafini" initials="FM" lastIdx="1" clrIdx="0">
    <p:extLst>
      <p:ext uri="{19B8F6BF-5375-455C-9EA6-DF929625EA0E}">
        <p15:presenceInfo xmlns:p15="http://schemas.microsoft.com/office/powerpoint/2012/main" userId="fe38742bd9c3747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A6DF"/>
    <a:srgbClr val="FFB13F"/>
    <a:srgbClr val="FF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B9FCAC-5A45-4CCA-AE65-77CEF21B6FB7}">
  <a:tblStyle styleId="{C7B9FCAC-5A45-4CCA-AE65-77CEF21B6FB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48" autoAdjust="0"/>
    <p:restoredTop sz="95550" autoAdjust="0"/>
  </p:normalViewPr>
  <p:slideViewPr>
    <p:cSldViewPr snapToGrid="0">
      <p:cViewPr varScale="1">
        <p:scale>
          <a:sx n="140" d="100"/>
          <a:sy n="140" d="100"/>
        </p:scale>
        <p:origin x="51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835" y="6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7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0" Type="http://schemas.openxmlformats.org/officeDocument/2006/relationships/slide" Target="slides/slide19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3F59597-4041-4257-84BA-78160488B6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B4AB08-8A89-4413-A677-2EF8014F13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CFAE29-2401-4C43-9441-9F81BA54D091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07CD97-F0C7-46E2-8DED-7C2A56818D3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4D55BE-A700-47F0-B9CE-6773C633E93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2CB3B-3DE4-43D7-B3DE-48EC312F3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7601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3675612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Open Sans" panose="020B0606030504020204" pitchFamily="34" charset="0"/>
        <a:ea typeface="Open Sans" panose="020B0606030504020204" pitchFamily="34" charset="0"/>
        <a:cs typeface="Open Sans" panose="020B0606030504020204" pitchFamily="34" charset="0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it-IT" dirty="0">
              <a:ea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229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172130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64248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2657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18911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73667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5378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26180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GB" dirty="0"/>
              <a:t>Pre-post</a:t>
            </a:r>
          </a:p>
          <a:p>
            <a:pPr marL="139700" indent="0">
              <a:buNone/>
            </a:pPr>
            <a:r>
              <a:rPr lang="en-GB" dirty="0"/>
              <a:t>3 ways to call commands</a:t>
            </a:r>
          </a:p>
          <a:p>
            <a:pPr marL="139700" indent="0">
              <a:buNone/>
            </a:pPr>
            <a:r>
              <a:rPr lang="en-GB" dirty="0"/>
              <a:t>Python API</a:t>
            </a:r>
          </a:p>
        </p:txBody>
      </p:sp>
    </p:spTree>
    <p:extLst>
      <p:ext uri="{BB962C8B-B14F-4D97-AF65-F5344CB8AC3E}">
        <p14:creationId xmlns:p14="http://schemas.microsoft.com/office/powerpoint/2010/main" val="1581375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196917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069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47032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93804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27459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GB" dirty="0" err="1"/>
              <a:t>Interfaccia</a:t>
            </a:r>
            <a:r>
              <a:rPr lang="en-GB" dirty="0"/>
              <a:t> </a:t>
            </a:r>
            <a:r>
              <a:rPr lang="en-GB" dirty="0" err="1"/>
              <a:t>dai</a:t>
            </a:r>
            <a:r>
              <a:rPr lang="en-GB" dirty="0"/>
              <a:t> tutorial</a:t>
            </a:r>
          </a:p>
        </p:txBody>
      </p:sp>
    </p:spTree>
    <p:extLst>
      <p:ext uri="{BB962C8B-B14F-4D97-AF65-F5344CB8AC3E}">
        <p14:creationId xmlns:p14="http://schemas.microsoft.com/office/powerpoint/2010/main" val="15291408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</a:t>
            </a:r>
            <a:r>
              <a:rPr lang="en-US" dirty="0" err="1"/>
              <a:t>tcl</a:t>
            </a:r>
            <a:endParaRPr lang="en-US" dirty="0"/>
          </a:p>
          <a:p>
            <a:r>
              <a:rPr lang="en-US" dirty="0"/>
              <a:t>Show HDF viewed the database</a:t>
            </a:r>
          </a:p>
          <a:p>
            <a:r>
              <a:rPr lang="en-US" dirty="0"/>
              <a:t>Python API</a:t>
            </a:r>
          </a:p>
        </p:txBody>
      </p:sp>
    </p:spTree>
    <p:extLst>
      <p:ext uri="{BB962C8B-B14F-4D97-AF65-F5344CB8AC3E}">
        <p14:creationId xmlns:p14="http://schemas.microsoft.com/office/powerpoint/2010/main" val="16963070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62532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5405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083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61674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507238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673487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342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44423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b="0" i="0" dirty="0">
              <a:solidFill>
                <a:srgbClr val="40404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638683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79988" lvl="1" indent="0">
              <a:spcBef>
                <a:spcPts val="360"/>
              </a:spcBef>
              <a:spcAft>
                <a:spcPts val="0"/>
              </a:spcAft>
              <a:buClr>
                <a:srgbClr val="00B0F0"/>
              </a:buClr>
              <a:buSzPct val="100000"/>
              <a:buNone/>
            </a:pPr>
            <a:endParaRPr lang="it-IT" sz="2000" kern="1200" dirty="0">
              <a:solidFill>
                <a:schemeClr val="bg2">
                  <a:lumMod val="75000"/>
                </a:schemeClr>
              </a:solidFill>
              <a:latin typeface="Garamond" panose="02020404030301010803" pitchFamily="18" charset="0"/>
              <a:sym typeface="Quattrocento Sans"/>
            </a:endParaRPr>
          </a:p>
        </p:txBody>
      </p:sp>
    </p:spTree>
    <p:extLst>
      <p:ext uri="{BB962C8B-B14F-4D97-AF65-F5344CB8AC3E}">
        <p14:creationId xmlns:p14="http://schemas.microsoft.com/office/powerpoint/2010/main" val="4159948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userDrawn="1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12" y="-19"/>
            <a:ext cx="5713277" cy="5147878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9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A3EED8FB-7F10-483B-8D80-04848E95A1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2" y="92428"/>
            <a:ext cx="4992687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serie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olo isoscele 74">
            <a:extLst>
              <a:ext uri="{FF2B5EF4-FFF2-40B4-BE49-F238E27FC236}">
                <a16:creationId xmlns:a16="http://schemas.microsoft.com/office/drawing/2014/main" id="{4ABD13D4-57F6-44DD-953C-2B5D4B20CB23}"/>
              </a:ext>
            </a:extLst>
          </p:cNvPr>
          <p:cNvSpPr/>
          <p:nvPr userDrawn="1"/>
        </p:nvSpPr>
        <p:spPr>
          <a:xfrm rot="10800000">
            <a:off x="4930374" y="593799"/>
            <a:ext cx="3952752" cy="4547728"/>
          </a:xfrm>
          <a:prstGeom prst="triangle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1DB742-2EF3-403D-BAAB-ADB5BD0115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6197" y="4581735"/>
            <a:ext cx="1210579" cy="50988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sp>
        <p:nvSpPr>
          <p:cNvPr id="12" name="Rettangolo 51">
            <a:extLst>
              <a:ext uri="{FF2B5EF4-FFF2-40B4-BE49-F238E27FC236}">
                <a16:creationId xmlns:a16="http://schemas.microsoft.com/office/drawing/2014/main" id="{87657EF4-1F58-4437-951E-921DCDC61C1D}"/>
              </a:ext>
            </a:extLst>
          </p:cNvPr>
          <p:cNvSpPr/>
          <p:nvPr userDrawn="1"/>
        </p:nvSpPr>
        <p:spPr>
          <a:xfrm>
            <a:off x="-1" y="594230"/>
            <a:ext cx="6899027" cy="4547289"/>
          </a:xfrm>
          <a:prstGeom prst="rect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13" name="Triangolo isoscele 74">
            <a:extLst>
              <a:ext uri="{FF2B5EF4-FFF2-40B4-BE49-F238E27FC236}">
                <a16:creationId xmlns:a16="http://schemas.microsoft.com/office/drawing/2014/main" id="{7545DA56-EAA6-461E-8F3A-5941FBD7E4EC}"/>
              </a:ext>
            </a:extLst>
          </p:cNvPr>
          <p:cNvSpPr/>
          <p:nvPr userDrawn="1"/>
        </p:nvSpPr>
        <p:spPr>
          <a:xfrm>
            <a:off x="-1972137" y="591598"/>
            <a:ext cx="3952752" cy="4547728"/>
          </a:xfrm>
          <a:prstGeom prst="triangle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3972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1DB742-2EF3-403D-BAAB-ADB5BD0115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6197" y="4581735"/>
            <a:ext cx="1210579" cy="50988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11811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userDrawn="1">
  <p:cSld name="TITLE_1_1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 userDrawn="1">
  <p:cSld name="1_Quote">
    <p:bg>
      <p:bgPr>
        <a:solidFill>
          <a:schemeClr val="bg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outdoor, bridge&#10;&#10;Description automatically generated">
            <a:extLst>
              <a:ext uri="{FF2B5EF4-FFF2-40B4-BE49-F238E27FC236}">
                <a16:creationId xmlns:a16="http://schemas.microsoft.com/office/drawing/2014/main" id="{F3F7A36E-1D87-438C-9063-1633E6FEA9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05748"/>
            <a:ext cx="9144000" cy="5243119"/>
          </a:xfrm>
          <a:prstGeom prst="rect">
            <a:avLst/>
          </a:prstGeom>
        </p:spPr>
      </p:pic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5814" y="45361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27036A2E-48BF-4F9F-9829-A215BE00B29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427" y="91000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0149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preserve="1" userDrawn="1">
  <p:cSld name="1_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7219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bg>
      <p:bgPr>
        <a:solidFill>
          <a:schemeClr val="bg1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bridge&#10;&#10;Description automatically generated">
            <a:extLst>
              <a:ext uri="{FF2B5EF4-FFF2-40B4-BE49-F238E27FC236}">
                <a16:creationId xmlns:a16="http://schemas.microsoft.com/office/drawing/2014/main" id="{D260D765-AFB3-4838-A34C-2CBD22F249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99619"/>
            <a:ext cx="9144000" cy="5243119"/>
          </a:xfrm>
          <a:prstGeom prst="rect">
            <a:avLst/>
          </a:prstGeom>
        </p:spPr>
      </p:pic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0807" y="50989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Immagine 9">
            <a:extLst>
              <a:ext uri="{FF2B5EF4-FFF2-40B4-BE49-F238E27FC236}">
                <a16:creationId xmlns:a16="http://schemas.microsoft.com/office/drawing/2014/main" id="{965575AA-8B68-4BFD-A28D-866FB102620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427" y="89745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423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userDrawn="1">
  <p:cSld name="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22D44AD-E30E-43AB-95F9-500D7502AF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008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preserve="1" userDrawn="1">
  <p:cSld name="1_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095B15-CC3D-4B46-9239-32D4F03A62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19171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>
  <p:cSld name="BLANK_1_1_1">
    <p:bg>
      <p:bgPr>
        <a:solidFill>
          <a:schemeClr val="bg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2/3">
  <p:cSld name="BLANK_1_1">
    <p:bg>
      <p:bgRef idx="1001">
        <a:schemeClr val="bg1"/>
      </p:bgRef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preserve="1" userDrawn="1">
  <p:cSld name="1_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12" y="-19"/>
            <a:ext cx="5713277" cy="5147878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9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A3EED8FB-7F10-483B-8D80-04848E95A1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2" y="92428"/>
            <a:ext cx="4992687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serie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6691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1DB742-2EF3-403D-BAAB-ADB5BD0115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6197" y="4581735"/>
            <a:ext cx="1210579" cy="509884"/>
          </a:xfrm>
          <a:prstGeom prst="rect">
            <a:avLst/>
          </a:prstGeom>
        </p:spPr>
      </p:pic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20031232-4D3D-460B-911B-435EFB4777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35252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1DB742-2EF3-403D-BAAB-ADB5BD0115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6197" y="4581735"/>
            <a:ext cx="1210579" cy="509884"/>
          </a:xfrm>
          <a:prstGeom prst="rect">
            <a:avLst/>
          </a:prstGeom>
        </p:spPr>
      </p:pic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20031232-4D3D-460B-911B-435EFB4777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60994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1DB742-2EF3-403D-BAAB-ADB5BD0115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6197" y="4581735"/>
            <a:ext cx="1210579" cy="50988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02821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1DB742-2EF3-403D-BAAB-ADB5BD0115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6197" y="4581735"/>
            <a:ext cx="1210579" cy="50988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87778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3FB0F25-238F-4FE5-AAAE-6FC79B9230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993" y="628190"/>
            <a:ext cx="2567684" cy="2121718"/>
          </a:xfrm>
          <a:prstGeom prst="rect">
            <a:avLst/>
          </a:prstGeom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BFAB89E-7A30-490F-8BDA-CE9BBB7F24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3842"/>
          <a:stretch/>
        </p:blipFill>
        <p:spPr>
          <a:xfrm>
            <a:off x="3071082" y="632336"/>
            <a:ext cx="2544304" cy="2117571"/>
          </a:xfrm>
          <a:prstGeom prst="rect">
            <a:avLst/>
          </a:prstGeom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57C79C2-2CDD-4F73-9810-126000C907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9274" y="628190"/>
            <a:ext cx="2548132" cy="2117572"/>
          </a:xfrm>
          <a:prstGeom prst="rect">
            <a:avLst/>
          </a:prstGeom>
          <a:ln>
            <a:noFill/>
          </a:ln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1DB742-2EF3-403D-BAAB-ADB5BD01151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6197" y="4581735"/>
            <a:ext cx="1210579" cy="50988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5754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LEGO, toy&#10;&#10;Description automatically generated">
            <a:extLst>
              <a:ext uri="{FF2B5EF4-FFF2-40B4-BE49-F238E27FC236}">
                <a16:creationId xmlns:a16="http://schemas.microsoft.com/office/drawing/2014/main" id="{94B78BA1-D001-43A1-AA75-23C645D58B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66927" y="1674446"/>
            <a:ext cx="2572351" cy="3466797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1DB742-2EF3-403D-BAAB-ADB5BD01151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6197" y="4581735"/>
            <a:ext cx="1210579" cy="50988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23924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25A161B-2664-484F-97D4-44E1F4B3B7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224" y="549561"/>
            <a:ext cx="8282498" cy="4486353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6948377" y="297246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1DB742-2EF3-403D-BAAB-ADB5BD01151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6197" y="4581735"/>
            <a:ext cx="1210579" cy="50988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672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 dpi="0" rotWithShape="1">
          <a:blip r:embed="rId21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oogle Shape;9;p1"/>
          <p:cNvCxnSpPr>
            <a:cxnSpLocks/>
          </p:cNvCxnSpPr>
          <p:nvPr/>
        </p:nvCxnSpPr>
        <p:spPr>
          <a:xfrm>
            <a:off x="457200" y="2982549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" name="Immagine 2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181" y="4612352"/>
            <a:ext cx="1210579" cy="509884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65" r:id="rId2"/>
    <p:sldLayoutId id="2147483666" r:id="rId3"/>
    <p:sldLayoutId id="2147483667" r:id="rId4"/>
    <p:sldLayoutId id="2147483662" r:id="rId5"/>
    <p:sldLayoutId id="2147483668" r:id="rId6"/>
    <p:sldLayoutId id="2147483674" r:id="rId7"/>
    <p:sldLayoutId id="2147483671" r:id="rId8"/>
    <p:sldLayoutId id="2147483673" r:id="rId9"/>
    <p:sldLayoutId id="2147483672" r:id="rId10"/>
    <p:sldLayoutId id="2147483669" r:id="rId11"/>
    <p:sldLayoutId id="2147483650" r:id="rId12"/>
    <p:sldLayoutId id="2147483676" r:id="rId13"/>
    <p:sldLayoutId id="2147483663" r:id="rId14"/>
    <p:sldLayoutId id="2147483675" r:id="rId15"/>
    <p:sldLayoutId id="2147483664" r:id="rId16"/>
    <p:sldLayoutId id="2147483670" r:id="rId17"/>
    <p:sldLayoutId id="2147483660" r:id="rId18"/>
    <p:sldLayoutId id="2147483659" r:id="rId1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?get-started-webinar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hyperlink" Target="https://asdeasoft.net/forum/viewforum.php?f=5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hdfgroup.org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microsoft.com/office/2007/relationships/media" Target="../media/media2.mp4"/><Relationship Id="rId7" Type="http://schemas.openxmlformats.org/officeDocument/2006/relationships/image" Target="../media/image3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35.png"/><Relationship Id="rId4" Type="http://schemas.openxmlformats.org/officeDocument/2006/relationships/video" Target="../media/media2.mp4"/><Relationship Id="rId9" Type="http://schemas.openxmlformats.org/officeDocument/2006/relationships/hyperlink" Target="https://asdeasoft.net/pdf/MPCO_Recorder.pdf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asdeasoft.net/pdf/STKO%20Installation%20guide.pdf" TargetMode="External"/><Relationship Id="rId3" Type="http://schemas.openxmlformats.org/officeDocument/2006/relationships/hyperlink" Target="https://drive.google.com/file/d/1ETGQ3Y9HOmxdfyA6k2edwwYo0zW5Mk7C/view" TargetMode="External"/><Relationship Id="rId7" Type="http://schemas.openxmlformats.org/officeDocument/2006/relationships/hyperlink" Target="https://asdeasoft.net/?stko-purchase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hyperlink" Target="mailto:info@asdeasoft.net" TargetMode="External"/><Relationship Id="rId5" Type="http://schemas.openxmlformats.org/officeDocument/2006/relationships/hyperlink" Target="https://asdeasoft.net/?stko-trial" TargetMode="External"/><Relationship Id="rId4" Type="http://schemas.openxmlformats.org/officeDocument/2006/relationships/hyperlink" Target="https://www.pucp.edu.pe/profesor/sabino-tarque-ruiz/producciones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Relationship Id="rId6" Type="http://schemas.microsoft.com/office/2007/relationships/hdphoto" Target="../media/hdphoto8.wdp"/><Relationship Id="rId5" Type="http://schemas.openxmlformats.org/officeDocument/2006/relationships/image" Target="../media/image36.png"/><Relationship Id="rId4" Type="http://schemas.openxmlformats.org/officeDocument/2006/relationships/hyperlink" Target="https://asdeasoft.net/pdf/_STKO%20Manual_.pdf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?get-started-webinar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tutorialspoint.com/execute_tcl_online.php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python.org/3/tutorial/index.html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hyperlink" Target="https://asdeasoft.net/stko-wiki/" TargetMode="Externa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docs.python.org/3/tutorial/index.html" TargetMode="External"/><Relationship Id="rId13" Type="http://schemas.openxmlformats.org/officeDocument/2006/relationships/hyperlink" Target="https://www.hdfgroup.org/downloads/hdfview/" TargetMode="External"/><Relationship Id="rId18" Type="http://schemas.openxmlformats.org/officeDocument/2006/relationships/hyperlink" Target="https://opensees.github.io/OpenSeesDocumentation/index.html" TargetMode="External"/><Relationship Id="rId26" Type="http://schemas.openxmlformats.org/officeDocument/2006/relationships/hyperlink" Target="https://portwooddigital.com/" TargetMode="External"/><Relationship Id="rId3" Type="http://schemas.openxmlformats.org/officeDocument/2006/relationships/hyperlink" Target="https://asdeasoft.net/?product-stko" TargetMode="External"/><Relationship Id="rId21" Type="http://schemas.openxmlformats.org/officeDocument/2006/relationships/hyperlink" Target="https://github.com/OpenSees/OpenSees" TargetMode="External"/><Relationship Id="rId7" Type="http://schemas.openxmlformats.org/officeDocument/2006/relationships/hyperlink" Target="https://asdeasoft.net/pdf/STKO%20Installation%20guide.pdf" TargetMode="External"/><Relationship Id="rId12" Type="http://schemas.openxmlformats.org/officeDocument/2006/relationships/hyperlink" Target="https://hdfgroup.org/" TargetMode="External"/><Relationship Id="rId17" Type="http://schemas.openxmlformats.org/officeDocument/2006/relationships/hyperlink" Target="https://opensees.berkeley.edu/OpenSees/manuals/usermanual/OpenSeesCommandLanguageManualJune2006.pdf" TargetMode="External"/><Relationship Id="rId25" Type="http://schemas.openxmlformats.org/officeDocument/2006/relationships/hyperlink" Target="https://courses.silviasbrainery.com/" TargetMode="External"/><Relationship Id="rId2" Type="http://schemas.openxmlformats.org/officeDocument/2006/relationships/notesSlide" Target="../notesSlides/notesSlide25.xml"/><Relationship Id="rId16" Type="http://schemas.openxmlformats.org/officeDocument/2006/relationships/hyperlink" Target="https://opensees.berkeley.edu/wiki/index.php/Main_Page" TargetMode="External"/><Relationship Id="rId20" Type="http://schemas.openxmlformats.org/officeDocument/2006/relationships/hyperlink" Target="https://www.facebook.com/groups/opensees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youtube.com/playlist?list=PLxIjVL0KnONuxLl5QkvVxyiSKy3Gah29Q" TargetMode="External"/><Relationship Id="rId11" Type="http://schemas.openxmlformats.org/officeDocument/2006/relationships/hyperlink" Target="https://asdeasoft.net/?opensees_validation" TargetMode="External"/><Relationship Id="rId24" Type="http://schemas.openxmlformats.org/officeDocument/2006/relationships/hyperlink" Target="mailto:pchi893@aucklanduni.ac.nz" TargetMode="External"/><Relationship Id="rId5" Type="http://schemas.openxmlformats.org/officeDocument/2006/relationships/hyperlink" Target="https://asdeasoft.net/pdf/_STKO%20Manual_.pdf" TargetMode="External"/><Relationship Id="rId15" Type="http://schemas.openxmlformats.org/officeDocument/2006/relationships/hyperlink" Target="https://opensees.berkeley.edu/index.php" TargetMode="External"/><Relationship Id="rId23" Type="http://schemas.openxmlformats.org/officeDocument/2006/relationships/hyperlink" Target="https://www.youtube.com/channel/UCNnQc_JjWz-gJh4GQwQZHNA" TargetMode="External"/><Relationship Id="rId10" Type="http://schemas.openxmlformats.org/officeDocument/2006/relationships/hyperlink" Target="https://asdeasoft.net/pdf/MPCO_Recorder.pdf" TargetMode="External"/><Relationship Id="rId19" Type="http://schemas.openxmlformats.org/officeDocument/2006/relationships/hyperlink" Target="https://opensees.berkeley.edu/community/index.php" TargetMode="External"/><Relationship Id="rId4" Type="http://schemas.openxmlformats.org/officeDocument/2006/relationships/hyperlink" Target="http://www.nafems.org/" TargetMode="External"/><Relationship Id="rId9" Type="http://schemas.openxmlformats.org/officeDocument/2006/relationships/hyperlink" Target="https://asdeasoft.net/stko-wiki/" TargetMode="External"/><Relationship Id="rId14" Type="http://schemas.openxmlformats.org/officeDocument/2006/relationships/hyperlink" Target="https://portwooddigital.com/2021/04/28/syllabus-by-blogging/" TargetMode="External"/><Relationship Id="rId22" Type="http://schemas.openxmlformats.org/officeDocument/2006/relationships/hyperlink" Target="https://opensees.berkeley.edu/wiki/index.php/Examples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forum/viewforum.php?f=54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Relationship Id="rId5" Type="http://schemas.openxmlformats.org/officeDocument/2006/relationships/hyperlink" Target="div%3eIcons%20made%20by%20%3ca%20href=%22https:/www.freepik.com%22%20title=%22Freepik%22%3eFreepik%3c/a%3e%20from%20%3ca%20href=%22https:/www.flaticon.com/%22%20title=%22Flaticon%22%3ewww.flaticon.com%3c/a%3e%3c/div" TargetMode="External"/><Relationship Id="rId4" Type="http://schemas.openxmlformats.org/officeDocument/2006/relationships/hyperlink" Target="https://www.slidescarnival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asdeasoft.net/?product-stko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hyperlink" Target="https://asdeasoft.net/?product-stko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www.nafems.org/" TargetMode="Externa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.png"/><Relationship Id="rId3" Type="http://schemas.openxmlformats.org/officeDocument/2006/relationships/image" Target="../media/image17.png"/><Relationship Id="rId7" Type="http://schemas.microsoft.com/office/2007/relationships/hdphoto" Target="../media/hdphoto5.wdp"/><Relationship Id="rId12" Type="http://schemas.microsoft.com/office/2007/relationships/hdphoto" Target="../media/hdphoto7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11" Type="http://schemas.openxmlformats.org/officeDocument/2006/relationships/image" Target="../media/image22.png"/><Relationship Id="rId5" Type="http://schemas.microsoft.com/office/2007/relationships/hdphoto" Target="../media/hdphoto4.wdp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riangolo isoscele 27">
            <a:extLst>
              <a:ext uri="{FF2B5EF4-FFF2-40B4-BE49-F238E27FC236}">
                <a16:creationId xmlns:a16="http://schemas.microsoft.com/office/drawing/2014/main" id="{13DA0902-F6D5-4899-85F1-BEFC00C2B41A}"/>
              </a:ext>
            </a:extLst>
          </p:cNvPr>
          <p:cNvSpPr/>
          <p:nvPr/>
        </p:nvSpPr>
        <p:spPr>
          <a:xfrm rot="10800000">
            <a:off x="606428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984B2710-353E-41B4-B5D7-0585159A9B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599" y="434955"/>
            <a:ext cx="4563883" cy="901309"/>
          </a:xfrm>
        </p:spPr>
        <p:txBody>
          <a:bodyPr/>
          <a:lstStyle/>
          <a:p>
            <a:r>
              <a:rPr lang="en-US" dirty="0"/>
              <a:t>GET STARTED in OpenSees with STKO</a:t>
            </a:r>
          </a:p>
        </p:txBody>
      </p:sp>
      <p:sp>
        <p:nvSpPr>
          <p:cNvPr id="10" name="Segnaposto testo 7">
            <a:extLst>
              <a:ext uri="{FF2B5EF4-FFF2-40B4-BE49-F238E27FC236}">
                <a16:creationId xmlns:a16="http://schemas.microsoft.com/office/drawing/2014/main" id="{C00FD74A-8B91-4E53-A3A5-A621BFCD9B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322" y="1347840"/>
            <a:ext cx="4563883" cy="2601546"/>
          </a:xfrm>
        </p:spPr>
        <p:txBody>
          <a:bodyPr/>
          <a:lstStyle/>
          <a:p>
            <a:r>
              <a:rPr lang="en-US" sz="1800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starting </a:t>
            </a:r>
            <a:r>
              <a:rPr lang="en-US" sz="1800" b="1" u="sng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from scratch</a:t>
            </a:r>
          </a:p>
          <a:p>
            <a:endParaRPr lang="en-US" sz="180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>
              <a:tabLst>
                <a:tab pos="898525" algn="l"/>
                <a:tab pos="1433513" algn="l"/>
              </a:tabLst>
            </a:pPr>
            <a:r>
              <a:rPr lang="en-US" sz="1800" b="1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20 classes</a:t>
            </a:r>
          </a:p>
        </p:txBody>
      </p:sp>
      <p:sp>
        <p:nvSpPr>
          <p:cNvPr id="12" name="Segnaposto testo 8">
            <a:extLst>
              <a:ext uri="{FF2B5EF4-FFF2-40B4-BE49-F238E27FC236}">
                <a16:creationId xmlns:a16="http://schemas.microsoft.com/office/drawing/2014/main" id="{15B2AD9F-5DC3-4F63-9603-8A1321F4D496}"/>
              </a:ext>
            </a:extLst>
          </p:cNvPr>
          <p:cNvSpPr txBox="1">
            <a:spLocks/>
          </p:cNvSpPr>
          <p:nvPr/>
        </p:nvSpPr>
        <p:spPr>
          <a:xfrm>
            <a:off x="87322" y="92428"/>
            <a:ext cx="3381091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Welcome to: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43EFBEB-6123-41DE-B54B-B2BD97A99F30}"/>
              </a:ext>
            </a:extLst>
          </p:cNvPr>
          <p:cNvSpPr txBox="1"/>
          <p:nvPr/>
        </p:nvSpPr>
        <p:spPr>
          <a:xfrm>
            <a:off x="137549" y="4334353"/>
            <a:ext cx="311266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Support materials uploaded </a:t>
            </a:r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3"/>
              </a:rPr>
              <a:t>here</a:t>
            </a:r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within 24h</a:t>
            </a:r>
            <a:endParaRPr lang="en-US" sz="110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F831D080-6302-42A2-8557-D98D7523F0EF}"/>
              </a:ext>
            </a:extLst>
          </p:cNvPr>
          <p:cNvSpPr/>
          <p:nvPr/>
        </p:nvSpPr>
        <p:spPr>
          <a:xfrm>
            <a:off x="214668" y="2832165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" panose="020B0606030504020204" pitchFamily="34" charset="0"/>
              </a:rPr>
              <a:t>30</a:t>
            </a:r>
          </a:p>
          <a:p>
            <a:pPr algn="ctr"/>
            <a:r>
              <a:rPr lang="it-IT" b="1" dirty="0">
                <a:latin typeface="Open Sans" panose="020B0606030504020204" pitchFamily="34" charset="0"/>
              </a:rPr>
              <a:t>min</a:t>
            </a:r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2038E18C-B5C4-4613-83B2-70325195C1DA}"/>
              </a:ext>
            </a:extLst>
          </p:cNvPr>
          <p:cNvSpPr/>
          <p:nvPr/>
        </p:nvSpPr>
        <p:spPr>
          <a:xfrm>
            <a:off x="1225710" y="2832165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>
                <a:latin typeface="Open Sans" panose="020B0606030504020204" pitchFamily="34" charset="0"/>
              </a:rPr>
              <a:t>??</a:t>
            </a:r>
            <a:endParaRPr lang="en-GB" sz="2800" b="1" dirty="0">
              <a:latin typeface="Open Sans" panose="020B0606030504020204" pitchFamily="34" charset="0"/>
            </a:endParaRPr>
          </a:p>
        </p:txBody>
      </p:sp>
      <p:sp>
        <p:nvSpPr>
          <p:cNvPr id="29" name="Triangolo isoscele 28">
            <a:extLst>
              <a:ext uri="{FF2B5EF4-FFF2-40B4-BE49-F238E27FC236}">
                <a16:creationId xmlns:a16="http://schemas.microsoft.com/office/drawing/2014/main" id="{93DE2BAB-5A11-44A0-A729-DF8C31610CB0}"/>
              </a:ext>
            </a:extLst>
          </p:cNvPr>
          <p:cNvSpPr/>
          <p:nvPr/>
        </p:nvSpPr>
        <p:spPr>
          <a:xfrm>
            <a:off x="963022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0" name="Triangolo isoscele 29">
            <a:extLst>
              <a:ext uri="{FF2B5EF4-FFF2-40B4-BE49-F238E27FC236}">
                <a16:creationId xmlns:a16="http://schemas.microsoft.com/office/drawing/2014/main" id="{E64404CA-6CA8-4CEE-B5C2-B563517E97C0}"/>
              </a:ext>
            </a:extLst>
          </p:cNvPr>
          <p:cNvSpPr/>
          <p:nvPr/>
        </p:nvSpPr>
        <p:spPr>
          <a:xfrm rot="10800000" flipV="1">
            <a:off x="2368166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BB1618C2-4CE3-4F08-A122-A1576D2BCDB6}"/>
              </a:ext>
            </a:extLst>
          </p:cNvPr>
          <p:cNvSpPr/>
          <p:nvPr/>
        </p:nvSpPr>
        <p:spPr>
          <a:xfrm flipV="1">
            <a:off x="1976406" y="2832164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277909E9-F8A4-49CD-B999-3C008C4DA5AB}"/>
              </a:ext>
            </a:extLst>
          </p:cNvPr>
          <p:cNvSpPr/>
          <p:nvPr/>
        </p:nvSpPr>
        <p:spPr>
          <a:xfrm flipV="1">
            <a:off x="2987448" y="2832164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latin typeface="Open Sans" panose="020B0606030504020204" pitchFamily="34" charset="0"/>
            </a:endParaRPr>
          </a:p>
        </p:txBody>
      </p:sp>
      <p:sp>
        <p:nvSpPr>
          <p:cNvPr id="33" name="Triangolo isoscele 32">
            <a:extLst>
              <a:ext uri="{FF2B5EF4-FFF2-40B4-BE49-F238E27FC236}">
                <a16:creationId xmlns:a16="http://schemas.microsoft.com/office/drawing/2014/main" id="{C130CFD9-C0B1-4428-9ACA-437E2B8B4D6E}"/>
              </a:ext>
            </a:extLst>
          </p:cNvPr>
          <p:cNvSpPr/>
          <p:nvPr/>
        </p:nvSpPr>
        <p:spPr>
          <a:xfrm flipV="1">
            <a:off x="2729523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grpSp>
        <p:nvGrpSpPr>
          <p:cNvPr id="19" name="Google Shape;371;p40">
            <a:extLst>
              <a:ext uri="{FF2B5EF4-FFF2-40B4-BE49-F238E27FC236}">
                <a16:creationId xmlns:a16="http://schemas.microsoft.com/office/drawing/2014/main" id="{AB1FB888-6F6E-4893-858F-278ED2347B52}"/>
              </a:ext>
            </a:extLst>
          </p:cNvPr>
          <p:cNvGrpSpPr/>
          <p:nvPr/>
        </p:nvGrpSpPr>
        <p:grpSpPr>
          <a:xfrm>
            <a:off x="2186485" y="2948263"/>
            <a:ext cx="321571" cy="399999"/>
            <a:chOff x="596350" y="929175"/>
            <a:chExt cx="407950" cy="497475"/>
          </a:xfrm>
        </p:grpSpPr>
        <p:sp>
          <p:nvSpPr>
            <p:cNvPr id="20" name="Google Shape;372;p40">
              <a:extLst>
                <a:ext uri="{FF2B5EF4-FFF2-40B4-BE49-F238E27FC236}">
                  <a16:creationId xmlns:a16="http://schemas.microsoft.com/office/drawing/2014/main" id="{6DEA7E16-479D-43BE-9585-FCE77AB19903}"/>
                </a:ext>
              </a:extLst>
            </p:cNvPr>
            <p:cNvSpPr/>
            <p:nvPr/>
          </p:nvSpPr>
          <p:spPr>
            <a:xfrm>
              <a:off x="596350" y="953550"/>
              <a:ext cx="387250" cy="473100"/>
            </a:xfrm>
            <a:custGeom>
              <a:avLst/>
              <a:gdLst/>
              <a:ahLst/>
              <a:cxnLst/>
              <a:rect l="l" t="t" r="r" b="b"/>
              <a:pathLst>
                <a:path w="15490" h="18924" fill="none" extrusionOk="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Google Shape;373;p40">
              <a:extLst>
                <a:ext uri="{FF2B5EF4-FFF2-40B4-BE49-F238E27FC236}">
                  <a16:creationId xmlns:a16="http://schemas.microsoft.com/office/drawing/2014/main" id="{EEB9E200-C10D-4C6A-B7F4-CB8ADA8F482D}"/>
                </a:ext>
              </a:extLst>
            </p:cNvPr>
            <p:cNvSpPr/>
            <p:nvPr/>
          </p:nvSpPr>
          <p:spPr>
            <a:xfrm>
              <a:off x="626775" y="929175"/>
              <a:ext cx="377525" cy="462775"/>
            </a:xfrm>
            <a:custGeom>
              <a:avLst/>
              <a:gdLst/>
              <a:ahLst/>
              <a:cxnLst/>
              <a:rect l="l" t="t" r="r" b="b"/>
              <a:pathLst>
                <a:path w="15101" h="18511" fill="none" extrusionOk="0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" name="Google Shape;374;p40">
              <a:extLst>
                <a:ext uri="{FF2B5EF4-FFF2-40B4-BE49-F238E27FC236}">
                  <a16:creationId xmlns:a16="http://schemas.microsoft.com/office/drawing/2014/main" id="{496361D6-AE77-4AB8-96D7-7FA45A0A8DFC}"/>
                </a:ext>
              </a:extLst>
            </p:cNvPr>
            <p:cNvSpPr/>
            <p:nvPr/>
          </p:nvSpPr>
          <p:spPr>
            <a:xfrm>
              <a:off x="688900" y="1256150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Google Shape;375;p40">
              <a:extLst>
                <a:ext uri="{FF2B5EF4-FFF2-40B4-BE49-F238E27FC236}">
                  <a16:creationId xmlns:a16="http://schemas.microsoft.com/office/drawing/2014/main" id="{F645E16D-C435-459D-B5D1-B77471298503}"/>
                </a:ext>
              </a:extLst>
            </p:cNvPr>
            <p:cNvSpPr/>
            <p:nvPr/>
          </p:nvSpPr>
          <p:spPr>
            <a:xfrm>
              <a:off x="688900" y="12013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4" name="Google Shape;376;p40">
              <a:extLst>
                <a:ext uri="{FF2B5EF4-FFF2-40B4-BE49-F238E27FC236}">
                  <a16:creationId xmlns:a16="http://schemas.microsoft.com/office/drawing/2014/main" id="{7E156DB8-3C3A-4E6F-9A17-60986A9563BD}"/>
                </a:ext>
              </a:extLst>
            </p:cNvPr>
            <p:cNvSpPr/>
            <p:nvPr/>
          </p:nvSpPr>
          <p:spPr>
            <a:xfrm>
              <a:off x="688900" y="11459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5" name="Google Shape;377;p40">
              <a:extLst>
                <a:ext uri="{FF2B5EF4-FFF2-40B4-BE49-F238E27FC236}">
                  <a16:creationId xmlns:a16="http://schemas.microsoft.com/office/drawing/2014/main" id="{7A132601-8FCD-44E0-AA57-138CC0A0F47C}"/>
                </a:ext>
              </a:extLst>
            </p:cNvPr>
            <p:cNvSpPr/>
            <p:nvPr/>
          </p:nvSpPr>
          <p:spPr>
            <a:xfrm>
              <a:off x="688900" y="1090525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6" name="Google Shape;378;p40">
              <a:extLst>
                <a:ext uri="{FF2B5EF4-FFF2-40B4-BE49-F238E27FC236}">
                  <a16:creationId xmlns:a16="http://schemas.microsoft.com/office/drawing/2014/main" id="{A087B05C-FB2B-4F3C-9ECC-5E847C26D944}"/>
                </a:ext>
              </a:extLst>
            </p:cNvPr>
            <p:cNvSpPr/>
            <p:nvPr/>
          </p:nvSpPr>
          <p:spPr>
            <a:xfrm>
              <a:off x="920250" y="929175"/>
              <a:ext cx="84050" cy="84050"/>
            </a:xfrm>
            <a:custGeom>
              <a:avLst/>
              <a:gdLst/>
              <a:ahLst/>
              <a:cxnLst/>
              <a:rect l="l" t="t" r="r" b="b"/>
              <a:pathLst>
                <a:path w="3362" h="3362" fill="none" extrusionOk="0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7" name="Google Shape;386;p40">
            <a:hlinkClick r:id="rId4"/>
            <a:extLst>
              <a:ext uri="{FF2B5EF4-FFF2-40B4-BE49-F238E27FC236}">
                <a16:creationId xmlns:a16="http://schemas.microsoft.com/office/drawing/2014/main" id="{9566E8EB-C1CC-4D5F-840D-EB6B9E2B47CB}"/>
              </a:ext>
            </a:extLst>
          </p:cNvPr>
          <p:cNvSpPr/>
          <p:nvPr/>
        </p:nvSpPr>
        <p:spPr>
          <a:xfrm>
            <a:off x="3076444" y="2948263"/>
            <a:ext cx="433242" cy="399999"/>
          </a:xfrm>
          <a:custGeom>
            <a:avLst/>
            <a:gdLst/>
            <a:ahLst/>
            <a:cxnLst/>
            <a:rect l="l" t="t" r="r" b="b"/>
            <a:pathLst>
              <a:path w="16173" h="14711" fill="none" extrusionOk="0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w="19050" cap="rnd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Arrow: Curved Up 1">
            <a:extLst>
              <a:ext uri="{FF2B5EF4-FFF2-40B4-BE49-F238E27FC236}">
                <a16:creationId xmlns:a16="http://schemas.microsoft.com/office/drawing/2014/main" id="{847D0A45-E47D-4A48-9CF9-273D6902A5AB}"/>
              </a:ext>
            </a:extLst>
          </p:cNvPr>
          <p:cNvSpPr/>
          <p:nvPr/>
        </p:nvSpPr>
        <p:spPr>
          <a:xfrm>
            <a:off x="540722" y="3590772"/>
            <a:ext cx="956779" cy="358613"/>
          </a:xfrm>
          <a:prstGeom prst="curvedUpArrow">
            <a:avLst/>
          </a:prstGeom>
          <a:solidFill>
            <a:srgbClr val="1CA6D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pic>
        <p:nvPicPr>
          <p:cNvPr id="6" name="Picture 5" descr="Shape, icon&#10;&#10;Description automatically generated">
            <a:extLst>
              <a:ext uri="{FF2B5EF4-FFF2-40B4-BE49-F238E27FC236}">
                <a16:creationId xmlns:a16="http://schemas.microsoft.com/office/drawing/2014/main" id="{8CD9A8F8-3AD7-4D5B-BE07-B514FEA43C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715" y="3751108"/>
            <a:ext cx="358613" cy="358613"/>
          </a:xfrm>
          <a:prstGeom prst="rect">
            <a:avLst/>
          </a:prstGeom>
        </p:spPr>
      </p:pic>
      <p:sp>
        <p:nvSpPr>
          <p:cNvPr id="34" name="Arrow: Curved Up 33">
            <a:extLst>
              <a:ext uri="{FF2B5EF4-FFF2-40B4-BE49-F238E27FC236}">
                <a16:creationId xmlns:a16="http://schemas.microsoft.com/office/drawing/2014/main" id="{4DD5918C-ADA4-4EDD-9B75-9E24A87B96A6}"/>
              </a:ext>
            </a:extLst>
          </p:cNvPr>
          <p:cNvSpPr/>
          <p:nvPr/>
        </p:nvSpPr>
        <p:spPr>
          <a:xfrm flipV="1">
            <a:off x="2293438" y="2376714"/>
            <a:ext cx="956779" cy="338096"/>
          </a:xfrm>
          <a:prstGeom prst="curvedUpArrow">
            <a:avLst/>
          </a:prstGeom>
          <a:solidFill>
            <a:srgbClr val="1CA6D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D2E884C-4FB2-4389-A912-90D650CA73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6483" y="2130444"/>
            <a:ext cx="480965" cy="480965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B6ED283F-EF6A-4E47-9D20-AA5C43F7320B}"/>
              </a:ext>
            </a:extLst>
          </p:cNvPr>
          <p:cNvSpPr/>
          <p:nvPr/>
        </p:nvSpPr>
        <p:spPr>
          <a:xfrm>
            <a:off x="3521222" y="2890402"/>
            <a:ext cx="77460" cy="77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65B4F2D-13E1-4E3E-97BE-7C7F7AC1BA4A}"/>
              </a:ext>
            </a:extLst>
          </p:cNvPr>
          <p:cNvSpPr txBox="1"/>
          <p:nvPr/>
        </p:nvSpPr>
        <p:spPr>
          <a:xfrm>
            <a:off x="7411334" y="58010"/>
            <a:ext cx="17326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Image courtesy of ESO</a:t>
            </a:r>
          </a:p>
        </p:txBody>
      </p:sp>
    </p:spTree>
    <p:extLst>
      <p:ext uri="{BB962C8B-B14F-4D97-AF65-F5344CB8AC3E}">
        <p14:creationId xmlns:p14="http://schemas.microsoft.com/office/powerpoint/2010/main" val="1840174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4E41423-3F83-43BE-8DE8-B381DB181B1F}"/>
              </a:ext>
            </a:extLst>
          </p:cNvPr>
          <p:cNvCxnSpPr>
            <a:cxnSpLocks/>
          </p:cNvCxnSpPr>
          <p:nvPr/>
        </p:nvCxnSpPr>
        <p:spPr>
          <a:xfrm>
            <a:off x="401642" y="1603113"/>
            <a:ext cx="7509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6489902-DD22-4BC1-833E-94BEEF5476F3}"/>
              </a:ext>
            </a:extLst>
          </p:cNvPr>
          <p:cNvCxnSpPr>
            <a:cxnSpLocks/>
          </p:cNvCxnSpPr>
          <p:nvPr/>
        </p:nvCxnSpPr>
        <p:spPr>
          <a:xfrm flipH="1">
            <a:off x="5050718" y="1603109"/>
            <a:ext cx="992436" cy="24314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BA2DDFC-8505-474D-B8EE-72433F72479D}"/>
              </a:ext>
            </a:extLst>
          </p:cNvPr>
          <p:cNvCxnSpPr>
            <a:cxnSpLocks/>
            <a:stCxn id="37" idx="2"/>
          </p:cNvCxnSpPr>
          <p:nvPr/>
        </p:nvCxnSpPr>
        <p:spPr>
          <a:xfrm flipH="1">
            <a:off x="4152900" y="1298131"/>
            <a:ext cx="155743" cy="3049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8CC346DC-0A4B-4466-A3F8-D90A43A8771E}"/>
              </a:ext>
            </a:extLst>
          </p:cNvPr>
          <p:cNvGrpSpPr/>
          <p:nvPr/>
        </p:nvGrpSpPr>
        <p:grpSpPr>
          <a:xfrm>
            <a:off x="3494974" y="688890"/>
            <a:ext cx="1627599" cy="609241"/>
            <a:chOff x="3149189" y="504827"/>
            <a:chExt cx="2255891" cy="844422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A34F7105-11A4-4505-B302-69D03E905DAC}"/>
                </a:ext>
              </a:extLst>
            </p:cNvPr>
            <p:cNvGrpSpPr/>
            <p:nvPr/>
          </p:nvGrpSpPr>
          <p:grpSpPr>
            <a:xfrm>
              <a:off x="3154344" y="504827"/>
              <a:ext cx="2250736" cy="844422"/>
              <a:chOff x="2737980" y="2101273"/>
              <a:chExt cx="2250736" cy="844422"/>
            </a:xfrm>
          </p:grpSpPr>
          <p:sp>
            <p:nvSpPr>
              <p:cNvPr id="36" name="Triangolo isoscele 50">
                <a:extLst>
                  <a:ext uri="{FF2B5EF4-FFF2-40B4-BE49-F238E27FC236}">
                    <a16:creationId xmlns:a16="http://schemas.microsoft.com/office/drawing/2014/main" id="{A669DEAC-AE5A-4F73-875E-7609B84A2057}"/>
                  </a:ext>
                </a:extLst>
              </p:cNvPr>
              <p:cNvSpPr/>
              <p:nvPr/>
            </p:nvSpPr>
            <p:spPr>
              <a:xfrm rot="10800000">
                <a:off x="4289396" y="2101278"/>
                <a:ext cx="699320" cy="844415"/>
              </a:xfrm>
              <a:prstGeom prst="triangle">
                <a:avLst/>
              </a:prstGeom>
              <a:solidFill>
                <a:schemeClr val="accent4">
                  <a:lumMod val="60000"/>
                  <a:lumOff val="40000"/>
                  <a:alpha val="6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37" name="Rettangolo 51">
                <a:extLst>
                  <a:ext uri="{FF2B5EF4-FFF2-40B4-BE49-F238E27FC236}">
                    <a16:creationId xmlns:a16="http://schemas.microsoft.com/office/drawing/2014/main" id="{D730B760-C12B-49FF-B6B1-E296D88516F9}"/>
                  </a:ext>
                </a:extLst>
              </p:cNvPr>
              <p:cNvSpPr/>
              <p:nvPr/>
            </p:nvSpPr>
            <p:spPr>
              <a:xfrm>
                <a:off x="3087277" y="2101278"/>
                <a:ext cx="1546624" cy="844417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  <a:alpha val="6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38" name="Triangolo isoscele 74">
                <a:extLst>
                  <a:ext uri="{FF2B5EF4-FFF2-40B4-BE49-F238E27FC236}">
                    <a16:creationId xmlns:a16="http://schemas.microsoft.com/office/drawing/2014/main" id="{0CEFA46C-3920-4390-8FE5-EA1DA2716B6D}"/>
                  </a:ext>
                </a:extLst>
              </p:cNvPr>
              <p:cNvSpPr/>
              <p:nvPr/>
            </p:nvSpPr>
            <p:spPr>
              <a:xfrm>
                <a:off x="2737980" y="2101273"/>
                <a:ext cx="699320" cy="844415"/>
              </a:xfrm>
              <a:prstGeom prst="triangle">
                <a:avLst/>
              </a:prstGeom>
              <a:solidFill>
                <a:schemeClr val="accent4">
                  <a:lumMod val="60000"/>
                  <a:lumOff val="40000"/>
                  <a:alpha val="6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en Sans" panose="020B0606030504020204" pitchFamily="34" charset="0"/>
                </a:endParaRPr>
              </a:p>
            </p:txBody>
          </p:sp>
        </p:grp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9048D4B1-D6F5-4EF0-AE4B-4C2660792B4A}"/>
                </a:ext>
              </a:extLst>
            </p:cNvPr>
            <p:cNvCxnSpPr>
              <a:cxnSpLocks/>
              <a:stCxn id="38" idx="0"/>
              <a:endCxn id="36" idx="2"/>
            </p:cNvCxnSpPr>
            <p:nvPr/>
          </p:nvCxnSpPr>
          <p:spPr>
            <a:xfrm>
              <a:off x="3504004" y="504827"/>
              <a:ext cx="1901076" cy="5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4024F79F-E79C-424A-ACAB-6DE440AFBA39}"/>
                </a:ext>
              </a:extLst>
            </p:cNvPr>
            <p:cNvCxnSpPr>
              <a:cxnSpLocks/>
            </p:cNvCxnSpPr>
            <p:nvPr/>
          </p:nvCxnSpPr>
          <p:spPr>
            <a:xfrm>
              <a:off x="3149189" y="1338246"/>
              <a:ext cx="1901076" cy="5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DA0D704-56C8-4995-A1CE-2B88F2D40C21}"/>
              </a:ext>
            </a:extLst>
          </p:cNvPr>
          <p:cNvGrpSpPr/>
          <p:nvPr/>
        </p:nvGrpSpPr>
        <p:grpSpPr>
          <a:xfrm>
            <a:off x="143380" y="1603109"/>
            <a:ext cx="1678306" cy="629660"/>
            <a:chOff x="2737980" y="2101273"/>
            <a:chExt cx="2250736" cy="844422"/>
          </a:xfrm>
        </p:grpSpPr>
        <p:sp>
          <p:nvSpPr>
            <p:cNvPr id="41" name="Triangolo isoscele 50">
              <a:extLst>
                <a:ext uri="{FF2B5EF4-FFF2-40B4-BE49-F238E27FC236}">
                  <a16:creationId xmlns:a16="http://schemas.microsoft.com/office/drawing/2014/main" id="{EFF7D945-9A6D-430B-97B4-6E2C50CBEF29}"/>
                </a:ext>
              </a:extLst>
            </p:cNvPr>
            <p:cNvSpPr/>
            <p:nvPr/>
          </p:nvSpPr>
          <p:spPr>
            <a:xfrm rot="10800000">
              <a:off x="4289396" y="2101278"/>
              <a:ext cx="699320" cy="84441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42" name="Rettangolo 51">
              <a:extLst>
                <a:ext uri="{FF2B5EF4-FFF2-40B4-BE49-F238E27FC236}">
                  <a16:creationId xmlns:a16="http://schemas.microsoft.com/office/drawing/2014/main" id="{754E9B1F-979F-4847-9C2A-6E767CCAE2B0}"/>
                </a:ext>
              </a:extLst>
            </p:cNvPr>
            <p:cNvSpPr/>
            <p:nvPr/>
          </p:nvSpPr>
          <p:spPr>
            <a:xfrm>
              <a:off x="3087277" y="2101278"/>
              <a:ext cx="1546624" cy="844417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latin typeface="Open Sans" panose="020B0606030504020204" pitchFamily="34" charset="0"/>
              </a:endParaRPr>
            </a:p>
          </p:txBody>
        </p:sp>
        <p:sp>
          <p:nvSpPr>
            <p:cNvPr id="43" name="Triangolo isoscele 74">
              <a:extLst>
                <a:ext uri="{FF2B5EF4-FFF2-40B4-BE49-F238E27FC236}">
                  <a16:creationId xmlns:a16="http://schemas.microsoft.com/office/drawing/2014/main" id="{590FFF5D-9A29-4148-8B6D-2299E478F5CE}"/>
                </a:ext>
              </a:extLst>
            </p:cNvPr>
            <p:cNvSpPr/>
            <p:nvPr/>
          </p:nvSpPr>
          <p:spPr>
            <a:xfrm>
              <a:off x="2737980" y="2101273"/>
              <a:ext cx="699320" cy="84441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en Sans" panose="020B0606030504020204" pitchFamily="34" charset="0"/>
              </a:endParaRPr>
            </a:p>
          </p:txBody>
        </p:sp>
      </p:grp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B7C5DC-2164-46E9-AE45-4905F0A445EB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1E5B00E-29BA-48E8-93FB-4D3F7696B9D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13" name="Triangolo isoscele 12">
            <a:extLst>
              <a:ext uri="{FF2B5EF4-FFF2-40B4-BE49-F238E27FC236}">
                <a16:creationId xmlns:a16="http://schemas.microsoft.com/office/drawing/2014/main" id="{020EBF5B-CC3E-4CAB-8B35-428E52494284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986A97C8-5AF2-4C37-8623-22B36F828D9E}"/>
              </a:ext>
            </a:extLst>
          </p:cNvPr>
          <p:cNvSpPr/>
          <p:nvPr/>
        </p:nvSpPr>
        <p:spPr>
          <a:xfrm>
            <a:off x="8224551" y="4165592"/>
            <a:ext cx="9194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How?</a:t>
            </a:r>
          </a:p>
        </p:txBody>
      </p:sp>
      <p:sp>
        <p:nvSpPr>
          <p:cNvPr id="20" name="Elaborazione 13">
            <a:extLst>
              <a:ext uri="{FF2B5EF4-FFF2-40B4-BE49-F238E27FC236}">
                <a16:creationId xmlns:a16="http://schemas.microsoft.com/office/drawing/2014/main" id="{1E3CCEF7-C880-4F4C-960D-7400E3031A67}"/>
              </a:ext>
            </a:extLst>
          </p:cNvPr>
          <p:cNvSpPr/>
          <p:nvPr/>
        </p:nvSpPr>
        <p:spPr>
          <a:xfrm>
            <a:off x="143379" y="1640376"/>
            <a:ext cx="1678306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Element</a:t>
            </a:r>
            <a:endParaRPr lang="en-US" sz="20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39" name="Elaborazione 3">
            <a:extLst>
              <a:ext uri="{FF2B5EF4-FFF2-40B4-BE49-F238E27FC236}">
                <a16:creationId xmlns:a16="http://schemas.microsoft.com/office/drawing/2014/main" id="{908BF8E2-95CE-4287-AB03-1D579DDC0083}"/>
              </a:ext>
            </a:extLst>
          </p:cNvPr>
          <p:cNvSpPr/>
          <p:nvPr/>
        </p:nvSpPr>
        <p:spPr>
          <a:xfrm>
            <a:off x="3538067" y="708029"/>
            <a:ext cx="1589319" cy="5619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it-IT" sz="20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Domain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4378400-A9D3-4BC1-93F6-1993F319EF73}"/>
              </a:ext>
            </a:extLst>
          </p:cNvPr>
          <p:cNvGrpSpPr/>
          <p:nvPr/>
        </p:nvGrpSpPr>
        <p:grpSpPr>
          <a:xfrm>
            <a:off x="1758186" y="1603109"/>
            <a:ext cx="1678306" cy="629660"/>
            <a:chOff x="2737980" y="2101273"/>
            <a:chExt cx="2250736" cy="844422"/>
          </a:xfrm>
        </p:grpSpPr>
        <p:sp>
          <p:nvSpPr>
            <p:cNvPr id="50" name="Triangolo isoscele 50">
              <a:extLst>
                <a:ext uri="{FF2B5EF4-FFF2-40B4-BE49-F238E27FC236}">
                  <a16:creationId xmlns:a16="http://schemas.microsoft.com/office/drawing/2014/main" id="{1CD0BDDE-9249-4999-A702-8B75EEE2F3FA}"/>
                </a:ext>
              </a:extLst>
            </p:cNvPr>
            <p:cNvSpPr/>
            <p:nvPr/>
          </p:nvSpPr>
          <p:spPr>
            <a:xfrm rot="10800000">
              <a:off x="4289396" y="2101278"/>
              <a:ext cx="699320" cy="84441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51" name="Rettangolo 51">
              <a:extLst>
                <a:ext uri="{FF2B5EF4-FFF2-40B4-BE49-F238E27FC236}">
                  <a16:creationId xmlns:a16="http://schemas.microsoft.com/office/drawing/2014/main" id="{27C37A12-7D28-46F6-8375-CB01E4C49FB7}"/>
                </a:ext>
              </a:extLst>
            </p:cNvPr>
            <p:cNvSpPr/>
            <p:nvPr/>
          </p:nvSpPr>
          <p:spPr>
            <a:xfrm>
              <a:off x="3087277" y="2101278"/>
              <a:ext cx="1546624" cy="844417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latin typeface="Open Sans" panose="020B0606030504020204" pitchFamily="34" charset="0"/>
              </a:endParaRPr>
            </a:p>
          </p:txBody>
        </p:sp>
        <p:sp>
          <p:nvSpPr>
            <p:cNvPr id="52" name="Triangolo isoscele 74">
              <a:extLst>
                <a:ext uri="{FF2B5EF4-FFF2-40B4-BE49-F238E27FC236}">
                  <a16:creationId xmlns:a16="http://schemas.microsoft.com/office/drawing/2014/main" id="{3D145595-395F-4DC1-BCFE-5558B4FFD97F}"/>
                </a:ext>
              </a:extLst>
            </p:cNvPr>
            <p:cNvSpPr/>
            <p:nvPr/>
          </p:nvSpPr>
          <p:spPr>
            <a:xfrm>
              <a:off x="2737980" y="2101273"/>
              <a:ext cx="699320" cy="84441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en Sans" panose="020B0606030504020204" pitchFamily="34" charset="0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71B27E9-F041-4E74-94A1-3E744010711A}"/>
              </a:ext>
            </a:extLst>
          </p:cNvPr>
          <p:cNvGrpSpPr/>
          <p:nvPr/>
        </p:nvGrpSpPr>
        <p:grpSpPr>
          <a:xfrm>
            <a:off x="6232360" y="1603109"/>
            <a:ext cx="1678306" cy="629660"/>
            <a:chOff x="2737980" y="2101273"/>
            <a:chExt cx="2250736" cy="844422"/>
          </a:xfrm>
        </p:grpSpPr>
        <p:sp>
          <p:nvSpPr>
            <p:cNvPr id="54" name="Triangolo isoscele 50">
              <a:extLst>
                <a:ext uri="{FF2B5EF4-FFF2-40B4-BE49-F238E27FC236}">
                  <a16:creationId xmlns:a16="http://schemas.microsoft.com/office/drawing/2014/main" id="{58FE4D9D-460A-454E-ABED-D50F6BA5BC59}"/>
                </a:ext>
              </a:extLst>
            </p:cNvPr>
            <p:cNvSpPr/>
            <p:nvPr/>
          </p:nvSpPr>
          <p:spPr>
            <a:xfrm rot="10800000">
              <a:off x="4289396" y="2101278"/>
              <a:ext cx="699320" cy="84441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55" name="Rettangolo 51">
              <a:extLst>
                <a:ext uri="{FF2B5EF4-FFF2-40B4-BE49-F238E27FC236}">
                  <a16:creationId xmlns:a16="http://schemas.microsoft.com/office/drawing/2014/main" id="{1CD8D8B2-BFCF-498B-81E2-136991F18A8C}"/>
                </a:ext>
              </a:extLst>
            </p:cNvPr>
            <p:cNvSpPr/>
            <p:nvPr/>
          </p:nvSpPr>
          <p:spPr>
            <a:xfrm>
              <a:off x="3087277" y="2101278"/>
              <a:ext cx="1546624" cy="844417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latin typeface="Open Sans" panose="020B0606030504020204" pitchFamily="34" charset="0"/>
              </a:endParaRPr>
            </a:p>
          </p:txBody>
        </p:sp>
        <p:sp>
          <p:nvSpPr>
            <p:cNvPr id="56" name="Triangolo isoscele 74">
              <a:extLst>
                <a:ext uri="{FF2B5EF4-FFF2-40B4-BE49-F238E27FC236}">
                  <a16:creationId xmlns:a16="http://schemas.microsoft.com/office/drawing/2014/main" id="{E94880B0-438F-46F5-88F8-5C50122B859D}"/>
                </a:ext>
              </a:extLst>
            </p:cNvPr>
            <p:cNvSpPr/>
            <p:nvPr/>
          </p:nvSpPr>
          <p:spPr>
            <a:xfrm>
              <a:off x="2737980" y="2101273"/>
              <a:ext cx="699320" cy="84441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en Sans" panose="020B0606030504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91E6D84-DC1F-4A40-8391-25FCF9FAE981}"/>
              </a:ext>
            </a:extLst>
          </p:cNvPr>
          <p:cNvGrpSpPr/>
          <p:nvPr/>
        </p:nvGrpSpPr>
        <p:grpSpPr>
          <a:xfrm>
            <a:off x="3768822" y="2019888"/>
            <a:ext cx="2116456" cy="629660"/>
            <a:chOff x="2154554" y="2677240"/>
            <a:chExt cx="2116456" cy="629660"/>
          </a:xfrm>
        </p:grpSpPr>
        <p:sp>
          <p:nvSpPr>
            <p:cNvPr id="58" name="Triangolo isoscele 50">
              <a:extLst>
                <a:ext uri="{FF2B5EF4-FFF2-40B4-BE49-F238E27FC236}">
                  <a16:creationId xmlns:a16="http://schemas.microsoft.com/office/drawing/2014/main" id="{C1453CEF-FA86-433E-891C-CE707E11773C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59" name="Rettangolo 51">
              <a:extLst>
                <a:ext uri="{FF2B5EF4-FFF2-40B4-BE49-F238E27FC236}">
                  <a16:creationId xmlns:a16="http://schemas.microsoft.com/office/drawing/2014/main" id="{A58F86A0-BEEE-48A8-AD07-B8B15C2A87D5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latin typeface="Open Sans" panose="020B0606030504020204" pitchFamily="34" charset="0"/>
              </a:endParaRPr>
            </a:p>
          </p:txBody>
        </p:sp>
        <p:sp>
          <p:nvSpPr>
            <p:cNvPr id="60" name="Triangolo isoscele 74">
              <a:extLst>
                <a:ext uri="{FF2B5EF4-FFF2-40B4-BE49-F238E27FC236}">
                  <a16:creationId xmlns:a16="http://schemas.microsoft.com/office/drawing/2014/main" id="{07B4D095-6479-4A57-BE95-0F5E84A9A022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en Sans" panose="020B0606030504020204" pitchFamily="34" charset="0"/>
              </a:endParaRPr>
            </a:p>
          </p:txBody>
        </p:sp>
      </p:grpSp>
      <p:sp>
        <p:nvSpPr>
          <p:cNvPr id="21" name="Elaborazione 14">
            <a:extLst>
              <a:ext uri="{FF2B5EF4-FFF2-40B4-BE49-F238E27FC236}">
                <a16:creationId xmlns:a16="http://schemas.microsoft.com/office/drawing/2014/main" id="{2751A757-0EB8-4E39-A0F6-0CF80EAFD3CE}"/>
              </a:ext>
            </a:extLst>
          </p:cNvPr>
          <p:cNvSpPr/>
          <p:nvPr/>
        </p:nvSpPr>
        <p:spPr>
          <a:xfrm>
            <a:off x="1933392" y="1645146"/>
            <a:ext cx="1323778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Node</a:t>
            </a:r>
          </a:p>
        </p:txBody>
      </p:sp>
      <p:sp>
        <p:nvSpPr>
          <p:cNvPr id="23" name="Elaborazione 16">
            <a:extLst>
              <a:ext uri="{FF2B5EF4-FFF2-40B4-BE49-F238E27FC236}">
                <a16:creationId xmlns:a16="http://schemas.microsoft.com/office/drawing/2014/main" id="{741CEB34-6304-4719-9824-59C388A83155}"/>
              </a:ext>
            </a:extLst>
          </p:cNvPr>
          <p:cNvSpPr/>
          <p:nvPr/>
        </p:nvSpPr>
        <p:spPr>
          <a:xfrm>
            <a:off x="3548431" y="2040727"/>
            <a:ext cx="2566238" cy="57450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SP_Constraint</a:t>
            </a:r>
            <a:endParaRPr lang="en-US" sz="18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25" name="Elaborazione 18">
            <a:extLst>
              <a:ext uri="{FF2B5EF4-FFF2-40B4-BE49-F238E27FC236}">
                <a16:creationId xmlns:a16="http://schemas.microsoft.com/office/drawing/2014/main" id="{6BCD4611-688B-4DE4-8ADA-944549B8ED52}"/>
              </a:ext>
            </a:extLst>
          </p:cNvPr>
          <p:cNvSpPr/>
          <p:nvPr/>
        </p:nvSpPr>
        <p:spPr>
          <a:xfrm>
            <a:off x="6082314" y="1645901"/>
            <a:ext cx="1974282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Timeseries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55C4376-FA2D-403F-B4EB-19E76BAE425E}"/>
              </a:ext>
            </a:extLst>
          </p:cNvPr>
          <p:cNvGrpSpPr/>
          <p:nvPr/>
        </p:nvGrpSpPr>
        <p:grpSpPr>
          <a:xfrm>
            <a:off x="3491243" y="2700264"/>
            <a:ext cx="2116456" cy="629660"/>
            <a:chOff x="2154554" y="2677240"/>
            <a:chExt cx="2116456" cy="629660"/>
          </a:xfrm>
        </p:grpSpPr>
        <p:sp>
          <p:nvSpPr>
            <p:cNvPr id="78" name="Triangolo isoscele 50">
              <a:extLst>
                <a:ext uri="{FF2B5EF4-FFF2-40B4-BE49-F238E27FC236}">
                  <a16:creationId xmlns:a16="http://schemas.microsoft.com/office/drawing/2014/main" id="{743031CC-9F84-436F-934A-9E13232A28C5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79" name="Rettangolo 51">
              <a:extLst>
                <a:ext uri="{FF2B5EF4-FFF2-40B4-BE49-F238E27FC236}">
                  <a16:creationId xmlns:a16="http://schemas.microsoft.com/office/drawing/2014/main" id="{EDABCEFD-FFF6-4C2F-B2EB-FCA4EE8B72C6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latin typeface="Open Sans" panose="020B0606030504020204" pitchFamily="34" charset="0"/>
              </a:endParaRPr>
            </a:p>
          </p:txBody>
        </p:sp>
        <p:sp>
          <p:nvSpPr>
            <p:cNvPr id="80" name="Triangolo isoscele 74">
              <a:extLst>
                <a:ext uri="{FF2B5EF4-FFF2-40B4-BE49-F238E27FC236}">
                  <a16:creationId xmlns:a16="http://schemas.microsoft.com/office/drawing/2014/main" id="{706E45EB-FA8C-4DFB-A1E2-FBE8F7B1EB96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en Sans" panose="020B0606030504020204" pitchFamily="34" charset="0"/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63F47824-0BDD-44B8-94C4-B504C95AD0C9}"/>
              </a:ext>
            </a:extLst>
          </p:cNvPr>
          <p:cNvGrpSpPr/>
          <p:nvPr/>
        </p:nvGrpSpPr>
        <p:grpSpPr>
          <a:xfrm>
            <a:off x="3198763" y="3404924"/>
            <a:ext cx="2116456" cy="629660"/>
            <a:chOff x="2154554" y="2677240"/>
            <a:chExt cx="2116456" cy="629660"/>
          </a:xfrm>
        </p:grpSpPr>
        <p:sp>
          <p:nvSpPr>
            <p:cNvPr id="82" name="Triangolo isoscele 50">
              <a:extLst>
                <a:ext uri="{FF2B5EF4-FFF2-40B4-BE49-F238E27FC236}">
                  <a16:creationId xmlns:a16="http://schemas.microsoft.com/office/drawing/2014/main" id="{7B1345AF-6A0A-474C-8CE0-B579802A1B0D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83" name="Rettangolo 51">
              <a:extLst>
                <a:ext uri="{FF2B5EF4-FFF2-40B4-BE49-F238E27FC236}">
                  <a16:creationId xmlns:a16="http://schemas.microsoft.com/office/drawing/2014/main" id="{A4DF87D9-C845-4CCB-B40D-B642DF1D611B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latin typeface="Open Sans" panose="020B0606030504020204" pitchFamily="34" charset="0"/>
              </a:endParaRPr>
            </a:p>
          </p:txBody>
        </p:sp>
        <p:sp>
          <p:nvSpPr>
            <p:cNvPr id="84" name="Triangolo isoscele 74">
              <a:extLst>
                <a:ext uri="{FF2B5EF4-FFF2-40B4-BE49-F238E27FC236}">
                  <a16:creationId xmlns:a16="http://schemas.microsoft.com/office/drawing/2014/main" id="{F26BDFC0-ED0A-4106-B238-743EA1657505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en Sans" panose="020B0606030504020204" pitchFamily="34" charset="0"/>
              </a:endParaRPr>
            </a:p>
          </p:txBody>
        </p:sp>
      </p:grpSp>
      <p:sp>
        <p:nvSpPr>
          <p:cNvPr id="22" name="Elaborazione 15">
            <a:extLst>
              <a:ext uri="{FF2B5EF4-FFF2-40B4-BE49-F238E27FC236}">
                <a16:creationId xmlns:a16="http://schemas.microsoft.com/office/drawing/2014/main" id="{FB803E4C-B609-4B76-ABA4-09E04119C534}"/>
              </a:ext>
            </a:extLst>
          </p:cNvPr>
          <p:cNvSpPr/>
          <p:nvPr/>
        </p:nvSpPr>
        <p:spPr>
          <a:xfrm>
            <a:off x="3171728" y="2744237"/>
            <a:ext cx="2745136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MP_Constraint</a:t>
            </a:r>
            <a:endParaRPr lang="en-US" sz="18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24" name="Elaborazione 17">
            <a:extLst>
              <a:ext uri="{FF2B5EF4-FFF2-40B4-BE49-F238E27FC236}">
                <a16:creationId xmlns:a16="http://schemas.microsoft.com/office/drawing/2014/main" id="{2EF81B54-2A50-43AA-87DE-24DE1841ECD7}"/>
              </a:ext>
            </a:extLst>
          </p:cNvPr>
          <p:cNvSpPr/>
          <p:nvPr/>
        </p:nvSpPr>
        <p:spPr>
          <a:xfrm>
            <a:off x="3493337" y="3442160"/>
            <a:ext cx="1581881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LoadPattern</a:t>
            </a:r>
            <a:endParaRPr lang="en-US" sz="18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66" name="Elaborazione 5">
            <a:extLst>
              <a:ext uri="{FF2B5EF4-FFF2-40B4-BE49-F238E27FC236}">
                <a16:creationId xmlns:a16="http://schemas.microsoft.com/office/drawing/2014/main" id="{2E89D99D-C624-4BB6-8389-05E11C19BB75}"/>
              </a:ext>
            </a:extLst>
          </p:cNvPr>
          <p:cNvSpPr/>
          <p:nvPr/>
        </p:nvSpPr>
        <p:spPr>
          <a:xfrm>
            <a:off x="9528739" y="5170363"/>
            <a:ext cx="1589319" cy="5851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it-IT" sz="2000" b="1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93" name="Segnaposto testo 5">
            <a:extLst>
              <a:ext uri="{FF2B5EF4-FFF2-40B4-BE49-F238E27FC236}">
                <a16:creationId xmlns:a16="http://schemas.microsoft.com/office/drawing/2014/main" id="{AAB625DC-F739-4625-BD7E-2A19531774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3638859" cy="262691"/>
          </a:xfrm>
        </p:spPr>
        <p:txBody>
          <a:bodyPr/>
          <a:lstStyle/>
          <a:p>
            <a:r>
              <a:rPr lang="it-IT" dirty="0"/>
              <a:t>OPENSEES</a:t>
            </a:r>
            <a:endParaRPr lang="en-GB" dirty="0">
              <a:solidFill>
                <a:srgbClr val="1CA6DF"/>
              </a:solidFill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656E8845-A435-4F62-90E2-D4991549637E}"/>
              </a:ext>
            </a:extLst>
          </p:cNvPr>
          <p:cNvSpPr txBox="1"/>
          <p:nvPr/>
        </p:nvSpPr>
        <p:spPr>
          <a:xfrm>
            <a:off x="1476649" y="155057"/>
            <a:ext cx="47029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rgbClr val="1CA6D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| STKO pre-processor</a:t>
            </a: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F298CDDC-4233-47E5-9667-081ACDB18EA5}"/>
              </a:ext>
            </a:extLst>
          </p:cNvPr>
          <p:cNvGrpSpPr/>
          <p:nvPr/>
        </p:nvGrpSpPr>
        <p:grpSpPr>
          <a:xfrm>
            <a:off x="876436" y="4233310"/>
            <a:ext cx="1847549" cy="693156"/>
            <a:chOff x="4807679" y="2945683"/>
            <a:chExt cx="2250736" cy="844422"/>
          </a:xfrm>
        </p:grpSpPr>
        <p:sp>
          <p:nvSpPr>
            <p:cNvPr id="109" name="Triangolo isoscele 74">
              <a:extLst>
                <a:ext uri="{FF2B5EF4-FFF2-40B4-BE49-F238E27FC236}">
                  <a16:creationId xmlns:a16="http://schemas.microsoft.com/office/drawing/2014/main" id="{67DEED9D-A009-4F34-A013-37E5E2D0FC70}"/>
                </a:ext>
              </a:extLst>
            </p:cNvPr>
            <p:cNvSpPr/>
            <p:nvPr/>
          </p:nvSpPr>
          <p:spPr>
            <a:xfrm>
              <a:off x="4807679" y="2945683"/>
              <a:ext cx="699320" cy="844415"/>
            </a:xfrm>
            <a:prstGeom prst="triangle">
              <a:avLst/>
            </a:prstGeom>
            <a:solidFill>
              <a:srgbClr val="1CA6D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10" name="Triangolo isoscele 50">
              <a:extLst>
                <a:ext uri="{FF2B5EF4-FFF2-40B4-BE49-F238E27FC236}">
                  <a16:creationId xmlns:a16="http://schemas.microsoft.com/office/drawing/2014/main" id="{C3EFC7D4-F507-4B82-B236-6B67EB21AC2E}"/>
                </a:ext>
              </a:extLst>
            </p:cNvPr>
            <p:cNvSpPr/>
            <p:nvPr/>
          </p:nvSpPr>
          <p:spPr>
            <a:xfrm rot="10800000">
              <a:off x="6359095" y="2945688"/>
              <a:ext cx="699320" cy="844415"/>
            </a:xfrm>
            <a:prstGeom prst="triangle">
              <a:avLst/>
            </a:prstGeom>
            <a:solidFill>
              <a:srgbClr val="1CA6D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11" name="Rettangolo 51">
              <a:extLst>
                <a:ext uri="{FF2B5EF4-FFF2-40B4-BE49-F238E27FC236}">
                  <a16:creationId xmlns:a16="http://schemas.microsoft.com/office/drawing/2014/main" id="{15C7E29C-54AB-49AC-B247-5BBDD427AAC1}"/>
                </a:ext>
              </a:extLst>
            </p:cNvPr>
            <p:cNvSpPr/>
            <p:nvPr/>
          </p:nvSpPr>
          <p:spPr>
            <a:xfrm>
              <a:off x="5156976" y="2945688"/>
              <a:ext cx="1546624" cy="844417"/>
            </a:xfrm>
            <a:prstGeom prst="rect">
              <a:avLst/>
            </a:prstGeom>
            <a:solidFill>
              <a:srgbClr val="1CA6D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latin typeface="Open Sans" panose="020B0606030504020204" pitchFamily="34" charset="0"/>
              </a:endParaRPr>
            </a:p>
          </p:txBody>
        </p:sp>
      </p:grpSp>
      <p:sp>
        <p:nvSpPr>
          <p:cNvPr id="112" name="TextBox 111">
            <a:extLst>
              <a:ext uri="{FF2B5EF4-FFF2-40B4-BE49-F238E27FC236}">
                <a16:creationId xmlns:a16="http://schemas.microsoft.com/office/drawing/2014/main" id="{426A6EB4-73E6-4950-93BD-9173FC723CAD}"/>
              </a:ext>
            </a:extLst>
          </p:cNvPr>
          <p:cNvSpPr txBox="1"/>
          <p:nvPr/>
        </p:nvSpPr>
        <p:spPr>
          <a:xfrm>
            <a:off x="994115" y="4391285"/>
            <a:ext cx="16218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Mesh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436246D-F0C5-4E50-AD15-57475529A2F3}"/>
              </a:ext>
            </a:extLst>
          </p:cNvPr>
          <p:cNvGrpSpPr/>
          <p:nvPr/>
        </p:nvGrpSpPr>
        <p:grpSpPr>
          <a:xfrm>
            <a:off x="-650834" y="1537215"/>
            <a:ext cx="4209156" cy="2485164"/>
            <a:chOff x="-4186427" y="1447272"/>
            <a:chExt cx="7936849" cy="4686064"/>
          </a:xfrm>
        </p:grpSpPr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FD540542-CE8E-409B-977D-CAB36F94DC57}"/>
                </a:ext>
              </a:extLst>
            </p:cNvPr>
            <p:cNvGrpSpPr/>
            <p:nvPr/>
          </p:nvGrpSpPr>
          <p:grpSpPr>
            <a:xfrm>
              <a:off x="-4186427" y="1447272"/>
              <a:ext cx="7936849" cy="4686064"/>
              <a:chOff x="776805" y="1761470"/>
              <a:chExt cx="5589952" cy="3300412"/>
            </a:xfrm>
          </p:grpSpPr>
          <p:sp>
            <p:nvSpPr>
              <p:cNvPr id="104" name="Triangolo isoscele 74">
                <a:extLst>
                  <a:ext uri="{FF2B5EF4-FFF2-40B4-BE49-F238E27FC236}">
                    <a16:creationId xmlns:a16="http://schemas.microsoft.com/office/drawing/2014/main" id="{0FBD69A9-85AF-48E9-88C7-75DDABF2A870}"/>
                  </a:ext>
                </a:extLst>
              </p:cNvPr>
              <p:cNvSpPr/>
              <p:nvPr/>
            </p:nvSpPr>
            <p:spPr>
              <a:xfrm>
                <a:off x="776805" y="1761470"/>
                <a:ext cx="2733304" cy="3300411"/>
              </a:xfrm>
              <a:prstGeom prst="triangle">
                <a:avLst/>
              </a:prstGeom>
              <a:solidFill>
                <a:srgbClr val="1CA6DF">
                  <a:alpha val="3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105" name="Triangolo isoscele 74">
                <a:extLst>
                  <a:ext uri="{FF2B5EF4-FFF2-40B4-BE49-F238E27FC236}">
                    <a16:creationId xmlns:a16="http://schemas.microsoft.com/office/drawing/2014/main" id="{98DD0449-C5A6-46EE-9F5A-A2C7562786A1}"/>
                  </a:ext>
                </a:extLst>
              </p:cNvPr>
              <p:cNvSpPr/>
              <p:nvPr/>
            </p:nvSpPr>
            <p:spPr>
              <a:xfrm rot="10800000">
                <a:off x="3633452" y="1761471"/>
                <a:ext cx="2733305" cy="3300411"/>
              </a:xfrm>
              <a:prstGeom prst="triangle">
                <a:avLst/>
              </a:prstGeom>
              <a:solidFill>
                <a:srgbClr val="1CA6DF">
                  <a:alpha val="3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en Sans" panose="020B0606030504020204" pitchFamily="34" charset="0"/>
                </a:endParaRPr>
              </a:p>
            </p:txBody>
          </p:sp>
        </p:grpSp>
        <p:sp>
          <p:nvSpPr>
            <p:cNvPr id="113" name="Rettangolo 51">
              <a:extLst>
                <a:ext uri="{FF2B5EF4-FFF2-40B4-BE49-F238E27FC236}">
                  <a16:creationId xmlns:a16="http://schemas.microsoft.com/office/drawing/2014/main" id="{421EFDBC-1946-4A43-9D52-F7D40E68DE70}"/>
                </a:ext>
              </a:extLst>
            </p:cNvPr>
            <p:cNvSpPr/>
            <p:nvPr/>
          </p:nvSpPr>
          <p:spPr>
            <a:xfrm>
              <a:off x="-2244573" y="1447717"/>
              <a:ext cx="4072988" cy="4685611"/>
            </a:xfrm>
            <a:prstGeom prst="rect">
              <a:avLst/>
            </a:prstGeom>
            <a:solidFill>
              <a:srgbClr val="1CA6DF">
                <a:alpha val="3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latin typeface="Open Sans" panose="020B0606030504020204" pitchFamily="34" charset="0"/>
              </a:endParaRPr>
            </a:p>
          </p:txBody>
        </p:sp>
      </p:grpSp>
      <p:sp>
        <p:nvSpPr>
          <p:cNvPr id="75" name="Elaborazione 76">
            <a:extLst>
              <a:ext uri="{FF2B5EF4-FFF2-40B4-BE49-F238E27FC236}">
                <a16:creationId xmlns:a16="http://schemas.microsoft.com/office/drawing/2014/main" id="{7D3DA7AE-B9ED-485D-84F1-9A94D52B4E8E}"/>
              </a:ext>
            </a:extLst>
          </p:cNvPr>
          <p:cNvSpPr/>
          <p:nvPr/>
        </p:nvSpPr>
        <p:spPr>
          <a:xfrm>
            <a:off x="14022" y="1942563"/>
            <a:ext cx="4122294" cy="246184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500"/>
              </a:lnSpc>
              <a:spcAft>
                <a:spcPts val="1200"/>
              </a:spcAft>
            </a:pPr>
            <a:r>
              <a:rPr lang="en-US" sz="2000" b="1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Geometry</a:t>
            </a:r>
          </a:p>
          <a:p>
            <a:pPr>
              <a:lnSpc>
                <a:spcPts val="1500"/>
              </a:lnSpc>
              <a:spcAft>
                <a:spcPts val="1200"/>
              </a:spcAft>
            </a:pPr>
            <a:r>
              <a:rPr lang="en-US" sz="2000" b="1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Interactions</a:t>
            </a:r>
          </a:p>
          <a:p>
            <a:pPr>
              <a:lnSpc>
                <a:spcPts val="1500"/>
              </a:lnSpc>
              <a:spcAft>
                <a:spcPts val="1200"/>
              </a:spcAft>
            </a:pPr>
            <a:r>
              <a:rPr lang="en-US" sz="2000" b="1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Physical properties</a:t>
            </a:r>
          </a:p>
          <a:p>
            <a:pPr>
              <a:lnSpc>
                <a:spcPts val="15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000" b="1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Element properties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5BE6164-C416-47E6-B5A7-7C7FCB02FA00}"/>
              </a:ext>
            </a:extLst>
          </p:cNvPr>
          <p:cNvGrpSpPr/>
          <p:nvPr/>
        </p:nvGrpSpPr>
        <p:grpSpPr>
          <a:xfrm>
            <a:off x="2967919" y="1957753"/>
            <a:ext cx="3018462" cy="2431470"/>
            <a:chOff x="2505811" y="1957752"/>
            <a:chExt cx="3480570" cy="2803713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3978EF3-2360-4049-94AE-7723E820670B}"/>
                </a:ext>
              </a:extLst>
            </p:cNvPr>
            <p:cNvGrpSpPr/>
            <p:nvPr/>
          </p:nvGrpSpPr>
          <p:grpSpPr>
            <a:xfrm>
              <a:off x="2505811" y="1957752"/>
              <a:ext cx="3480570" cy="2803713"/>
              <a:chOff x="2015048" y="1866787"/>
              <a:chExt cx="4097179" cy="3300412"/>
            </a:xfrm>
          </p:grpSpPr>
          <p:sp>
            <p:nvSpPr>
              <p:cNvPr id="94" name="Triangolo isoscele 74">
                <a:extLst>
                  <a:ext uri="{FF2B5EF4-FFF2-40B4-BE49-F238E27FC236}">
                    <a16:creationId xmlns:a16="http://schemas.microsoft.com/office/drawing/2014/main" id="{6936DC19-5A54-4698-8A77-F3DE58588383}"/>
                  </a:ext>
                </a:extLst>
              </p:cNvPr>
              <p:cNvSpPr/>
              <p:nvPr/>
            </p:nvSpPr>
            <p:spPr>
              <a:xfrm>
                <a:off x="2015048" y="1866787"/>
                <a:ext cx="2733304" cy="3300411"/>
              </a:xfrm>
              <a:prstGeom prst="triangle">
                <a:avLst/>
              </a:prstGeom>
              <a:solidFill>
                <a:srgbClr val="1CA6DF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96" name="Triangolo isoscele 74">
                <a:extLst>
                  <a:ext uri="{FF2B5EF4-FFF2-40B4-BE49-F238E27FC236}">
                    <a16:creationId xmlns:a16="http://schemas.microsoft.com/office/drawing/2014/main" id="{96CC5EB1-5619-44AA-AB83-69DC858771F5}"/>
                  </a:ext>
                </a:extLst>
              </p:cNvPr>
              <p:cNvSpPr/>
              <p:nvPr/>
            </p:nvSpPr>
            <p:spPr>
              <a:xfrm rot="10800000">
                <a:off x="3378922" y="1866788"/>
                <a:ext cx="2733305" cy="3300411"/>
              </a:xfrm>
              <a:prstGeom prst="triangle">
                <a:avLst/>
              </a:prstGeom>
              <a:solidFill>
                <a:srgbClr val="1CA6DF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en Sans" panose="020B0606030504020204" pitchFamily="34" charset="0"/>
                </a:endParaRPr>
              </a:p>
            </p:txBody>
          </p:sp>
        </p:grpSp>
        <p:sp>
          <p:nvSpPr>
            <p:cNvPr id="114" name="Rettangolo 51">
              <a:extLst>
                <a:ext uri="{FF2B5EF4-FFF2-40B4-BE49-F238E27FC236}">
                  <a16:creationId xmlns:a16="http://schemas.microsoft.com/office/drawing/2014/main" id="{9DDC5F75-3AE1-484D-89A2-C106AFEC6566}"/>
                </a:ext>
              </a:extLst>
            </p:cNvPr>
            <p:cNvSpPr/>
            <p:nvPr/>
          </p:nvSpPr>
          <p:spPr>
            <a:xfrm>
              <a:off x="3668119" y="1965992"/>
              <a:ext cx="1159645" cy="2795471"/>
            </a:xfrm>
            <a:prstGeom prst="rect">
              <a:avLst/>
            </a:prstGeom>
            <a:solidFill>
              <a:srgbClr val="1CA6DF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latin typeface="Open Sans" panose="020B0606030504020204" pitchFamily="34" charset="0"/>
              </a:endParaRPr>
            </a:p>
          </p:txBody>
        </p: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A16CD0EA-8EDE-4D42-BE5A-C57B349146B2}"/>
              </a:ext>
            </a:extLst>
          </p:cNvPr>
          <p:cNvSpPr txBox="1"/>
          <p:nvPr/>
        </p:nvSpPr>
        <p:spPr>
          <a:xfrm>
            <a:off x="3247596" y="4026343"/>
            <a:ext cx="16218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Conditions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1696A38-5EA3-4340-A01A-00ECC77E4E1E}"/>
              </a:ext>
            </a:extLst>
          </p:cNvPr>
          <p:cNvGrpSpPr/>
          <p:nvPr/>
        </p:nvGrpSpPr>
        <p:grpSpPr>
          <a:xfrm>
            <a:off x="6136037" y="897784"/>
            <a:ext cx="2144303" cy="1390875"/>
            <a:chOff x="6059174" y="845543"/>
            <a:chExt cx="2402274" cy="1529813"/>
          </a:xfrm>
        </p:grpSpPr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70D2E7BB-1243-4123-8EF1-758ACD419681}"/>
                </a:ext>
              </a:extLst>
            </p:cNvPr>
            <p:cNvGrpSpPr/>
            <p:nvPr/>
          </p:nvGrpSpPr>
          <p:grpSpPr>
            <a:xfrm>
              <a:off x="6059174" y="845543"/>
              <a:ext cx="2402274" cy="1529812"/>
              <a:chOff x="2269579" y="1761470"/>
              <a:chExt cx="5182660" cy="3300412"/>
            </a:xfrm>
          </p:grpSpPr>
          <p:sp>
            <p:nvSpPr>
              <p:cNvPr id="100" name="Triangolo isoscele 74">
                <a:extLst>
                  <a:ext uri="{FF2B5EF4-FFF2-40B4-BE49-F238E27FC236}">
                    <a16:creationId xmlns:a16="http://schemas.microsoft.com/office/drawing/2014/main" id="{16198106-2667-45EC-B2CE-7EE643446050}"/>
                  </a:ext>
                </a:extLst>
              </p:cNvPr>
              <p:cNvSpPr/>
              <p:nvPr/>
            </p:nvSpPr>
            <p:spPr>
              <a:xfrm>
                <a:off x="2269579" y="1761470"/>
                <a:ext cx="2733305" cy="3300411"/>
              </a:xfrm>
              <a:prstGeom prst="triangle">
                <a:avLst/>
              </a:prstGeom>
              <a:solidFill>
                <a:srgbClr val="1CA6DF">
                  <a:alpha val="3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101" name="Triangolo isoscele 74">
                <a:extLst>
                  <a:ext uri="{FF2B5EF4-FFF2-40B4-BE49-F238E27FC236}">
                    <a16:creationId xmlns:a16="http://schemas.microsoft.com/office/drawing/2014/main" id="{922C325C-5E39-4409-8FC4-17D30119365E}"/>
                  </a:ext>
                </a:extLst>
              </p:cNvPr>
              <p:cNvSpPr/>
              <p:nvPr/>
            </p:nvSpPr>
            <p:spPr>
              <a:xfrm rot="10800000">
                <a:off x="4718933" y="1761470"/>
                <a:ext cx="2733306" cy="3300412"/>
              </a:xfrm>
              <a:prstGeom prst="triangle">
                <a:avLst/>
              </a:prstGeom>
              <a:solidFill>
                <a:srgbClr val="1CA6DF">
                  <a:alpha val="3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en Sans" panose="020B0606030504020204" pitchFamily="34" charset="0"/>
                </a:endParaRPr>
              </a:p>
            </p:txBody>
          </p:sp>
        </p:grpSp>
        <p:sp>
          <p:nvSpPr>
            <p:cNvPr id="119" name="Rettangolo 51">
              <a:extLst>
                <a:ext uri="{FF2B5EF4-FFF2-40B4-BE49-F238E27FC236}">
                  <a16:creationId xmlns:a16="http://schemas.microsoft.com/office/drawing/2014/main" id="{86C433D6-D7DF-42D7-A325-C9E1461A05DF}"/>
                </a:ext>
              </a:extLst>
            </p:cNvPr>
            <p:cNvSpPr/>
            <p:nvPr/>
          </p:nvSpPr>
          <p:spPr>
            <a:xfrm>
              <a:off x="6684946" y="845544"/>
              <a:ext cx="1133612" cy="1529812"/>
            </a:xfrm>
            <a:prstGeom prst="rect">
              <a:avLst/>
            </a:prstGeom>
            <a:solidFill>
              <a:srgbClr val="1CA6DF">
                <a:alpha val="3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latin typeface="Open Sans" panose="020B0606030504020204" pitchFamily="34" charset="0"/>
              </a:endParaRPr>
            </a:p>
          </p:txBody>
        </p:sp>
      </p:grpSp>
      <p:sp>
        <p:nvSpPr>
          <p:cNvPr id="118" name="TextBox 117">
            <a:extLst>
              <a:ext uri="{FF2B5EF4-FFF2-40B4-BE49-F238E27FC236}">
                <a16:creationId xmlns:a16="http://schemas.microsoft.com/office/drawing/2014/main" id="{09662EE4-F9D0-418C-AAD7-CC373E40C2F6}"/>
              </a:ext>
            </a:extLst>
          </p:cNvPr>
          <p:cNvSpPr txBox="1"/>
          <p:nvPr/>
        </p:nvSpPr>
        <p:spPr>
          <a:xfrm>
            <a:off x="6578269" y="1050390"/>
            <a:ext cx="16218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Definitions</a:t>
            </a:r>
          </a:p>
        </p:txBody>
      </p: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D11CC9AC-3DD7-4B1A-9A68-2991BC851B40}"/>
              </a:ext>
            </a:extLst>
          </p:cNvPr>
          <p:cNvCxnSpPr>
            <a:cxnSpLocks/>
          </p:cNvCxnSpPr>
          <p:nvPr/>
        </p:nvCxnSpPr>
        <p:spPr>
          <a:xfrm flipV="1">
            <a:off x="2432730" y="1595178"/>
            <a:ext cx="1411986" cy="333128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ACAAFB7B-430C-4364-ACB5-B9FF6E0FB2DD}"/>
              </a:ext>
            </a:extLst>
          </p:cNvPr>
          <p:cNvGrpSpPr/>
          <p:nvPr/>
        </p:nvGrpSpPr>
        <p:grpSpPr>
          <a:xfrm>
            <a:off x="5838235" y="2713721"/>
            <a:ext cx="1627599" cy="609241"/>
            <a:chOff x="3149189" y="504827"/>
            <a:chExt cx="2255891" cy="844422"/>
          </a:xfrm>
        </p:grpSpPr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B3209BF2-C06A-44D0-8C8A-8C1099698F08}"/>
                </a:ext>
              </a:extLst>
            </p:cNvPr>
            <p:cNvGrpSpPr/>
            <p:nvPr/>
          </p:nvGrpSpPr>
          <p:grpSpPr>
            <a:xfrm>
              <a:off x="3154344" y="504827"/>
              <a:ext cx="2250736" cy="844422"/>
              <a:chOff x="2737980" y="2101273"/>
              <a:chExt cx="2250736" cy="844422"/>
            </a:xfrm>
          </p:grpSpPr>
          <p:sp>
            <p:nvSpPr>
              <p:cNvPr id="130" name="Triangolo isoscele 50">
                <a:extLst>
                  <a:ext uri="{FF2B5EF4-FFF2-40B4-BE49-F238E27FC236}">
                    <a16:creationId xmlns:a16="http://schemas.microsoft.com/office/drawing/2014/main" id="{BACCC93F-D380-4FF7-A3BF-7B0C1C26476E}"/>
                  </a:ext>
                </a:extLst>
              </p:cNvPr>
              <p:cNvSpPr/>
              <p:nvPr/>
            </p:nvSpPr>
            <p:spPr>
              <a:xfrm rot="10800000">
                <a:off x="4289396" y="2101278"/>
                <a:ext cx="699320" cy="844415"/>
              </a:xfrm>
              <a:prstGeom prst="triangle">
                <a:avLst/>
              </a:prstGeom>
              <a:solidFill>
                <a:schemeClr val="accent4">
                  <a:lumMod val="60000"/>
                  <a:lumOff val="40000"/>
                  <a:alpha val="6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131" name="Rettangolo 51">
                <a:extLst>
                  <a:ext uri="{FF2B5EF4-FFF2-40B4-BE49-F238E27FC236}">
                    <a16:creationId xmlns:a16="http://schemas.microsoft.com/office/drawing/2014/main" id="{5C5864AB-0F98-4D0A-A399-D1987E07F545}"/>
                  </a:ext>
                </a:extLst>
              </p:cNvPr>
              <p:cNvSpPr/>
              <p:nvPr/>
            </p:nvSpPr>
            <p:spPr>
              <a:xfrm>
                <a:off x="3087277" y="2101278"/>
                <a:ext cx="1546624" cy="844417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  <a:alpha val="6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132" name="Triangolo isoscele 74">
                <a:extLst>
                  <a:ext uri="{FF2B5EF4-FFF2-40B4-BE49-F238E27FC236}">
                    <a16:creationId xmlns:a16="http://schemas.microsoft.com/office/drawing/2014/main" id="{FB325CDE-DA53-4E75-99F1-91FBA064EBF1}"/>
                  </a:ext>
                </a:extLst>
              </p:cNvPr>
              <p:cNvSpPr/>
              <p:nvPr/>
            </p:nvSpPr>
            <p:spPr>
              <a:xfrm>
                <a:off x="2737980" y="2101273"/>
                <a:ext cx="699320" cy="844415"/>
              </a:xfrm>
              <a:prstGeom prst="triangle">
                <a:avLst/>
              </a:prstGeom>
              <a:solidFill>
                <a:schemeClr val="accent4">
                  <a:lumMod val="60000"/>
                  <a:lumOff val="40000"/>
                  <a:alpha val="6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en Sans" panose="020B0606030504020204" pitchFamily="34" charset="0"/>
                </a:endParaRPr>
              </a:p>
            </p:txBody>
          </p:sp>
        </p:grp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CD49D00C-A108-4F55-BD25-130F3D28B1AA}"/>
                </a:ext>
              </a:extLst>
            </p:cNvPr>
            <p:cNvCxnSpPr>
              <a:cxnSpLocks/>
              <a:stCxn id="132" idx="0"/>
              <a:endCxn id="130" idx="2"/>
            </p:cNvCxnSpPr>
            <p:nvPr/>
          </p:nvCxnSpPr>
          <p:spPr>
            <a:xfrm>
              <a:off x="3504004" y="504827"/>
              <a:ext cx="1901076" cy="5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678A96D4-015E-4153-B20D-268F5D8EA81E}"/>
                </a:ext>
              </a:extLst>
            </p:cNvPr>
            <p:cNvCxnSpPr>
              <a:cxnSpLocks/>
            </p:cNvCxnSpPr>
            <p:nvPr/>
          </p:nvCxnSpPr>
          <p:spPr>
            <a:xfrm>
              <a:off x="3149189" y="1338246"/>
              <a:ext cx="1901076" cy="5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" name="Elaborazione 3">
            <a:extLst>
              <a:ext uri="{FF2B5EF4-FFF2-40B4-BE49-F238E27FC236}">
                <a16:creationId xmlns:a16="http://schemas.microsoft.com/office/drawing/2014/main" id="{5ABA0FA3-4826-4F9B-BD15-6BF8FEE6C4EE}"/>
              </a:ext>
            </a:extLst>
          </p:cNvPr>
          <p:cNvSpPr/>
          <p:nvPr/>
        </p:nvSpPr>
        <p:spPr>
          <a:xfrm>
            <a:off x="5881328" y="2732860"/>
            <a:ext cx="1589319" cy="5619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it-IT" sz="20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Analysis</a:t>
            </a:r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327E83AF-0F93-41B7-8086-916742E21441}"/>
              </a:ext>
            </a:extLst>
          </p:cNvPr>
          <p:cNvGrpSpPr/>
          <p:nvPr/>
        </p:nvGrpSpPr>
        <p:grpSpPr>
          <a:xfrm>
            <a:off x="5456902" y="2615229"/>
            <a:ext cx="2144303" cy="1390875"/>
            <a:chOff x="6059174" y="845543"/>
            <a:chExt cx="2402274" cy="1529813"/>
          </a:xfrm>
        </p:grpSpPr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453F37E3-1EC7-4E1B-B70D-13745A38D7D8}"/>
                </a:ext>
              </a:extLst>
            </p:cNvPr>
            <p:cNvGrpSpPr/>
            <p:nvPr/>
          </p:nvGrpSpPr>
          <p:grpSpPr>
            <a:xfrm>
              <a:off x="6059174" y="845543"/>
              <a:ext cx="2402274" cy="1529812"/>
              <a:chOff x="2269579" y="1761470"/>
              <a:chExt cx="5182660" cy="3300412"/>
            </a:xfrm>
          </p:grpSpPr>
          <p:sp>
            <p:nvSpPr>
              <p:cNvPr id="137" name="Triangolo isoscele 74">
                <a:extLst>
                  <a:ext uri="{FF2B5EF4-FFF2-40B4-BE49-F238E27FC236}">
                    <a16:creationId xmlns:a16="http://schemas.microsoft.com/office/drawing/2014/main" id="{DA5EABE3-F8F6-4995-AF44-88003E07F3BD}"/>
                  </a:ext>
                </a:extLst>
              </p:cNvPr>
              <p:cNvSpPr/>
              <p:nvPr/>
            </p:nvSpPr>
            <p:spPr>
              <a:xfrm>
                <a:off x="2269579" y="1761470"/>
                <a:ext cx="2733305" cy="3300411"/>
              </a:xfrm>
              <a:prstGeom prst="triangle">
                <a:avLst/>
              </a:prstGeom>
              <a:solidFill>
                <a:srgbClr val="1CA6DF">
                  <a:alpha val="3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138" name="Triangolo isoscele 74">
                <a:extLst>
                  <a:ext uri="{FF2B5EF4-FFF2-40B4-BE49-F238E27FC236}">
                    <a16:creationId xmlns:a16="http://schemas.microsoft.com/office/drawing/2014/main" id="{7404D5F4-88FC-43F6-B10F-780E6D9338A0}"/>
                  </a:ext>
                </a:extLst>
              </p:cNvPr>
              <p:cNvSpPr/>
              <p:nvPr/>
            </p:nvSpPr>
            <p:spPr>
              <a:xfrm rot="10800000">
                <a:off x="4718933" y="1761470"/>
                <a:ext cx="2733306" cy="3300412"/>
              </a:xfrm>
              <a:prstGeom prst="triangle">
                <a:avLst/>
              </a:prstGeom>
              <a:solidFill>
                <a:srgbClr val="1CA6DF">
                  <a:alpha val="3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en Sans" panose="020B0606030504020204" pitchFamily="34" charset="0"/>
                </a:endParaRPr>
              </a:p>
            </p:txBody>
          </p:sp>
        </p:grpSp>
        <p:sp>
          <p:nvSpPr>
            <p:cNvPr id="136" name="Rettangolo 51">
              <a:extLst>
                <a:ext uri="{FF2B5EF4-FFF2-40B4-BE49-F238E27FC236}">
                  <a16:creationId xmlns:a16="http://schemas.microsoft.com/office/drawing/2014/main" id="{DB050139-A42E-4C28-9C7B-461E3E75E253}"/>
                </a:ext>
              </a:extLst>
            </p:cNvPr>
            <p:cNvSpPr/>
            <p:nvPr/>
          </p:nvSpPr>
          <p:spPr>
            <a:xfrm>
              <a:off x="6684946" y="845544"/>
              <a:ext cx="1133612" cy="1529812"/>
            </a:xfrm>
            <a:prstGeom prst="rect">
              <a:avLst/>
            </a:prstGeom>
            <a:solidFill>
              <a:srgbClr val="1CA6DF">
                <a:alpha val="3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latin typeface="Open Sans" panose="020B0606030504020204" pitchFamily="34" charset="0"/>
              </a:endParaRPr>
            </a:p>
          </p:txBody>
        </p:sp>
      </p:grpSp>
      <p:sp>
        <p:nvSpPr>
          <p:cNvPr id="139" name="TextBox 138">
            <a:extLst>
              <a:ext uri="{FF2B5EF4-FFF2-40B4-BE49-F238E27FC236}">
                <a16:creationId xmlns:a16="http://schemas.microsoft.com/office/drawing/2014/main" id="{FB4CBBBB-FDAE-4E7A-B758-4B1F4B7A51C5}"/>
              </a:ext>
            </a:extLst>
          </p:cNvPr>
          <p:cNvSpPr txBox="1"/>
          <p:nvPr/>
        </p:nvSpPr>
        <p:spPr>
          <a:xfrm>
            <a:off x="5632768" y="3315724"/>
            <a:ext cx="162187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Analysis</a:t>
            </a:r>
          </a:p>
          <a:p>
            <a:pPr algn="ctr"/>
            <a:r>
              <a:rPr lang="en-GB" sz="2000" b="1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steps</a:t>
            </a:r>
          </a:p>
        </p:txBody>
      </p:sp>
    </p:spTree>
    <p:extLst>
      <p:ext uri="{BB962C8B-B14F-4D97-AF65-F5344CB8AC3E}">
        <p14:creationId xmlns:p14="http://schemas.microsoft.com/office/powerpoint/2010/main" val="360335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75" grpId="0"/>
      <p:bldP spid="117" grpId="0"/>
      <p:bldP spid="118" grpId="0"/>
      <p:bldP spid="1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B7C5DC-2164-46E9-AE45-4905F0A445EB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11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1E5B00E-29BA-48E8-93FB-4D3F7696B9D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986A97C8-5AF2-4C37-8623-22B36F828D9E}"/>
              </a:ext>
            </a:extLst>
          </p:cNvPr>
          <p:cNvSpPr/>
          <p:nvPr/>
        </p:nvSpPr>
        <p:spPr>
          <a:xfrm>
            <a:off x="8224551" y="4165592"/>
            <a:ext cx="9194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How?</a:t>
            </a:r>
          </a:p>
        </p:txBody>
      </p:sp>
      <p:sp>
        <p:nvSpPr>
          <p:cNvPr id="13" name="Triangolo isoscele 12">
            <a:extLst>
              <a:ext uri="{FF2B5EF4-FFF2-40B4-BE49-F238E27FC236}">
                <a16:creationId xmlns:a16="http://schemas.microsoft.com/office/drawing/2014/main" id="{020EBF5B-CC3E-4CAB-8B35-428E52494284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66" name="Elaborazione 5">
            <a:extLst>
              <a:ext uri="{FF2B5EF4-FFF2-40B4-BE49-F238E27FC236}">
                <a16:creationId xmlns:a16="http://schemas.microsoft.com/office/drawing/2014/main" id="{2E89D99D-C624-4BB6-8389-05E11C19BB75}"/>
              </a:ext>
            </a:extLst>
          </p:cNvPr>
          <p:cNvSpPr/>
          <p:nvPr/>
        </p:nvSpPr>
        <p:spPr>
          <a:xfrm>
            <a:off x="9528739" y="5170363"/>
            <a:ext cx="1589319" cy="5851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it-IT" sz="2000" b="1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88" name="Segnaposto testo 5">
            <a:extLst>
              <a:ext uri="{FF2B5EF4-FFF2-40B4-BE49-F238E27FC236}">
                <a16:creationId xmlns:a16="http://schemas.microsoft.com/office/drawing/2014/main" id="{CF7088D8-147D-41AE-961D-9D7855D65F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3638859" cy="262691"/>
          </a:xfrm>
        </p:spPr>
        <p:txBody>
          <a:bodyPr/>
          <a:lstStyle/>
          <a:p>
            <a:r>
              <a:rPr lang="it-IT" dirty="0"/>
              <a:t>OPENSEES</a:t>
            </a:r>
            <a:endParaRPr lang="en-GB" dirty="0">
              <a:solidFill>
                <a:srgbClr val="1CA6DF"/>
              </a:solidFill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925E66BA-0133-4DEF-840B-210E28508231}"/>
              </a:ext>
            </a:extLst>
          </p:cNvPr>
          <p:cNvSpPr txBox="1"/>
          <p:nvPr/>
        </p:nvSpPr>
        <p:spPr>
          <a:xfrm>
            <a:off x="1476649" y="155057"/>
            <a:ext cx="47029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rgbClr val="1CA6D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| STKO pre-processor</a:t>
            </a:r>
          </a:p>
        </p:txBody>
      </p:sp>
      <p:sp>
        <p:nvSpPr>
          <p:cNvPr id="75" name="Elaborazione 76">
            <a:extLst>
              <a:ext uri="{FF2B5EF4-FFF2-40B4-BE49-F238E27FC236}">
                <a16:creationId xmlns:a16="http://schemas.microsoft.com/office/drawing/2014/main" id="{7D3DA7AE-B9ED-485D-84F1-9A94D52B4E8E}"/>
              </a:ext>
            </a:extLst>
          </p:cNvPr>
          <p:cNvSpPr/>
          <p:nvPr/>
        </p:nvSpPr>
        <p:spPr>
          <a:xfrm>
            <a:off x="341501" y="823592"/>
            <a:ext cx="3978177" cy="139359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000"/>
              </a:lnSpc>
              <a:spcAft>
                <a:spcPts val="1200"/>
              </a:spcAft>
            </a:pPr>
            <a:r>
              <a:rPr lang="en-US" sz="1600" b="1" i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Workplanes</a:t>
            </a:r>
          </a:p>
          <a:p>
            <a:pPr>
              <a:lnSpc>
                <a:spcPts val="1000"/>
              </a:lnSpc>
              <a:spcAft>
                <a:spcPts val="1200"/>
              </a:spcAft>
            </a:pPr>
            <a:r>
              <a:rPr lang="en-US" sz="1600" b="1" i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Local axes</a:t>
            </a:r>
          </a:p>
          <a:p>
            <a:pPr>
              <a:lnSpc>
                <a:spcPts val="1000"/>
              </a:lnSpc>
              <a:spcAft>
                <a:spcPts val="1200"/>
              </a:spcAft>
            </a:pPr>
            <a:r>
              <a:rPr lang="en-US" sz="1600" b="1" i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Selection sets</a:t>
            </a:r>
          </a:p>
          <a:p>
            <a:pPr>
              <a:lnSpc>
                <a:spcPts val="1000"/>
              </a:lnSpc>
              <a:spcAft>
                <a:spcPts val="1200"/>
              </a:spcAft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Geometry</a:t>
            </a:r>
          </a:p>
          <a:p>
            <a:pPr>
              <a:lnSpc>
                <a:spcPts val="1000"/>
              </a:lnSpc>
              <a:spcAft>
                <a:spcPts val="1200"/>
              </a:spcAft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Interactions</a:t>
            </a:r>
          </a:p>
          <a:p>
            <a:pPr>
              <a:lnSpc>
                <a:spcPts val="1000"/>
              </a:lnSpc>
              <a:spcAft>
                <a:spcPts val="1200"/>
              </a:spcAft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(+ Mesh)</a:t>
            </a:r>
            <a:r>
              <a:rPr lang="en-US" sz="20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23A7D2-83CA-4BBC-8117-9ECDAE013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7562" y="655603"/>
            <a:ext cx="3704235" cy="417874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CA4A078-AE39-47CF-9BEB-3B1CBA113836}"/>
              </a:ext>
            </a:extLst>
          </p:cNvPr>
          <p:cNvSpPr/>
          <p:nvPr/>
        </p:nvSpPr>
        <p:spPr>
          <a:xfrm>
            <a:off x="309686" y="591218"/>
            <a:ext cx="6310189" cy="1763853"/>
          </a:xfrm>
          <a:prstGeom prst="rect">
            <a:avLst/>
          </a:prstGeom>
          <a:solidFill>
            <a:srgbClr val="C00000">
              <a:alpha val="10000"/>
            </a:srgbClr>
          </a:solidFill>
          <a:ln w="127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440B55BB-BDFD-45BD-9250-8125B0538367}"/>
              </a:ext>
            </a:extLst>
          </p:cNvPr>
          <p:cNvSpPr/>
          <p:nvPr/>
        </p:nvSpPr>
        <p:spPr>
          <a:xfrm>
            <a:off x="309686" y="2384677"/>
            <a:ext cx="6310190" cy="2514053"/>
          </a:xfrm>
          <a:prstGeom prst="rect">
            <a:avLst/>
          </a:prstGeom>
          <a:solidFill>
            <a:srgbClr val="1CA6DF">
              <a:alpha val="10000"/>
            </a:srgbClr>
          </a:solidFill>
          <a:ln w="12700">
            <a:solidFill>
              <a:srgbClr val="1CA6D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E9F6A1F-E813-445F-BD88-8B7BD0CFFEBF}"/>
              </a:ext>
            </a:extLst>
          </p:cNvPr>
          <p:cNvSpPr txBox="1"/>
          <p:nvPr/>
        </p:nvSpPr>
        <p:spPr>
          <a:xfrm>
            <a:off x="341501" y="2419456"/>
            <a:ext cx="5365830" cy="683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rgbClr val="1CA6D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Open-source </a:t>
            </a:r>
          </a:p>
          <a:p>
            <a:r>
              <a:rPr lang="en-GB" sz="2000" b="1" dirty="0">
                <a:solidFill>
                  <a:srgbClr val="1CA6D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(Python)</a:t>
            </a:r>
            <a:endParaRPr lang="en-US" sz="2000" b="1" dirty="0">
              <a:solidFill>
                <a:srgbClr val="1CA6DF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2B39153-95B1-4AE7-954E-0605C3528682}"/>
              </a:ext>
            </a:extLst>
          </p:cNvPr>
          <p:cNvSpPr txBox="1"/>
          <p:nvPr/>
        </p:nvSpPr>
        <p:spPr>
          <a:xfrm>
            <a:off x="4033839" y="1949339"/>
            <a:ext cx="258603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rgbClr val="C00000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Closed-source (C++)</a:t>
            </a:r>
            <a:endParaRPr lang="en-US" sz="2000" b="1" dirty="0">
              <a:solidFill>
                <a:srgbClr val="C00000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90" name="Elaborazione 76">
            <a:extLst>
              <a:ext uri="{FF2B5EF4-FFF2-40B4-BE49-F238E27FC236}">
                <a16:creationId xmlns:a16="http://schemas.microsoft.com/office/drawing/2014/main" id="{C39490D3-D043-4DD4-8680-82F68572D573}"/>
              </a:ext>
            </a:extLst>
          </p:cNvPr>
          <p:cNvSpPr/>
          <p:nvPr/>
        </p:nvSpPr>
        <p:spPr>
          <a:xfrm>
            <a:off x="335986" y="3070699"/>
            <a:ext cx="3978177" cy="176605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4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Definitions</a:t>
            </a:r>
          </a:p>
          <a:p>
            <a:pPr>
              <a:lnSpc>
                <a:spcPts val="1400"/>
              </a:lnSpc>
              <a:spcAft>
                <a:spcPts val="1200"/>
              </a:spcAft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Physical properties</a:t>
            </a:r>
          </a:p>
          <a:p>
            <a:pPr>
              <a:lnSpc>
                <a:spcPts val="14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Element properties</a:t>
            </a:r>
          </a:p>
          <a:p>
            <a:pPr>
              <a:lnSpc>
                <a:spcPts val="14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Conditions</a:t>
            </a:r>
          </a:p>
          <a:p>
            <a:pPr>
              <a:lnSpc>
                <a:spcPts val="14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Analysis steps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8F7C465-3A0C-4BB2-83AC-CB9C3071FE1D}"/>
              </a:ext>
            </a:extLst>
          </p:cNvPr>
          <p:cNvSpPr/>
          <p:nvPr/>
        </p:nvSpPr>
        <p:spPr>
          <a:xfrm>
            <a:off x="6686339" y="-1"/>
            <a:ext cx="2457661" cy="51435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31BD75A-DF11-4F9B-9B94-02CA630FE7F8}"/>
              </a:ext>
            </a:extLst>
          </p:cNvPr>
          <p:cNvSpPr txBox="1"/>
          <p:nvPr/>
        </p:nvSpPr>
        <p:spPr>
          <a:xfrm rot="16200000">
            <a:off x="4640873" y="2655759"/>
            <a:ext cx="440608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1CA6D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C:\Program Files\STKO\</a:t>
            </a:r>
            <a:r>
              <a:rPr lang="en-US" sz="1200" b="1" dirty="0" err="1">
                <a:solidFill>
                  <a:srgbClr val="1CA6D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external_solvers</a:t>
            </a:r>
            <a:r>
              <a:rPr lang="en-US" sz="1200" b="1" dirty="0">
                <a:solidFill>
                  <a:srgbClr val="1CA6D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\</a:t>
            </a:r>
            <a:r>
              <a:rPr lang="en-US" sz="1200" b="1" dirty="0" err="1">
                <a:solidFill>
                  <a:srgbClr val="1CA6D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opensees</a:t>
            </a:r>
            <a:endParaRPr lang="en-US" sz="1200" b="1" dirty="0">
              <a:solidFill>
                <a:srgbClr val="1CA6DF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34" name="Left Brace 33">
            <a:extLst>
              <a:ext uri="{FF2B5EF4-FFF2-40B4-BE49-F238E27FC236}">
                <a16:creationId xmlns:a16="http://schemas.microsoft.com/office/drawing/2014/main" id="{D28659BF-0EBA-434D-AFD5-12CBADA46FCB}"/>
              </a:ext>
            </a:extLst>
          </p:cNvPr>
          <p:cNvSpPr/>
          <p:nvPr/>
        </p:nvSpPr>
        <p:spPr>
          <a:xfrm>
            <a:off x="7027844" y="591218"/>
            <a:ext cx="310152" cy="4324596"/>
          </a:xfrm>
          <a:prstGeom prst="leftBrace">
            <a:avLst>
              <a:gd name="adj1" fmla="val 57470"/>
              <a:gd name="adj2" fmla="val 72377"/>
            </a:avLst>
          </a:prstGeom>
          <a:solidFill>
            <a:srgbClr val="1CA6DF">
              <a:alpha val="10000"/>
            </a:srgbClr>
          </a:solidFill>
          <a:ln w="12700">
            <a:solidFill>
              <a:srgbClr val="1CA6D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latin typeface="Open Sans" panose="020B0606030504020204" pitchFamily="34" charset="0"/>
            </a:endParaRP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A45923BC-F492-4F9F-ADE8-C67BBC4ABEB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744" t="555"/>
          <a:stretch/>
        </p:blipFill>
        <p:spPr>
          <a:xfrm>
            <a:off x="7337996" y="591218"/>
            <a:ext cx="1573591" cy="4324596"/>
          </a:xfrm>
          <a:prstGeom prst="rect">
            <a:avLst/>
          </a:prstGeom>
        </p:spPr>
      </p:pic>
      <p:sp>
        <p:nvSpPr>
          <p:cNvPr id="45" name="Right Bracket 44">
            <a:extLst>
              <a:ext uri="{FF2B5EF4-FFF2-40B4-BE49-F238E27FC236}">
                <a16:creationId xmlns:a16="http://schemas.microsoft.com/office/drawing/2014/main" id="{BA07FAAD-05BE-408B-8DFF-F66186A9E7BA}"/>
              </a:ext>
            </a:extLst>
          </p:cNvPr>
          <p:cNvSpPr/>
          <p:nvPr/>
        </p:nvSpPr>
        <p:spPr>
          <a:xfrm>
            <a:off x="8834314" y="591218"/>
            <a:ext cx="154547" cy="4367148"/>
          </a:xfrm>
          <a:prstGeom prst="rightBracket">
            <a:avLst>
              <a:gd name="adj" fmla="val 94444"/>
            </a:avLst>
          </a:prstGeom>
          <a:solidFill>
            <a:srgbClr val="1CA6DF">
              <a:alpha val="10000"/>
            </a:srgbClr>
          </a:solidFill>
          <a:ln w="12700">
            <a:solidFill>
              <a:srgbClr val="1CA6D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41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9" grpId="0" animBg="1"/>
      <p:bldP spid="85" grpId="0" animBg="1"/>
      <p:bldP spid="87" grpId="0"/>
      <p:bldP spid="86" grpId="0"/>
      <p:bldP spid="90" grpId="0"/>
      <p:bldP spid="30" grpId="0" animBg="1"/>
      <p:bldP spid="91" grpId="0"/>
      <p:bldP spid="34" grpId="0" animBg="1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B7C5DC-2164-46E9-AE45-4905F0A445EB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4631999" cy="246661"/>
          </a:xfrm>
        </p:spPr>
        <p:txBody>
          <a:bodyPr/>
          <a:lstStyle/>
          <a:p>
            <a:r>
              <a:rPr lang="it-IT" dirty="0"/>
              <a:t>The Python SCRIPTING INTERFACE</a:t>
            </a:r>
            <a:endParaRPr lang="en-GB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1E5B00E-29BA-48E8-93FB-4D3F7696B9D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13" name="Triangolo isoscele 12">
            <a:extLst>
              <a:ext uri="{FF2B5EF4-FFF2-40B4-BE49-F238E27FC236}">
                <a16:creationId xmlns:a16="http://schemas.microsoft.com/office/drawing/2014/main" id="{020EBF5B-CC3E-4CAB-8B35-428E52494284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986A97C8-5AF2-4C37-8623-22B36F828D9E}"/>
              </a:ext>
            </a:extLst>
          </p:cNvPr>
          <p:cNvSpPr/>
          <p:nvPr/>
        </p:nvSpPr>
        <p:spPr>
          <a:xfrm>
            <a:off x="8224551" y="4165592"/>
            <a:ext cx="9194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How?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D8904F1-C475-4137-9289-6BF07441E9F0}"/>
              </a:ext>
            </a:extLst>
          </p:cNvPr>
          <p:cNvGrpSpPr/>
          <p:nvPr/>
        </p:nvGrpSpPr>
        <p:grpSpPr>
          <a:xfrm>
            <a:off x="-316796" y="591731"/>
            <a:ext cx="9202196" cy="727481"/>
            <a:chOff x="3887838" y="591733"/>
            <a:chExt cx="4997563" cy="395083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688170B-6AC9-44D0-B9F5-854398B60F17}"/>
                </a:ext>
              </a:extLst>
            </p:cNvPr>
            <p:cNvSpPr/>
            <p:nvPr/>
          </p:nvSpPr>
          <p:spPr>
            <a:xfrm flipV="1">
              <a:off x="4059884" y="591733"/>
              <a:ext cx="4654300" cy="394593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9" name="Triangolo isoscele 16">
              <a:extLst>
                <a:ext uri="{FF2B5EF4-FFF2-40B4-BE49-F238E27FC236}">
                  <a16:creationId xmlns:a16="http://schemas.microsoft.com/office/drawing/2014/main" id="{90EC5281-A6C1-4B54-8CCC-9984548DC672}"/>
                </a:ext>
              </a:extLst>
            </p:cNvPr>
            <p:cNvSpPr/>
            <p:nvPr/>
          </p:nvSpPr>
          <p:spPr>
            <a:xfrm rot="10800000">
              <a:off x="8541734" y="591735"/>
              <a:ext cx="343667" cy="394593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0" name="Triangolo isoscele 16">
              <a:extLst>
                <a:ext uri="{FF2B5EF4-FFF2-40B4-BE49-F238E27FC236}">
                  <a16:creationId xmlns:a16="http://schemas.microsoft.com/office/drawing/2014/main" id="{97CB4C9A-B99E-4BBA-B0CE-65B0C984C5B3}"/>
                </a:ext>
              </a:extLst>
            </p:cNvPr>
            <p:cNvSpPr/>
            <p:nvPr/>
          </p:nvSpPr>
          <p:spPr>
            <a:xfrm flipH="1">
              <a:off x="3887838" y="591734"/>
              <a:ext cx="344093" cy="395082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64F85C96-C703-4E8A-A3F4-F68B44E66041}"/>
              </a:ext>
            </a:extLst>
          </p:cNvPr>
          <p:cNvSpPr txBox="1"/>
          <p:nvPr/>
        </p:nvSpPr>
        <p:spPr>
          <a:xfrm>
            <a:off x="294391" y="678361"/>
            <a:ext cx="77998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en-GB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Use of Python interpreter to write automations, new components, interact </a:t>
            </a:r>
          </a:p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en-GB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   with STKO pre-post processor environment, etc…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75782FF-F602-4B21-BC31-0EB80E08882D}"/>
              </a:ext>
            </a:extLst>
          </p:cNvPr>
          <p:cNvSpPr txBox="1"/>
          <p:nvPr/>
        </p:nvSpPr>
        <p:spPr>
          <a:xfrm>
            <a:off x="5772149" y="71900"/>
            <a:ext cx="3342481" cy="262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C:\Program Files\STKO\</a:t>
            </a:r>
            <a:r>
              <a:rPr lang="en-US" sz="105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external_solvers</a:t>
            </a:r>
            <a:r>
              <a:rPr lang="en-US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\</a:t>
            </a:r>
            <a:r>
              <a:rPr lang="en-US" sz="105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opensees</a:t>
            </a:r>
            <a:endParaRPr lang="en-US" sz="105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0452EC0-D80F-4448-8860-4D719D0211ED}"/>
              </a:ext>
            </a:extLst>
          </p:cNvPr>
          <p:cNvSpPr txBox="1"/>
          <p:nvPr/>
        </p:nvSpPr>
        <p:spPr>
          <a:xfrm>
            <a:off x="233867" y="1471892"/>
            <a:ext cx="8181469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X-Object components customizable by the users, linking STKO with OpenSees</a:t>
            </a:r>
          </a:p>
          <a:p>
            <a:pPr marL="538163" indent="-271463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Custom component in </a:t>
            </a:r>
            <a:r>
              <a:rPr lang="en-GB" dirty="0" err="1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OpenSEES</a:t>
            </a:r>
            <a:endParaRPr lang="en-GB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895350" indent="-26670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ConcreteDamage.dll</a:t>
            </a:r>
          </a:p>
          <a:p>
            <a:pPr marL="538163" indent="-271463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Write a X-Object to link with STKO</a:t>
            </a:r>
          </a:p>
          <a:p>
            <a:pPr marL="895350" indent="-26670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ConcreteDamage.py</a:t>
            </a:r>
            <a:endParaRPr lang="en-GB" sz="16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Automations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Interaction with the pre- and </a:t>
            </a:r>
          </a:p>
          <a:p>
            <a:pPr marL="266700">
              <a:buClr>
                <a:schemeClr val="accent4">
                  <a:lumMod val="60000"/>
                  <a:lumOff val="40000"/>
                </a:schemeClr>
              </a:buClr>
            </a:pP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post- processor through the API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8F80B11-12A5-4CC3-BDCE-0C3C4CFF4E52}"/>
              </a:ext>
            </a:extLst>
          </p:cNvPr>
          <p:cNvGrpSpPr/>
          <p:nvPr/>
        </p:nvGrpSpPr>
        <p:grpSpPr>
          <a:xfrm>
            <a:off x="592182" y="2052636"/>
            <a:ext cx="272963" cy="846756"/>
            <a:chOff x="349481" y="2290761"/>
            <a:chExt cx="348578" cy="1081319"/>
          </a:xfrm>
        </p:grpSpPr>
        <p:pic>
          <p:nvPicPr>
            <p:cNvPr id="25" name="Immagine 3">
              <a:extLst>
                <a:ext uri="{FF2B5EF4-FFF2-40B4-BE49-F238E27FC236}">
                  <a16:creationId xmlns:a16="http://schemas.microsoft.com/office/drawing/2014/main" id="{869DCF1E-3A03-44B8-92D0-2412B7F540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9481" y="2290761"/>
              <a:ext cx="302134" cy="371475"/>
            </a:xfrm>
            <a:prstGeom prst="rect">
              <a:avLst/>
            </a:prstGeom>
          </p:spPr>
        </p:pic>
        <p:pic>
          <p:nvPicPr>
            <p:cNvPr id="26" name="Immagine 4">
              <a:extLst>
                <a:ext uri="{FF2B5EF4-FFF2-40B4-BE49-F238E27FC236}">
                  <a16:creationId xmlns:a16="http://schemas.microsoft.com/office/drawing/2014/main" id="{5419B547-7C18-447F-A910-C801D6F231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9481" y="2985026"/>
              <a:ext cx="348578" cy="387054"/>
            </a:xfrm>
            <a:prstGeom prst="rect">
              <a:avLst/>
            </a:prstGeom>
          </p:spPr>
        </p:pic>
      </p:grpSp>
      <p:pic>
        <p:nvPicPr>
          <p:cNvPr id="5" name="Picture 4" descr="Graphical user interface, chart, application&#10;&#10;Description automatically generated">
            <a:extLst>
              <a:ext uri="{FF2B5EF4-FFF2-40B4-BE49-F238E27FC236}">
                <a16:creationId xmlns:a16="http://schemas.microsoft.com/office/drawing/2014/main" id="{88B82FE4-99C7-44F3-BEF3-E81B91B86E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5800" y="1895013"/>
            <a:ext cx="3066358" cy="31765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EBF50A-2E43-43D1-BB5B-B145D8F48CB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84" t="1398" r="620" b="28703"/>
          <a:stretch/>
        </p:blipFill>
        <p:spPr>
          <a:xfrm>
            <a:off x="776288" y="3832546"/>
            <a:ext cx="2674143" cy="1182511"/>
          </a:xfrm>
          <a:prstGeom prst="rect">
            <a:avLst/>
          </a:prstGeom>
        </p:spPr>
      </p:pic>
      <p:pic>
        <p:nvPicPr>
          <p:cNvPr id="21" name="Picture 20" descr="Text&#10;&#10;Description automatically generated">
            <a:extLst>
              <a:ext uri="{FF2B5EF4-FFF2-40B4-BE49-F238E27FC236}">
                <a16:creationId xmlns:a16="http://schemas.microsoft.com/office/drawing/2014/main" id="{62AE90F6-6FD2-4BCC-AA77-8BABEE81CC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741740">
            <a:off x="1254328" y="4206547"/>
            <a:ext cx="1550131" cy="620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43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B7C5DC-2164-46E9-AE45-4905F0A445EB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HDF5 Output Database</a:t>
            </a:r>
            <a:endParaRPr lang="en-GB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1E5B00E-29BA-48E8-93FB-4D3F7696B9D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13" name="Triangolo isoscele 12">
            <a:extLst>
              <a:ext uri="{FF2B5EF4-FFF2-40B4-BE49-F238E27FC236}">
                <a16:creationId xmlns:a16="http://schemas.microsoft.com/office/drawing/2014/main" id="{020EBF5B-CC3E-4CAB-8B35-428E52494284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986A97C8-5AF2-4C37-8623-22B36F828D9E}"/>
              </a:ext>
            </a:extLst>
          </p:cNvPr>
          <p:cNvSpPr/>
          <p:nvPr/>
        </p:nvSpPr>
        <p:spPr>
          <a:xfrm>
            <a:off x="8224551" y="4165592"/>
            <a:ext cx="9194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How?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D2CBEC8-E276-426F-B0E3-365B481D9028}"/>
              </a:ext>
            </a:extLst>
          </p:cNvPr>
          <p:cNvSpPr txBox="1"/>
          <p:nvPr/>
        </p:nvSpPr>
        <p:spPr>
          <a:xfrm>
            <a:off x="294391" y="1411448"/>
            <a:ext cx="2936003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open source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portable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no limits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wide range of computational platforms and programming languages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parallel I/O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hierarchical structure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groups (directories)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datasets (data)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attributes (metadata)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0840A8-4C5D-4231-B2D2-B15B37816DAD}"/>
              </a:ext>
            </a:extLst>
          </p:cNvPr>
          <p:cNvSpPr txBox="1"/>
          <p:nvPr/>
        </p:nvSpPr>
        <p:spPr>
          <a:xfrm>
            <a:off x="294391" y="678361"/>
            <a:ext cx="779980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en-GB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Hierarchical Data Format</a:t>
            </a:r>
          </a:p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en-GB" i="1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a set of file formats designed to store and organize large amounts of data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D318EDE-101D-4503-BB89-59A1FF4A115D}"/>
              </a:ext>
            </a:extLst>
          </p:cNvPr>
          <p:cNvGrpSpPr/>
          <p:nvPr/>
        </p:nvGrpSpPr>
        <p:grpSpPr>
          <a:xfrm>
            <a:off x="-316796" y="591733"/>
            <a:ext cx="9202196" cy="744302"/>
            <a:chOff x="3887838" y="591734"/>
            <a:chExt cx="4997563" cy="404218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85A5BD3-B156-4D19-A4B6-F03461A993E1}"/>
                </a:ext>
              </a:extLst>
            </p:cNvPr>
            <p:cNvSpPr/>
            <p:nvPr/>
          </p:nvSpPr>
          <p:spPr>
            <a:xfrm flipV="1">
              <a:off x="4059885" y="601359"/>
              <a:ext cx="4654300" cy="394593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8" name="Triangolo isoscele 16">
              <a:extLst>
                <a:ext uri="{FF2B5EF4-FFF2-40B4-BE49-F238E27FC236}">
                  <a16:creationId xmlns:a16="http://schemas.microsoft.com/office/drawing/2014/main" id="{410FADDC-4A7A-4395-8585-92AA6964F589}"/>
                </a:ext>
              </a:extLst>
            </p:cNvPr>
            <p:cNvSpPr/>
            <p:nvPr/>
          </p:nvSpPr>
          <p:spPr>
            <a:xfrm rot="10800000">
              <a:off x="8541734" y="591735"/>
              <a:ext cx="343667" cy="394593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9" name="Triangolo isoscele 16">
              <a:extLst>
                <a:ext uri="{FF2B5EF4-FFF2-40B4-BE49-F238E27FC236}">
                  <a16:creationId xmlns:a16="http://schemas.microsoft.com/office/drawing/2014/main" id="{46EACBE0-9E44-4E97-BEF7-F1277BB34488}"/>
                </a:ext>
              </a:extLst>
            </p:cNvPr>
            <p:cNvSpPr/>
            <p:nvPr/>
          </p:nvSpPr>
          <p:spPr>
            <a:xfrm flipH="1">
              <a:off x="3887838" y="591734"/>
              <a:ext cx="344093" cy="395082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C57D956-D047-40F1-8710-64CBD814E280}"/>
              </a:ext>
            </a:extLst>
          </p:cNvPr>
          <p:cNvSpPr txBox="1"/>
          <p:nvPr/>
        </p:nvSpPr>
        <p:spPr>
          <a:xfrm>
            <a:off x="3629045" y="55170"/>
            <a:ext cx="5184456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know more </a:t>
            </a:r>
            <a:r>
              <a:rPr lang="it-IT" sz="105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about</a:t>
            </a:r>
            <a:r>
              <a:rPr lang="it-IT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HDF5: </a:t>
            </a:r>
          </a:p>
          <a:p>
            <a:pPr algn="r"/>
            <a:r>
              <a:rPr lang="it-IT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https://hdfgroup.org</a:t>
            </a:r>
            <a:endParaRPr lang="it-IT" sz="105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D40104-7D25-48C9-91DF-A96257B269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8791" y="1473338"/>
            <a:ext cx="3318530" cy="349567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310E496-18AB-41A7-A2BA-2C6EA3A47979}"/>
              </a:ext>
            </a:extLst>
          </p:cNvPr>
          <p:cNvSpPr txBox="1"/>
          <p:nvPr/>
        </p:nvSpPr>
        <p:spPr>
          <a:xfrm rot="16200000">
            <a:off x="5238271" y="2978844"/>
            <a:ext cx="32880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chemeClr val="accent4">
                  <a:lumMod val="60000"/>
                  <a:lumOff val="40000"/>
                </a:schemeClr>
              </a:buClr>
            </a:pPr>
            <a:r>
              <a:rPr lang="en-GB" sz="1200" b="1" dirty="0" err="1">
                <a:solidFill>
                  <a:srgbClr val="1CA6D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HDFView</a:t>
            </a:r>
            <a:r>
              <a:rPr lang="en-GB" sz="1200" b="1" dirty="0">
                <a:solidFill>
                  <a:srgbClr val="1CA6D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to see inside an .</a:t>
            </a:r>
            <a:r>
              <a:rPr lang="en-GB" sz="1200" b="1" dirty="0" err="1">
                <a:solidFill>
                  <a:srgbClr val="1CA6D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mpco</a:t>
            </a:r>
            <a:r>
              <a:rPr lang="en-GB" sz="1200" b="1" dirty="0">
                <a:solidFill>
                  <a:srgbClr val="1CA6D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file</a:t>
            </a:r>
            <a:endParaRPr lang="en-US" sz="1200" b="1" dirty="0">
              <a:solidFill>
                <a:srgbClr val="1CA6DF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7564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B7C5DC-2164-46E9-AE45-4905F0A445EB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14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MPCO Recorder</a:t>
            </a:r>
            <a:endParaRPr lang="en-GB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1E5B00E-29BA-48E8-93FB-4D3F7696B9D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13" name="Triangolo isoscele 12">
            <a:extLst>
              <a:ext uri="{FF2B5EF4-FFF2-40B4-BE49-F238E27FC236}">
                <a16:creationId xmlns:a16="http://schemas.microsoft.com/office/drawing/2014/main" id="{020EBF5B-CC3E-4CAB-8B35-428E52494284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986A97C8-5AF2-4C37-8623-22B36F828D9E}"/>
              </a:ext>
            </a:extLst>
          </p:cNvPr>
          <p:cNvSpPr/>
          <p:nvPr/>
        </p:nvSpPr>
        <p:spPr>
          <a:xfrm>
            <a:off x="8224551" y="4165592"/>
            <a:ext cx="9194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How?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99CC3A2-C3CD-438A-BCAF-716B7E6421AB}"/>
              </a:ext>
            </a:extLst>
          </p:cNvPr>
          <p:cNvGrpSpPr/>
          <p:nvPr/>
        </p:nvGrpSpPr>
        <p:grpSpPr>
          <a:xfrm>
            <a:off x="-316796" y="591731"/>
            <a:ext cx="9202196" cy="727481"/>
            <a:chOff x="3887838" y="591733"/>
            <a:chExt cx="4997563" cy="395083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09054A9-D72B-415F-890A-BE73A68FFA55}"/>
                </a:ext>
              </a:extLst>
            </p:cNvPr>
            <p:cNvSpPr/>
            <p:nvPr/>
          </p:nvSpPr>
          <p:spPr>
            <a:xfrm flipV="1">
              <a:off x="4059884" y="591733"/>
              <a:ext cx="4654300" cy="394593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7" name="Triangolo isoscele 16">
              <a:extLst>
                <a:ext uri="{FF2B5EF4-FFF2-40B4-BE49-F238E27FC236}">
                  <a16:creationId xmlns:a16="http://schemas.microsoft.com/office/drawing/2014/main" id="{065F0216-D620-48C8-9498-486F0878E00D}"/>
                </a:ext>
              </a:extLst>
            </p:cNvPr>
            <p:cNvSpPr/>
            <p:nvPr/>
          </p:nvSpPr>
          <p:spPr>
            <a:xfrm rot="10800000">
              <a:off x="8541734" y="591735"/>
              <a:ext cx="343667" cy="394593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8" name="Triangolo isoscele 16">
              <a:extLst>
                <a:ext uri="{FF2B5EF4-FFF2-40B4-BE49-F238E27FC236}">
                  <a16:creationId xmlns:a16="http://schemas.microsoft.com/office/drawing/2014/main" id="{1F0F74C8-B1A6-494F-8F45-86660215B5D8}"/>
                </a:ext>
              </a:extLst>
            </p:cNvPr>
            <p:cNvSpPr/>
            <p:nvPr/>
          </p:nvSpPr>
          <p:spPr>
            <a:xfrm flipH="1">
              <a:off x="3887838" y="591734"/>
              <a:ext cx="344093" cy="395082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A0EC4D15-A3CF-4AF8-B2D4-E12D3B242B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49505" y="2477965"/>
            <a:ext cx="3105869" cy="1236579"/>
          </a:xfrm>
          <a:prstGeom prst="rect">
            <a:avLst/>
          </a:prstGeom>
        </p:spPr>
      </p:pic>
      <p:sp>
        <p:nvSpPr>
          <p:cNvPr id="22" name="Text Placeholder 1">
            <a:extLst>
              <a:ext uri="{FF2B5EF4-FFF2-40B4-BE49-F238E27FC236}">
                <a16:creationId xmlns:a16="http://schemas.microsoft.com/office/drawing/2014/main" id="{63A9D705-2EBB-4B88-BB1B-ED6C0720ED06}"/>
              </a:ext>
            </a:extLst>
          </p:cNvPr>
          <p:cNvSpPr txBox="1">
            <a:spLocks/>
          </p:cNvSpPr>
          <p:nvPr/>
        </p:nvSpPr>
        <p:spPr>
          <a:xfrm>
            <a:off x="148847" y="1386487"/>
            <a:ext cx="6127776" cy="271093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66700" indent="-16510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chemeClr val="tx1"/>
                </a:solidFill>
                <a:latin typeface="+mj-lt"/>
              </a:rPr>
              <a:t>Model (+ model stages)</a:t>
            </a:r>
          </a:p>
          <a:p>
            <a:pPr marL="822888" lvl="1" indent="-34290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dirty="0" err="1">
                <a:solidFill>
                  <a:schemeClr val="tx1"/>
                </a:solidFill>
                <a:latin typeface="+mj-lt"/>
              </a:rPr>
              <a:t>nodes</a:t>
            </a:r>
            <a:endParaRPr lang="it-IT" dirty="0">
              <a:solidFill>
                <a:schemeClr val="tx1"/>
              </a:solidFill>
              <a:latin typeface="+mj-lt"/>
            </a:endParaRPr>
          </a:p>
          <a:p>
            <a:pPr marL="822888" lvl="1" indent="-34290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dirty="0" err="1">
                <a:solidFill>
                  <a:schemeClr val="tx1"/>
                </a:solidFill>
                <a:latin typeface="+mj-lt"/>
              </a:rPr>
              <a:t>elements</a:t>
            </a:r>
            <a:endParaRPr lang="it-IT" dirty="0">
              <a:solidFill>
                <a:schemeClr val="tx1"/>
              </a:solidFill>
              <a:latin typeface="+mj-lt"/>
            </a:endParaRPr>
          </a:p>
          <a:p>
            <a:pPr marL="1485720" lvl="2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dirty="0" err="1">
                <a:solidFill>
                  <a:schemeClr val="tx1"/>
                </a:solidFill>
                <a:latin typeface="+mj-lt"/>
              </a:rPr>
              <a:t>geometries</a:t>
            </a:r>
            <a:r>
              <a:rPr lang="it-IT" dirty="0">
                <a:solidFill>
                  <a:schemeClr val="tx1"/>
                </a:solidFill>
                <a:latin typeface="+mj-lt"/>
              </a:rPr>
              <a:t> + standard and custom </a:t>
            </a:r>
            <a:r>
              <a:rPr lang="it-IT" dirty="0" err="1">
                <a:solidFill>
                  <a:schemeClr val="tx1"/>
                </a:solidFill>
                <a:latin typeface="+mj-lt"/>
              </a:rPr>
              <a:t>integration</a:t>
            </a:r>
            <a:r>
              <a:rPr lang="it-IT" dirty="0">
                <a:solidFill>
                  <a:schemeClr val="tx1"/>
                </a:solidFill>
                <a:latin typeface="+mj-lt"/>
              </a:rPr>
              <a:t> rules</a:t>
            </a:r>
          </a:p>
          <a:p>
            <a:pPr marL="822888" lvl="1" indent="-34290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dirty="0" err="1">
                <a:solidFill>
                  <a:schemeClr val="tx1"/>
                </a:solidFill>
                <a:latin typeface="+mj-lt"/>
              </a:rPr>
              <a:t>sections</a:t>
            </a:r>
            <a:r>
              <a:rPr lang="it-IT" dirty="0">
                <a:solidFill>
                  <a:schemeClr val="tx1"/>
                </a:solidFill>
                <a:latin typeface="+mj-lt"/>
              </a:rPr>
              <a:t> and </a:t>
            </a:r>
            <a:r>
              <a:rPr lang="it-IT" dirty="0" err="1">
                <a:solidFill>
                  <a:schemeClr val="tx1"/>
                </a:solidFill>
                <a:latin typeface="+mj-lt"/>
              </a:rPr>
              <a:t>materials</a:t>
            </a:r>
            <a:r>
              <a:rPr lang="it-IT" dirty="0">
                <a:solidFill>
                  <a:schemeClr val="tx1"/>
                </a:solidFill>
                <a:latin typeface="+mj-lt"/>
              </a:rPr>
              <a:t> + </a:t>
            </a:r>
            <a:r>
              <a:rPr lang="it-IT" dirty="0" err="1">
                <a:solidFill>
                  <a:schemeClr val="tx1"/>
                </a:solidFill>
                <a:latin typeface="+mj-lt"/>
              </a:rPr>
              <a:t>assignments</a:t>
            </a:r>
            <a:endParaRPr lang="en-US" dirty="0">
              <a:solidFill>
                <a:schemeClr val="tx1"/>
              </a:solidFill>
              <a:latin typeface="+mj-lt"/>
            </a:endParaRPr>
          </a:p>
          <a:p>
            <a:pPr marL="266700" indent="-161925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+mj-lt"/>
              </a:rPr>
              <a:t>Results</a:t>
            </a:r>
          </a:p>
          <a:p>
            <a:pPr marL="822888" lvl="1" indent="-34290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</a:rPr>
              <a:t>results stored on nodes</a:t>
            </a:r>
          </a:p>
          <a:p>
            <a:pPr marL="822888" lvl="1" indent="-34290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</a:rPr>
              <a:t>results stored on elements</a:t>
            </a:r>
          </a:p>
          <a:p>
            <a:pPr marL="1485720" lvl="2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</a:rPr>
              <a:t>on element nodes</a:t>
            </a:r>
          </a:p>
          <a:p>
            <a:pPr marL="1485720" lvl="2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</a:rPr>
              <a:t>on integration points</a:t>
            </a:r>
          </a:p>
          <a:p>
            <a:pPr marL="1485720" lvl="2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</a:rPr>
              <a:t>on sub-integration points (fibers)</a:t>
            </a:r>
            <a:endParaRPr lang="it-IT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3" name="mov_elem_rem_01_compressed">
            <a:hlinkClick r:id="" action="ppaction://media"/>
            <a:extLst>
              <a:ext uri="{FF2B5EF4-FFF2-40B4-BE49-F238E27FC236}">
                <a16:creationId xmlns:a16="http://schemas.microsoft.com/office/drawing/2014/main" id="{FD525A3B-987E-49F5-A1C7-56C4369D3F7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rcRect l="885" t="2497" r="1587" b="2957"/>
          <a:stretch/>
        </p:blipFill>
        <p:spPr>
          <a:xfrm>
            <a:off x="5260367" y="3999570"/>
            <a:ext cx="1675684" cy="1023171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69FDC9B3-1083-47AF-916A-4BEC31AAA4E9}"/>
              </a:ext>
            </a:extLst>
          </p:cNvPr>
          <p:cNvSpPr txBox="1"/>
          <p:nvPr/>
        </p:nvSpPr>
        <p:spPr>
          <a:xfrm>
            <a:off x="276732" y="3972546"/>
            <a:ext cx="293600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fiber</a:t>
            </a: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plots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multi stages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…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A708989-D956-40DE-86EF-C3A0F6BCA9C3}"/>
              </a:ext>
            </a:extLst>
          </p:cNvPr>
          <p:cNvSpPr txBox="1"/>
          <p:nvPr/>
        </p:nvSpPr>
        <p:spPr>
          <a:xfrm>
            <a:off x="294391" y="678361"/>
            <a:ext cx="779980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en-GB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Multi Purpose CAE Output - new recorder class</a:t>
            </a:r>
          </a:p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en-GB" i="1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Implementation of an HDF5 database in OpenSees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18303BA-4D17-446B-84EE-2F7C65458DE4}"/>
              </a:ext>
            </a:extLst>
          </p:cNvPr>
          <p:cNvSpPr txBox="1"/>
          <p:nvPr/>
        </p:nvSpPr>
        <p:spPr>
          <a:xfrm>
            <a:off x="4893469" y="71900"/>
            <a:ext cx="4221162" cy="262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9"/>
              </a:rPr>
              <a:t>C:\Program Files\STKO\documentation\PDF\MPCORecorder.pdf</a:t>
            </a:r>
            <a:endParaRPr lang="en-US" sz="105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7" name="mov_elem_rem_02_compressed">
            <a:hlinkClick r:id="" action="ppaction://media"/>
            <a:extLst>
              <a:ext uri="{FF2B5EF4-FFF2-40B4-BE49-F238E27FC236}">
                <a16:creationId xmlns:a16="http://schemas.microsoft.com/office/drawing/2014/main" id="{83671E95-C39F-4C45-B760-AE3118B44E01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10"/>
          <a:srcRect r="16423"/>
          <a:stretch/>
        </p:blipFill>
        <p:spPr>
          <a:xfrm>
            <a:off x="3587122" y="3865014"/>
            <a:ext cx="1695901" cy="1274787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83015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38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23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2079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27"/>
                </p:tgtEl>
              </p:cMediaNode>
            </p:video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B7C5DC-2164-46E9-AE45-4905F0A445EB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15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72438"/>
            <a:ext cx="4631999" cy="246661"/>
          </a:xfrm>
        </p:spPr>
        <p:txBody>
          <a:bodyPr/>
          <a:lstStyle/>
          <a:p>
            <a:r>
              <a:rPr lang="it-IT" dirty="0"/>
              <a:t>To keep in mind </a:t>
            </a:r>
            <a:r>
              <a:rPr lang="it-IT" dirty="0" err="1"/>
              <a:t>before</a:t>
            </a:r>
            <a:r>
              <a:rPr lang="it-IT" dirty="0"/>
              <a:t> </a:t>
            </a:r>
            <a:r>
              <a:rPr lang="it-IT" dirty="0" err="1"/>
              <a:t>moving</a:t>
            </a:r>
            <a:r>
              <a:rPr lang="it-IT" dirty="0"/>
              <a:t> </a:t>
            </a:r>
            <a:r>
              <a:rPr lang="it-IT" dirty="0" err="1"/>
              <a:t>forward</a:t>
            </a:r>
            <a:r>
              <a:rPr lang="it-IT" dirty="0"/>
              <a:t>!</a:t>
            </a:r>
            <a:endParaRPr lang="en-GB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1E5B00E-29BA-48E8-93FB-4D3F7696B9D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13" name="Triangolo isoscele 12">
            <a:extLst>
              <a:ext uri="{FF2B5EF4-FFF2-40B4-BE49-F238E27FC236}">
                <a16:creationId xmlns:a16="http://schemas.microsoft.com/office/drawing/2014/main" id="{020EBF5B-CC3E-4CAB-8B35-428E52494284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986A97C8-5AF2-4C37-8623-22B36F828D9E}"/>
              </a:ext>
            </a:extLst>
          </p:cNvPr>
          <p:cNvSpPr/>
          <p:nvPr/>
        </p:nvSpPr>
        <p:spPr>
          <a:xfrm>
            <a:off x="7231380" y="4165592"/>
            <a:ext cx="191262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OpenSees vs </a:t>
            </a:r>
            <a:r>
              <a:rPr lang="en" sz="1600" dirty="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rPr>
              <a:t>🌏</a:t>
            </a:r>
            <a:endParaRPr lang="en-US" sz="1600" dirty="0">
              <a:solidFill>
                <a:schemeClr val="bg2">
                  <a:lumMod val="25000"/>
                </a:schemeClr>
              </a:solidFill>
              <a:latin typeface="Open Sans" panose="020B0606030504020204" pitchFamily="34" charset="0"/>
            </a:endParaRPr>
          </a:p>
        </p:txBody>
      </p:sp>
      <p:sp>
        <p:nvSpPr>
          <p:cNvPr id="15" name="Segnaposto testo 3">
            <a:extLst>
              <a:ext uri="{FF2B5EF4-FFF2-40B4-BE49-F238E27FC236}">
                <a16:creationId xmlns:a16="http://schemas.microsoft.com/office/drawing/2014/main" id="{24D397E6-173B-40A3-8AAC-621F8D79213E}"/>
              </a:ext>
            </a:extLst>
          </p:cNvPr>
          <p:cNvSpPr txBox="1">
            <a:spLocks/>
          </p:cNvSpPr>
          <p:nvPr/>
        </p:nvSpPr>
        <p:spPr>
          <a:xfrm>
            <a:off x="327503" y="524640"/>
            <a:ext cx="8116410" cy="451979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the</a:t>
            </a: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order 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 which you input commands matters but it’s flexible</a:t>
            </a:r>
          </a:p>
          <a:p>
            <a:pPr marL="357188">
              <a:buClr>
                <a:schemeClr val="accent4">
                  <a:lumMod val="60000"/>
                  <a:lumOff val="40000"/>
                </a:schemeClr>
              </a:buClr>
            </a:pPr>
            <a:r>
              <a:rPr lang="en-US" sz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literally building up your model</a:t>
            </a:r>
            <a:endParaRPr lang="en-US" sz="1800" b="1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342900" indent="-342900">
              <a:lnSpc>
                <a:spcPct val="2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timeSeries</a:t>
            </a: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definition</a:t>
            </a: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</a:p>
          <a:p>
            <a:pPr marL="357188">
              <a:buClr>
                <a:schemeClr val="accent4">
                  <a:lumMod val="60000"/>
                  <a:lumOff val="40000"/>
                </a:schemeClr>
              </a:buClr>
            </a:pPr>
            <a:r>
              <a:rPr lang="en-GB" sz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same concept is used to represent load multipliers (static analysis) and the time steps (dynamic)</a:t>
            </a:r>
          </a:p>
          <a:p>
            <a:pPr marL="342900" indent="-342900">
              <a:lnSpc>
                <a:spcPct val="2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concept of </a:t>
            </a: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Conditions </a:t>
            </a:r>
          </a:p>
          <a:p>
            <a:pPr marL="357188">
              <a:buClr>
                <a:schemeClr val="accent4">
                  <a:lumMod val="60000"/>
                  <a:lumOff val="40000"/>
                </a:schemeClr>
              </a:buClr>
            </a:pPr>
            <a:r>
              <a:rPr lang="en-US" sz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everything you apply as a static or kinematic condition on your model</a:t>
            </a:r>
          </a:p>
          <a:p>
            <a:pPr marL="342900" indent="-342900">
              <a:lnSpc>
                <a:spcPct val="2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potential for automation</a:t>
            </a:r>
          </a:p>
          <a:p>
            <a:pPr marL="357188">
              <a:buClr>
                <a:schemeClr val="accent4">
                  <a:lumMod val="60000"/>
                  <a:lumOff val="40000"/>
                </a:schemeClr>
              </a:buClr>
            </a:pPr>
            <a:r>
              <a:rPr lang="en-US" sz="12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tbh</a:t>
            </a:r>
            <a:r>
              <a:rPr lang="en-US" sz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…OpenSees is not intended to make your life easier, but to give you more power!</a:t>
            </a:r>
          </a:p>
          <a:p>
            <a:pPr marL="357188">
              <a:buClr>
                <a:schemeClr val="accent4">
                  <a:lumMod val="60000"/>
                  <a:lumOff val="40000"/>
                </a:schemeClr>
              </a:buClr>
            </a:pPr>
            <a:r>
              <a:rPr lang="en-US" sz="1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</a:t>
            </a:r>
            <a:r>
              <a:rPr lang="en-US" sz="12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ou are the programmer</a:t>
            </a:r>
            <a:r>
              <a:rPr lang="en-US" sz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!</a:t>
            </a:r>
          </a:p>
          <a:p>
            <a:pPr marL="358775">
              <a:buClr>
                <a:schemeClr val="accent4">
                  <a:lumMod val="60000"/>
                  <a:lumOff val="40000"/>
                </a:schemeClr>
              </a:buClr>
            </a:pPr>
            <a:r>
              <a:rPr lang="en-US" sz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No self-weight automatic implementation</a:t>
            </a:r>
          </a:p>
          <a:p>
            <a:pPr marL="358775">
              <a:buClr>
                <a:schemeClr val="accent4">
                  <a:lumMod val="60000"/>
                  <a:lumOff val="40000"/>
                </a:schemeClr>
              </a:buClr>
            </a:pPr>
            <a:r>
              <a:rPr lang="en-US" sz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No load multipliers</a:t>
            </a:r>
          </a:p>
          <a:p>
            <a:pPr marL="358775">
              <a:buClr>
                <a:schemeClr val="accent4">
                  <a:lumMod val="60000"/>
                  <a:lumOff val="40000"/>
                </a:schemeClr>
              </a:buClr>
            </a:pPr>
            <a:r>
              <a:rPr lang="en-US" sz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No preloaded materials and elements preloaded libraries</a:t>
            </a:r>
          </a:p>
          <a:p>
            <a:pPr marL="358775">
              <a:buClr>
                <a:schemeClr val="accent4">
                  <a:lumMod val="60000"/>
                  <a:lumOff val="40000"/>
                </a:schemeClr>
              </a:buClr>
            </a:pPr>
            <a:r>
              <a:rPr lang="en-US" sz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No present options for supports and loading conditions</a:t>
            </a:r>
          </a:p>
          <a:p>
            <a:pPr marL="342900" indent="-342900">
              <a:lnSpc>
                <a:spcPct val="2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both a powerful modeling tool and an excellent learning tool</a:t>
            </a:r>
            <a:endParaRPr lang="en-US" sz="12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Segnaposto testo 5">
            <a:extLst>
              <a:ext uri="{FF2B5EF4-FFF2-40B4-BE49-F238E27FC236}">
                <a16:creationId xmlns:a16="http://schemas.microsoft.com/office/drawing/2014/main" id="{B8E40327-0A49-4060-A359-8EFAC286B3D5}"/>
              </a:ext>
            </a:extLst>
          </p:cNvPr>
          <p:cNvSpPr txBox="1">
            <a:spLocks/>
          </p:cNvSpPr>
          <p:nvPr/>
        </p:nvSpPr>
        <p:spPr>
          <a:xfrm rot="17633559">
            <a:off x="7638106" y="719593"/>
            <a:ext cx="1853402" cy="24666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>
                <a:solidFill>
                  <a:schemeClr val="tx1"/>
                </a:solidFill>
              </a:rPr>
              <a:t>What else???</a:t>
            </a:r>
          </a:p>
        </p:txBody>
      </p:sp>
    </p:spTree>
    <p:extLst>
      <p:ext uri="{BB962C8B-B14F-4D97-AF65-F5344CB8AC3E}">
        <p14:creationId xmlns:p14="http://schemas.microsoft.com/office/powerpoint/2010/main" val="814921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77201"/>
            <a:ext cx="5116187" cy="262691"/>
          </a:xfrm>
        </p:spPr>
        <p:txBody>
          <a:bodyPr/>
          <a:lstStyle/>
          <a:p>
            <a:r>
              <a:rPr lang="it-IT" dirty="0"/>
              <a:t>INSTALLING STKO</a:t>
            </a:r>
          </a:p>
        </p:txBody>
      </p:sp>
      <p:sp>
        <p:nvSpPr>
          <p:cNvPr id="47" name="Rettangolo 9">
            <a:extLst>
              <a:ext uri="{FF2B5EF4-FFF2-40B4-BE49-F238E27FC236}">
                <a16:creationId xmlns:a16="http://schemas.microsoft.com/office/drawing/2014/main" id="{7B275671-5EB5-4C3A-AEAF-66BA7853338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8" name="Triangolo isoscele 12">
            <a:extLst>
              <a:ext uri="{FF2B5EF4-FFF2-40B4-BE49-F238E27FC236}">
                <a16:creationId xmlns:a16="http://schemas.microsoft.com/office/drawing/2014/main" id="{07A3B516-8D67-454B-9FAB-2A5E9E9D4284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9" name="Rettangolo 15">
            <a:extLst>
              <a:ext uri="{FF2B5EF4-FFF2-40B4-BE49-F238E27FC236}">
                <a16:creationId xmlns:a16="http://schemas.microsoft.com/office/drawing/2014/main" id="{839B8D8C-FA6E-418F-B43D-49172F57DCB5}"/>
              </a:ext>
            </a:extLst>
          </p:cNvPr>
          <p:cNvSpPr/>
          <p:nvPr/>
        </p:nvSpPr>
        <p:spPr>
          <a:xfrm>
            <a:off x="7815263" y="4165592"/>
            <a:ext cx="1328738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Installation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E6778E-EABE-4942-9931-CD48BF0BA4EE}"/>
              </a:ext>
            </a:extLst>
          </p:cNvPr>
          <p:cNvSpPr txBox="1"/>
          <p:nvPr/>
        </p:nvSpPr>
        <p:spPr>
          <a:xfrm>
            <a:off x="271462" y="439892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0" i="1" dirty="0">
                <a:latin typeface="Open Sans" panose="020B0606030504020204" pitchFamily="34" charset="0"/>
              </a:rPr>
              <a:t>Windows</a:t>
            </a:r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9" name="CasellaDiTesto 7">
            <a:extLst>
              <a:ext uri="{FF2B5EF4-FFF2-40B4-BE49-F238E27FC236}">
                <a16:creationId xmlns:a16="http://schemas.microsoft.com/office/drawing/2014/main" id="{81E1EBC0-7670-4937-B675-66425BE7B951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Segnaposto testo 5">
            <a:extLst>
              <a:ext uri="{FF2B5EF4-FFF2-40B4-BE49-F238E27FC236}">
                <a16:creationId xmlns:a16="http://schemas.microsoft.com/office/drawing/2014/main" id="{47A0BF81-44BC-4656-B6E2-F5155117D5BE}"/>
              </a:ext>
            </a:extLst>
          </p:cNvPr>
          <p:cNvSpPr txBox="1">
            <a:spLocks/>
          </p:cNvSpPr>
          <p:nvPr/>
        </p:nvSpPr>
        <p:spPr>
          <a:xfrm>
            <a:off x="271461" y="634919"/>
            <a:ext cx="8420101" cy="433138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STKO </a:t>
            </a:r>
            <a:r>
              <a:rPr lang="en-GB" sz="1600" dirty="0">
                <a:solidFill>
                  <a:srgbClr val="C00000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does NOT </a:t>
            </a: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embed OpenSees</a:t>
            </a:r>
            <a:endParaRPr lang="en-GB" sz="1600" b="0" dirty="0">
              <a:solidFill>
                <a:schemeClr val="tx1"/>
              </a:solidFill>
              <a:sym typeface="Arial"/>
            </a:endParaRPr>
          </a:p>
          <a:p>
            <a:pPr marL="357188">
              <a:buClr>
                <a:schemeClr val="accent4">
                  <a:lumMod val="60000"/>
                  <a:lumOff val="40000"/>
                </a:schemeClr>
              </a:buClr>
            </a:pPr>
            <a:r>
              <a:rPr lang="en-GB" sz="1100" b="0" dirty="0">
                <a:solidFill>
                  <a:schemeClr val="tx1"/>
                </a:solidFill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(you need to have OpenSees already installed) </a:t>
            </a:r>
          </a:p>
          <a:p>
            <a:pPr marL="342900" indent="-3429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Log in</a:t>
            </a:r>
          </a:p>
          <a:p>
            <a:pPr marL="342900" indent="-3429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  <a:hlinkClick r:id="rId3"/>
              </a:rPr>
              <a:t>Download</a:t>
            </a: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 </a:t>
            </a:r>
            <a:r>
              <a:rPr lang="en-GB" sz="1100" b="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– just a suggestion: OpenSees 3.2.2 compiled by </a:t>
            </a:r>
            <a:r>
              <a:rPr lang="en-GB" sz="1100" b="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  <a:hlinkClick r:id="rId4"/>
              </a:rPr>
              <a:t>prof. Nicola </a:t>
            </a:r>
            <a:r>
              <a:rPr lang="en-GB" sz="1100" b="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  <a:hlinkClick r:id="rId4"/>
              </a:rPr>
              <a:t>Tarque</a:t>
            </a:r>
            <a:r>
              <a:rPr lang="en-GB" sz="1100" b="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 PUCP (unofficial version)</a:t>
            </a:r>
          </a:p>
          <a:p>
            <a:pPr marL="342900" indent="-3429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  <a:hlinkClick r:id="rId5"/>
              </a:rPr>
              <a:t>Download</a:t>
            </a:r>
            <a:r>
              <a:rPr lang="en-GB" sz="1100" b="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 – STKO version 2.0.2</a:t>
            </a:r>
          </a:p>
          <a:p>
            <a:pPr marL="357188">
              <a:buClr>
                <a:schemeClr val="accent4">
                  <a:lumMod val="60000"/>
                  <a:lumOff val="40000"/>
                </a:schemeClr>
              </a:buClr>
            </a:pPr>
            <a:r>
              <a:rPr lang="en-GB" sz="1100" b="0" dirty="0">
                <a:solidFill>
                  <a:schemeClr val="tx1"/>
                </a:solidFill>
                <a:ea typeface="Open Sans Semibold" panose="020B0706030804020204" pitchFamily="34" charset="0"/>
                <a:cs typeface="Open Sans Semibold" panose="020B0706030804020204" pitchFamily="34" charset="0"/>
              </a:rPr>
              <a:t>for licensing issues: first check the installation guide</a:t>
            </a:r>
          </a:p>
          <a:p>
            <a:pPr marL="357188">
              <a:buClr>
                <a:schemeClr val="accent4">
                  <a:lumMod val="60000"/>
                  <a:lumOff val="40000"/>
                </a:schemeClr>
              </a:buClr>
            </a:pPr>
            <a:r>
              <a:rPr lang="en-GB" sz="1100" b="0" dirty="0">
                <a:solidFill>
                  <a:schemeClr val="tx1"/>
                </a:solidFill>
                <a:ea typeface="Open Sans Semibold" panose="020B0706030804020204" pitchFamily="34" charset="0"/>
                <a:cs typeface="Open Sans Semibold" panose="020B0706030804020204" pitchFamily="34" charset="0"/>
              </a:rPr>
              <a:t>then WRITE TO </a:t>
            </a:r>
            <a:r>
              <a:rPr lang="en-GB" sz="1100" b="0" dirty="0">
                <a:solidFill>
                  <a:srgbClr val="1CA6DF"/>
                </a:solidFill>
                <a:ea typeface="Open Sans Semibold" panose="020B0706030804020204" pitchFamily="34" charset="0"/>
                <a:cs typeface="Open Sans Semibold" panose="020B0706030804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info@asdeasoft.net</a:t>
            </a:r>
            <a:r>
              <a:rPr lang="en-GB" sz="1100" b="0" dirty="0">
                <a:solidFill>
                  <a:srgbClr val="1CA6DF"/>
                </a:solidFill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GB" sz="1100" b="0" dirty="0">
                <a:solidFill>
                  <a:schemeClr val="tx1"/>
                </a:solidFill>
                <a:ea typeface="Open Sans Semibold" panose="020B0706030804020204" pitchFamily="34" charset="0"/>
                <a:cs typeface="Open Sans Semibold" panose="020B0706030804020204" pitchFamily="34" charset="0"/>
              </a:rPr>
              <a:t>(with your CUSTOMER-ID)</a:t>
            </a:r>
            <a:endParaRPr lang="en-GB" sz="1100" b="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  <a:sym typeface="Arial"/>
            </a:endParaRPr>
          </a:p>
          <a:p>
            <a:pPr marL="342900" indent="-3429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b="0" dirty="0">
                <a:solidFill>
                  <a:schemeClr val="tx1"/>
                </a:solidFill>
                <a:ea typeface="Open Sans Semibold" panose="020B0706030804020204" pitchFamily="34" charset="0"/>
                <a:cs typeface="Open Sans Semibold" panose="020B0706030804020204" pitchFamily="34" charset="0"/>
              </a:rPr>
              <a:t>File formats</a:t>
            </a:r>
          </a:p>
          <a:p>
            <a:pPr marL="536575" lvl="3" indent="-177800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b="0" i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</a:t>
            </a:r>
            <a:r>
              <a:rPr lang="en-GB" b="0" i="1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scd</a:t>
            </a:r>
            <a:r>
              <a:rPr lang="en-GB" b="0" i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 </a:t>
            </a: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(your model, your </a:t>
            </a:r>
            <a:r>
              <a:rPr lang="en-GB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cae</a:t>
            </a: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 document, what you don’t want to erase!)</a:t>
            </a:r>
          </a:p>
          <a:p>
            <a:pPr marL="536575" lvl="3" indent="-177800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b="0" i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</a:t>
            </a:r>
            <a:r>
              <a:rPr lang="en-GB" b="0" i="1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spd</a:t>
            </a:r>
            <a:r>
              <a:rPr lang="en-GB" b="0" i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(your post-processor file, saves plot groups, charts, etc…)</a:t>
            </a:r>
          </a:p>
          <a:p>
            <a:pPr marL="536575" marR="0" lvl="3" indent="-1778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42BA97">
                  <a:lumMod val="60000"/>
                  <a:lumOff val="40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b="0" i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</a:t>
            </a:r>
            <a:r>
              <a:rPr lang="en-GB" b="0" i="1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mpco</a:t>
            </a:r>
            <a:r>
              <a:rPr lang="en-GB" b="0" i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kumimoji="0" lang="en-GB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(your output database, the solution of your model to load in the post-processor)</a:t>
            </a:r>
            <a:endParaRPr lang="en-GB" b="0" i="1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536575" marR="0" lvl="3" indent="-1778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42BA97">
                  <a:lumMod val="60000"/>
                  <a:lumOff val="40000"/>
                </a:srgb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400" i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.</a:t>
            </a:r>
            <a:r>
              <a:rPr lang="en-GB" sz="1400" i="1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mpco.data</a:t>
            </a:r>
            <a:r>
              <a:rPr lang="en-GB" sz="1400" i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 </a:t>
            </a:r>
            <a:r>
              <a:rPr kumimoji="0" lang="en-GB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(some data of your model, you don’t need this…)</a:t>
            </a:r>
            <a:endParaRPr lang="en-GB" sz="14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  <a:sym typeface="Arial"/>
            </a:endParaRPr>
          </a:p>
          <a:p>
            <a:pPr marL="342900" lvl="3" indent="-3429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Create a </a:t>
            </a: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folder</a:t>
            </a: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for your modelling</a:t>
            </a:r>
          </a:p>
          <a:p>
            <a:pPr marL="342900" lvl="3" indent="-3429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You are in!</a:t>
            </a:r>
            <a:endParaRPr lang="en-GB" b="0" i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310FA2D-96EB-4CC9-B5E1-E91A72A81E68}"/>
              </a:ext>
            </a:extLst>
          </p:cNvPr>
          <p:cNvSpPr txBox="1"/>
          <p:nvPr/>
        </p:nvSpPr>
        <p:spPr>
          <a:xfrm>
            <a:off x="3629045" y="55170"/>
            <a:ext cx="518445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105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Where</a:t>
            </a:r>
            <a:r>
              <a:rPr lang="it-IT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to </a:t>
            </a:r>
            <a:r>
              <a:rPr lang="it-IT" sz="105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buy</a:t>
            </a:r>
            <a:r>
              <a:rPr lang="it-IT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</a:p>
          <a:p>
            <a:pPr algn="r"/>
            <a:r>
              <a:rPr lang="it-IT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7"/>
              </a:rPr>
              <a:t>https://asdeasoft.net/?stko-purchase</a:t>
            </a:r>
            <a:endParaRPr lang="it-IT" sz="105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it-IT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Installation guide:</a:t>
            </a:r>
          </a:p>
          <a:p>
            <a:pPr algn="r"/>
            <a:r>
              <a:rPr lang="it-IT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8"/>
              </a:rPr>
              <a:t>https://asdeasoft.net/pdf/STKO%20Installation%20guide.pdf</a:t>
            </a:r>
            <a:endParaRPr lang="it-IT" sz="105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6542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40902" y="125576"/>
            <a:ext cx="3638859" cy="262691"/>
          </a:xfrm>
        </p:spPr>
        <p:txBody>
          <a:bodyPr/>
          <a:lstStyle/>
          <a:p>
            <a:r>
              <a:rPr lang="it-IT" dirty="0">
                <a:solidFill>
                  <a:srgbClr val="1CA6DF"/>
                </a:solidFill>
              </a:rPr>
              <a:t>STKO </a:t>
            </a:r>
            <a:r>
              <a:rPr lang="it-IT" dirty="0" err="1">
                <a:solidFill>
                  <a:srgbClr val="1CA6DF"/>
                </a:solidFill>
              </a:rPr>
              <a:t>interface</a:t>
            </a:r>
            <a:endParaRPr lang="it-IT" dirty="0">
              <a:solidFill>
                <a:srgbClr val="1CA6DF"/>
              </a:solidFill>
            </a:endParaRPr>
          </a:p>
        </p:txBody>
      </p:sp>
      <p:sp>
        <p:nvSpPr>
          <p:cNvPr id="47" name="Rettangolo 9">
            <a:extLst>
              <a:ext uri="{FF2B5EF4-FFF2-40B4-BE49-F238E27FC236}">
                <a16:creationId xmlns:a16="http://schemas.microsoft.com/office/drawing/2014/main" id="{7B275671-5EB5-4C3A-AEAF-66BA7853338C}"/>
              </a:ext>
            </a:extLst>
          </p:cNvPr>
          <p:cNvSpPr/>
          <p:nvPr/>
        </p:nvSpPr>
        <p:spPr>
          <a:xfrm>
            <a:off x="7504508" y="4165600"/>
            <a:ext cx="1639491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8" name="Triangolo isoscele 12">
            <a:extLst>
              <a:ext uri="{FF2B5EF4-FFF2-40B4-BE49-F238E27FC236}">
                <a16:creationId xmlns:a16="http://schemas.microsoft.com/office/drawing/2014/main" id="{07A3B516-8D67-454B-9FAB-2A5E9E9D4284}"/>
              </a:ext>
            </a:extLst>
          </p:cNvPr>
          <p:cNvSpPr/>
          <p:nvPr/>
        </p:nvSpPr>
        <p:spPr>
          <a:xfrm>
            <a:off x="7349727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9" name="Rettangolo 15">
            <a:extLst>
              <a:ext uri="{FF2B5EF4-FFF2-40B4-BE49-F238E27FC236}">
                <a16:creationId xmlns:a16="http://schemas.microsoft.com/office/drawing/2014/main" id="{839B8D8C-FA6E-418F-B43D-49172F57DCB5}"/>
              </a:ext>
            </a:extLst>
          </p:cNvPr>
          <p:cNvSpPr/>
          <p:nvPr/>
        </p:nvSpPr>
        <p:spPr>
          <a:xfrm>
            <a:off x="7396163" y="4165592"/>
            <a:ext cx="1747838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STKO Basics</a:t>
            </a:r>
          </a:p>
        </p:txBody>
      </p:sp>
      <p:sp>
        <p:nvSpPr>
          <p:cNvPr id="9" name="CasellaDiTesto 7">
            <a:extLst>
              <a:ext uri="{FF2B5EF4-FFF2-40B4-BE49-F238E27FC236}">
                <a16:creationId xmlns:a16="http://schemas.microsoft.com/office/drawing/2014/main" id="{81E1EBC0-7670-4937-B675-66425BE7B951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17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8F97259-5F57-421E-A3F7-3EA3CAB76649}"/>
              </a:ext>
            </a:extLst>
          </p:cNvPr>
          <p:cNvSpPr txBox="1"/>
          <p:nvPr/>
        </p:nvSpPr>
        <p:spPr>
          <a:xfrm>
            <a:off x="3086409" y="52984"/>
            <a:ext cx="586359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Check out </a:t>
            </a:r>
            <a:r>
              <a:rPr lang="it-IT" sz="105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</a:t>
            </a:r>
            <a:r>
              <a:rPr lang="it-IT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5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manual</a:t>
            </a:r>
            <a:r>
              <a:rPr lang="it-IT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it-IT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https://asdeasoft.net/pdf/_STKO%20Manual_.pdf</a:t>
            </a:r>
            <a:endParaRPr lang="it-IT" sz="105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4" name="Immagine 2">
            <a:extLst>
              <a:ext uri="{FF2B5EF4-FFF2-40B4-BE49-F238E27FC236}">
                <a16:creationId xmlns:a16="http://schemas.microsoft.com/office/drawing/2014/main" id="{552609DA-6265-4CE6-A27A-DC61D640B6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511" y="2320144"/>
            <a:ext cx="1010730" cy="856196"/>
          </a:xfrm>
          <a:prstGeom prst="rect">
            <a:avLst/>
          </a:prstGeom>
          <a:ln w="6350">
            <a:noFill/>
          </a:ln>
        </p:spPr>
      </p:pic>
      <p:sp>
        <p:nvSpPr>
          <p:cNvPr id="15" name="Rettangolo 3">
            <a:extLst>
              <a:ext uri="{FF2B5EF4-FFF2-40B4-BE49-F238E27FC236}">
                <a16:creationId xmlns:a16="http://schemas.microsoft.com/office/drawing/2014/main" id="{B52D959F-39F0-4EB6-AF71-206714D4973D}"/>
              </a:ext>
            </a:extLst>
          </p:cNvPr>
          <p:cNvSpPr/>
          <p:nvPr/>
        </p:nvSpPr>
        <p:spPr>
          <a:xfrm>
            <a:off x="4055541" y="2198263"/>
            <a:ext cx="1141522" cy="104197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16" name="CasellaDiTesto 5">
            <a:extLst>
              <a:ext uri="{FF2B5EF4-FFF2-40B4-BE49-F238E27FC236}">
                <a16:creationId xmlns:a16="http://schemas.microsoft.com/office/drawing/2014/main" id="{89A921FF-E158-4CA2-823F-7EDB2A1B1D45}"/>
              </a:ext>
            </a:extLst>
          </p:cNvPr>
          <p:cNvSpPr txBox="1"/>
          <p:nvPr/>
        </p:nvSpPr>
        <p:spPr>
          <a:xfrm>
            <a:off x="4268492" y="2091037"/>
            <a:ext cx="856379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Editor </a:t>
            </a:r>
            <a:r>
              <a:rPr lang="en-US" sz="10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Windows</a:t>
            </a:r>
          </a:p>
        </p:txBody>
      </p:sp>
      <p:sp>
        <p:nvSpPr>
          <p:cNvPr id="17" name="Rettangolo 6">
            <a:extLst>
              <a:ext uri="{FF2B5EF4-FFF2-40B4-BE49-F238E27FC236}">
                <a16:creationId xmlns:a16="http://schemas.microsoft.com/office/drawing/2014/main" id="{DCFF2470-CDF5-4DF9-80CA-67258372A587}"/>
              </a:ext>
            </a:extLst>
          </p:cNvPr>
          <p:cNvSpPr/>
          <p:nvPr/>
        </p:nvSpPr>
        <p:spPr>
          <a:xfrm>
            <a:off x="2198080" y="3783456"/>
            <a:ext cx="3280793" cy="116855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19" name="CasellaDiTesto 14">
            <a:extLst>
              <a:ext uri="{FF2B5EF4-FFF2-40B4-BE49-F238E27FC236}">
                <a16:creationId xmlns:a16="http://schemas.microsoft.com/office/drawing/2014/main" id="{59565B13-C06F-4C54-800C-9F7B5961D031}"/>
              </a:ext>
            </a:extLst>
          </p:cNvPr>
          <p:cNvSpPr txBox="1"/>
          <p:nvPr/>
        </p:nvSpPr>
        <p:spPr>
          <a:xfrm>
            <a:off x="4485767" y="3660345"/>
            <a:ext cx="714883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Terminal</a:t>
            </a:r>
            <a:endParaRPr lang="en-GB" sz="1000" b="1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Rettangolo 16">
            <a:extLst>
              <a:ext uri="{FF2B5EF4-FFF2-40B4-BE49-F238E27FC236}">
                <a16:creationId xmlns:a16="http://schemas.microsoft.com/office/drawing/2014/main" id="{377F5ED6-4D77-4ECC-9AC3-8AC6C671DB6C}"/>
              </a:ext>
            </a:extLst>
          </p:cNvPr>
          <p:cNvSpPr/>
          <p:nvPr/>
        </p:nvSpPr>
        <p:spPr>
          <a:xfrm>
            <a:off x="97345" y="1434580"/>
            <a:ext cx="2071217" cy="1743393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21" name="CasellaDiTesto 18">
            <a:extLst>
              <a:ext uri="{FF2B5EF4-FFF2-40B4-BE49-F238E27FC236}">
                <a16:creationId xmlns:a16="http://schemas.microsoft.com/office/drawing/2014/main" id="{3D10BFC1-7631-4BE1-96A7-EF22134865A0}"/>
              </a:ext>
            </a:extLst>
          </p:cNvPr>
          <p:cNvSpPr txBox="1"/>
          <p:nvPr/>
        </p:nvSpPr>
        <p:spPr>
          <a:xfrm>
            <a:off x="173243" y="3054862"/>
            <a:ext cx="80380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Work </a:t>
            </a:r>
            <a:r>
              <a:rPr lang="en-US" sz="10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Tree</a:t>
            </a:r>
          </a:p>
        </p:txBody>
      </p:sp>
      <p:sp>
        <p:nvSpPr>
          <p:cNvPr id="22" name="Rettangolo 20">
            <a:extLst>
              <a:ext uri="{FF2B5EF4-FFF2-40B4-BE49-F238E27FC236}">
                <a16:creationId xmlns:a16="http://schemas.microsoft.com/office/drawing/2014/main" id="{D565CD66-7284-45DD-AE3F-5DB842FE5866}"/>
              </a:ext>
            </a:extLst>
          </p:cNvPr>
          <p:cNvSpPr/>
          <p:nvPr/>
        </p:nvSpPr>
        <p:spPr>
          <a:xfrm>
            <a:off x="2198080" y="1719263"/>
            <a:ext cx="3279775" cy="194108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55AE8A8B-F647-4416-959E-DC0FA63F9E54}"/>
              </a:ext>
            </a:extLst>
          </p:cNvPr>
          <p:cNvSpPr txBox="1"/>
          <p:nvPr/>
        </p:nvSpPr>
        <p:spPr>
          <a:xfrm>
            <a:off x="3217873" y="3516322"/>
            <a:ext cx="113392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Render window</a:t>
            </a:r>
            <a:endParaRPr lang="en-GB" sz="1000" b="1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Rettangolo 28">
            <a:extLst>
              <a:ext uri="{FF2B5EF4-FFF2-40B4-BE49-F238E27FC236}">
                <a16:creationId xmlns:a16="http://schemas.microsoft.com/office/drawing/2014/main" id="{A8BBA9F8-C041-4396-B483-4C5293AE6C8E}"/>
              </a:ext>
            </a:extLst>
          </p:cNvPr>
          <p:cNvSpPr/>
          <p:nvPr/>
        </p:nvSpPr>
        <p:spPr>
          <a:xfrm>
            <a:off x="2203450" y="1434580"/>
            <a:ext cx="3279775" cy="23351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27" name="CasellaDiTesto 30">
            <a:extLst>
              <a:ext uri="{FF2B5EF4-FFF2-40B4-BE49-F238E27FC236}">
                <a16:creationId xmlns:a16="http://schemas.microsoft.com/office/drawing/2014/main" id="{E061E102-1EDF-4FC0-8650-9676E823ED74}"/>
              </a:ext>
            </a:extLst>
          </p:cNvPr>
          <p:cNvSpPr txBox="1"/>
          <p:nvPr/>
        </p:nvSpPr>
        <p:spPr>
          <a:xfrm>
            <a:off x="2342549" y="1556377"/>
            <a:ext cx="1534301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Quick Access Toolbar</a:t>
            </a:r>
            <a:endParaRPr lang="en-US" sz="1000" b="1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Rettangolo 34">
            <a:extLst>
              <a:ext uri="{FF2B5EF4-FFF2-40B4-BE49-F238E27FC236}">
                <a16:creationId xmlns:a16="http://schemas.microsoft.com/office/drawing/2014/main" id="{E31A65B6-F7DA-4C54-835C-75519F9AF23B}"/>
              </a:ext>
            </a:extLst>
          </p:cNvPr>
          <p:cNvSpPr/>
          <p:nvPr/>
        </p:nvSpPr>
        <p:spPr>
          <a:xfrm>
            <a:off x="97345" y="940553"/>
            <a:ext cx="8281545" cy="442863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0" name="Rettangolo 36">
            <a:extLst>
              <a:ext uri="{FF2B5EF4-FFF2-40B4-BE49-F238E27FC236}">
                <a16:creationId xmlns:a16="http://schemas.microsoft.com/office/drawing/2014/main" id="{F76FDB51-69FA-4B56-B18B-23ED210DC57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7345" y="640729"/>
            <a:ext cx="3500613" cy="11327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1" name="Rettangolo 38">
            <a:extLst>
              <a:ext uri="{FF2B5EF4-FFF2-40B4-BE49-F238E27FC236}">
                <a16:creationId xmlns:a16="http://schemas.microsoft.com/office/drawing/2014/main" id="{98D0D711-B141-4A5A-B25B-D177851BB275}"/>
              </a:ext>
            </a:extLst>
          </p:cNvPr>
          <p:cNvSpPr/>
          <p:nvPr/>
        </p:nvSpPr>
        <p:spPr>
          <a:xfrm>
            <a:off x="2691146" y="673579"/>
            <a:ext cx="782584" cy="146417"/>
          </a:xfrm>
          <a:prstGeom prst="rect">
            <a:avLst/>
          </a:pr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2" name="CasellaDiTesto 40">
            <a:extLst>
              <a:ext uri="{FF2B5EF4-FFF2-40B4-BE49-F238E27FC236}">
                <a16:creationId xmlns:a16="http://schemas.microsoft.com/office/drawing/2014/main" id="{E689D574-F294-4FF0-BEEB-7FCB5F39A79D}"/>
              </a:ext>
            </a:extLst>
          </p:cNvPr>
          <p:cNvSpPr txBox="1"/>
          <p:nvPr/>
        </p:nvSpPr>
        <p:spPr>
          <a:xfrm>
            <a:off x="2599019" y="632023"/>
            <a:ext cx="9989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</a:t>
            </a:r>
            <a:r>
              <a:rPr lang="it-IT" sz="10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Menu</a:t>
            </a:r>
            <a:endParaRPr lang="en-US" sz="1000" b="1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Rettangolo 42">
            <a:extLst>
              <a:ext uri="{FF2B5EF4-FFF2-40B4-BE49-F238E27FC236}">
                <a16:creationId xmlns:a16="http://schemas.microsoft.com/office/drawing/2014/main" id="{83FA6164-7476-4B97-9519-14DE62A8388D}"/>
              </a:ext>
            </a:extLst>
          </p:cNvPr>
          <p:cNvSpPr/>
          <p:nvPr/>
        </p:nvSpPr>
        <p:spPr>
          <a:xfrm>
            <a:off x="750822" y="1365663"/>
            <a:ext cx="1061748" cy="128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4" name="CasellaDiTesto 44">
            <a:extLst>
              <a:ext uri="{FF2B5EF4-FFF2-40B4-BE49-F238E27FC236}">
                <a16:creationId xmlns:a16="http://schemas.microsoft.com/office/drawing/2014/main" id="{75CD0402-F551-49CE-B308-5EF8BC6EA0B1}"/>
              </a:ext>
            </a:extLst>
          </p:cNvPr>
          <p:cNvSpPr txBox="1"/>
          <p:nvPr/>
        </p:nvSpPr>
        <p:spPr>
          <a:xfrm>
            <a:off x="820093" y="1299901"/>
            <a:ext cx="10023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</a:t>
            </a:r>
            <a:r>
              <a:rPr lang="it-IT" sz="10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Toolbar</a:t>
            </a:r>
            <a:endParaRPr lang="en-US" sz="1000" b="1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Rettangolo 46">
            <a:extLst>
              <a:ext uri="{FF2B5EF4-FFF2-40B4-BE49-F238E27FC236}">
                <a16:creationId xmlns:a16="http://schemas.microsoft.com/office/drawing/2014/main" id="{337670E0-9528-42C3-863A-75E9FD7CE167}"/>
              </a:ext>
            </a:extLst>
          </p:cNvPr>
          <p:cNvSpPr/>
          <p:nvPr/>
        </p:nvSpPr>
        <p:spPr>
          <a:xfrm>
            <a:off x="5483225" y="666878"/>
            <a:ext cx="2361873" cy="246221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6" name="Rettangolo 48">
            <a:extLst>
              <a:ext uri="{FF2B5EF4-FFF2-40B4-BE49-F238E27FC236}">
                <a16:creationId xmlns:a16="http://schemas.microsoft.com/office/drawing/2014/main" id="{E5FEA91A-2C75-4D55-84BC-89C4A98F843A}"/>
              </a:ext>
            </a:extLst>
          </p:cNvPr>
          <p:cNvSpPr/>
          <p:nvPr/>
        </p:nvSpPr>
        <p:spPr>
          <a:xfrm>
            <a:off x="5527149" y="649411"/>
            <a:ext cx="1064151" cy="100746"/>
          </a:xfrm>
          <a:prstGeom prst="rect">
            <a:avLst/>
          </a:pr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7" name="CasellaDiTesto 50">
            <a:extLst>
              <a:ext uri="{FF2B5EF4-FFF2-40B4-BE49-F238E27FC236}">
                <a16:creationId xmlns:a16="http://schemas.microsoft.com/office/drawing/2014/main" id="{8FBFC08D-00ED-4514-AA91-D281328D4537}"/>
              </a:ext>
            </a:extLst>
          </p:cNvPr>
          <p:cNvSpPr txBox="1"/>
          <p:nvPr/>
        </p:nvSpPr>
        <p:spPr>
          <a:xfrm>
            <a:off x="5434504" y="600252"/>
            <a:ext cx="12417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Interface Switch</a:t>
            </a:r>
            <a:endParaRPr lang="en-US" sz="1000" b="1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CB8B725-A876-4A11-AD46-D441F1E64686}"/>
              </a:ext>
            </a:extLst>
          </p:cNvPr>
          <p:cNvCxnSpPr>
            <a:cxnSpLocks/>
          </p:cNvCxnSpPr>
          <p:nvPr/>
        </p:nvCxnSpPr>
        <p:spPr>
          <a:xfrm flipH="1">
            <a:off x="5527149" y="1434580"/>
            <a:ext cx="2851742" cy="0"/>
          </a:xfrm>
          <a:prstGeom prst="lin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A43D862-53B7-4AA5-81AE-5DD7021003D2}"/>
              </a:ext>
            </a:extLst>
          </p:cNvPr>
          <p:cNvCxnSpPr/>
          <p:nvPr/>
        </p:nvCxnSpPr>
        <p:spPr>
          <a:xfrm>
            <a:off x="5527149" y="1434580"/>
            <a:ext cx="0" cy="1741760"/>
          </a:xfrm>
          <a:prstGeom prst="lin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C1CD2CD-C32A-4277-BD6C-F3C93E588EC1}"/>
              </a:ext>
            </a:extLst>
          </p:cNvPr>
          <p:cNvCxnSpPr>
            <a:cxnSpLocks/>
          </p:cNvCxnSpPr>
          <p:nvPr/>
        </p:nvCxnSpPr>
        <p:spPr>
          <a:xfrm>
            <a:off x="5527149" y="3176340"/>
            <a:ext cx="2051576" cy="0"/>
          </a:xfrm>
          <a:prstGeom prst="lin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DBBD30FD-DE98-4A9F-A74B-11A8CAE2DCEA}"/>
              </a:ext>
            </a:extLst>
          </p:cNvPr>
          <p:cNvCxnSpPr>
            <a:cxnSpLocks/>
          </p:cNvCxnSpPr>
          <p:nvPr/>
        </p:nvCxnSpPr>
        <p:spPr>
          <a:xfrm flipH="1">
            <a:off x="5527148" y="3240235"/>
            <a:ext cx="2021415" cy="0"/>
          </a:xfrm>
          <a:prstGeom prst="lin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1" name="CasellaDiTesto 22">
            <a:extLst>
              <a:ext uri="{FF2B5EF4-FFF2-40B4-BE49-F238E27FC236}">
                <a16:creationId xmlns:a16="http://schemas.microsoft.com/office/drawing/2014/main" id="{151CE7E2-A394-4AF3-B5D8-8E5FF50D0F2C}"/>
              </a:ext>
            </a:extLst>
          </p:cNvPr>
          <p:cNvSpPr txBox="1"/>
          <p:nvPr/>
        </p:nvSpPr>
        <p:spPr>
          <a:xfrm>
            <a:off x="5593082" y="2962066"/>
            <a:ext cx="127884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Scripting </a:t>
            </a:r>
            <a:r>
              <a:rPr lang="it-IT" sz="1000" b="1" dirty="0" err="1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interface</a:t>
            </a:r>
            <a:endParaRPr lang="en-GB" sz="1000" b="1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A79B11F-3F27-4599-B180-BF5EA35D3766}"/>
              </a:ext>
            </a:extLst>
          </p:cNvPr>
          <p:cNvCxnSpPr/>
          <p:nvPr/>
        </p:nvCxnSpPr>
        <p:spPr>
          <a:xfrm>
            <a:off x="5541825" y="3240235"/>
            <a:ext cx="0" cy="1711777"/>
          </a:xfrm>
          <a:prstGeom prst="lin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0A0F459E-E945-4DAB-8415-1A885DFA5E62}"/>
              </a:ext>
            </a:extLst>
          </p:cNvPr>
          <p:cNvCxnSpPr/>
          <p:nvPr/>
        </p:nvCxnSpPr>
        <p:spPr>
          <a:xfrm>
            <a:off x="5559425" y="4952012"/>
            <a:ext cx="1393595" cy="0"/>
          </a:xfrm>
          <a:prstGeom prst="lin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CasellaDiTesto 32">
            <a:extLst>
              <a:ext uri="{FF2B5EF4-FFF2-40B4-BE49-F238E27FC236}">
                <a16:creationId xmlns:a16="http://schemas.microsoft.com/office/drawing/2014/main" id="{041E45D1-C087-4B9D-92E3-DA0521D71AB3}"/>
              </a:ext>
            </a:extLst>
          </p:cNvPr>
          <p:cNvSpPr txBox="1"/>
          <p:nvPr/>
        </p:nvSpPr>
        <p:spPr>
          <a:xfrm>
            <a:off x="6638378" y="3186593"/>
            <a:ext cx="80380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sz="1000" b="1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it-IT" dirty="0"/>
              <a:t>Editor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82803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B7C5DC-2164-46E9-AE45-4905F0A445EB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18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1E5B00E-29BA-48E8-93FB-4D3F7696B9D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986A97C8-5AF2-4C37-8623-22B36F828D9E}"/>
              </a:ext>
            </a:extLst>
          </p:cNvPr>
          <p:cNvSpPr/>
          <p:nvPr/>
        </p:nvSpPr>
        <p:spPr>
          <a:xfrm>
            <a:off x="7780020" y="4165592"/>
            <a:ext cx="136398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STKO basics</a:t>
            </a:r>
          </a:p>
        </p:txBody>
      </p:sp>
      <p:sp>
        <p:nvSpPr>
          <p:cNvPr id="13" name="Triangolo isoscele 12">
            <a:extLst>
              <a:ext uri="{FF2B5EF4-FFF2-40B4-BE49-F238E27FC236}">
                <a16:creationId xmlns:a16="http://schemas.microsoft.com/office/drawing/2014/main" id="{020EBF5B-CC3E-4CAB-8B35-428E52494284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66" name="Elaborazione 5">
            <a:extLst>
              <a:ext uri="{FF2B5EF4-FFF2-40B4-BE49-F238E27FC236}">
                <a16:creationId xmlns:a16="http://schemas.microsoft.com/office/drawing/2014/main" id="{2E89D99D-C624-4BB6-8389-05E11C19BB75}"/>
              </a:ext>
            </a:extLst>
          </p:cNvPr>
          <p:cNvSpPr/>
          <p:nvPr/>
        </p:nvSpPr>
        <p:spPr>
          <a:xfrm>
            <a:off x="9528739" y="5170363"/>
            <a:ext cx="1589319" cy="5851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it-IT" sz="2000" b="1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88" name="Segnaposto testo 5">
            <a:extLst>
              <a:ext uri="{FF2B5EF4-FFF2-40B4-BE49-F238E27FC236}">
                <a16:creationId xmlns:a16="http://schemas.microsoft.com/office/drawing/2014/main" id="{CF7088D8-147D-41AE-961D-9D7855D65F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3638859" cy="262691"/>
          </a:xfrm>
        </p:spPr>
        <p:txBody>
          <a:bodyPr/>
          <a:lstStyle/>
          <a:p>
            <a:r>
              <a:rPr lang="it-IT" dirty="0"/>
              <a:t>OPENSEES</a:t>
            </a:r>
            <a:endParaRPr lang="en-GB" dirty="0">
              <a:solidFill>
                <a:srgbClr val="1CA6DF"/>
              </a:solidFill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925E66BA-0133-4DEF-840B-210E28508231}"/>
              </a:ext>
            </a:extLst>
          </p:cNvPr>
          <p:cNvSpPr txBox="1"/>
          <p:nvPr/>
        </p:nvSpPr>
        <p:spPr>
          <a:xfrm>
            <a:off x="1476649" y="155057"/>
            <a:ext cx="47029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rgbClr val="1CA6D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| STKO pre-processor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23A7D2-83CA-4BBC-8117-9ECDAE013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7562" y="655603"/>
            <a:ext cx="3704235" cy="4178744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2DDDC674-8059-474C-ACA5-5BFB5BAD3278}"/>
              </a:ext>
            </a:extLst>
          </p:cNvPr>
          <p:cNvSpPr/>
          <p:nvPr/>
        </p:nvSpPr>
        <p:spPr>
          <a:xfrm>
            <a:off x="373379" y="594588"/>
            <a:ext cx="6246495" cy="3136232"/>
          </a:xfrm>
          <a:prstGeom prst="rect">
            <a:avLst/>
          </a:prstGeom>
          <a:solidFill>
            <a:schemeClr val="accent4">
              <a:lumMod val="60000"/>
              <a:lumOff val="40000"/>
              <a:alpha val="10000"/>
            </a:schemeClr>
          </a:solidFill>
          <a:ln w="12700">
            <a:solidFill>
              <a:schemeClr val="accent4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2" name="Arrow: Bent 1">
            <a:extLst>
              <a:ext uri="{FF2B5EF4-FFF2-40B4-BE49-F238E27FC236}">
                <a16:creationId xmlns:a16="http://schemas.microsoft.com/office/drawing/2014/main" id="{214C047B-0D9E-4FB2-81C5-18809F8A07AF}"/>
              </a:ext>
            </a:extLst>
          </p:cNvPr>
          <p:cNvSpPr/>
          <p:nvPr/>
        </p:nvSpPr>
        <p:spPr>
          <a:xfrm rot="10800000">
            <a:off x="6705599" y="1211579"/>
            <a:ext cx="542926" cy="2954003"/>
          </a:xfrm>
          <a:prstGeom prst="bentArrow">
            <a:avLst>
              <a:gd name="adj1" fmla="val 19386"/>
              <a:gd name="adj2" fmla="val 27807"/>
              <a:gd name="adj3" fmla="val 33421"/>
              <a:gd name="adj4" fmla="val 43750"/>
            </a:avLst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23BB0E8-B772-40A6-BAD9-5CF0407BF237}"/>
              </a:ext>
            </a:extLst>
          </p:cNvPr>
          <p:cNvSpPr txBox="1"/>
          <p:nvPr/>
        </p:nvSpPr>
        <p:spPr>
          <a:xfrm>
            <a:off x="6705598" y="454179"/>
            <a:ext cx="1950902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BA97">
                  <a:lumMod val="60000"/>
                  <a:lumOff val="40000"/>
                </a:srgbClr>
              </a:buClr>
              <a:buSzTx/>
              <a:tabLst/>
              <a:defRPr/>
            </a:pPr>
            <a:r>
              <a:rPr kumimoji="0" lang="it-IT" sz="110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from </a:t>
            </a:r>
            <a:r>
              <a:rPr kumimoji="0" lang="it-IT" sz="1100" i="1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here</a:t>
            </a:r>
            <a:r>
              <a:rPr kumimoji="0" lang="it-IT" sz="110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 </a:t>
            </a:r>
            <a:r>
              <a:rPr kumimoji="0" lang="it-IT" sz="1100" i="1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you</a:t>
            </a:r>
            <a:r>
              <a:rPr kumimoji="0" lang="it-IT" sz="110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 </a:t>
            </a:r>
            <a:r>
              <a:rPr kumimoji="0" lang="it-IT" sz="1100" i="1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have</a:t>
            </a:r>
            <a:r>
              <a:rPr kumimoji="0" lang="it-IT" sz="110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 </a:t>
            </a:r>
            <a:r>
              <a:rPr lang="it-IT" sz="1100" i="1" dirty="0">
                <a:solidFill>
                  <a:prstClr val="black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access to </a:t>
            </a:r>
            <a:r>
              <a:rPr lang="it-IT" sz="1100" i="1" dirty="0" err="1">
                <a:solidFill>
                  <a:prstClr val="black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your</a:t>
            </a:r>
            <a:r>
              <a:rPr lang="it-IT" sz="1100" i="1" dirty="0">
                <a:solidFill>
                  <a:prstClr val="black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script </a:t>
            </a:r>
            <a:r>
              <a:rPr kumimoji="0" lang="it-IT" sz="110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with the </a:t>
            </a:r>
            <a:r>
              <a:rPr kumimoji="0" lang="it-IT" sz="16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customCommand</a:t>
            </a:r>
            <a:endParaRPr kumimoji="0" lang="it-IT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 Semibold" panose="020B0706030804020204" pitchFamily="34" charset="0"/>
              <a:cs typeface="Open Sans Semibold" panose="020B0706030804020204" pitchFamily="34" charset="0"/>
              <a:sym typeface="Arial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8EBF3C9-721D-403B-996E-CFA5F54EF4A3}"/>
              </a:ext>
            </a:extLst>
          </p:cNvPr>
          <p:cNvSpPr txBox="1"/>
          <p:nvPr/>
        </p:nvSpPr>
        <p:spPr>
          <a:xfrm>
            <a:off x="430935" y="626804"/>
            <a:ext cx="19509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BA97">
                  <a:lumMod val="60000"/>
                  <a:lumOff val="40000"/>
                </a:srgbClr>
              </a:buClr>
              <a:buSzTx/>
              <a:tabLst/>
              <a:defRPr/>
            </a:pPr>
            <a:r>
              <a:rPr kumimoji="0" lang="it-IT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Her</a:t>
            </a:r>
            <a:r>
              <a:rPr lang="it-IT" sz="1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 the</a:t>
            </a: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 </a:t>
            </a:r>
            <a:r>
              <a:rPr kumimoji="0" lang="it-IT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order</a:t>
            </a: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 </a:t>
            </a:r>
            <a:r>
              <a:rPr kumimoji="0" lang="it-IT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does</a:t>
            </a: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 </a:t>
            </a:r>
            <a:r>
              <a:rPr kumimoji="0" lang="it-IT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not</a:t>
            </a: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 </a:t>
            </a:r>
            <a:r>
              <a:rPr kumimoji="0" lang="it-IT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matter</a:t>
            </a:r>
            <a:endParaRPr kumimoji="0" lang="it-IT" sz="1400" b="0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Open Sans" panose="020B0606030504020204" pitchFamily="34" charset="0"/>
              <a:ea typeface="Open Sans Semibold" panose="020B0706030804020204" pitchFamily="34" charset="0"/>
              <a:cs typeface="Open Sans Semibold" panose="020B0706030804020204" pitchFamily="34" charset="0"/>
              <a:sym typeface="Arial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0667A48-1408-459B-ADED-53CC8EE7021F}"/>
              </a:ext>
            </a:extLst>
          </p:cNvPr>
          <p:cNvSpPr/>
          <p:nvPr/>
        </p:nvSpPr>
        <p:spPr>
          <a:xfrm>
            <a:off x="373379" y="3752850"/>
            <a:ext cx="6246495" cy="1116330"/>
          </a:xfrm>
          <a:prstGeom prst="rect">
            <a:avLst/>
          </a:prstGeom>
          <a:solidFill>
            <a:schemeClr val="tx1">
              <a:alpha val="10000"/>
            </a:scheme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1F81F0C-1D1E-47FE-94F3-4EE7F835E705}"/>
              </a:ext>
            </a:extLst>
          </p:cNvPr>
          <p:cNvSpPr txBox="1"/>
          <p:nvPr/>
        </p:nvSpPr>
        <p:spPr>
          <a:xfrm>
            <a:off x="439122" y="3785774"/>
            <a:ext cx="19509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BA97">
                  <a:lumMod val="60000"/>
                  <a:lumOff val="40000"/>
                </a:srgbClr>
              </a:buClr>
              <a:buSzTx/>
              <a:tabLst/>
              <a:defRPr/>
            </a:pPr>
            <a:r>
              <a:rPr kumimoji="0" lang="it-IT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Her</a:t>
            </a:r>
            <a:r>
              <a:rPr lang="it-IT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 </a:t>
            </a:r>
            <a:r>
              <a:rPr lang="it-IT" sz="1600" b="1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it</a:t>
            </a:r>
            <a:r>
              <a:rPr lang="it-IT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DOES!</a:t>
            </a:r>
            <a:endParaRPr kumimoji="0" lang="it-IT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en Sans" panose="020B0606030504020204" pitchFamily="34" charset="0"/>
              <a:ea typeface="Open Sans Semibold" panose="020B0706030804020204" pitchFamily="34" charset="0"/>
              <a:cs typeface="Open Sans Semibold" panose="020B0706030804020204" pitchFamily="34" charset="0"/>
              <a:sym typeface="Arial"/>
            </a:endParaRPr>
          </a:p>
        </p:txBody>
      </p:sp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3D7407E3-FDF4-48FE-B943-AF736CB84E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41740">
            <a:off x="7448973" y="140390"/>
            <a:ext cx="1550131" cy="620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6125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DD6E36BE-B716-4CAC-AF01-97F927FAD7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33975" y="-103506"/>
            <a:ext cx="3477000" cy="2465158"/>
          </a:xfrm>
        </p:spPr>
        <p:txBody>
          <a:bodyPr/>
          <a:lstStyle/>
          <a:p>
            <a:r>
              <a:rPr lang="en-GB" sz="2800" i="0" dirty="0"/>
              <a:t>«OpenSees </a:t>
            </a:r>
            <a:br>
              <a:rPr lang="en-GB" sz="2800" i="0" dirty="0"/>
            </a:br>
            <a:r>
              <a:rPr lang="en-GB" sz="2800" i="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does NOT </a:t>
            </a:r>
            <a:br>
              <a:rPr lang="en-GB" sz="2800" i="0" dirty="0"/>
            </a:br>
            <a:r>
              <a:rPr lang="en-GB" sz="2800" i="0" dirty="0"/>
              <a:t>have the concept of </a:t>
            </a:r>
            <a:br>
              <a:rPr lang="en-GB" sz="2800" i="0" dirty="0"/>
            </a:br>
            <a:r>
              <a:rPr lang="en-GB" sz="2800" i="0" dirty="0"/>
              <a:t>unit system»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FA3D57-EE4F-40BA-90ED-CF3AEAF632CE}"/>
              </a:ext>
            </a:extLst>
          </p:cNvPr>
          <p:cNvSpPr txBox="1"/>
          <p:nvPr/>
        </p:nvSpPr>
        <p:spPr>
          <a:xfrm>
            <a:off x="59055" y="4752429"/>
            <a:ext cx="58635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See support file from WEEK 1: </a:t>
            </a:r>
            <a:r>
              <a:rPr lang="en-GB" b="1" i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utils0.tcl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3B71482-9E96-4D17-9A22-8CDFB1286E7D}"/>
              </a:ext>
            </a:extLst>
          </p:cNvPr>
          <p:cNvSpPr/>
          <p:nvPr/>
        </p:nvSpPr>
        <p:spPr>
          <a:xfrm>
            <a:off x="2476555" y="4867587"/>
            <a:ext cx="77460" cy="77460"/>
          </a:xfrm>
          <a:prstGeom prst="ellipse">
            <a:avLst/>
          </a:prstGeom>
          <a:solidFill>
            <a:srgbClr val="1CA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grpSp>
        <p:nvGrpSpPr>
          <p:cNvPr id="9" name="Google Shape;821;p41">
            <a:extLst>
              <a:ext uri="{FF2B5EF4-FFF2-40B4-BE49-F238E27FC236}">
                <a16:creationId xmlns:a16="http://schemas.microsoft.com/office/drawing/2014/main" id="{F002B59B-317D-49F5-9791-0CBEB3CFB90B}"/>
              </a:ext>
            </a:extLst>
          </p:cNvPr>
          <p:cNvGrpSpPr/>
          <p:nvPr/>
        </p:nvGrpSpPr>
        <p:grpSpPr>
          <a:xfrm>
            <a:off x="3119438" y="2235687"/>
            <a:ext cx="2053037" cy="2052079"/>
            <a:chOff x="7804870" y="2682313"/>
            <a:chExt cx="720119" cy="719781"/>
          </a:xfrm>
        </p:grpSpPr>
        <p:sp>
          <p:nvSpPr>
            <p:cNvPr id="10" name="Google Shape;822;p41">
              <a:extLst>
                <a:ext uri="{FF2B5EF4-FFF2-40B4-BE49-F238E27FC236}">
                  <a16:creationId xmlns:a16="http://schemas.microsoft.com/office/drawing/2014/main" id="{4A74B69D-3226-4D7B-9B90-A35A47700C95}"/>
                </a:ext>
              </a:extLst>
            </p:cNvPr>
            <p:cNvSpPr/>
            <p:nvPr/>
          </p:nvSpPr>
          <p:spPr>
            <a:xfrm>
              <a:off x="7804870" y="2922841"/>
              <a:ext cx="256443" cy="407568"/>
            </a:xfrm>
            <a:custGeom>
              <a:avLst/>
              <a:gdLst/>
              <a:ahLst/>
              <a:cxnLst/>
              <a:rect l="l" t="t" r="r" b="b"/>
              <a:pathLst>
                <a:path w="376" h="598" extrusionOk="0">
                  <a:moveTo>
                    <a:pt x="242" y="519"/>
                  </a:moveTo>
                  <a:cubicBezTo>
                    <a:pt x="234" y="513"/>
                    <a:pt x="229" y="503"/>
                    <a:pt x="228" y="493"/>
                  </a:cubicBezTo>
                  <a:cubicBezTo>
                    <a:pt x="227" y="477"/>
                    <a:pt x="233" y="460"/>
                    <a:pt x="244" y="445"/>
                  </a:cubicBezTo>
                  <a:cubicBezTo>
                    <a:pt x="255" y="430"/>
                    <a:pt x="269" y="420"/>
                    <a:pt x="284" y="416"/>
                  </a:cubicBezTo>
                  <a:cubicBezTo>
                    <a:pt x="294" y="413"/>
                    <a:pt x="305" y="415"/>
                    <a:pt x="313" y="421"/>
                  </a:cubicBezTo>
                  <a:cubicBezTo>
                    <a:pt x="316" y="424"/>
                    <a:pt x="319" y="427"/>
                    <a:pt x="321" y="430"/>
                  </a:cubicBezTo>
                  <a:cubicBezTo>
                    <a:pt x="326" y="437"/>
                    <a:pt x="335" y="437"/>
                    <a:pt x="340" y="430"/>
                  </a:cubicBezTo>
                  <a:cubicBezTo>
                    <a:pt x="372" y="386"/>
                    <a:pt x="372" y="386"/>
                    <a:pt x="372" y="386"/>
                  </a:cubicBezTo>
                  <a:cubicBezTo>
                    <a:pt x="376" y="381"/>
                    <a:pt x="375" y="374"/>
                    <a:pt x="370" y="371"/>
                  </a:cubicBezTo>
                  <a:cubicBezTo>
                    <a:pt x="313" y="325"/>
                    <a:pt x="276" y="254"/>
                    <a:pt x="276" y="175"/>
                  </a:cubicBezTo>
                  <a:cubicBezTo>
                    <a:pt x="276" y="157"/>
                    <a:pt x="278" y="140"/>
                    <a:pt x="281" y="124"/>
                  </a:cubicBezTo>
                  <a:cubicBezTo>
                    <a:pt x="283" y="118"/>
                    <a:pt x="279" y="112"/>
                    <a:pt x="274" y="111"/>
                  </a:cubicBezTo>
                  <a:cubicBezTo>
                    <a:pt x="177" y="79"/>
                    <a:pt x="177" y="79"/>
                    <a:pt x="177" y="79"/>
                  </a:cubicBezTo>
                  <a:cubicBezTo>
                    <a:pt x="175" y="77"/>
                    <a:pt x="173" y="74"/>
                    <a:pt x="174" y="71"/>
                  </a:cubicBezTo>
                  <a:cubicBezTo>
                    <a:pt x="176" y="64"/>
                    <a:pt x="178" y="58"/>
                    <a:pt x="185" y="56"/>
                  </a:cubicBezTo>
                  <a:cubicBezTo>
                    <a:pt x="189" y="55"/>
                    <a:pt x="193" y="55"/>
                    <a:pt x="197" y="54"/>
                  </a:cubicBezTo>
                  <a:cubicBezTo>
                    <a:pt x="209" y="50"/>
                    <a:pt x="215" y="38"/>
                    <a:pt x="208" y="27"/>
                  </a:cubicBezTo>
                  <a:cubicBezTo>
                    <a:pt x="201" y="16"/>
                    <a:pt x="189" y="9"/>
                    <a:pt x="177" y="5"/>
                  </a:cubicBezTo>
                  <a:cubicBezTo>
                    <a:pt x="165" y="1"/>
                    <a:pt x="151" y="0"/>
                    <a:pt x="139" y="5"/>
                  </a:cubicBezTo>
                  <a:cubicBezTo>
                    <a:pt x="127" y="9"/>
                    <a:pt x="124" y="23"/>
                    <a:pt x="132" y="32"/>
                  </a:cubicBezTo>
                  <a:cubicBezTo>
                    <a:pt x="135" y="36"/>
                    <a:pt x="138" y="38"/>
                    <a:pt x="140" y="42"/>
                  </a:cubicBezTo>
                  <a:cubicBezTo>
                    <a:pt x="145" y="48"/>
                    <a:pt x="143" y="54"/>
                    <a:pt x="141" y="60"/>
                  </a:cubicBezTo>
                  <a:cubicBezTo>
                    <a:pt x="140" y="63"/>
                    <a:pt x="136" y="65"/>
                    <a:pt x="133" y="65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6" y="30"/>
                    <a:pt x="19" y="34"/>
                    <a:pt x="17" y="40"/>
                  </a:cubicBezTo>
                  <a:cubicBezTo>
                    <a:pt x="6" y="83"/>
                    <a:pt x="0" y="128"/>
                    <a:pt x="0" y="175"/>
                  </a:cubicBezTo>
                  <a:cubicBezTo>
                    <a:pt x="0" y="345"/>
                    <a:pt x="81" y="497"/>
                    <a:pt x="207" y="594"/>
                  </a:cubicBezTo>
                  <a:cubicBezTo>
                    <a:pt x="212" y="598"/>
                    <a:pt x="219" y="597"/>
                    <a:pt x="223" y="591"/>
                  </a:cubicBezTo>
                  <a:cubicBezTo>
                    <a:pt x="259" y="542"/>
                    <a:pt x="259" y="542"/>
                    <a:pt x="259" y="542"/>
                  </a:cubicBezTo>
                  <a:cubicBezTo>
                    <a:pt x="264" y="535"/>
                    <a:pt x="260" y="526"/>
                    <a:pt x="253" y="524"/>
                  </a:cubicBezTo>
                  <a:cubicBezTo>
                    <a:pt x="249" y="523"/>
                    <a:pt x="245" y="521"/>
                    <a:pt x="242" y="519"/>
                  </a:cubicBezTo>
                  <a:close/>
                </a:path>
              </a:pathLst>
            </a:custGeom>
            <a:solidFill>
              <a:srgbClr val="1CA6DF">
                <a:alpha val="21000"/>
              </a:srgbClr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lang="en-GB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823;p41">
              <a:extLst>
                <a:ext uri="{FF2B5EF4-FFF2-40B4-BE49-F238E27FC236}">
                  <a16:creationId xmlns:a16="http://schemas.microsoft.com/office/drawing/2014/main" id="{35CC3646-9742-4611-963C-D984CE312875}"/>
                </a:ext>
              </a:extLst>
            </p:cNvPr>
            <p:cNvSpPr/>
            <p:nvPr/>
          </p:nvSpPr>
          <p:spPr>
            <a:xfrm>
              <a:off x="7823833" y="2682313"/>
              <a:ext cx="377215" cy="304549"/>
            </a:xfrm>
            <a:custGeom>
              <a:avLst/>
              <a:gdLst/>
              <a:ahLst/>
              <a:cxnLst/>
              <a:rect l="l" t="t" r="r" b="b"/>
              <a:pathLst>
                <a:path w="553" h="447" extrusionOk="0">
                  <a:moveTo>
                    <a:pt x="84" y="362"/>
                  </a:moveTo>
                  <a:cubicBezTo>
                    <a:pt x="87" y="352"/>
                    <a:pt x="95" y="344"/>
                    <a:pt x="105" y="340"/>
                  </a:cubicBezTo>
                  <a:cubicBezTo>
                    <a:pt x="119" y="335"/>
                    <a:pt x="137" y="335"/>
                    <a:pt x="154" y="341"/>
                  </a:cubicBezTo>
                  <a:cubicBezTo>
                    <a:pt x="172" y="346"/>
                    <a:pt x="187" y="357"/>
                    <a:pt x="195" y="370"/>
                  </a:cubicBezTo>
                  <a:cubicBezTo>
                    <a:pt x="201" y="379"/>
                    <a:pt x="202" y="390"/>
                    <a:pt x="199" y="399"/>
                  </a:cubicBezTo>
                  <a:cubicBezTo>
                    <a:pt x="198" y="403"/>
                    <a:pt x="196" y="407"/>
                    <a:pt x="193" y="410"/>
                  </a:cubicBezTo>
                  <a:cubicBezTo>
                    <a:pt x="188" y="416"/>
                    <a:pt x="191" y="425"/>
                    <a:pt x="199" y="428"/>
                  </a:cubicBezTo>
                  <a:cubicBezTo>
                    <a:pt x="250" y="445"/>
                    <a:pt x="250" y="445"/>
                    <a:pt x="250" y="445"/>
                  </a:cubicBezTo>
                  <a:cubicBezTo>
                    <a:pt x="256" y="447"/>
                    <a:pt x="263" y="444"/>
                    <a:pt x="265" y="438"/>
                  </a:cubicBezTo>
                  <a:cubicBezTo>
                    <a:pt x="298" y="352"/>
                    <a:pt x="377" y="288"/>
                    <a:pt x="472" y="277"/>
                  </a:cubicBezTo>
                  <a:cubicBezTo>
                    <a:pt x="478" y="277"/>
                    <a:pt x="482" y="272"/>
                    <a:pt x="482" y="266"/>
                  </a:cubicBezTo>
                  <a:cubicBezTo>
                    <a:pt x="482" y="165"/>
                    <a:pt x="482" y="165"/>
                    <a:pt x="482" y="165"/>
                  </a:cubicBezTo>
                  <a:cubicBezTo>
                    <a:pt x="483" y="162"/>
                    <a:pt x="486" y="159"/>
                    <a:pt x="489" y="159"/>
                  </a:cubicBezTo>
                  <a:cubicBezTo>
                    <a:pt x="496" y="158"/>
                    <a:pt x="502" y="159"/>
                    <a:pt x="507" y="165"/>
                  </a:cubicBezTo>
                  <a:cubicBezTo>
                    <a:pt x="509" y="168"/>
                    <a:pt x="511" y="172"/>
                    <a:pt x="513" y="176"/>
                  </a:cubicBezTo>
                  <a:cubicBezTo>
                    <a:pt x="520" y="186"/>
                    <a:pt x="533" y="187"/>
                    <a:pt x="541" y="178"/>
                  </a:cubicBezTo>
                  <a:cubicBezTo>
                    <a:pt x="549" y="168"/>
                    <a:pt x="553" y="154"/>
                    <a:pt x="552" y="141"/>
                  </a:cubicBezTo>
                  <a:cubicBezTo>
                    <a:pt x="553" y="128"/>
                    <a:pt x="549" y="115"/>
                    <a:pt x="541" y="105"/>
                  </a:cubicBezTo>
                  <a:cubicBezTo>
                    <a:pt x="533" y="95"/>
                    <a:pt x="520" y="96"/>
                    <a:pt x="513" y="107"/>
                  </a:cubicBezTo>
                  <a:cubicBezTo>
                    <a:pt x="511" y="111"/>
                    <a:pt x="509" y="114"/>
                    <a:pt x="507" y="118"/>
                  </a:cubicBezTo>
                  <a:cubicBezTo>
                    <a:pt x="502" y="124"/>
                    <a:pt x="496" y="124"/>
                    <a:pt x="489" y="124"/>
                  </a:cubicBezTo>
                  <a:cubicBezTo>
                    <a:pt x="486" y="124"/>
                    <a:pt x="483" y="121"/>
                    <a:pt x="482" y="118"/>
                  </a:cubicBezTo>
                  <a:cubicBezTo>
                    <a:pt x="482" y="12"/>
                    <a:pt x="482" y="12"/>
                    <a:pt x="482" y="12"/>
                  </a:cubicBezTo>
                  <a:cubicBezTo>
                    <a:pt x="482" y="5"/>
                    <a:pt x="477" y="0"/>
                    <a:pt x="470" y="0"/>
                  </a:cubicBezTo>
                  <a:cubicBezTo>
                    <a:pt x="253" y="12"/>
                    <a:pt x="71" y="155"/>
                    <a:pt x="2" y="352"/>
                  </a:cubicBezTo>
                  <a:cubicBezTo>
                    <a:pt x="0" y="358"/>
                    <a:pt x="3" y="364"/>
                    <a:pt x="9" y="366"/>
                  </a:cubicBezTo>
                  <a:cubicBezTo>
                    <a:pt x="68" y="385"/>
                    <a:pt x="68" y="385"/>
                    <a:pt x="68" y="385"/>
                  </a:cubicBezTo>
                  <a:cubicBezTo>
                    <a:pt x="75" y="388"/>
                    <a:pt x="83" y="382"/>
                    <a:pt x="82" y="374"/>
                  </a:cubicBezTo>
                  <a:cubicBezTo>
                    <a:pt x="82" y="370"/>
                    <a:pt x="83" y="366"/>
                    <a:pt x="84" y="362"/>
                  </a:cubicBezTo>
                  <a:close/>
                </a:path>
              </a:pathLst>
            </a:custGeom>
            <a:solidFill>
              <a:srgbClr val="1CA6DF">
                <a:alpha val="21000"/>
              </a:srgbClr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lang="en-GB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824;p41">
              <a:extLst>
                <a:ext uri="{FF2B5EF4-FFF2-40B4-BE49-F238E27FC236}">
                  <a16:creationId xmlns:a16="http://schemas.microsoft.com/office/drawing/2014/main" id="{2D79CDBF-AA1F-44DB-A7D6-1BC476369196}"/>
                </a:ext>
              </a:extLst>
            </p:cNvPr>
            <p:cNvSpPr/>
            <p:nvPr/>
          </p:nvSpPr>
          <p:spPr>
            <a:xfrm>
              <a:off x="8277575" y="2932985"/>
              <a:ext cx="247414" cy="390661"/>
            </a:xfrm>
            <a:custGeom>
              <a:avLst/>
              <a:gdLst/>
              <a:ahLst/>
              <a:cxnLst/>
              <a:rect l="l" t="t" r="r" b="b"/>
              <a:pathLst>
                <a:path w="363" h="573" extrusionOk="0">
                  <a:moveTo>
                    <a:pt x="268" y="20"/>
                  </a:moveTo>
                  <a:cubicBezTo>
                    <a:pt x="261" y="23"/>
                    <a:pt x="258" y="32"/>
                    <a:pt x="263" y="38"/>
                  </a:cubicBezTo>
                  <a:cubicBezTo>
                    <a:pt x="266" y="42"/>
                    <a:pt x="268" y="45"/>
                    <a:pt x="269" y="49"/>
                  </a:cubicBezTo>
                  <a:cubicBezTo>
                    <a:pt x="272" y="59"/>
                    <a:pt x="270" y="70"/>
                    <a:pt x="265" y="79"/>
                  </a:cubicBezTo>
                  <a:cubicBezTo>
                    <a:pt x="256" y="92"/>
                    <a:pt x="242" y="102"/>
                    <a:pt x="224" y="107"/>
                  </a:cubicBezTo>
                  <a:cubicBezTo>
                    <a:pt x="207" y="113"/>
                    <a:pt x="189" y="114"/>
                    <a:pt x="174" y="108"/>
                  </a:cubicBezTo>
                  <a:cubicBezTo>
                    <a:pt x="165" y="104"/>
                    <a:pt x="157" y="96"/>
                    <a:pt x="154" y="86"/>
                  </a:cubicBezTo>
                  <a:cubicBezTo>
                    <a:pt x="153" y="83"/>
                    <a:pt x="152" y="79"/>
                    <a:pt x="152" y="75"/>
                  </a:cubicBezTo>
                  <a:cubicBezTo>
                    <a:pt x="152" y="67"/>
                    <a:pt x="145" y="60"/>
                    <a:pt x="137" y="63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0" y="82"/>
                    <a:pt x="76" y="88"/>
                    <a:pt x="78" y="94"/>
                  </a:cubicBezTo>
                  <a:cubicBezTo>
                    <a:pt x="84" y="115"/>
                    <a:pt x="87" y="137"/>
                    <a:pt x="87" y="160"/>
                  </a:cubicBezTo>
                  <a:cubicBezTo>
                    <a:pt x="87" y="233"/>
                    <a:pt x="55" y="299"/>
                    <a:pt x="5" y="345"/>
                  </a:cubicBezTo>
                  <a:cubicBezTo>
                    <a:pt x="0" y="349"/>
                    <a:pt x="0" y="356"/>
                    <a:pt x="3" y="361"/>
                  </a:cubicBezTo>
                  <a:cubicBezTo>
                    <a:pt x="63" y="443"/>
                    <a:pt x="63" y="443"/>
                    <a:pt x="63" y="443"/>
                  </a:cubicBezTo>
                  <a:cubicBezTo>
                    <a:pt x="63" y="446"/>
                    <a:pt x="63" y="449"/>
                    <a:pt x="61" y="452"/>
                  </a:cubicBezTo>
                  <a:cubicBezTo>
                    <a:pt x="55" y="456"/>
                    <a:pt x="50" y="459"/>
                    <a:pt x="43" y="457"/>
                  </a:cubicBezTo>
                  <a:cubicBezTo>
                    <a:pt x="39" y="456"/>
                    <a:pt x="35" y="453"/>
                    <a:pt x="32" y="452"/>
                  </a:cubicBezTo>
                  <a:cubicBezTo>
                    <a:pt x="20" y="447"/>
                    <a:pt x="8" y="454"/>
                    <a:pt x="7" y="467"/>
                  </a:cubicBezTo>
                  <a:cubicBezTo>
                    <a:pt x="6" y="479"/>
                    <a:pt x="12" y="493"/>
                    <a:pt x="20" y="503"/>
                  </a:cubicBezTo>
                  <a:cubicBezTo>
                    <a:pt x="27" y="513"/>
                    <a:pt x="38" y="523"/>
                    <a:pt x="50" y="526"/>
                  </a:cubicBezTo>
                  <a:cubicBezTo>
                    <a:pt x="62" y="529"/>
                    <a:pt x="73" y="520"/>
                    <a:pt x="72" y="507"/>
                  </a:cubicBezTo>
                  <a:cubicBezTo>
                    <a:pt x="72" y="503"/>
                    <a:pt x="71" y="499"/>
                    <a:pt x="70" y="495"/>
                  </a:cubicBezTo>
                  <a:cubicBezTo>
                    <a:pt x="70" y="487"/>
                    <a:pt x="75" y="484"/>
                    <a:pt x="81" y="480"/>
                  </a:cubicBezTo>
                  <a:cubicBezTo>
                    <a:pt x="84" y="478"/>
                    <a:pt x="88" y="479"/>
                    <a:pt x="90" y="481"/>
                  </a:cubicBezTo>
                  <a:cubicBezTo>
                    <a:pt x="153" y="566"/>
                    <a:pt x="153" y="566"/>
                    <a:pt x="153" y="566"/>
                  </a:cubicBezTo>
                  <a:cubicBezTo>
                    <a:pt x="156" y="572"/>
                    <a:pt x="164" y="573"/>
                    <a:pt x="169" y="569"/>
                  </a:cubicBezTo>
                  <a:cubicBezTo>
                    <a:pt x="287" y="472"/>
                    <a:pt x="363" y="324"/>
                    <a:pt x="363" y="160"/>
                  </a:cubicBezTo>
                  <a:cubicBezTo>
                    <a:pt x="363" y="107"/>
                    <a:pt x="355" y="57"/>
                    <a:pt x="341" y="9"/>
                  </a:cubicBezTo>
                  <a:cubicBezTo>
                    <a:pt x="339" y="3"/>
                    <a:pt x="333" y="0"/>
                    <a:pt x="327" y="1"/>
                  </a:cubicBezTo>
                  <a:lnTo>
                    <a:pt x="268" y="20"/>
                  </a:lnTo>
                  <a:close/>
                </a:path>
              </a:pathLst>
            </a:custGeom>
            <a:solidFill>
              <a:srgbClr val="1CA6DF">
                <a:alpha val="21000"/>
              </a:srgbClr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lang="en-GB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825;p41">
              <a:extLst>
                <a:ext uri="{FF2B5EF4-FFF2-40B4-BE49-F238E27FC236}">
                  <a16:creationId xmlns:a16="http://schemas.microsoft.com/office/drawing/2014/main" id="{1B523CC1-80B2-45A7-AC7F-51FC4E587E49}"/>
                </a:ext>
              </a:extLst>
            </p:cNvPr>
            <p:cNvSpPr/>
            <p:nvPr/>
          </p:nvSpPr>
          <p:spPr>
            <a:xfrm>
              <a:off x="8166284" y="2682313"/>
              <a:ext cx="336357" cy="315595"/>
            </a:xfrm>
            <a:custGeom>
              <a:avLst/>
              <a:gdLst/>
              <a:ahLst/>
              <a:cxnLst/>
              <a:rect l="l" t="t" r="r" b="b"/>
              <a:pathLst>
                <a:path w="493" h="463" extrusionOk="0">
                  <a:moveTo>
                    <a:pt x="27" y="81"/>
                  </a:moveTo>
                  <a:cubicBezTo>
                    <a:pt x="37" y="81"/>
                    <a:pt x="47" y="86"/>
                    <a:pt x="54" y="94"/>
                  </a:cubicBezTo>
                  <a:cubicBezTo>
                    <a:pt x="64" y="106"/>
                    <a:pt x="69" y="123"/>
                    <a:pt x="69" y="141"/>
                  </a:cubicBezTo>
                  <a:cubicBezTo>
                    <a:pt x="69" y="160"/>
                    <a:pt x="64" y="177"/>
                    <a:pt x="54" y="189"/>
                  </a:cubicBezTo>
                  <a:cubicBezTo>
                    <a:pt x="47" y="197"/>
                    <a:pt x="37" y="202"/>
                    <a:pt x="27" y="202"/>
                  </a:cubicBezTo>
                  <a:cubicBezTo>
                    <a:pt x="23" y="202"/>
                    <a:pt x="19" y="201"/>
                    <a:pt x="15" y="200"/>
                  </a:cubicBezTo>
                  <a:cubicBezTo>
                    <a:pt x="8" y="197"/>
                    <a:pt x="0" y="202"/>
                    <a:pt x="0" y="210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1"/>
                    <a:pt x="5" y="276"/>
                    <a:pt x="11" y="276"/>
                  </a:cubicBezTo>
                  <a:cubicBezTo>
                    <a:pt x="107" y="281"/>
                    <a:pt x="189" y="340"/>
                    <a:pt x="227" y="423"/>
                  </a:cubicBezTo>
                  <a:cubicBezTo>
                    <a:pt x="230" y="429"/>
                    <a:pt x="236" y="432"/>
                    <a:pt x="241" y="430"/>
                  </a:cubicBezTo>
                  <a:cubicBezTo>
                    <a:pt x="338" y="398"/>
                    <a:pt x="338" y="398"/>
                    <a:pt x="338" y="398"/>
                  </a:cubicBezTo>
                  <a:cubicBezTo>
                    <a:pt x="341" y="399"/>
                    <a:pt x="344" y="400"/>
                    <a:pt x="346" y="403"/>
                  </a:cubicBezTo>
                  <a:cubicBezTo>
                    <a:pt x="348" y="410"/>
                    <a:pt x="350" y="416"/>
                    <a:pt x="345" y="422"/>
                  </a:cubicBezTo>
                  <a:cubicBezTo>
                    <a:pt x="343" y="425"/>
                    <a:pt x="339" y="428"/>
                    <a:pt x="337" y="431"/>
                  </a:cubicBezTo>
                  <a:cubicBezTo>
                    <a:pt x="329" y="441"/>
                    <a:pt x="332" y="454"/>
                    <a:pt x="344" y="459"/>
                  </a:cubicBezTo>
                  <a:cubicBezTo>
                    <a:pt x="355" y="463"/>
                    <a:pt x="369" y="462"/>
                    <a:pt x="382" y="458"/>
                  </a:cubicBezTo>
                  <a:cubicBezTo>
                    <a:pt x="394" y="454"/>
                    <a:pt x="406" y="447"/>
                    <a:pt x="413" y="436"/>
                  </a:cubicBezTo>
                  <a:cubicBezTo>
                    <a:pt x="420" y="426"/>
                    <a:pt x="414" y="413"/>
                    <a:pt x="402" y="410"/>
                  </a:cubicBezTo>
                  <a:cubicBezTo>
                    <a:pt x="398" y="409"/>
                    <a:pt x="394" y="408"/>
                    <a:pt x="390" y="407"/>
                  </a:cubicBezTo>
                  <a:cubicBezTo>
                    <a:pt x="383" y="405"/>
                    <a:pt x="380" y="399"/>
                    <a:pt x="379" y="393"/>
                  </a:cubicBezTo>
                  <a:cubicBezTo>
                    <a:pt x="378" y="389"/>
                    <a:pt x="380" y="386"/>
                    <a:pt x="382" y="384"/>
                  </a:cubicBezTo>
                  <a:cubicBezTo>
                    <a:pt x="483" y="351"/>
                    <a:pt x="483" y="351"/>
                    <a:pt x="483" y="351"/>
                  </a:cubicBezTo>
                  <a:cubicBezTo>
                    <a:pt x="489" y="349"/>
                    <a:pt x="493" y="342"/>
                    <a:pt x="490" y="336"/>
                  </a:cubicBezTo>
                  <a:cubicBezTo>
                    <a:pt x="415" y="143"/>
                    <a:pt x="230" y="5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0"/>
                    <a:pt x="8" y="86"/>
                    <a:pt x="15" y="83"/>
                  </a:cubicBezTo>
                  <a:cubicBezTo>
                    <a:pt x="19" y="82"/>
                    <a:pt x="23" y="81"/>
                    <a:pt x="27" y="81"/>
                  </a:cubicBezTo>
                  <a:close/>
                </a:path>
              </a:pathLst>
            </a:custGeom>
            <a:solidFill>
              <a:srgbClr val="1CA6DF">
                <a:alpha val="24000"/>
              </a:srgbClr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lang="en-GB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826;p41">
              <a:extLst>
                <a:ext uri="{FF2B5EF4-FFF2-40B4-BE49-F238E27FC236}">
                  <a16:creationId xmlns:a16="http://schemas.microsoft.com/office/drawing/2014/main" id="{C3AE7529-5003-44C3-A98B-8B0D4A922E54}"/>
                </a:ext>
              </a:extLst>
            </p:cNvPr>
            <p:cNvSpPr/>
            <p:nvPr/>
          </p:nvSpPr>
          <p:spPr>
            <a:xfrm>
              <a:off x="7965147" y="3183207"/>
              <a:ext cx="408594" cy="218887"/>
            </a:xfrm>
            <a:custGeom>
              <a:avLst/>
              <a:gdLst/>
              <a:ahLst/>
              <a:cxnLst/>
              <a:rect l="l" t="t" r="r" b="b"/>
              <a:pathLst>
                <a:path w="599" h="321" extrusionOk="0">
                  <a:moveTo>
                    <a:pt x="532" y="171"/>
                  </a:moveTo>
                  <a:cubicBezTo>
                    <a:pt x="524" y="177"/>
                    <a:pt x="513" y="179"/>
                    <a:pt x="503" y="176"/>
                  </a:cubicBezTo>
                  <a:cubicBezTo>
                    <a:pt x="488" y="172"/>
                    <a:pt x="474" y="162"/>
                    <a:pt x="463" y="147"/>
                  </a:cubicBezTo>
                  <a:cubicBezTo>
                    <a:pt x="452" y="132"/>
                    <a:pt x="446" y="115"/>
                    <a:pt x="447" y="99"/>
                  </a:cubicBezTo>
                  <a:cubicBezTo>
                    <a:pt x="448" y="89"/>
                    <a:pt x="453" y="79"/>
                    <a:pt x="461" y="73"/>
                  </a:cubicBezTo>
                  <a:cubicBezTo>
                    <a:pt x="464" y="71"/>
                    <a:pt x="468" y="69"/>
                    <a:pt x="472" y="68"/>
                  </a:cubicBezTo>
                  <a:cubicBezTo>
                    <a:pt x="479" y="66"/>
                    <a:pt x="483" y="57"/>
                    <a:pt x="478" y="50"/>
                  </a:cubicBezTo>
                  <a:cubicBezTo>
                    <a:pt x="446" y="6"/>
                    <a:pt x="446" y="6"/>
                    <a:pt x="446" y="6"/>
                  </a:cubicBezTo>
                  <a:cubicBezTo>
                    <a:pt x="442" y="1"/>
                    <a:pt x="436" y="0"/>
                    <a:pt x="431" y="3"/>
                  </a:cubicBezTo>
                  <a:cubicBezTo>
                    <a:pt x="391" y="29"/>
                    <a:pt x="344" y="44"/>
                    <a:pt x="293" y="44"/>
                  </a:cubicBezTo>
                  <a:cubicBezTo>
                    <a:pt x="248" y="44"/>
                    <a:pt x="205" y="32"/>
                    <a:pt x="168" y="11"/>
                  </a:cubicBezTo>
                  <a:cubicBezTo>
                    <a:pt x="163" y="8"/>
                    <a:pt x="157" y="10"/>
                    <a:pt x="154" y="15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1" y="98"/>
                    <a:pt x="88" y="99"/>
                    <a:pt x="85" y="97"/>
                  </a:cubicBezTo>
                  <a:cubicBezTo>
                    <a:pt x="79" y="93"/>
                    <a:pt x="74" y="90"/>
                    <a:pt x="74" y="82"/>
                  </a:cubicBezTo>
                  <a:cubicBezTo>
                    <a:pt x="74" y="78"/>
                    <a:pt x="75" y="74"/>
                    <a:pt x="76" y="70"/>
                  </a:cubicBezTo>
                  <a:cubicBezTo>
                    <a:pt x="77" y="57"/>
                    <a:pt x="66" y="48"/>
                    <a:pt x="54" y="51"/>
                  </a:cubicBezTo>
                  <a:cubicBezTo>
                    <a:pt x="42" y="54"/>
                    <a:pt x="31" y="64"/>
                    <a:pt x="24" y="74"/>
                  </a:cubicBezTo>
                  <a:cubicBezTo>
                    <a:pt x="16" y="85"/>
                    <a:pt x="10" y="98"/>
                    <a:pt x="11" y="110"/>
                  </a:cubicBezTo>
                  <a:cubicBezTo>
                    <a:pt x="12" y="123"/>
                    <a:pt x="24" y="130"/>
                    <a:pt x="35" y="125"/>
                  </a:cubicBezTo>
                  <a:cubicBezTo>
                    <a:pt x="39" y="124"/>
                    <a:pt x="43" y="121"/>
                    <a:pt x="47" y="120"/>
                  </a:cubicBezTo>
                  <a:cubicBezTo>
                    <a:pt x="54" y="118"/>
                    <a:pt x="59" y="121"/>
                    <a:pt x="64" y="125"/>
                  </a:cubicBezTo>
                  <a:cubicBezTo>
                    <a:pt x="67" y="128"/>
                    <a:pt x="67" y="131"/>
                    <a:pt x="67" y="135"/>
                  </a:cubicBezTo>
                  <a:cubicBezTo>
                    <a:pt x="4" y="220"/>
                    <a:pt x="4" y="220"/>
                    <a:pt x="4" y="220"/>
                  </a:cubicBezTo>
                  <a:cubicBezTo>
                    <a:pt x="0" y="226"/>
                    <a:pt x="2" y="233"/>
                    <a:pt x="7" y="237"/>
                  </a:cubicBezTo>
                  <a:cubicBezTo>
                    <a:pt x="90" y="290"/>
                    <a:pt x="188" y="321"/>
                    <a:pt x="293" y="321"/>
                  </a:cubicBezTo>
                  <a:cubicBezTo>
                    <a:pt x="404" y="321"/>
                    <a:pt x="507" y="286"/>
                    <a:pt x="593" y="227"/>
                  </a:cubicBezTo>
                  <a:cubicBezTo>
                    <a:pt x="598" y="224"/>
                    <a:pt x="599" y="216"/>
                    <a:pt x="595" y="211"/>
                  </a:cubicBezTo>
                  <a:cubicBezTo>
                    <a:pt x="559" y="162"/>
                    <a:pt x="559" y="162"/>
                    <a:pt x="559" y="162"/>
                  </a:cubicBezTo>
                  <a:cubicBezTo>
                    <a:pt x="555" y="155"/>
                    <a:pt x="545" y="156"/>
                    <a:pt x="541" y="162"/>
                  </a:cubicBezTo>
                  <a:cubicBezTo>
                    <a:pt x="538" y="166"/>
                    <a:pt x="535" y="169"/>
                    <a:pt x="532" y="171"/>
                  </a:cubicBezTo>
                  <a:close/>
                </a:path>
              </a:pathLst>
            </a:custGeom>
            <a:solidFill>
              <a:srgbClr val="1CA6DF">
                <a:alpha val="21000"/>
              </a:srgbClr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lang="en-GB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E66F852-BA16-4836-A4D2-7EBA4052A1B8}"/>
              </a:ext>
            </a:extLst>
          </p:cNvPr>
          <p:cNvSpPr txBox="1"/>
          <p:nvPr/>
        </p:nvSpPr>
        <p:spPr>
          <a:xfrm>
            <a:off x="3784400" y="2678343"/>
            <a:ext cx="8477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DD769D-34BC-40A8-A8F4-AE05EFE82FC0}"/>
              </a:ext>
            </a:extLst>
          </p:cNvPr>
          <p:cNvSpPr txBox="1"/>
          <p:nvPr/>
        </p:nvSpPr>
        <p:spPr>
          <a:xfrm>
            <a:off x="914528" y="3714062"/>
            <a:ext cx="6470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DAYS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BDB91B3-4AF8-414A-981E-52773A563AF1}"/>
              </a:ext>
            </a:extLst>
          </p:cNvPr>
          <p:cNvSpPr txBox="1"/>
          <p:nvPr/>
        </p:nvSpPr>
        <p:spPr>
          <a:xfrm>
            <a:off x="1250858" y="4003312"/>
            <a:ext cx="53594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Since the last unit mistake on the forum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(I am counting my mistakes too!)</a:t>
            </a:r>
          </a:p>
        </p:txBody>
      </p:sp>
    </p:spTree>
    <p:extLst>
      <p:ext uri="{BB962C8B-B14F-4D97-AF65-F5344CB8AC3E}">
        <p14:creationId xmlns:p14="http://schemas.microsoft.com/office/powerpoint/2010/main" val="1506323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ttangolo 46">
            <a:extLst>
              <a:ext uri="{FF2B5EF4-FFF2-40B4-BE49-F238E27FC236}">
                <a16:creationId xmlns:a16="http://schemas.microsoft.com/office/drawing/2014/main" id="{A8784800-851A-4F0E-96BA-6C769071F613}"/>
              </a:ext>
            </a:extLst>
          </p:cNvPr>
          <p:cNvSpPr/>
          <p:nvPr/>
        </p:nvSpPr>
        <p:spPr>
          <a:xfrm>
            <a:off x="8909416" y="707322"/>
            <a:ext cx="234584" cy="657116"/>
          </a:xfrm>
          <a:prstGeom prst="rect">
            <a:avLst/>
          </a:prstGeom>
          <a:solidFill>
            <a:schemeClr val="accent4">
              <a:lumMod val="60000"/>
              <a:lumOff val="4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B1AD7BB-3D71-4227-ABD6-9E68596796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7314" y="2008395"/>
            <a:ext cx="2892425" cy="384635"/>
          </a:xfrm>
        </p:spPr>
        <p:txBody>
          <a:bodyPr/>
          <a:lstStyle/>
          <a:p>
            <a:r>
              <a:rPr lang="it-IT" dirty="0"/>
              <a:t>CONTENTS</a:t>
            </a: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3ADA5A8B-983F-40C2-A563-BC194F0A70FF}"/>
              </a:ext>
            </a:extLst>
          </p:cNvPr>
          <p:cNvSpPr txBox="1">
            <a:spLocks/>
          </p:cNvSpPr>
          <p:nvPr/>
        </p:nvSpPr>
        <p:spPr>
          <a:xfrm>
            <a:off x="87322" y="92428"/>
            <a:ext cx="3381091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GET STARTED </a:t>
            </a:r>
          </a:p>
          <a:p>
            <a:r>
              <a:rPr lang="en-GB" dirty="0"/>
              <a:t>in OpenSees with STKO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1A46B865-AEA7-4DAD-B011-49E9C3B57D64}"/>
              </a:ext>
            </a:extLst>
          </p:cNvPr>
          <p:cNvSpPr txBox="1">
            <a:spLocks/>
          </p:cNvSpPr>
          <p:nvPr/>
        </p:nvSpPr>
        <p:spPr>
          <a:xfrm>
            <a:off x="4300794" y="123380"/>
            <a:ext cx="4689379" cy="45393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00" i="1" dirty="0"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28 April 2021</a:t>
            </a:r>
          </a:p>
          <a:p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 to OpenSees</a:t>
            </a:r>
          </a:p>
          <a:p>
            <a:pPr>
              <a:spcBef>
                <a:spcPts val="1200"/>
              </a:spcBef>
            </a:pPr>
            <a:r>
              <a:rPr lang="en-US" sz="1000" i="1" dirty="0">
                <a:solidFill>
                  <a:srgbClr val="1CA6D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05 May 2021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b="1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Introduction to STKO – Scientific Toolkit for OpenSees</a:t>
            </a: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spcBef>
                <a:spcPts val="600"/>
              </a:spcBef>
            </a:pPr>
            <a:r>
              <a:rPr lang="en-US" sz="1000" i="1" dirty="0">
                <a:solidFill>
                  <a:srgbClr val="1CA6D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June-October (once a week)*</a:t>
            </a:r>
          </a:p>
          <a:p>
            <a:pPr>
              <a:spcBef>
                <a:spcPts val="600"/>
              </a:spcBef>
            </a:pPr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Model definition overview</a:t>
            </a:r>
          </a:p>
          <a:p>
            <a:endParaRPr lang="en-US" dirty="0">
              <a:solidFill>
                <a:schemeClr val="tx1"/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Geometry, Interactions, Selection sets, Local axes Physical properties</a:t>
            </a: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Element properties</a:t>
            </a: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Definitions and Conditions</a:t>
            </a: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Mesh and Analysis </a:t>
            </a:r>
            <a:r>
              <a:rPr lang="en-US" sz="1200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(2 hours on the Analysis Commands)</a:t>
            </a:r>
            <a:endParaRPr lang="en-US" dirty="0">
              <a:solidFill>
                <a:schemeClr val="tx1"/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Postprocessing and results visualization</a:t>
            </a:r>
          </a:p>
          <a:p>
            <a:endParaRPr lang="en-US" dirty="0">
              <a:solidFill>
                <a:schemeClr val="tx1"/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Modal and response spectrum analysis </a:t>
            </a: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Linear, nonlinear static and dynamic analysis</a:t>
            </a: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Reinforced concrete and masonry frame structures</a:t>
            </a: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(+ softening and mesh objectivity, diaphragms modelling, joints modeling, infill panels…)</a:t>
            </a: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EB25FF5-6F9B-44A4-A280-9E23D743E128}"/>
              </a:ext>
            </a:extLst>
          </p:cNvPr>
          <p:cNvSpPr txBox="1"/>
          <p:nvPr/>
        </p:nvSpPr>
        <p:spPr>
          <a:xfrm>
            <a:off x="4300794" y="4670787"/>
            <a:ext cx="2593518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000" i="1" dirty="0">
                <a:solidFill>
                  <a:srgbClr val="1CA6D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*Only one in August</a:t>
            </a:r>
            <a:endParaRPr lang="en-GB" sz="1000" i="1" dirty="0">
              <a:solidFill>
                <a:srgbClr val="1CA6DF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" name="Ovale 3">
            <a:extLst>
              <a:ext uri="{FF2B5EF4-FFF2-40B4-BE49-F238E27FC236}">
                <a16:creationId xmlns:a16="http://schemas.microsoft.com/office/drawing/2014/main" id="{1B798194-513C-45B8-9D3A-D3C0F37EE3B6}"/>
              </a:ext>
            </a:extLst>
          </p:cNvPr>
          <p:cNvSpPr/>
          <p:nvPr/>
        </p:nvSpPr>
        <p:spPr>
          <a:xfrm>
            <a:off x="3986440" y="275748"/>
            <a:ext cx="315884" cy="31588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E104245F-7041-40F5-9869-862DB56AA4FD}"/>
              </a:ext>
            </a:extLst>
          </p:cNvPr>
          <p:cNvSpPr/>
          <p:nvPr/>
        </p:nvSpPr>
        <p:spPr>
          <a:xfrm>
            <a:off x="3986440" y="778960"/>
            <a:ext cx="315884" cy="315884"/>
          </a:xfrm>
          <a:prstGeom prst="ellipse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6" name="Ovale 15">
            <a:extLst>
              <a:ext uri="{FF2B5EF4-FFF2-40B4-BE49-F238E27FC236}">
                <a16:creationId xmlns:a16="http://schemas.microsoft.com/office/drawing/2014/main" id="{574B98FE-2E8F-4CC2-9DFB-FBEAC9F2AD5B}"/>
              </a:ext>
            </a:extLst>
          </p:cNvPr>
          <p:cNvSpPr/>
          <p:nvPr/>
        </p:nvSpPr>
        <p:spPr>
          <a:xfrm>
            <a:off x="3986440" y="1543905"/>
            <a:ext cx="315884" cy="315884"/>
          </a:xfrm>
          <a:prstGeom prst="ellipse">
            <a:avLst/>
          </a:prstGeom>
          <a:solidFill>
            <a:srgbClr val="1CA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3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7" name="Ovale 16">
            <a:extLst>
              <a:ext uri="{FF2B5EF4-FFF2-40B4-BE49-F238E27FC236}">
                <a16:creationId xmlns:a16="http://schemas.microsoft.com/office/drawing/2014/main" id="{14A0D0FB-BDC9-495F-99B9-963E1BCC86C6}"/>
              </a:ext>
            </a:extLst>
          </p:cNvPr>
          <p:cNvSpPr/>
          <p:nvPr/>
        </p:nvSpPr>
        <p:spPr>
          <a:xfrm>
            <a:off x="3986440" y="2041622"/>
            <a:ext cx="315884" cy="315884"/>
          </a:xfrm>
          <a:prstGeom prst="ellipse">
            <a:avLst/>
          </a:prstGeom>
          <a:solidFill>
            <a:srgbClr val="FF99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29" name="Gruppo 28">
            <a:extLst>
              <a:ext uri="{FF2B5EF4-FFF2-40B4-BE49-F238E27FC236}">
                <a16:creationId xmlns:a16="http://schemas.microsoft.com/office/drawing/2014/main" id="{CDD7EF07-C2A8-4843-AF5E-110444266B34}"/>
              </a:ext>
            </a:extLst>
          </p:cNvPr>
          <p:cNvGrpSpPr/>
          <p:nvPr/>
        </p:nvGrpSpPr>
        <p:grpSpPr>
          <a:xfrm>
            <a:off x="3907469" y="2990448"/>
            <a:ext cx="469669" cy="315884"/>
            <a:chOff x="3952702" y="2862634"/>
            <a:chExt cx="469669" cy="315884"/>
          </a:xfrm>
        </p:grpSpPr>
        <p:sp>
          <p:nvSpPr>
            <p:cNvPr id="18" name="Ovale 17">
              <a:extLst>
                <a:ext uri="{FF2B5EF4-FFF2-40B4-BE49-F238E27FC236}">
                  <a16:creationId xmlns:a16="http://schemas.microsoft.com/office/drawing/2014/main" id="{7FB51B08-6E5C-467D-A1A7-4D0EE91D4E39}"/>
                </a:ext>
              </a:extLst>
            </p:cNvPr>
            <p:cNvSpPr/>
            <p:nvPr/>
          </p:nvSpPr>
          <p:spPr>
            <a:xfrm>
              <a:off x="4031673" y="2862634"/>
              <a:ext cx="315884" cy="315884"/>
            </a:xfrm>
            <a:prstGeom prst="ellipse">
              <a:avLst/>
            </a:prstGeom>
            <a:solidFill>
              <a:srgbClr val="FF99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0F5751FD-9A06-4E00-8DBD-963A61731698}"/>
                </a:ext>
              </a:extLst>
            </p:cNvPr>
            <p:cNvSpPr txBox="1"/>
            <p:nvPr/>
          </p:nvSpPr>
          <p:spPr>
            <a:xfrm>
              <a:off x="3952702" y="2870741"/>
              <a:ext cx="4696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 dirty="0">
                  <a:solidFill>
                    <a:schemeClr val="lt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11</a:t>
              </a:r>
              <a:endParaRPr lang="en-GB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19" name="Ovale 18">
            <a:extLst>
              <a:ext uri="{FF2B5EF4-FFF2-40B4-BE49-F238E27FC236}">
                <a16:creationId xmlns:a16="http://schemas.microsoft.com/office/drawing/2014/main" id="{1CA7E0D4-5991-4799-A498-A79DEA4C8A63}"/>
              </a:ext>
            </a:extLst>
          </p:cNvPr>
          <p:cNvSpPr/>
          <p:nvPr/>
        </p:nvSpPr>
        <p:spPr>
          <a:xfrm>
            <a:off x="3986440" y="3467512"/>
            <a:ext cx="315884" cy="315884"/>
          </a:xfrm>
          <a:prstGeom prst="ellipse">
            <a:avLst/>
          </a:prstGeom>
          <a:solidFill>
            <a:srgbClr val="1CA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0694C4E9-A2AF-479A-81E1-F8AA4415A077}"/>
              </a:ext>
            </a:extLst>
          </p:cNvPr>
          <p:cNvSpPr txBox="1"/>
          <p:nvPr/>
        </p:nvSpPr>
        <p:spPr>
          <a:xfrm>
            <a:off x="3907469" y="3475619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12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1" name="Ovale 20">
            <a:extLst>
              <a:ext uri="{FF2B5EF4-FFF2-40B4-BE49-F238E27FC236}">
                <a16:creationId xmlns:a16="http://schemas.microsoft.com/office/drawing/2014/main" id="{FFE5F37F-B553-47A0-9031-631C302A2088}"/>
              </a:ext>
            </a:extLst>
          </p:cNvPr>
          <p:cNvSpPr/>
          <p:nvPr/>
        </p:nvSpPr>
        <p:spPr>
          <a:xfrm>
            <a:off x="3986440" y="4258255"/>
            <a:ext cx="315884" cy="315884"/>
          </a:xfrm>
          <a:prstGeom prst="ellipse">
            <a:avLst/>
          </a:prstGeom>
          <a:solidFill>
            <a:srgbClr val="1CA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E0F9EF17-96BC-450E-A46C-870C5B490696}"/>
              </a:ext>
            </a:extLst>
          </p:cNvPr>
          <p:cNvSpPr txBox="1"/>
          <p:nvPr/>
        </p:nvSpPr>
        <p:spPr>
          <a:xfrm>
            <a:off x="3907469" y="4266362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20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cxnSp>
        <p:nvCxnSpPr>
          <p:cNvPr id="33" name="Connettore diritto 32">
            <a:extLst>
              <a:ext uri="{FF2B5EF4-FFF2-40B4-BE49-F238E27FC236}">
                <a16:creationId xmlns:a16="http://schemas.microsoft.com/office/drawing/2014/main" id="{7D9E6535-B4B5-41CC-A1CF-A36BCE8172A0}"/>
              </a:ext>
            </a:extLst>
          </p:cNvPr>
          <p:cNvCxnSpPr>
            <a:cxnSpLocks/>
            <a:stCxn id="17" idx="4"/>
            <a:endCxn id="8" idx="0"/>
          </p:cNvCxnSpPr>
          <p:nvPr/>
        </p:nvCxnSpPr>
        <p:spPr>
          <a:xfrm flipH="1">
            <a:off x="4142304" y="2357506"/>
            <a:ext cx="2078" cy="641049"/>
          </a:xfrm>
          <a:prstGeom prst="line">
            <a:avLst/>
          </a:prstGeom>
          <a:ln w="28575" cap="rnd">
            <a:solidFill>
              <a:srgbClr val="FF9900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7785A0A7-BB40-4AD8-BF3A-4672C9233A58}"/>
              </a:ext>
            </a:extLst>
          </p:cNvPr>
          <p:cNvCxnSpPr>
            <a:cxnSpLocks/>
            <a:stCxn id="20" idx="2"/>
            <a:endCxn id="22" idx="0"/>
          </p:cNvCxnSpPr>
          <p:nvPr/>
        </p:nvCxnSpPr>
        <p:spPr>
          <a:xfrm>
            <a:off x="4142304" y="3783396"/>
            <a:ext cx="0" cy="482966"/>
          </a:xfrm>
          <a:prstGeom prst="line">
            <a:avLst/>
          </a:prstGeom>
          <a:ln w="28575" cap="rnd">
            <a:solidFill>
              <a:srgbClr val="1CA6DF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4F67B865-8FC3-4AE9-AA06-FA0BB9A57A00}"/>
              </a:ext>
            </a:extLst>
          </p:cNvPr>
          <p:cNvCxnSpPr>
            <a:cxnSpLocks/>
          </p:cNvCxnSpPr>
          <p:nvPr/>
        </p:nvCxnSpPr>
        <p:spPr>
          <a:xfrm>
            <a:off x="4142303" y="3954696"/>
            <a:ext cx="0" cy="230252"/>
          </a:xfrm>
          <a:prstGeom prst="line">
            <a:avLst/>
          </a:prstGeom>
          <a:ln w="28575" cap="rnd">
            <a:solidFill>
              <a:srgbClr val="FF9900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76166FDB-3DC3-4D74-81B1-A970C6D587EB}"/>
              </a:ext>
            </a:extLst>
          </p:cNvPr>
          <p:cNvSpPr txBox="1"/>
          <p:nvPr/>
        </p:nvSpPr>
        <p:spPr>
          <a:xfrm>
            <a:off x="87314" y="2319962"/>
            <a:ext cx="45815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Full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syllabus</a:t>
            </a:r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available</a:t>
            </a:r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endParaRPr lang="it-IT" sz="1100" i="1" dirty="0">
              <a:solidFill>
                <a:schemeClr val="bg1"/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8" name="Rettangolo 47">
            <a:extLst>
              <a:ext uri="{FF2B5EF4-FFF2-40B4-BE49-F238E27FC236}">
                <a16:creationId xmlns:a16="http://schemas.microsoft.com/office/drawing/2014/main" id="{6A5727D8-2BB7-4659-8E10-A7644E4382CA}"/>
              </a:ext>
            </a:extLst>
          </p:cNvPr>
          <p:cNvSpPr/>
          <p:nvPr/>
        </p:nvSpPr>
        <p:spPr>
          <a:xfrm>
            <a:off x="8909416" y="1364439"/>
            <a:ext cx="234584" cy="643956"/>
          </a:xfrm>
          <a:prstGeom prst="rect">
            <a:avLst/>
          </a:prstGeom>
          <a:solidFill>
            <a:srgbClr val="1CA6D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49" name="Rettangolo 48">
            <a:extLst>
              <a:ext uri="{FF2B5EF4-FFF2-40B4-BE49-F238E27FC236}">
                <a16:creationId xmlns:a16="http://schemas.microsoft.com/office/drawing/2014/main" id="{464A1FD5-EAFC-45B3-BBD3-23F6D9ED39FF}"/>
              </a:ext>
            </a:extLst>
          </p:cNvPr>
          <p:cNvSpPr/>
          <p:nvPr/>
        </p:nvSpPr>
        <p:spPr>
          <a:xfrm>
            <a:off x="8909416" y="2008395"/>
            <a:ext cx="234584" cy="1544430"/>
          </a:xfrm>
          <a:prstGeom prst="rect">
            <a:avLst/>
          </a:prstGeom>
          <a:solidFill>
            <a:srgbClr val="FF99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0" name="Rettangolo 49">
            <a:extLst>
              <a:ext uri="{FF2B5EF4-FFF2-40B4-BE49-F238E27FC236}">
                <a16:creationId xmlns:a16="http://schemas.microsoft.com/office/drawing/2014/main" id="{C0DF5EC5-0197-40A5-B4FA-83A153B55F4E}"/>
              </a:ext>
            </a:extLst>
          </p:cNvPr>
          <p:cNvSpPr/>
          <p:nvPr/>
        </p:nvSpPr>
        <p:spPr>
          <a:xfrm>
            <a:off x="8909416" y="3552825"/>
            <a:ext cx="234584" cy="345004"/>
          </a:xfrm>
          <a:prstGeom prst="rect">
            <a:avLst/>
          </a:prstGeom>
          <a:solidFill>
            <a:srgbClr val="1CA6D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1" name="Rettangolo 50">
            <a:extLst>
              <a:ext uri="{FF2B5EF4-FFF2-40B4-BE49-F238E27FC236}">
                <a16:creationId xmlns:a16="http://schemas.microsoft.com/office/drawing/2014/main" id="{D2039086-5BEA-42E9-A5AA-C9321C5546EC}"/>
              </a:ext>
            </a:extLst>
          </p:cNvPr>
          <p:cNvSpPr/>
          <p:nvPr/>
        </p:nvSpPr>
        <p:spPr>
          <a:xfrm>
            <a:off x="8909416" y="3897828"/>
            <a:ext cx="234584" cy="183080"/>
          </a:xfrm>
          <a:prstGeom prst="rect">
            <a:avLst/>
          </a:prstGeom>
          <a:solidFill>
            <a:srgbClr val="FF99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2" name="Rettangolo 51">
            <a:extLst>
              <a:ext uri="{FF2B5EF4-FFF2-40B4-BE49-F238E27FC236}">
                <a16:creationId xmlns:a16="http://schemas.microsoft.com/office/drawing/2014/main" id="{164FAB1C-1406-4644-BD9A-415ED16B6E42}"/>
              </a:ext>
            </a:extLst>
          </p:cNvPr>
          <p:cNvSpPr/>
          <p:nvPr/>
        </p:nvSpPr>
        <p:spPr>
          <a:xfrm>
            <a:off x="8909416" y="4357415"/>
            <a:ext cx="234584" cy="369124"/>
          </a:xfrm>
          <a:prstGeom prst="rect">
            <a:avLst/>
          </a:prstGeom>
          <a:solidFill>
            <a:srgbClr val="FF99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3" name="Rettangolo 52">
            <a:extLst>
              <a:ext uri="{FF2B5EF4-FFF2-40B4-BE49-F238E27FC236}">
                <a16:creationId xmlns:a16="http://schemas.microsoft.com/office/drawing/2014/main" id="{E60945AD-8099-4487-B327-CFAAF2BD6C90}"/>
              </a:ext>
            </a:extLst>
          </p:cNvPr>
          <p:cNvSpPr/>
          <p:nvPr/>
        </p:nvSpPr>
        <p:spPr>
          <a:xfrm>
            <a:off x="8909416" y="4080908"/>
            <a:ext cx="234584" cy="276507"/>
          </a:xfrm>
          <a:prstGeom prst="rect">
            <a:avLst/>
          </a:prstGeom>
          <a:solidFill>
            <a:srgbClr val="1CA6D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4" name="Rettangolo 53">
            <a:extLst>
              <a:ext uri="{FF2B5EF4-FFF2-40B4-BE49-F238E27FC236}">
                <a16:creationId xmlns:a16="http://schemas.microsoft.com/office/drawing/2014/main" id="{F0940CE1-BB24-418E-9C06-CBEFF5ADC298}"/>
              </a:ext>
            </a:extLst>
          </p:cNvPr>
          <p:cNvSpPr/>
          <p:nvPr/>
        </p:nvSpPr>
        <p:spPr>
          <a:xfrm>
            <a:off x="8909416" y="4725701"/>
            <a:ext cx="234584" cy="417799"/>
          </a:xfrm>
          <a:prstGeom prst="rect">
            <a:avLst/>
          </a:prstGeom>
          <a:solidFill>
            <a:srgbClr val="1CA6D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61" name="Rettangolo 60">
            <a:extLst>
              <a:ext uri="{FF2B5EF4-FFF2-40B4-BE49-F238E27FC236}">
                <a16:creationId xmlns:a16="http://schemas.microsoft.com/office/drawing/2014/main" id="{067CAD8E-5544-46AF-AF36-11411D5B3B05}"/>
              </a:ext>
            </a:extLst>
          </p:cNvPr>
          <p:cNvSpPr/>
          <p:nvPr/>
        </p:nvSpPr>
        <p:spPr>
          <a:xfrm>
            <a:off x="6664506" y="9822"/>
            <a:ext cx="2244910" cy="5133678"/>
          </a:xfrm>
          <a:prstGeom prst="rect">
            <a:avLst/>
          </a:prstGeom>
          <a:blipFill>
            <a:blip r:embed="rId4">
              <a:alphaModFix amt="23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-21000"/>
                      </a14:imgEffect>
                      <a14:imgEffect>
                        <a14:saturation sat="170000"/>
                      </a14:imgEffect>
                      <a14:imgEffect>
                        <a14:brightnessContrast bright="30000" contrast="12000"/>
                      </a14:imgEffect>
                    </a14:imgLayer>
                  </a14:imgProps>
                </a:ext>
              </a:extLst>
            </a:blip>
            <a:stretch>
              <a:fillRect r="-1657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0" name="Ovale 3">
            <a:extLst>
              <a:ext uri="{FF2B5EF4-FFF2-40B4-BE49-F238E27FC236}">
                <a16:creationId xmlns:a16="http://schemas.microsoft.com/office/drawing/2014/main" id="{16FC0251-631D-4FF9-AB3A-3D1B2D9314F5}"/>
              </a:ext>
            </a:extLst>
          </p:cNvPr>
          <p:cNvSpPr/>
          <p:nvPr/>
        </p:nvSpPr>
        <p:spPr>
          <a:xfrm>
            <a:off x="198983" y="3602815"/>
            <a:ext cx="158498" cy="15849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1" name="Ovale 3">
            <a:extLst>
              <a:ext uri="{FF2B5EF4-FFF2-40B4-BE49-F238E27FC236}">
                <a16:creationId xmlns:a16="http://schemas.microsoft.com/office/drawing/2014/main" id="{0FD870BB-D534-4FC6-B03D-5610402F5991}"/>
              </a:ext>
            </a:extLst>
          </p:cNvPr>
          <p:cNvSpPr/>
          <p:nvPr/>
        </p:nvSpPr>
        <p:spPr>
          <a:xfrm>
            <a:off x="198983" y="3934775"/>
            <a:ext cx="158498" cy="158498"/>
          </a:xfrm>
          <a:prstGeom prst="ellipse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2" name="Ovale 3">
            <a:extLst>
              <a:ext uri="{FF2B5EF4-FFF2-40B4-BE49-F238E27FC236}">
                <a16:creationId xmlns:a16="http://schemas.microsoft.com/office/drawing/2014/main" id="{03E95011-6433-4585-8F27-B004098FF9EC}"/>
              </a:ext>
            </a:extLst>
          </p:cNvPr>
          <p:cNvSpPr/>
          <p:nvPr/>
        </p:nvSpPr>
        <p:spPr>
          <a:xfrm>
            <a:off x="198983" y="4279270"/>
            <a:ext cx="158498" cy="158498"/>
          </a:xfrm>
          <a:prstGeom prst="ellipse">
            <a:avLst/>
          </a:prstGeom>
          <a:solidFill>
            <a:srgbClr val="1CA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F23270-7636-40C4-99D9-A2CA542A56A3}"/>
              </a:ext>
            </a:extLst>
          </p:cNvPr>
          <p:cNvSpPr txBox="1"/>
          <p:nvPr/>
        </p:nvSpPr>
        <p:spPr>
          <a:xfrm>
            <a:off x="348168" y="3884604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THEORY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D7A3A3-92FF-4AFC-B9C7-E23FC5F6BF2F}"/>
              </a:ext>
            </a:extLst>
          </p:cNvPr>
          <p:cNvSpPr txBox="1"/>
          <p:nvPr/>
        </p:nvSpPr>
        <p:spPr>
          <a:xfrm>
            <a:off x="348168" y="4227894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PRACTICE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C7CF032-322F-4A44-AF2C-92E9DBEA7F97}"/>
              </a:ext>
            </a:extLst>
          </p:cNvPr>
          <p:cNvSpPr txBox="1"/>
          <p:nvPr/>
        </p:nvSpPr>
        <p:spPr>
          <a:xfrm>
            <a:off x="348168" y="3560883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E033EC-E0F8-48F0-AADB-48D625378BB8}"/>
              </a:ext>
            </a:extLst>
          </p:cNvPr>
          <p:cNvSpPr/>
          <p:nvPr/>
        </p:nvSpPr>
        <p:spPr>
          <a:xfrm>
            <a:off x="4377138" y="1056196"/>
            <a:ext cx="4451521" cy="45719"/>
          </a:xfrm>
          <a:prstGeom prst="rect">
            <a:avLst/>
          </a:prstGeom>
          <a:solidFill>
            <a:srgbClr val="1CA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8" name="Rettangolo 46">
            <a:extLst>
              <a:ext uri="{FF2B5EF4-FFF2-40B4-BE49-F238E27FC236}">
                <a16:creationId xmlns:a16="http://schemas.microsoft.com/office/drawing/2014/main" id="{61D29007-FDBA-4881-8FB5-1B085982795B}"/>
              </a:ext>
            </a:extLst>
          </p:cNvPr>
          <p:cNvSpPr/>
          <p:nvPr/>
        </p:nvSpPr>
        <p:spPr>
          <a:xfrm>
            <a:off x="8909416" y="-1"/>
            <a:ext cx="234584" cy="707321"/>
          </a:xfrm>
          <a:prstGeom prst="rect">
            <a:avLst/>
          </a:prstGeom>
          <a:solidFill>
            <a:schemeClr val="bg1">
              <a:lumMod val="8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8331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Unit System</a:t>
            </a:r>
          </a:p>
        </p:txBody>
      </p:sp>
      <p:graphicFrame>
        <p:nvGraphicFramePr>
          <p:cNvPr id="108" name="Table 107">
            <a:extLst>
              <a:ext uri="{FF2B5EF4-FFF2-40B4-BE49-F238E27FC236}">
                <a16:creationId xmlns:a16="http://schemas.microsoft.com/office/drawing/2014/main" id="{04E7A23A-CBDC-48E7-BACF-68A97CD4E0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778323"/>
              </p:ext>
            </p:extLst>
          </p:nvPr>
        </p:nvGraphicFramePr>
        <p:xfrm>
          <a:off x="990789" y="341251"/>
          <a:ext cx="5560574" cy="4169905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1590830">
                  <a:extLst>
                    <a:ext uri="{9D8B030D-6E8A-4147-A177-3AD203B41FA5}">
                      <a16:colId xmlns:a16="http://schemas.microsoft.com/office/drawing/2014/main" val="3947740588"/>
                    </a:ext>
                  </a:extLst>
                </a:gridCol>
                <a:gridCol w="940106">
                  <a:extLst>
                    <a:ext uri="{9D8B030D-6E8A-4147-A177-3AD203B41FA5}">
                      <a16:colId xmlns:a16="http://schemas.microsoft.com/office/drawing/2014/main" val="3711578102"/>
                    </a:ext>
                  </a:extLst>
                </a:gridCol>
                <a:gridCol w="958467">
                  <a:extLst>
                    <a:ext uri="{9D8B030D-6E8A-4147-A177-3AD203B41FA5}">
                      <a16:colId xmlns:a16="http://schemas.microsoft.com/office/drawing/2014/main" val="1099652207"/>
                    </a:ext>
                  </a:extLst>
                </a:gridCol>
                <a:gridCol w="1061292">
                  <a:extLst>
                    <a:ext uri="{9D8B030D-6E8A-4147-A177-3AD203B41FA5}">
                      <a16:colId xmlns:a16="http://schemas.microsoft.com/office/drawing/2014/main" val="1757016216"/>
                    </a:ext>
                  </a:extLst>
                </a:gridCol>
                <a:gridCol w="1009879">
                  <a:extLst>
                    <a:ext uri="{9D8B030D-6E8A-4147-A177-3AD203B41FA5}">
                      <a16:colId xmlns:a16="http://schemas.microsoft.com/office/drawing/2014/main" val="205395939"/>
                    </a:ext>
                  </a:extLst>
                </a:gridCol>
              </a:tblGrid>
              <a:tr h="313081">
                <a:tc gridSpan="5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Consistent Units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7678197"/>
                  </a:ext>
                </a:extLst>
              </a:tr>
              <a:tr h="21673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Length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m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mm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ft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in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extLst>
                  <a:ext uri="{0D108BD9-81ED-4DB2-BD59-A6C34878D82A}">
                    <a16:rowId xmlns:a16="http://schemas.microsoft.com/office/drawing/2014/main" val="4239218001"/>
                  </a:ext>
                </a:extLst>
              </a:tr>
              <a:tr h="21673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Time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s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s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s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s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extLst>
                  <a:ext uri="{0D108BD9-81ED-4DB2-BD59-A6C34878D82A}">
                    <a16:rowId xmlns:a16="http://schemas.microsoft.com/office/drawing/2014/main" val="2311788862"/>
                  </a:ext>
                </a:extLst>
              </a:tr>
              <a:tr h="292459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Mass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kg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ton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lbf × s</a:t>
                      </a:r>
                      <a:r>
                        <a:rPr lang="en-US" sz="1200" baseline="30000">
                          <a:effectLst/>
                        </a:rPr>
                        <a:t>2</a:t>
                      </a:r>
                      <a:r>
                        <a:rPr lang="en-US" sz="1200">
                          <a:effectLst/>
                        </a:rPr>
                        <a:t>/ft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lbf × s</a:t>
                      </a:r>
                      <a:r>
                        <a:rPr lang="en-US" sz="1200" baseline="30000">
                          <a:effectLst/>
                        </a:rPr>
                        <a:t>2</a:t>
                      </a:r>
                      <a:r>
                        <a:rPr lang="en-US" sz="1200">
                          <a:effectLst/>
                        </a:rPr>
                        <a:t>/in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extLst>
                  <a:ext uri="{0D108BD9-81ED-4DB2-BD59-A6C34878D82A}">
                    <a16:rowId xmlns:a16="http://schemas.microsoft.com/office/drawing/2014/main" val="257254936"/>
                  </a:ext>
                </a:extLst>
              </a:tr>
              <a:tr h="21673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Force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N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N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lbf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lbf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extLst>
                  <a:ext uri="{0D108BD9-81ED-4DB2-BD59-A6C34878D82A}">
                    <a16:rowId xmlns:a16="http://schemas.microsoft.com/office/drawing/2014/main" val="979811614"/>
                  </a:ext>
                </a:extLst>
              </a:tr>
              <a:tr h="21673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Temperature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C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C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F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F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extLst>
                  <a:ext uri="{0D108BD9-81ED-4DB2-BD59-A6C34878D82A}">
                    <a16:rowId xmlns:a16="http://schemas.microsoft.com/office/drawing/2014/main" val="1242822964"/>
                  </a:ext>
                </a:extLst>
              </a:tr>
              <a:tr h="21673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Velocity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m/s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mm/s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ft/s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in/s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extLst>
                  <a:ext uri="{0D108BD9-81ED-4DB2-BD59-A6C34878D82A}">
                    <a16:rowId xmlns:a16="http://schemas.microsoft.com/office/drawing/2014/main" val="3618365741"/>
                  </a:ext>
                </a:extLst>
              </a:tr>
              <a:tr h="292459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Acceleration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m/s</a:t>
                      </a:r>
                      <a:r>
                        <a:rPr lang="en-US" sz="1200" baseline="30000" dirty="0">
                          <a:effectLst/>
                        </a:rPr>
                        <a:t>2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mm/s</a:t>
                      </a:r>
                      <a:r>
                        <a:rPr lang="en-US" sz="1200" baseline="30000" dirty="0">
                          <a:effectLst/>
                        </a:rPr>
                        <a:t>2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ft/s</a:t>
                      </a:r>
                      <a:r>
                        <a:rPr lang="en-US" sz="1200" baseline="300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in/ s</a:t>
                      </a:r>
                      <a:r>
                        <a:rPr lang="en-US" sz="1200" baseline="300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extLst>
                  <a:ext uri="{0D108BD9-81ED-4DB2-BD59-A6C34878D82A}">
                    <a16:rowId xmlns:a16="http://schemas.microsoft.com/office/drawing/2014/main" val="1434685346"/>
                  </a:ext>
                </a:extLst>
              </a:tr>
              <a:tr h="21673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Angular velocity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rad/s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rad/s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rad/s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rad/s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extLst>
                  <a:ext uri="{0D108BD9-81ED-4DB2-BD59-A6C34878D82A}">
                    <a16:rowId xmlns:a16="http://schemas.microsoft.com/office/drawing/2014/main" val="1817674827"/>
                  </a:ext>
                </a:extLst>
              </a:tr>
              <a:tr h="292459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Density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kg/m</a:t>
                      </a:r>
                      <a:r>
                        <a:rPr lang="en-US" sz="1200" baseline="30000" dirty="0">
                          <a:effectLst/>
                        </a:rPr>
                        <a:t>3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ton/mm</a:t>
                      </a:r>
                      <a:r>
                        <a:rPr lang="en-US" sz="1200" baseline="30000" dirty="0">
                          <a:effectLst/>
                        </a:rPr>
                        <a:t>3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slug/ft</a:t>
                      </a:r>
                      <a:r>
                        <a:rPr lang="en-US" sz="1200" baseline="300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lbf × s</a:t>
                      </a:r>
                      <a:r>
                        <a:rPr lang="en-US" sz="1200" baseline="30000">
                          <a:effectLst/>
                        </a:rPr>
                        <a:t>2</a:t>
                      </a:r>
                      <a:r>
                        <a:rPr lang="en-US" sz="1200">
                          <a:effectLst/>
                        </a:rPr>
                        <a:t>/in</a:t>
                      </a:r>
                      <a:r>
                        <a:rPr lang="en-US" sz="1200" baseline="300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extLst>
                  <a:ext uri="{0D108BD9-81ED-4DB2-BD59-A6C34878D82A}">
                    <a16:rowId xmlns:a16="http://schemas.microsoft.com/office/drawing/2014/main" val="3189565235"/>
                  </a:ext>
                </a:extLst>
              </a:tr>
              <a:tr h="292459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Moment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N × m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N × mm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ft × lbf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in × lbf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extLst>
                  <a:ext uri="{0D108BD9-81ED-4DB2-BD59-A6C34878D82A}">
                    <a16:rowId xmlns:a16="http://schemas.microsoft.com/office/drawing/2014/main" val="2718873207"/>
                  </a:ext>
                </a:extLst>
              </a:tr>
              <a:tr h="21673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Stress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Pa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Mpa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psf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Psi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extLst>
                  <a:ext uri="{0D108BD9-81ED-4DB2-BD59-A6C34878D82A}">
                    <a16:rowId xmlns:a16="http://schemas.microsoft.com/office/drawing/2014/main" val="2629439401"/>
                  </a:ext>
                </a:extLst>
              </a:tr>
              <a:tr h="292459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Energy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J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mJ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ft × lbf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in × lbf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extLst>
                  <a:ext uri="{0D108BD9-81ED-4DB2-BD59-A6C34878D82A}">
                    <a16:rowId xmlns:a16="http://schemas.microsoft.com/office/drawing/2014/main" val="2163260404"/>
                  </a:ext>
                </a:extLst>
              </a:tr>
              <a:tr h="292459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g-Gravity Constant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9.81E+00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9.81E+03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3.22E+01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3.86E+02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extLst>
                  <a:ext uri="{0D108BD9-81ED-4DB2-BD59-A6C34878D82A}">
                    <a16:rowId xmlns:a16="http://schemas.microsoft.com/office/drawing/2014/main" val="1365726597"/>
                  </a:ext>
                </a:extLst>
              </a:tr>
              <a:tr h="292459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Steel Density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7.83E+03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7.83E-03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1.52E+01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7.33E-04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extLst>
                  <a:ext uri="{0D108BD9-81ED-4DB2-BD59-A6C34878D82A}">
                    <a16:rowId xmlns:a16="http://schemas.microsoft.com/office/drawing/2014/main" val="1561323198"/>
                  </a:ext>
                </a:extLst>
              </a:tr>
              <a:tr h="292459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Steel Modulus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2.07E+11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2.07E+05</a:t>
                      </a:r>
                      <a:endParaRPr lang="en-US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4.32E+09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tabLst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3.00E+07</a:t>
                      </a:r>
                      <a:endParaRPr lang="en-US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632" marR="48632" marT="0" marB="0" anchor="ctr"/>
                </a:tc>
                <a:extLst>
                  <a:ext uri="{0D108BD9-81ED-4DB2-BD59-A6C34878D82A}">
                    <a16:rowId xmlns:a16="http://schemas.microsoft.com/office/drawing/2014/main" val="30889795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55820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 descr="Diagram&#10;&#10;Description automatically generated">
            <a:extLst>
              <a:ext uri="{FF2B5EF4-FFF2-40B4-BE49-F238E27FC236}">
                <a16:creationId xmlns:a16="http://schemas.microsoft.com/office/drawing/2014/main" id="{19CE783E-74CA-4731-8AD6-7D9A1397C1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biLevel thresh="75000"/>
            <a:alphaModFix amt="20000"/>
          </a:blip>
          <a:srcRect r="54598" b="57846"/>
          <a:stretch/>
        </p:blipFill>
        <p:spPr>
          <a:xfrm>
            <a:off x="410403" y="782759"/>
            <a:ext cx="3494847" cy="1791597"/>
          </a:xfrm>
          <a:prstGeom prst="rect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prstDash val="dashDot"/>
          </a:ln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E42B2629-43BF-43A7-8AA4-97E976502769}"/>
              </a:ext>
            </a:extLst>
          </p:cNvPr>
          <p:cNvSpPr/>
          <p:nvPr/>
        </p:nvSpPr>
        <p:spPr>
          <a:xfrm>
            <a:off x="764731" y="2176463"/>
            <a:ext cx="193349" cy="183370"/>
          </a:xfrm>
          <a:prstGeom prst="ellipse">
            <a:avLst/>
          </a:prstGeom>
          <a:solidFill>
            <a:schemeClr val="accent4">
              <a:lumMod val="60000"/>
              <a:lumOff val="4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2C3D7A33-6659-44E9-AEB7-FBFBEC7EC766}"/>
              </a:ext>
            </a:extLst>
          </p:cNvPr>
          <p:cNvSpPr/>
          <p:nvPr/>
        </p:nvSpPr>
        <p:spPr>
          <a:xfrm>
            <a:off x="784723" y="1118845"/>
            <a:ext cx="193349" cy="183370"/>
          </a:xfrm>
          <a:prstGeom prst="ellipse">
            <a:avLst/>
          </a:prstGeom>
          <a:solidFill>
            <a:schemeClr val="accent4">
              <a:lumMod val="60000"/>
              <a:lumOff val="4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A7DB9B2A-4E20-4947-8675-DAAF36325696}"/>
              </a:ext>
            </a:extLst>
          </p:cNvPr>
          <p:cNvSpPr/>
          <p:nvPr/>
        </p:nvSpPr>
        <p:spPr>
          <a:xfrm>
            <a:off x="2510178" y="2156728"/>
            <a:ext cx="193349" cy="183370"/>
          </a:xfrm>
          <a:prstGeom prst="ellipse">
            <a:avLst/>
          </a:prstGeom>
          <a:solidFill>
            <a:schemeClr val="accent4">
              <a:lumMod val="60000"/>
              <a:lumOff val="4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395C712C-3897-4780-AB38-4113A21BF667}"/>
              </a:ext>
            </a:extLst>
          </p:cNvPr>
          <p:cNvSpPr/>
          <p:nvPr/>
        </p:nvSpPr>
        <p:spPr>
          <a:xfrm>
            <a:off x="2510178" y="1118896"/>
            <a:ext cx="193349" cy="183370"/>
          </a:xfrm>
          <a:prstGeom prst="ellipse">
            <a:avLst/>
          </a:prstGeom>
          <a:solidFill>
            <a:schemeClr val="accent4">
              <a:lumMod val="60000"/>
              <a:lumOff val="4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1D4A03C-CDD7-4A39-953C-F22DFA9A3F0E}"/>
              </a:ext>
            </a:extLst>
          </p:cNvPr>
          <p:cNvSpPr txBox="1"/>
          <p:nvPr/>
        </p:nvSpPr>
        <p:spPr>
          <a:xfrm>
            <a:off x="868611" y="1984929"/>
            <a:ext cx="494286" cy="25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FA139EE-A521-4F7C-8D10-588A2AA2E7B7}"/>
              </a:ext>
            </a:extLst>
          </p:cNvPr>
          <p:cNvSpPr txBox="1"/>
          <p:nvPr/>
        </p:nvSpPr>
        <p:spPr>
          <a:xfrm>
            <a:off x="2640224" y="1976174"/>
            <a:ext cx="494286" cy="335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N4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76ABF73-ABBB-4337-9143-83D398A7B2A7}"/>
              </a:ext>
            </a:extLst>
          </p:cNvPr>
          <p:cNvSpPr txBox="1"/>
          <p:nvPr/>
        </p:nvSpPr>
        <p:spPr>
          <a:xfrm>
            <a:off x="466390" y="926712"/>
            <a:ext cx="494286" cy="335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F562A6A-161F-43D5-B40B-AE5B16F011B3}"/>
              </a:ext>
            </a:extLst>
          </p:cNvPr>
          <p:cNvSpPr txBox="1"/>
          <p:nvPr/>
        </p:nvSpPr>
        <p:spPr>
          <a:xfrm>
            <a:off x="2645097" y="972585"/>
            <a:ext cx="494286" cy="335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N3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1A8E726-2275-4DF9-9DFF-D08A1E254C5C}"/>
              </a:ext>
            </a:extLst>
          </p:cNvPr>
          <p:cNvSpPr txBox="1"/>
          <p:nvPr/>
        </p:nvSpPr>
        <p:spPr>
          <a:xfrm>
            <a:off x="841191" y="1454540"/>
            <a:ext cx="494286" cy="335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1CA6D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E1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C5E6F0B-364E-4359-80A1-3ADB06A12FBB}"/>
              </a:ext>
            </a:extLst>
          </p:cNvPr>
          <p:cNvSpPr txBox="1"/>
          <p:nvPr/>
        </p:nvSpPr>
        <p:spPr>
          <a:xfrm>
            <a:off x="1443435" y="950998"/>
            <a:ext cx="494286" cy="335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1CA6D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E2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73B2E60-B2B8-4E87-9B2B-0568EE48D6B9}"/>
              </a:ext>
            </a:extLst>
          </p:cNvPr>
          <p:cNvSpPr txBox="1"/>
          <p:nvPr/>
        </p:nvSpPr>
        <p:spPr>
          <a:xfrm>
            <a:off x="2307191" y="1449917"/>
            <a:ext cx="494286" cy="335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1CA6D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E3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797B8D2-943A-4CEC-B08D-7870B12FFE42}"/>
              </a:ext>
            </a:extLst>
          </p:cNvPr>
          <p:cNvCxnSpPr>
            <a:cxnSpLocks/>
            <a:stCxn id="36" idx="6"/>
            <a:endCxn id="38" idx="2"/>
          </p:cNvCxnSpPr>
          <p:nvPr/>
        </p:nvCxnSpPr>
        <p:spPr>
          <a:xfrm>
            <a:off x="978072" y="1210530"/>
            <a:ext cx="1532105" cy="50"/>
          </a:xfrm>
          <a:prstGeom prst="line">
            <a:avLst/>
          </a:prstGeom>
          <a:ln w="28575">
            <a:solidFill>
              <a:srgbClr val="1CA6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21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7367DE26-D4B0-4083-9E63-72AFE4D405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0" y="191488"/>
            <a:ext cx="8782359" cy="262691"/>
          </a:xfrm>
        </p:spPr>
        <p:txBody>
          <a:bodyPr/>
          <a:lstStyle/>
          <a:p>
            <a:r>
              <a:rPr lang="en-US" dirty="0"/>
              <a:t>W1 EXAMPLE </a:t>
            </a:r>
            <a:r>
              <a:rPr lang="en-US" sz="1800" i="1" dirty="0"/>
              <a:t>(2D portal fram</a:t>
            </a:r>
            <a:r>
              <a:rPr lang="en-US" i="1" dirty="0"/>
              <a:t>e distributed load</a:t>
            </a:r>
            <a:r>
              <a:rPr lang="en-US" sz="1800" i="1" dirty="0"/>
              <a:t>)  </a:t>
            </a:r>
            <a:r>
              <a:rPr lang="en-US" sz="1800" dirty="0">
                <a:solidFill>
                  <a:srgbClr val="1CA6DF"/>
                </a:solidFill>
              </a:rPr>
              <a:t>review and more TCL</a:t>
            </a:r>
          </a:p>
          <a:p>
            <a:endParaRPr lang="en-US" b="0" i="1" dirty="0"/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more Tcl basics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52F4191-9C38-4DEC-BED9-B386B1CBD676}"/>
              </a:ext>
            </a:extLst>
          </p:cNvPr>
          <p:cNvSpPr txBox="1"/>
          <p:nvPr/>
        </p:nvSpPr>
        <p:spPr>
          <a:xfrm>
            <a:off x="1054418" y="4798123"/>
            <a:ext cx="58635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See</a:t>
            </a:r>
            <a:r>
              <a:rPr lang="it-IT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support file: </a:t>
            </a:r>
            <a:r>
              <a:rPr lang="it-IT" b="1" i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ex2bis.tcl </a:t>
            </a:r>
            <a:r>
              <a:rPr lang="it-IT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and</a:t>
            </a:r>
            <a:r>
              <a:rPr lang="it-IT" b="1" i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ex2tris.tcl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3AC2EDE-AF3D-4915-82E2-E0A99A8398C7}"/>
              </a:ext>
            </a:extLst>
          </p:cNvPr>
          <p:cNvSpPr txBox="1"/>
          <p:nvPr/>
        </p:nvSpPr>
        <p:spPr>
          <a:xfrm>
            <a:off x="4046124" y="755868"/>
            <a:ext cx="174879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Reference system</a:t>
            </a:r>
          </a:p>
          <a:p>
            <a:r>
              <a:rPr lang="en-US" b="1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N-m-s</a:t>
            </a:r>
          </a:p>
          <a:p>
            <a:r>
              <a:rPr lang="en-US" dirty="0">
                <a:latin typeface="Open Sans" panose="020B0606030504020204" pitchFamily="34" charset="0"/>
              </a:rPr>
              <a:t>H = 3m</a:t>
            </a:r>
          </a:p>
          <a:p>
            <a:r>
              <a:rPr lang="en-US" dirty="0">
                <a:latin typeface="Open Sans" panose="020B0606030504020204" pitchFamily="34" charset="0"/>
              </a:rPr>
              <a:t>l = 4 m</a:t>
            </a:r>
          </a:p>
          <a:p>
            <a:r>
              <a:rPr lang="en-US" i="1" dirty="0">
                <a:latin typeface="Open Sans" panose="020B0606030504020204" pitchFamily="34" charset="0"/>
              </a:rPr>
              <a:t>square section </a:t>
            </a:r>
          </a:p>
          <a:p>
            <a:r>
              <a:rPr lang="en-US" dirty="0">
                <a:latin typeface="Open Sans" panose="020B0606030504020204" pitchFamily="34" charset="0"/>
              </a:rPr>
              <a:t>b = 300 mm</a:t>
            </a:r>
          </a:p>
          <a:p>
            <a:r>
              <a:rPr lang="en-US" dirty="0">
                <a:latin typeface="Open Sans" panose="020B0606030504020204" pitchFamily="34" charset="0"/>
              </a:rPr>
              <a:t>E = 2.0e+5 MPa</a:t>
            </a:r>
          </a:p>
          <a:p>
            <a:r>
              <a:rPr lang="en-US" dirty="0">
                <a:latin typeface="Open Sans" panose="020B0606030504020204" pitchFamily="34" charset="0"/>
              </a:rPr>
              <a:t>p = 1000 N</a:t>
            </a:r>
          </a:p>
        </p:txBody>
      </p:sp>
      <p:sp>
        <p:nvSpPr>
          <p:cNvPr id="47" name="Segnaposto testo 3">
            <a:extLst>
              <a:ext uri="{FF2B5EF4-FFF2-40B4-BE49-F238E27FC236}">
                <a16:creationId xmlns:a16="http://schemas.microsoft.com/office/drawing/2014/main" id="{84475A26-21CF-479F-AE58-AD03581E9414}"/>
              </a:ext>
            </a:extLst>
          </p:cNvPr>
          <p:cNvSpPr txBox="1">
            <a:spLocks/>
          </p:cNvSpPr>
          <p:nvPr/>
        </p:nvSpPr>
        <p:spPr>
          <a:xfrm>
            <a:off x="269728" y="3011354"/>
            <a:ext cx="7475129" cy="185171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From 2d to 3D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Use the </a:t>
            </a:r>
            <a:r>
              <a:rPr lang="en-GB" sz="1600" b="1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mpco</a:t>
            </a:r>
            <a:r>
              <a:rPr lang="en-GB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recorder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Output files in a specific directory</a:t>
            </a:r>
          </a:p>
          <a:p>
            <a:pPr>
              <a:buClr>
                <a:schemeClr val="accent4">
                  <a:lumMod val="60000"/>
                  <a:lumOff val="40000"/>
                </a:schemeClr>
              </a:buClr>
            </a:pPr>
            <a:endParaRPr lang="en-GB" sz="1600" b="1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Create a loop to replicate the structure</a:t>
            </a:r>
          </a:p>
        </p:txBody>
      </p:sp>
      <p:sp>
        <p:nvSpPr>
          <p:cNvPr id="48" name="Rettangolo 9">
            <a:extLst>
              <a:ext uri="{FF2B5EF4-FFF2-40B4-BE49-F238E27FC236}">
                <a16:creationId xmlns:a16="http://schemas.microsoft.com/office/drawing/2014/main" id="{E22E4B32-C548-4C49-B828-7D70A6DD6F46}"/>
              </a:ext>
            </a:extLst>
          </p:cNvPr>
          <p:cNvSpPr/>
          <p:nvPr/>
        </p:nvSpPr>
        <p:spPr>
          <a:xfrm>
            <a:off x="7508376" y="3770489"/>
            <a:ext cx="1635623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9" name="Triangolo isoscele 12">
            <a:extLst>
              <a:ext uri="{FF2B5EF4-FFF2-40B4-BE49-F238E27FC236}">
                <a16:creationId xmlns:a16="http://schemas.microsoft.com/office/drawing/2014/main" id="{A5F1F0D9-C5AA-457E-83FF-4640BE61C677}"/>
              </a:ext>
            </a:extLst>
          </p:cNvPr>
          <p:cNvSpPr/>
          <p:nvPr/>
        </p:nvSpPr>
        <p:spPr>
          <a:xfrm>
            <a:off x="7353300" y="3770480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0" name="Rettangolo 15">
            <a:extLst>
              <a:ext uri="{FF2B5EF4-FFF2-40B4-BE49-F238E27FC236}">
                <a16:creationId xmlns:a16="http://schemas.microsoft.com/office/drawing/2014/main" id="{1D8D6535-5F9E-496B-81E4-38A03556EFF7}"/>
              </a:ext>
            </a:extLst>
          </p:cNvPr>
          <p:cNvSpPr/>
          <p:nvPr/>
        </p:nvSpPr>
        <p:spPr>
          <a:xfrm>
            <a:off x="7508377" y="3770481"/>
            <a:ext cx="1635623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W1 REVIEW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1B38B54-CF7D-40B3-ABF5-EAF37F21E843}"/>
              </a:ext>
            </a:extLst>
          </p:cNvPr>
          <p:cNvCxnSpPr>
            <a:cxnSpLocks/>
            <a:stCxn id="37" idx="0"/>
            <a:endCxn id="38" idx="4"/>
          </p:cNvCxnSpPr>
          <p:nvPr/>
        </p:nvCxnSpPr>
        <p:spPr>
          <a:xfrm flipV="1">
            <a:off x="2606853" y="1302265"/>
            <a:ext cx="0" cy="854462"/>
          </a:xfrm>
          <a:prstGeom prst="line">
            <a:avLst/>
          </a:prstGeom>
          <a:ln w="28575">
            <a:solidFill>
              <a:srgbClr val="1CA6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EB2FBB5C-30C4-426F-8E8D-EBC595140CF8}"/>
              </a:ext>
            </a:extLst>
          </p:cNvPr>
          <p:cNvCxnSpPr>
            <a:cxnSpLocks/>
          </p:cNvCxnSpPr>
          <p:nvPr/>
        </p:nvCxnSpPr>
        <p:spPr>
          <a:xfrm flipV="1">
            <a:off x="870942" y="1302216"/>
            <a:ext cx="1765" cy="874247"/>
          </a:xfrm>
          <a:prstGeom prst="line">
            <a:avLst/>
          </a:prstGeom>
          <a:ln w="28575">
            <a:solidFill>
              <a:srgbClr val="1CA6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4DB76B6E-EC98-41FD-B53E-E9BC09AB739D}"/>
              </a:ext>
            </a:extLst>
          </p:cNvPr>
          <p:cNvSpPr txBox="1"/>
          <p:nvPr/>
        </p:nvSpPr>
        <p:spPr>
          <a:xfrm>
            <a:off x="593105" y="4257240"/>
            <a:ext cx="458852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https://www.tutorialspoint.com/execute_tcl_online.php</a:t>
            </a:r>
            <a:endParaRPr lang="en-US" sz="105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10F4719-9842-4065-BE25-F51C34879433}"/>
              </a:ext>
            </a:extLst>
          </p:cNvPr>
          <p:cNvSpPr txBox="1"/>
          <p:nvPr/>
        </p:nvSpPr>
        <p:spPr>
          <a:xfrm>
            <a:off x="6843823" y="4172859"/>
            <a:ext cx="494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1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x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E2693F3-8AA4-4363-A731-FE77D33AD2F1}"/>
              </a:ext>
            </a:extLst>
          </p:cNvPr>
          <p:cNvGrpSpPr/>
          <p:nvPr/>
        </p:nvGrpSpPr>
        <p:grpSpPr>
          <a:xfrm>
            <a:off x="4436101" y="3218923"/>
            <a:ext cx="2598149" cy="1292233"/>
            <a:chOff x="4470359" y="3286089"/>
            <a:chExt cx="2598149" cy="1292233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1996C49-9A4F-4329-B3E0-92261486B5AF}"/>
                </a:ext>
              </a:extLst>
            </p:cNvPr>
            <p:cNvSpPr txBox="1"/>
            <p:nvPr/>
          </p:nvSpPr>
          <p:spPr>
            <a:xfrm>
              <a:off x="4486364" y="3286089"/>
              <a:ext cx="4942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/>
                  </a:solidFill>
                  <a:latin typeface="+mj-lt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y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5F72166-21A4-49D3-B770-63F28E22A609}"/>
                </a:ext>
              </a:extLst>
            </p:cNvPr>
            <p:cNvGrpSpPr/>
            <p:nvPr/>
          </p:nvGrpSpPr>
          <p:grpSpPr>
            <a:xfrm>
              <a:off x="4705543" y="3444608"/>
              <a:ext cx="2362965" cy="1133714"/>
              <a:chOff x="5030476" y="3770480"/>
              <a:chExt cx="1598924" cy="767139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EB8EE252-91D8-4F3F-B7E3-C8363FFC7B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53070" y="3770480"/>
                <a:ext cx="0" cy="740676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7945BB60-D096-4C91-9E81-E57A0D3101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49398" y="4511156"/>
                <a:ext cx="1580002" cy="0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0982F98B-5830-4789-9389-1BFB331B8376}"/>
                  </a:ext>
                </a:extLst>
              </p:cNvPr>
              <p:cNvGrpSpPr/>
              <p:nvPr/>
            </p:nvGrpSpPr>
            <p:grpSpPr>
              <a:xfrm>
                <a:off x="5030476" y="4210834"/>
                <a:ext cx="510536" cy="326785"/>
                <a:chOff x="5666254" y="1521621"/>
                <a:chExt cx="1938796" cy="1240988"/>
              </a:xfrm>
            </p:grpSpPr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id="{BEC45585-40BF-4B9F-9314-DA44BF783457}"/>
                    </a:ext>
                  </a:extLst>
                </p:cNvPr>
                <p:cNvSpPr/>
                <p:nvPr/>
              </p:nvSpPr>
              <p:spPr>
                <a:xfrm>
                  <a:off x="5666254" y="2579239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1D5750BA-DEA5-4200-AF45-7927277D88B2}"/>
                    </a:ext>
                  </a:extLst>
                </p:cNvPr>
                <p:cNvSpPr/>
                <p:nvPr/>
              </p:nvSpPr>
              <p:spPr>
                <a:xfrm>
                  <a:off x="5686246" y="1521621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sp>
              <p:nvSpPr>
                <p:cNvPr id="56" name="Oval 55">
                  <a:extLst>
                    <a:ext uri="{FF2B5EF4-FFF2-40B4-BE49-F238E27FC236}">
                      <a16:creationId xmlns:a16="http://schemas.microsoft.com/office/drawing/2014/main" id="{70C1E251-2C01-4EFE-87EA-D20B50017156}"/>
                    </a:ext>
                  </a:extLst>
                </p:cNvPr>
                <p:cNvSpPr/>
                <p:nvPr/>
              </p:nvSpPr>
              <p:spPr>
                <a:xfrm>
                  <a:off x="7411701" y="2559504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id="{A051607A-520B-44EA-ABB2-50BE0F148AD1}"/>
                    </a:ext>
                  </a:extLst>
                </p:cNvPr>
                <p:cNvSpPr/>
                <p:nvPr/>
              </p:nvSpPr>
              <p:spPr>
                <a:xfrm>
                  <a:off x="7411701" y="1521672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D6D13241-DE82-439A-9E4E-0CFE3B8E65C2}"/>
                    </a:ext>
                  </a:extLst>
                </p:cNvPr>
                <p:cNvCxnSpPr>
                  <a:cxnSpLocks/>
                  <a:stCxn id="55" idx="6"/>
                  <a:endCxn id="57" idx="2"/>
                </p:cNvCxnSpPr>
                <p:nvPr/>
              </p:nvCxnSpPr>
              <p:spPr>
                <a:xfrm>
                  <a:off x="5879595" y="1613306"/>
                  <a:ext cx="1532105" cy="50"/>
                </a:xfrm>
                <a:prstGeom prst="line">
                  <a:avLst/>
                </a:prstGeom>
                <a:ln w="28575">
                  <a:solidFill>
                    <a:srgbClr val="1CA6D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A5B965D2-4003-491C-8F4E-4F6A4DC95A41}"/>
                    </a:ext>
                  </a:extLst>
                </p:cNvPr>
                <p:cNvCxnSpPr>
                  <a:cxnSpLocks/>
                  <a:stCxn id="56" idx="0"/>
                  <a:endCxn id="57" idx="4"/>
                </p:cNvCxnSpPr>
                <p:nvPr/>
              </p:nvCxnSpPr>
              <p:spPr>
                <a:xfrm flipV="1">
                  <a:off x="7508376" y="1705041"/>
                  <a:ext cx="0" cy="854462"/>
                </a:xfrm>
                <a:prstGeom prst="line">
                  <a:avLst/>
                </a:prstGeom>
                <a:ln w="28575">
                  <a:solidFill>
                    <a:srgbClr val="1CA6D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8C0EEB08-0595-45C4-91FB-6F57925568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72465" y="1704992"/>
                  <a:ext cx="1765" cy="874247"/>
                </a:xfrm>
                <a:prstGeom prst="line">
                  <a:avLst/>
                </a:prstGeom>
                <a:ln w="28575">
                  <a:solidFill>
                    <a:srgbClr val="1CA6D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EF93E980-FC82-4668-9D4B-67B718EF53F8}"/>
                  </a:ext>
                </a:extLst>
              </p:cNvPr>
              <p:cNvGrpSpPr/>
              <p:nvPr/>
            </p:nvGrpSpPr>
            <p:grpSpPr>
              <a:xfrm>
                <a:off x="5489512" y="4210834"/>
                <a:ext cx="510536" cy="326785"/>
                <a:chOff x="5666254" y="1521621"/>
                <a:chExt cx="1938796" cy="1240988"/>
              </a:xfrm>
            </p:grpSpPr>
            <p:sp>
              <p:nvSpPr>
                <p:cNvPr id="69" name="Oval 68">
                  <a:extLst>
                    <a:ext uri="{FF2B5EF4-FFF2-40B4-BE49-F238E27FC236}">
                      <a16:creationId xmlns:a16="http://schemas.microsoft.com/office/drawing/2014/main" id="{A54F15C4-BD74-4AF3-AD2F-67FFD2BE1A72}"/>
                    </a:ext>
                  </a:extLst>
                </p:cNvPr>
                <p:cNvSpPr/>
                <p:nvPr/>
              </p:nvSpPr>
              <p:spPr>
                <a:xfrm>
                  <a:off x="5666254" y="2579239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sp>
              <p:nvSpPr>
                <p:cNvPr id="70" name="Oval 69">
                  <a:extLst>
                    <a:ext uri="{FF2B5EF4-FFF2-40B4-BE49-F238E27FC236}">
                      <a16:creationId xmlns:a16="http://schemas.microsoft.com/office/drawing/2014/main" id="{BACE1429-C46C-49E1-8DA4-EB7FA83DE7F9}"/>
                    </a:ext>
                  </a:extLst>
                </p:cNvPr>
                <p:cNvSpPr/>
                <p:nvPr/>
              </p:nvSpPr>
              <p:spPr>
                <a:xfrm>
                  <a:off x="5686246" y="1521621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sp>
              <p:nvSpPr>
                <p:cNvPr id="71" name="Oval 70">
                  <a:extLst>
                    <a:ext uri="{FF2B5EF4-FFF2-40B4-BE49-F238E27FC236}">
                      <a16:creationId xmlns:a16="http://schemas.microsoft.com/office/drawing/2014/main" id="{90819448-A401-49BE-AC18-B06C721C508F}"/>
                    </a:ext>
                  </a:extLst>
                </p:cNvPr>
                <p:cNvSpPr/>
                <p:nvPr/>
              </p:nvSpPr>
              <p:spPr>
                <a:xfrm>
                  <a:off x="7411701" y="2559504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sp>
              <p:nvSpPr>
                <p:cNvPr id="72" name="Oval 71">
                  <a:extLst>
                    <a:ext uri="{FF2B5EF4-FFF2-40B4-BE49-F238E27FC236}">
                      <a16:creationId xmlns:a16="http://schemas.microsoft.com/office/drawing/2014/main" id="{807AC58A-679B-400D-B4E0-50CA607FD25D}"/>
                    </a:ext>
                  </a:extLst>
                </p:cNvPr>
                <p:cNvSpPr/>
                <p:nvPr/>
              </p:nvSpPr>
              <p:spPr>
                <a:xfrm>
                  <a:off x="7411701" y="1521672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cxnSp>
              <p:nvCxnSpPr>
                <p:cNvPr id="73" name="Straight Connector 72">
                  <a:extLst>
                    <a:ext uri="{FF2B5EF4-FFF2-40B4-BE49-F238E27FC236}">
                      <a16:creationId xmlns:a16="http://schemas.microsoft.com/office/drawing/2014/main" id="{D71DA743-753C-4884-B22E-5A9FC40B6E64}"/>
                    </a:ext>
                  </a:extLst>
                </p:cNvPr>
                <p:cNvCxnSpPr>
                  <a:cxnSpLocks/>
                  <a:stCxn id="70" idx="6"/>
                  <a:endCxn id="72" idx="2"/>
                </p:cNvCxnSpPr>
                <p:nvPr/>
              </p:nvCxnSpPr>
              <p:spPr>
                <a:xfrm>
                  <a:off x="5879595" y="1613306"/>
                  <a:ext cx="1532105" cy="50"/>
                </a:xfrm>
                <a:prstGeom prst="line">
                  <a:avLst/>
                </a:prstGeom>
                <a:ln w="28575">
                  <a:solidFill>
                    <a:srgbClr val="1CA6D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Straight Connector 73">
                  <a:extLst>
                    <a:ext uri="{FF2B5EF4-FFF2-40B4-BE49-F238E27FC236}">
                      <a16:creationId xmlns:a16="http://schemas.microsoft.com/office/drawing/2014/main" id="{A407CB2B-9ABC-40F5-B76B-B3A8C7CCAC06}"/>
                    </a:ext>
                  </a:extLst>
                </p:cNvPr>
                <p:cNvCxnSpPr>
                  <a:cxnSpLocks/>
                  <a:stCxn id="71" idx="0"/>
                  <a:endCxn id="72" idx="4"/>
                </p:cNvCxnSpPr>
                <p:nvPr/>
              </p:nvCxnSpPr>
              <p:spPr>
                <a:xfrm flipV="1">
                  <a:off x="7508376" y="1705041"/>
                  <a:ext cx="0" cy="854462"/>
                </a:xfrm>
                <a:prstGeom prst="line">
                  <a:avLst/>
                </a:prstGeom>
                <a:ln w="28575">
                  <a:solidFill>
                    <a:srgbClr val="1CA6D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Straight Connector 74">
                  <a:extLst>
                    <a:ext uri="{FF2B5EF4-FFF2-40B4-BE49-F238E27FC236}">
                      <a16:creationId xmlns:a16="http://schemas.microsoft.com/office/drawing/2014/main" id="{0CC5899F-09D2-48F2-B60F-FE00422D0E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72465" y="1704992"/>
                  <a:ext cx="1765" cy="874247"/>
                </a:xfrm>
                <a:prstGeom prst="line">
                  <a:avLst/>
                </a:prstGeom>
                <a:ln w="28575">
                  <a:solidFill>
                    <a:srgbClr val="1CA6D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" name="Group 75">
                <a:extLst>
                  <a:ext uri="{FF2B5EF4-FFF2-40B4-BE49-F238E27FC236}">
                    <a16:creationId xmlns:a16="http://schemas.microsoft.com/office/drawing/2014/main" id="{BC8F27D1-3E7E-4A19-9F44-C57960518D2F}"/>
                  </a:ext>
                </a:extLst>
              </p:cNvPr>
              <p:cNvGrpSpPr/>
              <p:nvPr/>
            </p:nvGrpSpPr>
            <p:grpSpPr>
              <a:xfrm>
                <a:off x="5946744" y="4210834"/>
                <a:ext cx="510536" cy="326785"/>
                <a:chOff x="5666254" y="1521621"/>
                <a:chExt cx="1938796" cy="1240988"/>
              </a:xfrm>
            </p:grpSpPr>
            <p:sp>
              <p:nvSpPr>
                <p:cNvPr id="77" name="Oval 76">
                  <a:extLst>
                    <a:ext uri="{FF2B5EF4-FFF2-40B4-BE49-F238E27FC236}">
                      <a16:creationId xmlns:a16="http://schemas.microsoft.com/office/drawing/2014/main" id="{92E94D77-490E-4CD1-8D58-AB2D42A8AF9F}"/>
                    </a:ext>
                  </a:extLst>
                </p:cNvPr>
                <p:cNvSpPr/>
                <p:nvPr/>
              </p:nvSpPr>
              <p:spPr>
                <a:xfrm>
                  <a:off x="5666254" y="2579239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sp>
              <p:nvSpPr>
                <p:cNvPr id="78" name="Oval 77">
                  <a:extLst>
                    <a:ext uri="{FF2B5EF4-FFF2-40B4-BE49-F238E27FC236}">
                      <a16:creationId xmlns:a16="http://schemas.microsoft.com/office/drawing/2014/main" id="{C859B8F8-DD13-474C-8E9B-82B393435E61}"/>
                    </a:ext>
                  </a:extLst>
                </p:cNvPr>
                <p:cNvSpPr/>
                <p:nvPr/>
              </p:nvSpPr>
              <p:spPr>
                <a:xfrm>
                  <a:off x="5686246" y="1521621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sp>
              <p:nvSpPr>
                <p:cNvPr id="79" name="Oval 78">
                  <a:extLst>
                    <a:ext uri="{FF2B5EF4-FFF2-40B4-BE49-F238E27FC236}">
                      <a16:creationId xmlns:a16="http://schemas.microsoft.com/office/drawing/2014/main" id="{58C897F1-2ADD-44ED-B35F-B6F5994982EE}"/>
                    </a:ext>
                  </a:extLst>
                </p:cNvPr>
                <p:cNvSpPr/>
                <p:nvPr/>
              </p:nvSpPr>
              <p:spPr>
                <a:xfrm>
                  <a:off x="7411701" y="2559504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sp>
              <p:nvSpPr>
                <p:cNvPr id="80" name="Oval 79">
                  <a:extLst>
                    <a:ext uri="{FF2B5EF4-FFF2-40B4-BE49-F238E27FC236}">
                      <a16:creationId xmlns:a16="http://schemas.microsoft.com/office/drawing/2014/main" id="{FE65DEE9-6AAD-46ED-9614-5D275C69F6A4}"/>
                    </a:ext>
                  </a:extLst>
                </p:cNvPr>
                <p:cNvSpPr/>
                <p:nvPr/>
              </p:nvSpPr>
              <p:spPr>
                <a:xfrm>
                  <a:off x="7411701" y="1521672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cxnSp>
              <p:nvCxnSpPr>
                <p:cNvPr id="81" name="Straight Connector 80">
                  <a:extLst>
                    <a:ext uri="{FF2B5EF4-FFF2-40B4-BE49-F238E27FC236}">
                      <a16:creationId xmlns:a16="http://schemas.microsoft.com/office/drawing/2014/main" id="{B9459E9E-E238-4C2E-B563-7D864FBE527C}"/>
                    </a:ext>
                  </a:extLst>
                </p:cNvPr>
                <p:cNvCxnSpPr>
                  <a:cxnSpLocks/>
                  <a:stCxn id="78" idx="6"/>
                  <a:endCxn id="80" idx="2"/>
                </p:cNvCxnSpPr>
                <p:nvPr/>
              </p:nvCxnSpPr>
              <p:spPr>
                <a:xfrm>
                  <a:off x="5879595" y="1613306"/>
                  <a:ext cx="1532105" cy="50"/>
                </a:xfrm>
                <a:prstGeom prst="line">
                  <a:avLst/>
                </a:prstGeom>
                <a:ln w="28575">
                  <a:solidFill>
                    <a:srgbClr val="1CA6D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Connector 81">
                  <a:extLst>
                    <a:ext uri="{FF2B5EF4-FFF2-40B4-BE49-F238E27FC236}">
                      <a16:creationId xmlns:a16="http://schemas.microsoft.com/office/drawing/2014/main" id="{F1C1086F-803B-4727-8220-02D32624FB5A}"/>
                    </a:ext>
                  </a:extLst>
                </p:cNvPr>
                <p:cNvCxnSpPr>
                  <a:cxnSpLocks/>
                  <a:stCxn id="79" idx="0"/>
                  <a:endCxn id="80" idx="4"/>
                </p:cNvCxnSpPr>
                <p:nvPr/>
              </p:nvCxnSpPr>
              <p:spPr>
                <a:xfrm flipV="1">
                  <a:off x="7508376" y="1705041"/>
                  <a:ext cx="0" cy="854462"/>
                </a:xfrm>
                <a:prstGeom prst="line">
                  <a:avLst/>
                </a:prstGeom>
                <a:ln w="28575">
                  <a:solidFill>
                    <a:srgbClr val="1CA6D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Connector 82">
                  <a:extLst>
                    <a:ext uri="{FF2B5EF4-FFF2-40B4-BE49-F238E27FC236}">
                      <a16:creationId xmlns:a16="http://schemas.microsoft.com/office/drawing/2014/main" id="{1AFCAD4B-6CAB-40B2-82F9-74856F4BF7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72465" y="1704992"/>
                  <a:ext cx="1765" cy="874247"/>
                </a:xfrm>
                <a:prstGeom prst="line">
                  <a:avLst/>
                </a:prstGeom>
                <a:ln w="28575">
                  <a:solidFill>
                    <a:srgbClr val="1CA6D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2A4C0D12-4AE1-4BA1-B613-178894ECCE31}"/>
                  </a:ext>
                </a:extLst>
              </p:cNvPr>
              <p:cNvGrpSpPr/>
              <p:nvPr/>
            </p:nvGrpSpPr>
            <p:grpSpPr>
              <a:xfrm>
                <a:off x="5030476" y="3936974"/>
                <a:ext cx="510536" cy="326785"/>
                <a:chOff x="5666254" y="1521621"/>
                <a:chExt cx="1938796" cy="1240988"/>
              </a:xfrm>
            </p:grpSpPr>
            <p:sp>
              <p:nvSpPr>
                <p:cNvPr id="85" name="Oval 84">
                  <a:extLst>
                    <a:ext uri="{FF2B5EF4-FFF2-40B4-BE49-F238E27FC236}">
                      <a16:creationId xmlns:a16="http://schemas.microsoft.com/office/drawing/2014/main" id="{6A660B39-CE9C-4327-9159-BF3C1DDD428A}"/>
                    </a:ext>
                  </a:extLst>
                </p:cNvPr>
                <p:cNvSpPr/>
                <p:nvPr/>
              </p:nvSpPr>
              <p:spPr>
                <a:xfrm>
                  <a:off x="5666254" y="2579239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sp>
              <p:nvSpPr>
                <p:cNvPr id="86" name="Oval 85">
                  <a:extLst>
                    <a:ext uri="{FF2B5EF4-FFF2-40B4-BE49-F238E27FC236}">
                      <a16:creationId xmlns:a16="http://schemas.microsoft.com/office/drawing/2014/main" id="{6228F41E-FB7A-452F-8CE0-7022B166BE0E}"/>
                    </a:ext>
                  </a:extLst>
                </p:cNvPr>
                <p:cNvSpPr/>
                <p:nvPr/>
              </p:nvSpPr>
              <p:spPr>
                <a:xfrm>
                  <a:off x="5686246" y="1521621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sp>
              <p:nvSpPr>
                <p:cNvPr id="87" name="Oval 86">
                  <a:extLst>
                    <a:ext uri="{FF2B5EF4-FFF2-40B4-BE49-F238E27FC236}">
                      <a16:creationId xmlns:a16="http://schemas.microsoft.com/office/drawing/2014/main" id="{F01E7701-7B5D-412C-A705-236F09EDDF5A}"/>
                    </a:ext>
                  </a:extLst>
                </p:cNvPr>
                <p:cNvSpPr/>
                <p:nvPr/>
              </p:nvSpPr>
              <p:spPr>
                <a:xfrm>
                  <a:off x="7411701" y="2559504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sp>
              <p:nvSpPr>
                <p:cNvPr id="88" name="Oval 87">
                  <a:extLst>
                    <a:ext uri="{FF2B5EF4-FFF2-40B4-BE49-F238E27FC236}">
                      <a16:creationId xmlns:a16="http://schemas.microsoft.com/office/drawing/2014/main" id="{AA123FEC-898D-4A7F-924E-43FF8A94B2CA}"/>
                    </a:ext>
                  </a:extLst>
                </p:cNvPr>
                <p:cNvSpPr/>
                <p:nvPr/>
              </p:nvSpPr>
              <p:spPr>
                <a:xfrm>
                  <a:off x="7411701" y="1521672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4384C96D-76D0-4CC2-B3D0-1525FB5F182E}"/>
                    </a:ext>
                  </a:extLst>
                </p:cNvPr>
                <p:cNvCxnSpPr>
                  <a:cxnSpLocks/>
                  <a:stCxn id="86" idx="6"/>
                  <a:endCxn id="88" idx="2"/>
                </p:cNvCxnSpPr>
                <p:nvPr/>
              </p:nvCxnSpPr>
              <p:spPr>
                <a:xfrm>
                  <a:off x="5879595" y="1613306"/>
                  <a:ext cx="1532105" cy="50"/>
                </a:xfrm>
                <a:prstGeom prst="line">
                  <a:avLst/>
                </a:prstGeom>
                <a:ln w="28575">
                  <a:solidFill>
                    <a:srgbClr val="1CA6D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Straight Connector 89">
                  <a:extLst>
                    <a:ext uri="{FF2B5EF4-FFF2-40B4-BE49-F238E27FC236}">
                      <a16:creationId xmlns:a16="http://schemas.microsoft.com/office/drawing/2014/main" id="{0AAC5894-A2B1-4C83-85DB-CF55100EE2B7}"/>
                    </a:ext>
                  </a:extLst>
                </p:cNvPr>
                <p:cNvCxnSpPr>
                  <a:cxnSpLocks/>
                  <a:stCxn id="87" idx="0"/>
                  <a:endCxn id="88" idx="4"/>
                </p:cNvCxnSpPr>
                <p:nvPr/>
              </p:nvCxnSpPr>
              <p:spPr>
                <a:xfrm flipV="1">
                  <a:off x="7508376" y="1705041"/>
                  <a:ext cx="0" cy="854462"/>
                </a:xfrm>
                <a:prstGeom prst="line">
                  <a:avLst/>
                </a:prstGeom>
                <a:ln w="28575">
                  <a:solidFill>
                    <a:srgbClr val="1CA6D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Straight Connector 90">
                  <a:extLst>
                    <a:ext uri="{FF2B5EF4-FFF2-40B4-BE49-F238E27FC236}">
                      <a16:creationId xmlns:a16="http://schemas.microsoft.com/office/drawing/2014/main" id="{277CA53C-EEAB-477A-9213-7641BE7663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72465" y="1704992"/>
                  <a:ext cx="1765" cy="874247"/>
                </a:xfrm>
                <a:prstGeom prst="line">
                  <a:avLst/>
                </a:prstGeom>
                <a:ln w="28575">
                  <a:solidFill>
                    <a:srgbClr val="1CA6D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5C926356-A352-46D1-8AE0-7DD7D617C31C}"/>
                  </a:ext>
                </a:extLst>
              </p:cNvPr>
              <p:cNvGrpSpPr/>
              <p:nvPr/>
            </p:nvGrpSpPr>
            <p:grpSpPr>
              <a:xfrm>
                <a:off x="5489512" y="3936974"/>
                <a:ext cx="510536" cy="326785"/>
                <a:chOff x="5666254" y="1521621"/>
                <a:chExt cx="1938796" cy="1240988"/>
              </a:xfrm>
            </p:grpSpPr>
            <p:sp>
              <p:nvSpPr>
                <p:cNvPr id="93" name="Oval 92">
                  <a:extLst>
                    <a:ext uri="{FF2B5EF4-FFF2-40B4-BE49-F238E27FC236}">
                      <a16:creationId xmlns:a16="http://schemas.microsoft.com/office/drawing/2014/main" id="{B2E23A15-0874-4099-9778-1A6922B33BE6}"/>
                    </a:ext>
                  </a:extLst>
                </p:cNvPr>
                <p:cNvSpPr/>
                <p:nvPr/>
              </p:nvSpPr>
              <p:spPr>
                <a:xfrm>
                  <a:off x="5666254" y="2579239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sp>
              <p:nvSpPr>
                <p:cNvPr id="94" name="Oval 93">
                  <a:extLst>
                    <a:ext uri="{FF2B5EF4-FFF2-40B4-BE49-F238E27FC236}">
                      <a16:creationId xmlns:a16="http://schemas.microsoft.com/office/drawing/2014/main" id="{0A03125C-7A72-4AEE-B60D-352A9C24B14F}"/>
                    </a:ext>
                  </a:extLst>
                </p:cNvPr>
                <p:cNvSpPr/>
                <p:nvPr/>
              </p:nvSpPr>
              <p:spPr>
                <a:xfrm>
                  <a:off x="5686246" y="1521621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sp>
              <p:nvSpPr>
                <p:cNvPr id="95" name="Oval 94">
                  <a:extLst>
                    <a:ext uri="{FF2B5EF4-FFF2-40B4-BE49-F238E27FC236}">
                      <a16:creationId xmlns:a16="http://schemas.microsoft.com/office/drawing/2014/main" id="{69E5CBA5-AA47-4B1B-91AB-C4C7E750BFC4}"/>
                    </a:ext>
                  </a:extLst>
                </p:cNvPr>
                <p:cNvSpPr/>
                <p:nvPr/>
              </p:nvSpPr>
              <p:spPr>
                <a:xfrm>
                  <a:off x="7411701" y="2559504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sp>
              <p:nvSpPr>
                <p:cNvPr id="96" name="Oval 95">
                  <a:extLst>
                    <a:ext uri="{FF2B5EF4-FFF2-40B4-BE49-F238E27FC236}">
                      <a16:creationId xmlns:a16="http://schemas.microsoft.com/office/drawing/2014/main" id="{743D3AD4-E349-4D0D-9A06-3CB608A2D8F4}"/>
                    </a:ext>
                  </a:extLst>
                </p:cNvPr>
                <p:cNvSpPr/>
                <p:nvPr/>
              </p:nvSpPr>
              <p:spPr>
                <a:xfrm>
                  <a:off x="7411701" y="1521672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cxnSp>
              <p:nvCxnSpPr>
                <p:cNvPr id="97" name="Straight Connector 96">
                  <a:extLst>
                    <a:ext uri="{FF2B5EF4-FFF2-40B4-BE49-F238E27FC236}">
                      <a16:creationId xmlns:a16="http://schemas.microsoft.com/office/drawing/2014/main" id="{BDD2431B-9900-4C50-9962-AD86C0E21D56}"/>
                    </a:ext>
                  </a:extLst>
                </p:cNvPr>
                <p:cNvCxnSpPr>
                  <a:cxnSpLocks/>
                  <a:stCxn id="94" idx="6"/>
                  <a:endCxn id="96" idx="2"/>
                </p:cNvCxnSpPr>
                <p:nvPr/>
              </p:nvCxnSpPr>
              <p:spPr>
                <a:xfrm>
                  <a:off x="5879595" y="1613306"/>
                  <a:ext cx="1532105" cy="50"/>
                </a:xfrm>
                <a:prstGeom prst="line">
                  <a:avLst/>
                </a:prstGeom>
                <a:ln w="28575">
                  <a:solidFill>
                    <a:srgbClr val="1CA6D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Straight Connector 97">
                  <a:extLst>
                    <a:ext uri="{FF2B5EF4-FFF2-40B4-BE49-F238E27FC236}">
                      <a16:creationId xmlns:a16="http://schemas.microsoft.com/office/drawing/2014/main" id="{B2F0E76A-388E-4241-B4AE-67BA4A9ED591}"/>
                    </a:ext>
                  </a:extLst>
                </p:cNvPr>
                <p:cNvCxnSpPr>
                  <a:cxnSpLocks/>
                  <a:stCxn id="95" idx="0"/>
                  <a:endCxn id="96" idx="4"/>
                </p:cNvCxnSpPr>
                <p:nvPr/>
              </p:nvCxnSpPr>
              <p:spPr>
                <a:xfrm flipV="1">
                  <a:off x="7508376" y="1705041"/>
                  <a:ext cx="0" cy="854462"/>
                </a:xfrm>
                <a:prstGeom prst="line">
                  <a:avLst/>
                </a:prstGeom>
                <a:ln w="28575">
                  <a:solidFill>
                    <a:srgbClr val="1CA6D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Straight Connector 98">
                  <a:extLst>
                    <a:ext uri="{FF2B5EF4-FFF2-40B4-BE49-F238E27FC236}">
                      <a16:creationId xmlns:a16="http://schemas.microsoft.com/office/drawing/2014/main" id="{C2FC0EC0-AD9B-42F9-B432-DE14B9462A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72465" y="1704992"/>
                  <a:ext cx="1765" cy="874247"/>
                </a:xfrm>
                <a:prstGeom prst="line">
                  <a:avLst/>
                </a:prstGeom>
                <a:ln w="28575">
                  <a:solidFill>
                    <a:srgbClr val="1CA6D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1B65415A-4120-4E0F-855B-5B83718C122B}"/>
                  </a:ext>
                </a:extLst>
              </p:cNvPr>
              <p:cNvGrpSpPr/>
              <p:nvPr/>
            </p:nvGrpSpPr>
            <p:grpSpPr>
              <a:xfrm>
                <a:off x="5946744" y="3936974"/>
                <a:ext cx="510536" cy="326785"/>
                <a:chOff x="5666254" y="1521621"/>
                <a:chExt cx="1938796" cy="1240988"/>
              </a:xfrm>
            </p:grpSpPr>
            <p:sp>
              <p:nvSpPr>
                <p:cNvPr id="101" name="Oval 100">
                  <a:extLst>
                    <a:ext uri="{FF2B5EF4-FFF2-40B4-BE49-F238E27FC236}">
                      <a16:creationId xmlns:a16="http://schemas.microsoft.com/office/drawing/2014/main" id="{23972843-DE2D-45A1-9B51-1C8E9FF71F8E}"/>
                    </a:ext>
                  </a:extLst>
                </p:cNvPr>
                <p:cNvSpPr/>
                <p:nvPr/>
              </p:nvSpPr>
              <p:spPr>
                <a:xfrm>
                  <a:off x="5666254" y="2579239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sp>
              <p:nvSpPr>
                <p:cNvPr id="102" name="Oval 101">
                  <a:extLst>
                    <a:ext uri="{FF2B5EF4-FFF2-40B4-BE49-F238E27FC236}">
                      <a16:creationId xmlns:a16="http://schemas.microsoft.com/office/drawing/2014/main" id="{1599C4EE-1451-4FEA-9F80-B964BAEBE4D4}"/>
                    </a:ext>
                  </a:extLst>
                </p:cNvPr>
                <p:cNvSpPr/>
                <p:nvPr/>
              </p:nvSpPr>
              <p:spPr>
                <a:xfrm>
                  <a:off x="5686246" y="1521621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sp>
              <p:nvSpPr>
                <p:cNvPr id="103" name="Oval 102">
                  <a:extLst>
                    <a:ext uri="{FF2B5EF4-FFF2-40B4-BE49-F238E27FC236}">
                      <a16:creationId xmlns:a16="http://schemas.microsoft.com/office/drawing/2014/main" id="{B1720515-497D-403D-AF26-9006236315B3}"/>
                    </a:ext>
                  </a:extLst>
                </p:cNvPr>
                <p:cNvSpPr/>
                <p:nvPr/>
              </p:nvSpPr>
              <p:spPr>
                <a:xfrm>
                  <a:off x="7411701" y="2559504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sp>
              <p:nvSpPr>
                <p:cNvPr id="104" name="Oval 103">
                  <a:extLst>
                    <a:ext uri="{FF2B5EF4-FFF2-40B4-BE49-F238E27FC236}">
                      <a16:creationId xmlns:a16="http://schemas.microsoft.com/office/drawing/2014/main" id="{3D7B77DB-B713-4C57-9270-63D8EF58CB43}"/>
                    </a:ext>
                  </a:extLst>
                </p:cNvPr>
                <p:cNvSpPr/>
                <p:nvPr/>
              </p:nvSpPr>
              <p:spPr>
                <a:xfrm>
                  <a:off x="7411701" y="1521672"/>
                  <a:ext cx="193349" cy="18337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7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Open Sans" panose="020B0606030504020204" pitchFamily="34" charset="0"/>
                  </a:endParaRPr>
                </a:p>
              </p:txBody>
            </p:sp>
            <p:cxnSp>
              <p:nvCxnSpPr>
                <p:cNvPr id="105" name="Straight Connector 104">
                  <a:extLst>
                    <a:ext uri="{FF2B5EF4-FFF2-40B4-BE49-F238E27FC236}">
                      <a16:creationId xmlns:a16="http://schemas.microsoft.com/office/drawing/2014/main" id="{2C85E863-49C4-4B07-9B19-B15D1795CEAE}"/>
                    </a:ext>
                  </a:extLst>
                </p:cNvPr>
                <p:cNvCxnSpPr>
                  <a:cxnSpLocks/>
                  <a:stCxn id="102" idx="6"/>
                  <a:endCxn id="104" idx="2"/>
                </p:cNvCxnSpPr>
                <p:nvPr/>
              </p:nvCxnSpPr>
              <p:spPr>
                <a:xfrm>
                  <a:off x="5879595" y="1613306"/>
                  <a:ext cx="1532105" cy="50"/>
                </a:xfrm>
                <a:prstGeom prst="line">
                  <a:avLst/>
                </a:prstGeom>
                <a:ln w="28575">
                  <a:solidFill>
                    <a:srgbClr val="1CA6D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Straight Connector 105">
                  <a:extLst>
                    <a:ext uri="{FF2B5EF4-FFF2-40B4-BE49-F238E27FC236}">
                      <a16:creationId xmlns:a16="http://schemas.microsoft.com/office/drawing/2014/main" id="{CF55CD11-693A-4EEF-972E-6174260A1F2C}"/>
                    </a:ext>
                  </a:extLst>
                </p:cNvPr>
                <p:cNvCxnSpPr>
                  <a:cxnSpLocks/>
                  <a:stCxn id="103" idx="0"/>
                  <a:endCxn id="104" idx="4"/>
                </p:cNvCxnSpPr>
                <p:nvPr/>
              </p:nvCxnSpPr>
              <p:spPr>
                <a:xfrm flipV="1">
                  <a:off x="7508376" y="1705041"/>
                  <a:ext cx="0" cy="854462"/>
                </a:xfrm>
                <a:prstGeom prst="line">
                  <a:avLst/>
                </a:prstGeom>
                <a:ln w="28575">
                  <a:solidFill>
                    <a:srgbClr val="1CA6D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Straight Connector 106">
                  <a:extLst>
                    <a:ext uri="{FF2B5EF4-FFF2-40B4-BE49-F238E27FC236}">
                      <a16:creationId xmlns:a16="http://schemas.microsoft.com/office/drawing/2014/main" id="{228F940B-4590-4E4A-8098-25CDFF1C56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772465" y="1704992"/>
                  <a:ext cx="1765" cy="874247"/>
                </a:xfrm>
                <a:prstGeom prst="line">
                  <a:avLst/>
                </a:prstGeom>
                <a:ln w="28575">
                  <a:solidFill>
                    <a:srgbClr val="1CA6D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A7A42A2A-098D-47F3-9FBE-14BDEF107477}"/>
                </a:ext>
              </a:extLst>
            </p:cNvPr>
            <p:cNvSpPr txBox="1"/>
            <p:nvPr/>
          </p:nvSpPr>
          <p:spPr>
            <a:xfrm>
              <a:off x="4470359" y="4329652"/>
              <a:ext cx="4942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tx1"/>
                  </a:solidFill>
                  <a:latin typeface="+mj-lt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11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6B89BF0D-54DA-433F-ABC7-3C4BD2605A62}"/>
                </a:ext>
              </a:extLst>
            </p:cNvPr>
            <p:cNvSpPr txBox="1"/>
            <p:nvPr/>
          </p:nvSpPr>
          <p:spPr>
            <a:xfrm>
              <a:off x="5144565" y="4337701"/>
              <a:ext cx="4942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tx1"/>
                  </a:solidFill>
                  <a:latin typeface="+mj-lt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21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D5686F5A-916A-41C5-B48B-EB8FA5D70C99}"/>
                </a:ext>
              </a:extLst>
            </p:cNvPr>
            <p:cNvSpPr txBox="1"/>
            <p:nvPr/>
          </p:nvSpPr>
          <p:spPr>
            <a:xfrm>
              <a:off x="5818771" y="4335268"/>
              <a:ext cx="4942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tx1"/>
                  </a:solidFill>
                  <a:latin typeface="+mj-lt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31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19BE3725-AE18-46EA-9649-2905EBA79B85}"/>
                </a:ext>
              </a:extLst>
            </p:cNvPr>
            <p:cNvSpPr txBox="1"/>
            <p:nvPr/>
          </p:nvSpPr>
          <p:spPr>
            <a:xfrm>
              <a:off x="6501553" y="4335268"/>
              <a:ext cx="4942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tx1"/>
                  </a:solidFill>
                  <a:latin typeface="+mj-lt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41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34319C14-03D7-49CD-B052-285C9F37B24F}"/>
                </a:ext>
              </a:extLst>
            </p:cNvPr>
            <p:cNvSpPr txBox="1"/>
            <p:nvPr/>
          </p:nvSpPr>
          <p:spPr>
            <a:xfrm>
              <a:off x="4470359" y="3902305"/>
              <a:ext cx="4942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tx1"/>
                  </a:solidFill>
                  <a:latin typeface="+mj-lt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12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0B4D0AC5-7F13-4011-907B-9A8F4814725B}"/>
                </a:ext>
              </a:extLst>
            </p:cNvPr>
            <p:cNvSpPr txBox="1"/>
            <p:nvPr/>
          </p:nvSpPr>
          <p:spPr>
            <a:xfrm>
              <a:off x="5144565" y="3910354"/>
              <a:ext cx="4942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tx1"/>
                  </a:solidFill>
                  <a:latin typeface="+mj-lt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22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F290438B-A290-4106-B5A5-D2FB2CF6FC0A}"/>
                </a:ext>
              </a:extLst>
            </p:cNvPr>
            <p:cNvSpPr txBox="1"/>
            <p:nvPr/>
          </p:nvSpPr>
          <p:spPr>
            <a:xfrm>
              <a:off x="5818771" y="3907921"/>
              <a:ext cx="4942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tx1"/>
                  </a:solidFill>
                  <a:latin typeface="+mj-lt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32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542B7E53-A4A1-435D-9613-19D335B5640B}"/>
                </a:ext>
              </a:extLst>
            </p:cNvPr>
            <p:cNvSpPr txBox="1"/>
            <p:nvPr/>
          </p:nvSpPr>
          <p:spPr>
            <a:xfrm>
              <a:off x="6501553" y="3907921"/>
              <a:ext cx="4942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tx1"/>
                  </a:solidFill>
                  <a:latin typeface="+mj-lt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42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FA88BD60-5F13-430A-9C07-3CAF1E9BE72B}"/>
                </a:ext>
              </a:extLst>
            </p:cNvPr>
            <p:cNvSpPr txBox="1"/>
            <p:nvPr/>
          </p:nvSpPr>
          <p:spPr>
            <a:xfrm>
              <a:off x="4470359" y="3499149"/>
              <a:ext cx="4942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tx1"/>
                  </a:solidFill>
                  <a:latin typeface="+mj-lt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13</a:t>
              </a: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7DCA3668-BB38-487E-93A6-06F405EBC388}"/>
                </a:ext>
              </a:extLst>
            </p:cNvPr>
            <p:cNvSpPr txBox="1"/>
            <p:nvPr/>
          </p:nvSpPr>
          <p:spPr>
            <a:xfrm>
              <a:off x="5144565" y="3507198"/>
              <a:ext cx="4942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tx1"/>
                  </a:solidFill>
                  <a:latin typeface="+mj-lt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23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C08C6BDE-2953-40C4-AE94-1DD2BEA5C369}"/>
                </a:ext>
              </a:extLst>
            </p:cNvPr>
            <p:cNvSpPr txBox="1"/>
            <p:nvPr/>
          </p:nvSpPr>
          <p:spPr>
            <a:xfrm>
              <a:off x="5818771" y="3504765"/>
              <a:ext cx="4942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tx1"/>
                  </a:solidFill>
                  <a:latin typeface="+mj-lt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33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6C088E9D-61E4-45B8-9018-E5A15B8D2A94}"/>
                </a:ext>
              </a:extLst>
            </p:cNvPr>
            <p:cNvSpPr txBox="1"/>
            <p:nvPr/>
          </p:nvSpPr>
          <p:spPr>
            <a:xfrm>
              <a:off x="6501553" y="3504765"/>
              <a:ext cx="4942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tx1"/>
                  </a:solidFill>
                  <a:latin typeface="+mj-lt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43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79018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77201"/>
            <a:ext cx="5116187" cy="262691"/>
          </a:xfrm>
        </p:spPr>
        <p:txBody>
          <a:bodyPr/>
          <a:lstStyle/>
          <a:p>
            <a:r>
              <a:rPr lang="it-IT" dirty="0"/>
              <a:t>PYTHON BASICS</a:t>
            </a:r>
          </a:p>
        </p:txBody>
      </p:sp>
      <p:sp>
        <p:nvSpPr>
          <p:cNvPr id="47" name="Rettangolo 9">
            <a:extLst>
              <a:ext uri="{FF2B5EF4-FFF2-40B4-BE49-F238E27FC236}">
                <a16:creationId xmlns:a16="http://schemas.microsoft.com/office/drawing/2014/main" id="{7B275671-5EB5-4C3A-AEAF-66BA7853338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8" name="Triangolo isoscele 12">
            <a:extLst>
              <a:ext uri="{FF2B5EF4-FFF2-40B4-BE49-F238E27FC236}">
                <a16:creationId xmlns:a16="http://schemas.microsoft.com/office/drawing/2014/main" id="{07A3B516-8D67-454B-9FAB-2A5E9E9D4284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9" name="Rettangolo 15">
            <a:extLst>
              <a:ext uri="{FF2B5EF4-FFF2-40B4-BE49-F238E27FC236}">
                <a16:creationId xmlns:a16="http://schemas.microsoft.com/office/drawing/2014/main" id="{839B8D8C-FA6E-418F-B43D-49172F57DCB5}"/>
              </a:ext>
            </a:extLst>
          </p:cNvPr>
          <p:cNvSpPr/>
          <p:nvPr/>
        </p:nvSpPr>
        <p:spPr>
          <a:xfrm>
            <a:off x="7396163" y="4165592"/>
            <a:ext cx="1747838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Python Basics</a:t>
            </a:r>
          </a:p>
        </p:txBody>
      </p:sp>
      <p:sp>
        <p:nvSpPr>
          <p:cNvPr id="9" name="CasellaDiTesto 7">
            <a:extLst>
              <a:ext uri="{FF2B5EF4-FFF2-40B4-BE49-F238E27FC236}">
                <a16:creationId xmlns:a16="http://schemas.microsoft.com/office/drawing/2014/main" id="{81E1EBC0-7670-4937-B675-66425BE7B951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22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Segnaposto testo 3">
            <a:extLst>
              <a:ext uri="{FF2B5EF4-FFF2-40B4-BE49-F238E27FC236}">
                <a16:creationId xmlns:a16="http://schemas.microsoft.com/office/drawing/2014/main" id="{4FFBA253-A09C-4794-9717-B6436B04DEFB}"/>
              </a:ext>
            </a:extLst>
          </p:cNvPr>
          <p:cNvSpPr txBox="1">
            <a:spLocks/>
          </p:cNvSpPr>
          <p:nvPr/>
        </p:nvSpPr>
        <p:spPr>
          <a:xfrm>
            <a:off x="364893" y="543070"/>
            <a:ext cx="7626582" cy="446231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C:\Program Files\STKO\python.exe</a:t>
            </a:r>
          </a:p>
          <a:p>
            <a:pPr marL="266700">
              <a:buClr>
                <a:schemeClr val="accent4">
                  <a:lumMod val="60000"/>
                  <a:lumOff val="40000"/>
                </a:schemeClr>
              </a:buClr>
            </a:pPr>
            <a:r>
              <a:rPr lang="it-IT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python</a:t>
            </a: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version</a:t>
            </a: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 3.6.6</a:t>
            </a:r>
          </a:p>
          <a:p>
            <a:pPr marL="266700">
              <a:buClr>
                <a:schemeClr val="accent4">
                  <a:lumMod val="60000"/>
                  <a:lumOff val="40000"/>
                </a:schemeClr>
              </a:buClr>
            </a:pPr>
            <a:endParaRPr lang="it-IT" sz="1100" dirty="0">
              <a:solidFill>
                <a:schemeClr val="tx1"/>
              </a:solidFill>
              <a:latin typeface="Open Sans" panose="020B0606030504020204" pitchFamily="34" charset="0"/>
              <a:ea typeface="Open Sans Semibold" panose="020B0706030804020204" pitchFamily="34" charset="0"/>
              <a:cs typeface="Open Sans Semibold" panose="020B0706030804020204" pitchFamily="34" charset="0"/>
              <a:sym typeface="News Cycle"/>
            </a:endParaRPr>
          </a:p>
          <a:p>
            <a:pPr marL="266700">
              <a:buClr>
                <a:schemeClr val="accent4">
                  <a:lumMod val="60000"/>
                  <a:lumOff val="40000"/>
                </a:schemeClr>
              </a:buClr>
            </a:pPr>
            <a:endParaRPr lang="it-IT" sz="1100" dirty="0">
              <a:solidFill>
                <a:schemeClr val="tx1"/>
              </a:solidFill>
              <a:latin typeface="Open Sans" panose="020B0606030504020204" pitchFamily="34" charset="0"/>
              <a:ea typeface="Open Sans Semibold" panose="020B0706030804020204" pitchFamily="34" charset="0"/>
              <a:cs typeface="Open Sans Semibold" panose="020B0706030804020204" pitchFamily="34" charset="0"/>
              <a:sym typeface="News Cycle"/>
            </a:endParaRP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Data </a:t>
            </a:r>
            <a:r>
              <a:rPr lang="it-IT" sz="1600" b="1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types</a:t>
            </a:r>
            <a:endParaRPr lang="it-IT" dirty="0">
              <a:solidFill>
                <a:schemeClr val="tx1"/>
              </a:solidFill>
              <a:latin typeface="Open Sans" panose="020B06060305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266700">
              <a:buClr>
                <a:schemeClr val="accent4">
                  <a:lumMod val="60000"/>
                  <a:lumOff val="40000"/>
                </a:schemeClr>
              </a:buClr>
            </a:pP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(</a:t>
            </a: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text, numeric, sequence, mapping, </a:t>
            </a:r>
            <a:r>
              <a:rPr lang="en-GB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booleans</a:t>
            </a: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etc…)</a:t>
            </a: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 - </a:t>
            </a:r>
            <a:r>
              <a:rPr lang="it-IT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not</a:t>
            </a: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everything</a:t>
            </a: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is</a:t>
            </a: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string</a:t>
            </a: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here</a:t>
            </a: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as</a:t>
            </a: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in </a:t>
            </a:r>
            <a:r>
              <a:rPr lang="it-IT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tcl</a:t>
            </a:r>
            <a:endParaRPr lang="it-IT" sz="1100" dirty="0">
              <a:solidFill>
                <a:schemeClr val="tx1"/>
              </a:solidFill>
              <a:latin typeface="Open Sans" panose="020B06060305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Display info			</a:t>
            </a:r>
            <a:r>
              <a:rPr lang="it-IT" dirty="0" err="1">
                <a:solidFill>
                  <a:srgbClr val="1CA6DF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print</a:t>
            </a:r>
            <a:endParaRPr lang="it-IT" dirty="0">
              <a:solidFill>
                <a:srgbClr val="1CA6DF"/>
              </a:solidFill>
              <a:latin typeface="Arial" panose="020B0604020202020204" pitchFamily="34" charset="0"/>
              <a:ea typeface="Open Sans Semibold" panose="020B0706030804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Variables</a:t>
            </a:r>
            <a:r>
              <a:rPr lang="it-IT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(</a:t>
            </a:r>
            <a:r>
              <a:rPr lang="it-IT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definition</a:t>
            </a:r>
            <a:r>
              <a:rPr lang="it-IT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it-IT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substitution</a:t>
            </a:r>
            <a:r>
              <a:rPr lang="it-IT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it-IT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operations</a:t>
            </a:r>
            <a:r>
              <a:rPr lang="it-IT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(</a:t>
            </a:r>
            <a:r>
              <a:rPr lang="en-GB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arithmetic, assignment, logical, etc..)</a:t>
            </a: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Data </a:t>
            </a:r>
            <a:r>
              <a:rPr lang="it-IT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type</a:t>
            </a:r>
            <a:r>
              <a:rPr lang="it-IT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casting	</a:t>
            </a: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Control </a:t>
            </a:r>
            <a:r>
              <a:rPr lang="it-IT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structures</a:t>
            </a:r>
            <a:r>
              <a:rPr lang="it-IT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		</a:t>
            </a:r>
            <a:r>
              <a:rPr lang="it-IT" dirty="0" err="1">
                <a:solidFill>
                  <a:srgbClr val="1CA6DF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if</a:t>
            </a:r>
            <a:r>
              <a:rPr lang="it-IT" dirty="0">
                <a:solidFill>
                  <a:srgbClr val="1CA6DF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, </a:t>
            </a:r>
            <a:r>
              <a:rPr lang="it-IT" dirty="0" err="1">
                <a:solidFill>
                  <a:srgbClr val="1CA6DF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while</a:t>
            </a:r>
            <a:r>
              <a:rPr lang="it-IT" dirty="0">
                <a:solidFill>
                  <a:srgbClr val="1CA6DF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, for, </a:t>
            </a:r>
            <a:r>
              <a:rPr lang="it-IT" dirty="0" err="1">
                <a:solidFill>
                  <a:srgbClr val="1CA6DF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foreach</a:t>
            </a:r>
            <a:endParaRPr lang="it-IT" dirty="0">
              <a:solidFill>
                <a:srgbClr val="1CA6DF"/>
              </a:solidFill>
              <a:latin typeface="Arial" panose="020B0604020202020204" pitchFamily="34" charset="0"/>
              <a:ea typeface="Open Sans Semibold" panose="020B0706030804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Functions</a:t>
            </a:r>
            <a:r>
              <a:rPr lang="it-IT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			</a:t>
            </a:r>
            <a:r>
              <a:rPr lang="it-IT" dirty="0" err="1">
                <a:solidFill>
                  <a:srgbClr val="1CA6DF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def</a:t>
            </a:r>
            <a:r>
              <a:rPr lang="it-IT" dirty="0">
                <a:solidFill>
                  <a:srgbClr val="1CA6DF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 ()</a:t>
            </a: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Object </a:t>
            </a:r>
            <a:r>
              <a:rPr lang="it-IT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oriented</a:t>
            </a:r>
            <a:r>
              <a:rPr lang="it-IT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programming (classes)	</a:t>
            </a:r>
            <a:r>
              <a:rPr lang="it-IT" dirty="0">
                <a:solidFill>
                  <a:srgbClr val="1CA6DF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class () </a:t>
            </a:r>
            <a:r>
              <a:rPr lang="it-IT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	</a:t>
            </a: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File </a:t>
            </a:r>
            <a:r>
              <a:rPr lang="it-IT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manipulation</a:t>
            </a:r>
            <a:r>
              <a:rPr lang="it-IT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and sourcing	</a:t>
            </a:r>
            <a:r>
              <a:rPr lang="it-IT" dirty="0">
                <a:solidFill>
                  <a:srgbClr val="1CA6DF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open</a:t>
            </a:r>
            <a:r>
              <a:rPr lang="it-IT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Importing</a:t>
            </a:r>
            <a:r>
              <a:rPr lang="it-IT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external</a:t>
            </a:r>
            <a:r>
              <a:rPr lang="it-IT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packages		</a:t>
            </a:r>
            <a:r>
              <a:rPr lang="it-IT" dirty="0">
                <a:solidFill>
                  <a:srgbClr val="1CA6DF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import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it-IT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There</a:t>
            </a:r>
            <a:r>
              <a:rPr lang="it-IT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is</a:t>
            </a:r>
            <a:r>
              <a:rPr lang="it-IT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an STKO </a:t>
            </a:r>
            <a:r>
              <a:rPr lang="it-IT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specific</a:t>
            </a:r>
            <a:r>
              <a:rPr lang="it-IT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Python Package: </a:t>
            </a:r>
            <a:r>
              <a:rPr lang="it-IT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PyMpc</a:t>
            </a:r>
            <a:endParaRPr lang="it-IT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8F97259-5F57-421E-A3F7-3EA3CAB76649}"/>
              </a:ext>
            </a:extLst>
          </p:cNvPr>
          <p:cNvSpPr txBox="1"/>
          <p:nvPr/>
        </p:nvSpPr>
        <p:spPr>
          <a:xfrm>
            <a:off x="5402580" y="90052"/>
            <a:ext cx="347472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Check out Python </a:t>
            </a:r>
            <a:r>
              <a:rPr lang="it-IT" sz="105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official</a:t>
            </a:r>
            <a:r>
              <a:rPr lang="it-IT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5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documentation</a:t>
            </a:r>
            <a:r>
              <a:rPr lang="it-IT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</a:p>
          <a:p>
            <a:pPr algn="r"/>
            <a:r>
              <a:rPr lang="it-IT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https://docs.python.org/3/tutorial/index.html</a:t>
            </a:r>
            <a:endParaRPr lang="it-IT" sz="105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endParaRPr lang="it-IT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3C6030-4EC4-4207-951C-EC39FB93A8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4338" y="551244"/>
            <a:ext cx="4161473" cy="90791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D19E7F5-2E41-4C98-BD49-4EAB1D20B358}"/>
              </a:ext>
            </a:extLst>
          </p:cNvPr>
          <p:cNvSpPr txBox="1"/>
          <p:nvPr/>
        </p:nvSpPr>
        <p:spPr>
          <a:xfrm>
            <a:off x="3483474" y="4854650"/>
            <a:ext cx="347472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Check out </a:t>
            </a:r>
            <a:r>
              <a:rPr lang="it-IT" sz="105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/>
              </a:rPr>
              <a:t>PyMpc</a:t>
            </a:r>
            <a:r>
              <a:rPr lang="it-IT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/>
              </a:rPr>
              <a:t> </a:t>
            </a:r>
            <a:r>
              <a:rPr lang="it-IT" sz="105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/>
              </a:rPr>
              <a:t>documentation</a:t>
            </a:r>
            <a:endParaRPr lang="it-IT" sz="105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6" name="Picture 15" descr="Text&#10;&#10;Description automatically generated">
            <a:extLst>
              <a:ext uri="{FF2B5EF4-FFF2-40B4-BE49-F238E27FC236}">
                <a16:creationId xmlns:a16="http://schemas.microsoft.com/office/drawing/2014/main" id="{60ABAC49-3DBC-4F5A-8161-6BFA03E9F6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741740">
            <a:off x="5134046" y="4656272"/>
            <a:ext cx="1550131" cy="620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47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23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7367DE26-D4B0-4083-9E63-72AFE4D405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724007" cy="262691"/>
          </a:xfrm>
        </p:spPr>
        <p:txBody>
          <a:bodyPr/>
          <a:lstStyle/>
          <a:p>
            <a:r>
              <a:rPr lang="en-US" dirty="0"/>
              <a:t>EXAMPLE </a:t>
            </a:r>
            <a:r>
              <a:rPr lang="en-US" sz="1800" i="1" dirty="0"/>
              <a:t>(2D portal fram</a:t>
            </a:r>
            <a:r>
              <a:rPr lang="en-US" i="1" dirty="0"/>
              <a:t>e distributed load</a:t>
            </a:r>
            <a:r>
              <a:rPr lang="en-US" sz="1800" i="1" dirty="0"/>
              <a:t>)  </a:t>
            </a:r>
            <a:r>
              <a:rPr lang="en-US" sz="1800" dirty="0">
                <a:solidFill>
                  <a:srgbClr val="1CA6DF"/>
                </a:solidFill>
              </a:rPr>
              <a:t>in STKO</a:t>
            </a:r>
          </a:p>
          <a:p>
            <a:endParaRPr lang="en-US" b="0" i="1" dirty="0"/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Example (STKO)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08E429-6AC3-48A6-BC11-BF1FED61BA56}"/>
              </a:ext>
            </a:extLst>
          </p:cNvPr>
          <p:cNvSpPr txBox="1"/>
          <p:nvPr/>
        </p:nvSpPr>
        <p:spPr>
          <a:xfrm>
            <a:off x="1054418" y="4798123"/>
            <a:ext cx="58635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See</a:t>
            </a:r>
            <a:r>
              <a:rPr lang="it-IT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support file: </a:t>
            </a:r>
            <a:r>
              <a:rPr lang="it-IT" b="1" i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ex3.scd </a:t>
            </a:r>
            <a:r>
              <a:rPr lang="it-IT" b="1" i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and</a:t>
            </a:r>
            <a:r>
              <a:rPr lang="it-IT" b="1" i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utils_1.py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21D5316-C3ED-4DB0-B9F2-EB92FB9423EA}"/>
              </a:ext>
            </a:extLst>
          </p:cNvPr>
          <p:cNvCxnSpPr/>
          <p:nvPr/>
        </p:nvCxnSpPr>
        <p:spPr>
          <a:xfrm flipV="1">
            <a:off x="3006090" y="582930"/>
            <a:ext cx="0" cy="218694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12A9C07-1DD7-4E41-B190-7A6CE01F2F7F}"/>
              </a:ext>
            </a:extLst>
          </p:cNvPr>
          <p:cNvCxnSpPr/>
          <p:nvPr/>
        </p:nvCxnSpPr>
        <p:spPr>
          <a:xfrm flipV="1">
            <a:off x="5661660" y="582930"/>
            <a:ext cx="0" cy="218694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egnaposto testo 3">
            <a:extLst>
              <a:ext uri="{FF2B5EF4-FFF2-40B4-BE49-F238E27FC236}">
                <a16:creationId xmlns:a16="http://schemas.microsoft.com/office/drawing/2014/main" id="{6BBAE8D8-2DB8-4E5B-9F2F-B85DC1A54B66}"/>
              </a:ext>
            </a:extLst>
          </p:cNvPr>
          <p:cNvSpPr txBox="1">
            <a:spLocks/>
          </p:cNvSpPr>
          <p:nvPr/>
        </p:nvSpPr>
        <p:spPr>
          <a:xfrm>
            <a:off x="3032759" y="3097529"/>
            <a:ext cx="4183381" cy="16392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Model setup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Simple </a:t>
            </a:r>
            <a:r>
              <a:rPr lang="it-IT" sz="1600" b="1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python</a:t>
            </a:r>
            <a:r>
              <a:rPr lang="it-IT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 script to </a:t>
            </a:r>
            <a:r>
              <a:rPr lang="it-IT" sz="1600" b="1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define</a:t>
            </a:r>
            <a:r>
              <a:rPr lang="it-IT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 an </a:t>
            </a:r>
            <a:r>
              <a:rPr lang="it-IT" sz="1600" b="1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attribute</a:t>
            </a:r>
            <a:r>
              <a:rPr lang="it-IT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 </a:t>
            </a:r>
            <a:r>
              <a:rPr lang="it-IT" sz="1600" b="1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value</a:t>
            </a:r>
            <a:endParaRPr lang="it-IT" sz="1600" b="1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  <a:sym typeface="News Cycle"/>
            </a:endParaRP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b="1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Result</a:t>
            </a:r>
            <a:r>
              <a:rPr lang="it-IT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 </a:t>
            </a:r>
            <a:r>
              <a:rPr lang="it-IT" sz="1600" b="1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comparison</a:t>
            </a:r>
            <a:r>
              <a:rPr lang="it-IT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 with </a:t>
            </a:r>
            <a:r>
              <a:rPr lang="it-IT" sz="1600" b="1" i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ex2bis.tcl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D56035F-2E49-4CEE-8185-30DC8458B7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18" y="2319191"/>
            <a:ext cx="2279712" cy="2574196"/>
          </a:xfrm>
          <a:prstGeom prst="rect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</p:pic>
    </p:spTree>
    <p:extLst>
      <p:ext uri="{BB962C8B-B14F-4D97-AF65-F5344CB8AC3E}">
        <p14:creationId xmlns:p14="http://schemas.microsoft.com/office/powerpoint/2010/main" val="41360365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24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7367DE26-D4B0-4083-9E63-72AFE4D405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NEW ASSIGNMENT</a:t>
            </a: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406640" y="4165592"/>
            <a:ext cx="173736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Assignment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453C5A-3D64-48BD-B902-D7696AE1F378}"/>
              </a:ext>
            </a:extLst>
          </p:cNvPr>
          <p:cNvSpPr txBox="1"/>
          <p:nvPr/>
        </p:nvSpPr>
        <p:spPr>
          <a:xfrm>
            <a:off x="256396" y="632336"/>
            <a:ext cx="791224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STKO: </a:t>
            </a:r>
            <a:r>
              <a:rPr lang="en-GB" sz="16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Tryout</a:t>
            </a: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making the same </a:t>
            </a:r>
            <a:r>
              <a:rPr lang="en-GB" sz="16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tcl</a:t>
            </a: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example you picked from week 1 back in STKO, just exploring the software</a:t>
            </a:r>
          </a:p>
          <a:p>
            <a:r>
              <a:rPr lang="en-US" i="1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(one that you know already how to solve analytically)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35B34D-8B89-4D6C-BE76-34726313AF87}"/>
              </a:ext>
            </a:extLst>
          </p:cNvPr>
          <p:cNvSpPr txBox="1"/>
          <p:nvPr/>
        </p:nvSpPr>
        <p:spPr>
          <a:xfrm>
            <a:off x="305925" y="1659306"/>
            <a:ext cx="781318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Write the </a:t>
            </a:r>
            <a:r>
              <a:rPr lang="en-US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tcl</a:t>
            </a:r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file of your model with the command </a:t>
            </a:r>
            <a:r>
              <a:rPr lang="en-US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WriteTCL</a:t>
            </a:r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Write a python support file just for calculations, maybe analytical comparison and run it. 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Load your database file.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A6CD134-3705-493D-8385-4D5719A14201}"/>
              </a:ext>
            </a:extLst>
          </p:cNvPr>
          <p:cNvSpPr txBox="1"/>
          <p:nvPr/>
        </p:nvSpPr>
        <p:spPr>
          <a:xfrm>
            <a:off x="256396" y="2714436"/>
            <a:ext cx="79122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TCL: Complete the 3D frame example started with </a:t>
            </a:r>
            <a:r>
              <a:rPr lang="en-GB" sz="1600" i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ex2tris.tcl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1B4F86-AAFC-471F-84AC-D4FA826C2BBD}"/>
              </a:ext>
            </a:extLst>
          </p:cNvPr>
          <p:cNvSpPr txBox="1"/>
          <p:nvPr/>
        </p:nvSpPr>
        <p:spPr>
          <a:xfrm>
            <a:off x="305925" y="3090434"/>
            <a:ext cx="575578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Create a larger frame structure using loops and lists.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Run it in OpenSees.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Load the </a:t>
            </a:r>
            <a:r>
              <a:rPr lang="en-US" dirty="0" err="1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mpco</a:t>
            </a:r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database file in STKO to check your geometry.</a:t>
            </a:r>
          </a:p>
        </p:txBody>
      </p:sp>
    </p:spTree>
    <p:extLst>
      <p:ext uri="{BB962C8B-B14F-4D97-AF65-F5344CB8AC3E}">
        <p14:creationId xmlns:p14="http://schemas.microsoft.com/office/powerpoint/2010/main" val="38528331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25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7367DE26-D4B0-4083-9E63-72AFE4D405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5657464" cy="262691"/>
          </a:xfrm>
        </p:spPr>
        <p:txBody>
          <a:bodyPr/>
          <a:lstStyle/>
          <a:p>
            <a:r>
              <a:rPr lang="it-IT" dirty="0"/>
              <a:t>MORE RESOURCES &amp; REFERENCES</a:t>
            </a:r>
            <a:endParaRPr lang="en-GB" b="0" i="1" dirty="0"/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406640" y="4165592"/>
            <a:ext cx="173736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R&amp;R</a:t>
            </a: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BE715A0-FD17-436A-8778-D4896A8513FE}"/>
              </a:ext>
            </a:extLst>
          </p:cNvPr>
          <p:cNvSpPr txBox="1">
            <a:spLocks/>
          </p:cNvSpPr>
          <p:nvPr/>
        </p:nvSpPr>
        <p:spPr>
          <a:xfrm>
            <a:off x="4296727" y="632336"/>
            <a:ext cx="7236065" cy="438121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STKO purchase page</a:t>
            </a:r>
            <a:endParaRPr lang="en-US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NAFEMS</a:t>
            </a:r>
            <a:endParaRPr lang="it-IT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/>
              </a:rPr>
              <a:t>STKO Manual</a:t>
            </a:r>
            <a:endParaRPr lang="it-IT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/>
              </a:rPr>
              <a:t>Tutorial videos</a:t>
            </a:r>
            <a:endParaRPr lang="it-IT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7"/>
              </a:rPr>
              <a:t>Installation guide</a:t>
            </a:r>
            <a:endParaRPr lang="en-GB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8"/>
              </a:rPr>
              <a:t>Python documentation</a:t>
            </a:r>
            <a:endParaRPr lang="en-GB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9"/>
              </a:rPr>
              <a:t>PyMpc</a:t>
            </a: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9"/>
              </a:rPr>
              <a:t> Documentation</a:t>
            </a:r>
            <a:endParaRPr lang="en-GB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0"/>
              </a:rPr>
              <a:t>MPCO Documentation</a:t>
            </a:r>
            <a:endParaRPr lang="en-GB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/>
              </a:rPr>
              <a:t>OpenSees Validation</a:t>
            </a:r>
            <a:endParaRPr lang="en-GB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HDF group</a:t>
            </a:r>
            <a:endParaRPr lang="en-GB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HDF </a:t>
            </a:r>
            <a:r>
              <a:rPr lang="it-IT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viewer</a:t>
            </a:r>
            <a:endParaRPr lang="en-GB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hlinkClick r:id="rId14"/>
            </a:endParaRPr>
          </a:p>
          <a:p>
            <a:pPr marL="285750" indent="-285750" algn="l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4"/>
              </a:rPr>
              <a:t>Michael Scott’s blog index</a:t>
            </a:r>
            <a:endParaRPr lang="it-IT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t-IT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t-IT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Segnaposto testo 3">
            <a:extLst>
              <a:ext uri="{FF2B5EF4-FFF2-40B4-BE49-F238E27FC236}">
                <a16:creationId xmlns:a16="http://schemas.microsoft.com/office/drawing/2014/main" id="{2D648361-1132-4A04-AB18-82C959E2FDB2}"/>
              </a:ext>
            </a:extLst>
          </p:cNvPr>
          <p:cNvSpPr txBox="1">
            <a:spLocks/>
          </p:cNvSpPr>
          <p:nvPr/>
        </p:nvSpPr>
        <p:spPr>
          <a:xfrm>
            <a:off x="286624" y="632336"/>
            <a:ext cx="4052965" cy="357741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Official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 </a:t>
            </a: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webpage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 </a:t>
            </a:r>
            <a:endParaRPr lang="it-IT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  <a:hlinkClick r:id="rId16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OpenSees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 Wiki</a:t>
            </a:r>
            <a:endParaRPr lang="it-IT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7"/>
              </a:rPr>
              <a:t>OpenSees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7"/>
              </a:rPr>
              <a:t> Manual</a:t>
            </a:r>
            <a:endParaRPr lang="it-IT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8"/>
              </a:rPr>
              <a:t>GitHub </a:t>
            </a: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8"/>
              </a:rPr>
              <a:t>documentation</a:t>
            </a:r>
            <a:endParaRPr lang="it-IT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OpenSees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 Wiki</a:t>
            </a:r>
            <a:endParaRPr lang="it-IT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OpenSees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 Community</a:t>
            </a:r>
            <a:endParaRPr lang="it-IT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OpenSees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 Facebook</a:t>
            </a:r>
            <a:endParaRPr lang="it-IT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1"/>
              </a:rPr>
              <a:t>OpenSees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1"/>
              </a:rPr>
              <a:t> source code</a:t>
            </a:r>
            <a:endParaRPr lang="it-IT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Basic </a:t>
            </a: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OpenSees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 </a:t>
            </a: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Examples</a:t>
            </a:r>
            <a:endParaRPr lang="it-IT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3"/>
              </a:rPr>
              <a:t>OpenSees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3"/>
              </a:rPr>
              <a:t> support group on </a:t>
            </a: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3"/>
              </a:rPr>
              <a:t>youtube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3"/>
              </a:rPr>
              <a:t> </a:t>
            </a:r>
            <a:endParaRPr lang="it-IT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66700">
              <a:buClr>
                <a:schemeClr val="accent4">
                  <a:lumMod val="60000"/>
                  <a:lumOff val="40000"/>
                </a:schemeClr>
              </a:buClr>
            </a:pPr>
            <a:r>
              <a:rPr lang="it-IT" sz="12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(to </a:t>
            </a:r>
            <a:r>
              <a:rPr lang="it-IT" sz="1200" i="1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get</a:t>
            </a:r>
            <a:r>
              <a:rPr lang="it-IT" sz="12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it-IT" sz="1200" i="1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send</a:t>
            </a:r>
            <a:r>
              <a:rPr lang="it-IT" sz="12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an email to </a:t>
            </a:r>
            <a:r>
              <a:rPr lang="en-GB" sz="1200" b="0" i="1" u="none" strike="noStrike" dirty="0">
                <a:effectLst/>
                <a:latin typeface="+mn-lt"/>
                <a:hlinkClick r:id="rId24"/>
              </a:rPr>
              <a:t>pchi893@aucklanduni.ac.nz</a:t>
            </a:r>
            <a:r>
              <a:rPr lang="en-GB" sz="1200" b="0" i="1" u="none" strike="noStrike" dirty="0">
                <a:effectLst/>
                <a:latin typeface="+mn-lt"/>
              </a:rPr>
              <a:t>)</a:t>
            </a:r>
            <a:endParaRPr lang="it-IT" sz="1200" i="1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5"/>
              </a:rPr>
              <a:t>Silvia </a:t>
            </a:r>
            <a:r>
              <a:rPr lang="en-GB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5"/>
              </a:rPr>
              <a:t>Mazzoni’s</a:t>
            </a:r>
            <a:r>
              <a:rPr lang="en-GB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5"/>
              </a:rPr>
              <a:t> site</a:t>
            </a:r>
            <a:endParaRPr lang="en-GB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6"/>
              </a:rPr>
              <a:t>Michael Scott blog</a:t>
            </a:r>
            <a:endParaRPr lang="en-GB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GB" sz="1600" b="0" i="0" dirty="0">
              <a:solidFill>
                <a:schemeClr val="tx1"/>
              </a:solidFill>
              <a:effectLst/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t-IT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t-IT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t-IT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2615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80FBD931-18FA-4DB1-ACFC-D840B9CA7E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030" y="1525942"/>
            <a:ext cx="5566410" cy="901309"/>
          </a:xfrm>
        </p:spPr>
        <p:txBody>
          <a:bodyPr/>
          <a:lstStyle/>
          <a:p>
            <a:pPr marL="92075"/>
            <a:r>
              <a:rPr lang="it-IT" dirty="0">
                <a:solidFill>
                  <a:schemeClr val="bg1"/>
                </a:solidFill>
              </a:rPr>
              <a:t>Thank </a:t>
            </a:r>
            <a:r>
              <a:rPr lang="it-IT" dirty="0" err="1">
                <a:solidFill>
                  <a:schemeClr val="bg1"/>
                </a:solidFill>
              </a:rPr>
              <a:t>you</a:t>
            </a:r>
            <a:r>
              <a:rPr lang="it-IT" dirty="0">
                <a:solidFill>
                  <a:schemeClr val="bg1"/>
                </a:solidFill>
              </a:rPr>
              <a:t> for </a:t>
            </a:r>
            <a:r>
              <a:rPr lang="it-IT" dirty="0" err="1">
                <a:solidFill>
                  <a:schemeClr val="bg1"/>
                </a:solidFill>
              </a:rPr>
              <a:t>your</a:t>
            </a:r>
            <a:r>
              <a:rPr lang="it-IT" dirty="0">
                <a:solidFill>
                  <a:schemeClr val="bg1"/>
                </a:solidFill>
              </a:rPr>
              <a:t> </a:t>
            </a:r>
            <a:r>
              <a:rPr lang="it-IT" dirty="0" err="1">
                <a:solidFill>
                  <a:schemeClr val="bg1"/>
                </a:solidFill>
              </a:rPr>
              <a:t>attention</a:t>
            </a:r>
            <a:r>
              <a:rPr lang="it-IT" dirty="0">
                <a:solidFill>
                  <a:schemeClr val="bg1"/>
                </a:solidFill>
              </a:rPr>
              <a:t>!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4E64E11-E790-4C8C-BAC8-2A76479AEE1A}"/>
              </a:ext>
            </a:extLst>
          </p:cNvPr>
          <p:cNvSpPr txBox="1"/>
          <p:nvPr/>
        </p:nvSpPr>
        <p:spPr>
          <a:xfrm>
            <a:off x="6507480" y="587529"/>
            <a:ext cx="29641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Following:</a:t>
            </a:r>
          </a:p>
          <a:p>
            <a:pPr marL="285750" indent="-285750">
              <a:buClr>
                <a:schemeClr val="bg1"/>
              </a:buClr>
              <a:buFontTx/>
              <a:buChar char="-"/>
            </a:pP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Q/A Session</a:t>
            </a:r>
          </a:p>
          <a:p>
            <a:pPr marL="285750" indent="-285750">
              <a:buClr>
                <a:schemeClr val="bg1"/>
              </a:buClr>
              <a:buFontTx/>
              <a:buChar char="-"/>
            </a:pP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Dive </a:t>
            </a:r>
            <a:r>
              <a:rPr lang="it-IT" i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into</a:t>
            </a: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the </a:t>
            </a:r>
            <a:r>
              <a:rPr lang="en-US" i="1" dirty="0">
                <a:solidFill>
                  <a:srgbClr val="1CA6DF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forum</a:t>
            </a: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!</a:t>
            </a:r>
            <a:endParaRPr lang="en-GB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F4F163B-D7CC-4031-A5EC-5C7780905B28}"/>
              </a:ext>
            </a:extLst>
          </p:cNvPr>
          <p:cNvSpPr txBox="1"/>
          <p:nvPr/>
        </p:nvSpPr>
        <p:spPr>
          <a:xfrm>
            <a:off x="57150" y="4499610"/>
            <a:ext cx="24765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Graphics credits:</a:t>
            </a:r>
          </a:p>
          <a:p>
            <a:r>
              <a:rPr lang="it-IT" sz="1100" i="1" dirty="0" err="1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Slidecarnival</a:t>
            </a:r>
            <a:r>
              <a:rPr lang="it-IT" sz="1100" i="1" dirty="0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it-IT" sz="1100" i="1" dirty="0">
              <a:solidFill>
                <a:srgbClr val="1CA6D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GB" sz="1100" i="1" dirty="0" err="1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Freepick</a:t>
            </a:r>
            <a:endParaRPr lang="en-GB" sz="1100" i="1" dirty="0">
              <a:solidFill>
                <a:srgbClr val="1CA6D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107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A20B991-32E5-42A5-830F-64C3AA6CCA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bg1"/>
                </a:solidFill>
              </a:rPr>
              <a:t>GET STARTED in OpenSees with STKO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14D9CF8E-54E2-43AD-B7F2-33C270C0EB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54212" y="571718"/>
            <a:ext cx="2738894" cy="1172704"/>
          </a:xfrm>
        </p:spPr>
        <p:txBody>
          <a:bodyPr/>
          <a:lstStyle/>
          <a:p>
            <a:pPr marL="90488" indent="0"/>
            <a:r>
              <a:rPr lang="en-US" dirty="0"/>
              <a:t>Introduction </a:t>
            </a:r>
          </a:p>
          <a:p>
            <a:pPr marL="90488" indent="0"/>
            <a:r>
              <a:rPr lang="en-US" dirty="0"/>
              <a:t>to STKO</a:t>
            </a:r>
          </a:p>
          <a:p>
            <a:r>
              <a:rPr lang="en-US" sz="1200" i="1" dirty="0"/>
              <a:t>Scientific Toolkit for OpenSees</a:t>
            </a: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BDA7EAF4-6AB7-4E46-824A-473640F222E5}"/>
              </a:ext>
            </a:extLst>
          </p:cNvPr>
          <p:cNvSpPr/>
          <p:nvPr/>
        </p:nvSpPr>
        <p:spPr>
          <a:xfrm>
            <a:off x="212426" y="723554"/>
            <a:ext cx="365586" cy="36558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>
                    <a:lumMod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</a:t>
            </a:r>
          </a:p>
        </p:txBody>
      </p:sp>
      <p:sp>
        <p:nvSpPr>
          <p:cNvPr id="85" name="Triangolo isoscele 84">
            <a:extLst>
              <a:ext uri="{FF2B5EF4-FFF2-40B4-BE49-F238E27FC236}">
                <a16:creationId xmlns:a16="http://schemas.microsoft.com/office/drawing/2014/main" id="{820D22CF-2C0F-46EF-BC5A-3C2A21CDD520}"/>
              </a:ext>
            </a:extLst>
          </p:cNvPr>
          <p:cNvSpPr/>
          <p:nvPr/>
        </p:nvSpPr>
        <p:spPr>
          <a:xfrm>
            <a:off x="3476749" y="1670509"/>
            <a:ext cx="699320" cy="844415"/>
          </a:xfrm>
          <a:prstGeom prst="triangle">
            <a:avLst/>
          </a:prstGeom>
          <a:solidFill>
            <a:schemeClr val="accent4">
              <a:lumMod val="60000"/>
              <a:lumOff val="4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1" name="Triangolo isoscele 50">
            <a:extLst>
              <a:ext uri="{FF2B5EF4-FFF2-40B4-BE49-F238E27FC236}">
                <a16:creationId xmlns:a16="http://schemas.microsoft.com/office/drawing/2014/main" id="{3147C03C-DAA1-4B83-A18E-C6D8C84FDFC4}"/>
              </a:ext>
            </a:extLst>
          </p:cNvPr>
          <p:cNvSpPr/>
          <p:nvPr/>
        </p:nvSpPr>
        <p:spPr>
          <a:xfrm rot="10800000">
            <a:off x="4740755" y="739381"/>
            <a:ext cx="699320" cy="844415"/>
          </a:xfrm>
          <a:prstGeom prst="triangle">
            <a:avLst/>
          </a:prstGeom>
          <a:solidFill>
            <a:schemeClr val="accent4">
              <a:lumMod val="60000"/>
              <a:lumOff val="4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2" name="Rettangolo 51">
            <a:extLst>
              <a:ext uri="{FF2B5EF4-FFF2-40B4-BE49-F238E27FC236}">
                <a16:creationId xmlns:a16="http://schemas.microsoft.com/office/drawing/2014/main" id="{E70E1FC3-BB7B-43B8-BEC1-2A30F9B3B4FE}"/>
              </a:ext>
            </a:extLst>
          </p:cNvPr>
          <p:cNvSpPr/>
          <p:nvPr/>
        </p:nvSpPr>
        <p:spPr>
          <a:xfrm>
            <a:off x="4214601" y="739381"/>
            <a:ext cx="875816" cy="844417"/>
          </a:xfrm>
          <a:prstGeom prst="rect">
            <a:avLst/>
          </a:prstGeom>
          <a:solidFill>
            <a:schemeClr val="accent4">
              <a:lumMod val="60000"/>
              <a:lumOff val="4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54AE1EF1-B804-4EA2-B901-6B5EB7B9FE81}"/>
              </a:ext>
            </a:extLst>
          </p:cNvPr>
          <p:cNvSpPr/>
          <p:nvPr/>
        </p:nvSpPr>
        <p:spPr>
          <a:xfrm>
            <a:off x="4210844" y="739378"/>
            <a:ext cx="1049101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What?</a:t>
            </a:r>
          </a:p>
        </p:txBody>
      </p:sp>
      <p:sp>
        <p:nvSpPr>
          <p:cNvPr id="71" name="CasellaDiTesto 70">
            <a:extLst>
              <a:ext uri="{FF2B5EF4-FFF2-40B4-BE49-F238E27FC236}">
                <a16:creationId xmlns:a16="http://schemas.microsoft.com/office/drawing/2014/main" id="{DBF9C958-2E99-413B-8A7B-44E44F6014F9}"/>
              </a:ext>
            </a:extLst>
          </p:cNvPr>
          <p:cNvSpPr txBox="1"/>
          <p:nvPr/>
        </p:nvSpPr>
        <p:spPr>
          <a:xfrm>
            <a:off x="5172694" y="1029008"/>
            <a:ext cx="12268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</a:t>
            </a:r>
            <a:r>
              <a:rPr lang="en-US" dirty="0"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Definition</a:t>
            </a:r>
          </a:p>
        </p:txBody>
      </p:sp>
      <p:sp>
        <p:nvSpPr>
          <p:cNvPr id="73" name="Triangolo isoscele 72">
            <a:extLst>
              <a:ext uri="{FF2B5EF4-FFF2-40B4-BE49-F238E27FC236}">
                <a16:creationId xmlns:a16="http://schemas.microsoft.com/office/drawing/2014/main" id="{56373A33-7414-4FF6-A52B-ADB9B354C9D8}"/>
              </a:ext>
            </a:extLst>
          </p:cNvPr>
          <p:cNvSpPr/>
          <p:nvPr/>
        </p:nvSpPr>
        <p:spPr>
          <a:xfrm rot="10800000">
            <a:off x="4352560" y="1670513"/>
            <a:ext cx="699320" cy="844415"/>
          </a:xfrm>
          <a:prstGeom prst="triangle">
            <a:avLst/>
          </a:prstGeom>
          <a:solidFill>
            <a:schemeClr val="accent4">
              <a:lumMod val="60000"/>
              <a:lumOff val="4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4" name="Rettangolo 73">
            <a:extLst>
              <a:ext uri="{FF2B5EF4-FFF2-40B4-BE49-F238E27FC236}">
                <a16:creationId xmlns:a16="http://schemas.microsoft.com/office/drawing/2014/main" id="{5CAA3C6B-7ECD-4D71-92FA-E5FBAEDF9E0D}"/>
              </a:ext>
            </a:extLst>
          </p:cNvPr>
          <p:cNvSpPr/>
          <p:nvPr/>
        </p:nvSpPr>
        <p:spPr>
          <a:xfrm>
            <a:off x="3826406" y="1670513"/>
            <a:ext cx="875816" cy="844417"/>
          </a:xfrm>
          <a:prstGeom prst="rect">
            <a:avLst/>
          </a:prstGeom>
          <a:solidFill>
            <a:schemeClr val="accent4">
              <a:lumMod val="60000"/>
              <a:lumOff val="4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75" name="Triangolo isoscele 74">
            <a:extLst>
              <a:ext uri="{FF2B5EF4-FFF2-40B4-BE49-F238E27FC236}">
                <a16:creationId xmlns:a16="http://schemas.microsoft.com/office/drawing/2014/main" id="{C33B14E0-A75C-4E88-946C-3D924743D7BA}"/>
              </a:ext>
            </a:extLst>
          </p:cNvPr>
          <p:cNvSpPr/>
          <p:nvPr/>
        </p:nvSpPr>
        <p:spPr>
          <a:xfrm>
            <a:off x="3865304" y="739376"/>
            <a:ext cx="699320" cy="844415"/>
          </a:xfrm>
          <a:prstGeom prst="triangle">
            <a:avLst/>
          </a:prstGeom>
          <a:solidFill>
            <a:schemeClr val="accent4">
              <a:lumMod val="60000"/>
              <a:lumOff val="4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9E0CEC25-D85A-4A5D-BDB1-6FF0C9DB1350}"/>
              </a:ext>
            </a:extLst>
          </p:cNvPr>
          <p:cNvSpPr/>
          <p:nvPr/>
        </p:nvSpPr>
        <p:spPr>
          <a:xfrm>
            <a:off x="3740989" y="1670511"/>
            <a:ext cx="1049101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sz="1600" b="1" i="0" u="none" strike="noStrike" kern="0" cap="none" spc="0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  <a:sym typeface="Arial"/>
              </a:rPr>
              <a:t>Why?</a:t>
            </a:r>
          </a:p>
        </p:txBody>
      </p:sp>
      <p:sp>
        <p:nvSpPr>
          <p:cNvPr id="78" name="CasellaDiTesto 77">
            <a:extLst>
              <a:ext uri="{FF2B5EF4-FFF2-40B4-BE49-F238E27FC236}">
                <a16:creationId xmlns:a16="http://schemas.microsoft.com/office/drawing/2014/main" id="{74A09B10-BFF8-4C30-AB16-955A21B114DF}"/>
              </a:ext>
            </a:extLst>
          </p:cNvPr>
          <p:cNvSpPr txBox="1"/>
          <p:nvPr/>
        </p:nvSpPr>
        <p:spPr>
          <a:xfrm>
            <a:off x="4353196" y="2581182"/>
            <a:ext cx="259823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  OpenSees | STKO</a:t>
            </a:r>
          </a:p>
          <a:p>
            <a:r>
              <a:rPr lang="en-US" dirty="0"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Python</a:t>
            </a:r>
          </a:p>
          <a:p>
            <a:r>
              <a:rPr lang="en-US" dirty="0"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HDF5 database</a:t>
            </a:r>
          </a:p>
          <a:p>
            <a:r>
              <a:rPr lang="en-US" dirty="0"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MPCO recorder</a:t>
            </a:r>
          </a:p>
        </p:txBody>
      </p:sp>
      <p:sp>
        <p:nvSpPr>
          <p:cNvPr id="90" name="Triangolo isoscele 89">
            <a:extLst>
              <a:ext uri="{FF2B5EF4-FFF2-40B4-BE49-F238E27FC236}">
                <a16:creationId xmlns:a16="http://schemas.microsoft.com/office/drawing/2014/main" id="{29EF03CF-3A8A-4504-A1F9-2863DEA9AD93}"/>
              </a:ext>
            </a:extLst>
          </p:cNvPr>
          <p:cNvSpPr/>
          <p:nvPr/>
        </p:nvSpPr>
        <p:spPr>
          <a:xfrm>
            <a:off x="3065472" y="2628585"/>
            <a:ext cx="699320" cy="844415"/>
          </a:xfrm>
          <a:prstGeom prst="triangle">
            <a:avLst/>
          </a:prstGeom>
          <a:solidFill>
            <a:schemeClr val="accent4">
              <a:lumMod val="60000"/>
              <a:lumOff val="4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91" name="Triangolo isoscele 90">
            <a:extLst>
              <a:ext uri="{FF2B5EF4-FFF2-40B4-BE49-F238E27FC236}">
                <a16:creationId xmlns:a16="http://schemas.microsoft.com/office/drawing/2014/main" id="{E432CCCC-8623-430B-A8CB-9212E8015D40}"/>
              </a:ext>
            </a:extLst>
          </p:cNvPr>
          <p:cNvSpPr/>
          <p:nvPr/>
        </p:nvSpPr>
        <p:spPr>
          <a:xfrm rot="10800000">
            <a:off x="3941284" y="2628589"/>
            <a:ext cx="699320" cy="844415"/>
          </a:xfrm>
          <a:prstGeom prst="triangle">
            <a:avLst/>
          </a:prstGeom>
          <a:solidFill>
            <a:schemeClr val="accent4">
              <a:lumMod val="60000"/>
              <a:lumOff val="4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92" name="Rettangolo 91">
            <a:extLst>
              <a:ext uri="{FF2B5EF4-FFF2-40B4-BE49-F238E27FC236}">
                <a16:creationId xmlns:a16="http://schemas.microsoft.com/office/drawing/2014/main" id="{81EC397F-87B7-4D7C-A18F-FF0C525D9944}"/>
              </a:ext>
            </a:extLst>
          </p:cNvPr>
          <p:cNvSpPr/>
          <p:nvPr/>
        </p:nvSpPr>
        <p:spPr>
          <a:xfrm>
            <a:off x="3415130" y="2628589"/>
            <a:ext cx="875816" cy="844417"/>
          </a:xfrm>
          <a:prstGeom prst="rect">
            <a:avLst/>
          </a:prstGeom>
          <a:solidFill>
            <a:schemeClr val="accent4">
              <a:lumMod val="60000"/>
              <a:lumOff val="4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93" name="Rettangolo 92">
            <a:extLst>
              <a:ext uri="{FF2B5EF4-FFF2-40B4-BE49-F238E27FC236}">
                <a16:creationId xmlns:a16="http://schemas.microsoft.com/office/drawing/2014/main" id="{727F832E-5500-4E94-B7BB-C175F4CD2290}"/>
              </a:ext>
            </a:extLst>
          </p:cNvPr>
          <p:cNvSpPr/>
          <p:nvPr/>
        </p:nvSpPr>
        <p:spPr>
          <a:xfrm>
            <a:off x="3329712" y="2628587"/>
            <a:ext cx="1049101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sz="1600" b="1" i="0" u="none" strike="noStrike" kern="0" cap="none" spc="0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  <a:sym typeface="Arial"/>
              </a:rPr>
              <a:t>How?</a:t>
            </a:r>
          </a:p>
        </p:txBody>
      </p:sp>
      <p:sp>
        <p:nvSpPr>
          <p:cNvPr id="98" name="CasellaDiTesto 97">
            <a:extLst>
              <a:ext uri="{FF2B5EF4-FFF2-40B4-BE49-F238E27FC236}">
                <a16:creationId xmlns:a16="http://schemas.microsoft.com/office/drawing/2014/main" id="{5E1E9AB1-B1BC-4812-AA4A-2C02AA88E10A}"/>
              </a:ext>
            </a:extLst>
          </p:cNvPr>
          <p:cNvSpPr txBox="1"/>
          <p:nvPr/>
        </p:nvSpPr>
        <p:spPr>
          <a:xfrm>
            <a:off x="4825608" y="1747512"/>
            <a:ext cx="156938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 Motivation    </a:t>
            </a:r>
          </a:p>
          <a:p>
            <a:r>
              <a:rPr lang="en-US" dirty="0"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Applications</a:t>
            </a:r>
          </a:p>
          <a:p>
            <a:r>
              <a:rPr lang="en-US" dirty="0"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Potential</a:t>
            </a:r>
          </a:p>
        </p:txBody>
      </p:sp>
      <p:sp>
        <p:nvSpPr>
          <p:cNvPr id="103" name="Rettangolo 102">
            <a:extLst>
              <a:ext uri="{FF2B5EF4-FFF2-40B4-BE49-F238E27FC236}">
                <a16:creationId xmlns:a16="http://schemas.microsoft.com/office/drawing/2014/main" id="{E959FF78-933C-4E50-A2A2-44097056F2CB}"/>
              </a:ext>
            </a:extLst>
          </p:cNvPr>
          <p:cNvSpPr/>
          <p:nvPr/>
        </p:nvSpPr>
        <p:spPr>
          <a:xfrm>
            <a:off x="6550192" y="2510266"/>
            <a:ext cx="338412" cy="326279"/>
          </a:xfrm>
          <a:prstGeom prst="rect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104" name="Triangolo isoscele 103">
            <a:extLst>
              <a:ext uri="{FF2B5EF4-FFF2-40B4-BE49-F238E27FC236}">
                <a16:creationId xmlns:a16="http://schemas.microsoft.com/office/drawing/2014/main" id="{9C9267EC-0296-48C9-97AC-71B81FAA2374}"/>
              </a:ext>
            </a:extLst>
          </p:cNvPr>
          <p:cNvSpPr/>
          <p:nvPr/>
        </p:nvSpPr>
        <p:spPr>
          <a:xfrm>
            <a:off x="6415225" y="2510264"/>
            <a:ext cx="270214" cy="326278"/>
          </a:xfrm>
          <a:prstGeom prst="triangle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06" name="Rettangolo 105">
            <a:extLst>
              <a:ext uri="{FF2B5EF4-FFF2-40B4-BE49-F238E27FC236}">
                <a16:creationId xmlns:a16="http://schemas.microsoft.com/office/drawing/2014/main" id="{6F907D64-28E9-43CD-A6A6-A2CA4CB1E98A}"/>
              </a:ext>
            </a:extLst>
          </p:cNvPr>
          <p:cNvSpPr/>
          <p:nvPr/>
        </p:nvSpPr>
        <p:spPr>
          <a:xfrm>
            <a:off x="6735741" y="2017934"/>
            <a:ext cx="338412" cy="326279"/>
          </a:xfrm>
          <a:prstGeom prst="rect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107" name="Triangolo isoscele 106">
            <a:extLst>
              <a:ext uri="{FF2B5EF4-FFF2-40B4-BE49-F238E27FC236}">
                <a16:creationId xmlns:a16="http://schemas.microsoft.com/office/drawing/2014/main" id="{A3606AF4-660F-4A22-975A-4E1A05433E7F}"/>
              </a:ext>
            </a:extLst>
          </p:cNvPr>
          <p:cNvSpPr/>
          <p:nvPr/>
        </p:nvSpPr>
        <p:spPr>
          <a:xfrm>
            <a:off x="6600774" y="2017932"/>
            <a:ext cx="270214" cy="326278"/>
          </a:xfrm>
          <a:prstGeom prst="triangle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09" name="Rettangolo 108">
            <a:extLst>
              <a:ext uri="{FF2B5EF4-FFF2-40B4-BE49-F238E27FC236}">
                <a16:creationId xmlns:a16="http://schemas.microsoft.com/office/drawing/2014/main" id="{4C176578-B9AA-405E-97E9-307D0621FF76}"/>
              </a:ext>
            </a:extLst>
          </p:cNvPr>
          <p:cNvSpPr/>
          <p:nvPr/>
        </p:nvSpPr>
        <p:spPr>
          <a:xfrm>
            <a:off x="6378699" y="2972212"/>
            <a:ext cx="338412" cy="326279"/>
          </a:xfrm>
          <a:prstGeom prst="rect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110" name="Triangolo isoscele 109">
            <a:extLst>
              <a:ext uri="{FF2B5EF4-FFF2-40B4-BE49-F238E27FC236}">
                <a16:creationId xmlns:a16="http://schemas.microsoft.com/office/drawing/2014/main" id="{65A6DC9F-2829-4873-B2FD-B7BB3CF16259}"/>
              </a:ext>
            </a:extLst>
          </p:cNvPr>
          <p:cNvSpPr/>
          <p:nvPr/>
        </p:nvSpPr>
        <p:spPr>
          <a:xfrm>
            <a:off x="6243732" y="2972210"/>
            <a:ext cx="270214" cy="326278"/>
          </a:xfrm>
          <a:prstGeom prst="triangle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11" name="CasellaDiTesto 110">
            <a:extLst>
              <a:ext uri="{FF2B5EF4-FFF2-40B4-BE49-F238E27FC236}">
                <a16:creationId xmlns:a16="http://schemas.microsoft.com/office/drawing/2014/main" id="{6F7B6F2B-CE1F-4941-BEEA-736F10E3E27C}"/>
              </a:ext>
            </a:extLst>
          </p:cNvPr>
          <p:cNvSpPr txBox="1"/>
          <p:nvPr/>
        </p:nvSpPr>
        <p:spPr>
          <a:xfrm>
            <a:off x="6648712" y="2505326"/>
            <a:ext cx="24186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W1 review + more TCL</a:t>
            </a:r>
          </a:p>
        </p:txBody>
      </p:sp>
      <p:sp>
        <p:nvSpPr>
          <p:cNvPr id="114" name="CasellaDiTesto 113">
            <a:extLst>
              <a:ext uri="{FF2B5EF4-FFF2-40B4-BE49-F238E27FC236}">
                <a16:creationId xmlns:a16="http://schemas.microsoft.com/office/drawing/2014/main" id="{F1842F98-AD61-4963-9BBC-7F7A7E9DD871}"/>
              </a:ext>
            </a:extLst>
          </p:cNvPr>
          <p:cNvSpPr txBox="1"/>
          <p:nvPr/>
        </p:nvSpPr>
        <p:spPr>
          <a:xfrm>
            <a:off x="6814851" y="2002300"/>
            <a:ext cx="22525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STKO </a:t>
            </a:r>
            <a:r>
              <a:rPr lang="it-IT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basics</a:t>
            </a:r>
            <a:endParaRPr lang="en-US" sz="1600" b="1" dirty="0">
              <a:solidFill>
                <a:schemeClr val="bg2">
                  <a:lumMod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6" name="Segnaposto testo 3">
            <a:extLst>
              <a:ext uri="{FF2B5EF4-FFF2-40B4-BE49-F238E27FC236}">
                <a16:creationId xmlns:a16="http://schemas.microsoft.com/office/drawing/2014/main" id="{13FF3860-054A-44E4-8EE8-D745733A19BD}"/>
              </a:ext>
            </a:extLst>
          </p:cNvPr>
          <p:cNvSpPr txBox="1">
            <a:spLocks/>
          </p:cNvSpPr>
          <p:nvPr/>
        </p:nvSpPr>
        <p:spPr>
          <a:xfrm>
            <a:off x="4297031" y="123380"/>
            <a:ext cx="4689379" cy="53552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00" i="1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05 May 2021</a:t>
            </a:r>
          </a:p>
          <a:p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 to STKO</a:t>
            </a:r>
          </a:p>
        </p:txBody>
      </p:sp>
      <p:sp>
        <p:nvSpPr>
          <p:cNvPr id="117" name="Ovale 116">
            <a:extLst>
              <a:ext uri="{FF2B5EF4-FFF2-40B4-BE49-F238E27FC236}">
                <a16:creationId xmlns:a16="http://schemas.microsoft.com/office/drawing/2014/main" id="{A48A4C48-0787-4EA2-8FC9-CB9184FC9B8E}"/>
              </a:ext>
            </a:extLst>
          </p:cNvPr>
          <p:cNvSpPr/>
          <p:nvPr/>
        </p:nvSpPr>
        <p:spPr>
          <a:xfrm>
            <a:off x="3982677" y="275748"/>
            <a:ext cx="315884" cy="315884"/>
          </a:xfrm>
          <a:prstGeom prst="ellipse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9" name="Rettangolo 102">
            <a:extLst>
              <a:ext uri="{FF2B5EF4-FFF2-40B4-BE49-F238E27FC236}">
                <a16:creationId xmlns:a16="http://schemas.microsoft.com/office/drawing/2014/main" id="{40E48541-390F-4C31-A419-E3600C37779C}"/>
              </a:ext>
            </a:extLst>
          </p:cNvPr>
          <p:cNvSpPr/>
          <p:nvPr/>
        </p:nvSpPr>
        <p:spPr>
          <a:xfrm>
            <a:off x="6177787" y="3442008"/>
            <a:ext cx="338412" cy="326279"/>
          </a:xfrm>
          <a:prstGeom prst="rect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0" name="Triangolo isoscele 103">
            <a:extLst>
              <a:ext uri="{FF2B5EF4-FFF2-40B4-BE49-F238E27FC236}">
                <a16:creationId xmlns:a16="http://schemas.microsoft.com/office/drawing/2014/main" id="{C0F8220F-5327-4059-B717-29376D12432E}"/>
              </a:ext>
            </a:extLst>
          </p:cNvPr>
          <p:cNvSpPr/>
          <p:nvPr/>
        </p:nvSpPr>
        <p:spPr>
          <a:xfrm>
            <a:off x="6042820" y="3442006"/>
            <a:ext cx="270214" cy="326278"/>
          </a:xfrm>
          <a:prstGeom prst="triangle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1" name="Rettangolo 108">
            <a:extLst>
              <a:ext uri="{FF2B5EF4-FFF2-40B4-BE49-F238E27FC236}">
                <a16:creationId xmlns:a16="http://schemas.microsoft.com/office/drawing/2014/main" id="{D3EDEED6-6BE5-4FE9-A6D0-6414EA4D1707}"/>
              </a:ext>
            </a:extLst>
          </p:cNvPr>
          <p:cNvSpPr/>
          <p:nvPr/>
        </p:nvSpPr>
        <p:spPr>
          <a:xfrm>
            <a:off x="6006294" y="3903954"/>
            <a:ext cx="338412" cy="326279"/>
          </a:xfrm>
          <a:prstGeom prst="rect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2" name="Triangolo isoscele 109">
            <a:extLst>
              <a:ext uri="{FF2B5EF4-FFF2-40B4-BE49-F238E27FC236}">
                <a16:creationId xmlns:a16="http://schemas.microsoft.com/office/drawing/2014/main" id="{FA822A5D-F9C4-4575-B76F-4602BC96666F}"/>
              </a:ext>
            </a:extLst>
          </p:cNvPr>
          <p:cNvSpPr/>
          <p:nvPr/>
        </p:nvSpPr>
        <p:spPr>
          <a:xfrm>
            <a:off x="5871327" y="3903952"/>
            <a:ext cx="270214" cy="326278"/>
          </a:xfrm>
          <a:prstGeom prst="triangle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3" name="CasellaDiTesto 110">
            <a:extLst>
              <a:ext uri="{FF2B5EF4-FFF2-40B4-BE49-F238E27FC236}">
                <a16:creationId xmlns:a16="http://schemas.microsoft.com/office/drawing/2014/main" id="{931E35F7-08AC-4483-9221-9841CA962A7A}"/>
              </a:ext>
            </a:extLst>
          </p:cNvPr>
          <p:cNvSpPr txBox="1"/>
          <p:nvPr/>
        </p:nvSpPr>
        <p:spPr>
          <a:xfrm>
            <a:off x="6491493" y="2966935"/>
            <a:ext cx="20633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Python basics</a:t>
            </a:r>
          </a:p>
        </p:txBody>
      </p:sp>
      <p:sp>
        <p:nvSpPr>
          <p:cNvPr id="44" name="CasellaDiTesto 111">
            <a:extLst>
              <a:ext uri="{FF2B5EF4-FFF2-40B4-BE49-F238E27FC236}">
                <a16:creationId xmlns:a16="http://schemas.microsoft.com/office/drawing/2014/main" id="{774C1DD2-2311-4FF0-9A17-BFB37F28F0A9}"/>
              </a:ext>
            </a:extLst>
          </p:cNvPr>
          <p:cNvSpPr txBox="1"/>
          <p:nvPr/>
        </p:nvSpPr>
        <p:spPr>
          <a:xfrm>
            <a:off x="6085687" y="3903952"/>
            <a:ext cx="249272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Assignment (NEW!)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3034C8D-DF0B-4C69-9159-42EC844B761C}"/>
              </a:ext>
            </a:extLst>
          </p:cNvPr>
          <p:cNvCxnSpPr>
            <a:cxnSpLocks/>
            <a:stCxn id="49" idx="2"/>
            <a:endCxn id="46" idx="0"/>
          </p:cNvCxnSpPr>
          <p:nvPr/>
        </p:nvCxnSpPr>
        <p:spPr>
          <a:xfrm flipV="1">
            <a:off x="5702588" y="1516864"/>
            <a:ext cx="1204743" cy="3198799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3A4B487-A212-4CE5-BD5E-1440F8A404AC}"/>
              </a:ext>
            </a:extLst>
          </p:cNvPr>
          <p:cNvCxnSpPr>
            <a:cxnSpLocks/>
          </p:cNvCxnSpPr>
          <p:nvPr/>
        </p:nvCxnSpPr>
        <p:spPr>
          <a:xfrm flipH="1">
            <a:off x="6057388" y="3151012"/>
            <a:ext cx="237158" cy="0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ttangolo 105">
            <a:extLst>
              <a:ext uri="{FF2B5EF4-FFF2-40B4-BE49-F238E27FC236}">
                <a16:creationId xmlns:a16="http://schemas.microsoft.com/office/drawing/2014/main" id="{06C0E1CD-8105-4E71-80E7-7382A1A36338}"/>
              </a:ext>
            </a:extLst>
          </p:cNvPr>
          <p:cNvSpPr/>
          <p:nvPr/>
        </p:nvSpPr>
        <p:spPr>
          <a:xfrm>
            <a:off x="6907191" y="1516866"/>
            <a:ext cx="338412" cy="326279"/>
          </a:xfrm>
          <a:prstGeom prst="rect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6" name="Triangolo isoscele 106">
            <a:extLst>
              <a:ext uri="{FF2B5EF4-FFF2-40B4-BE49-F238E27FC236}">
                <a16:creationId xmlns:a16="http://schemas.microsoft.com/office/drawing/2014/main" id="{7EB47788-E92E-4D2D-9181-CA91065C89BF}"/>
              </a:ext>
            </a:extLst>
          </p:cNvPr>
          <p:cNvSpPr/>
          <p:nvPr/>
        </p:nvSpPr>
        <p:spPr>
          <a:xfrm>
            <a:off x="6772224" y="1516864"/>
            <a:ext cx="270214" cy="326278"/>
          </a:xfrm>
          <a:prstGeom prst="triangle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7" name="CasellaDiTesto 113">
            <a:extLst>
              <a:ext uri="{FF2B5EF4-FFF2-40B4-BE49-F238E27FC236}">
                <a16:creationId xmlns:a16="http://schemas.microsoft.com/office/drawing/2014/main" id="{8BBF125A-BB1C-4754-AE67-349FFFBDD2E2}"/>
              </a:ext>
            </a:extLst>
          </p:cNvPr>
          <p:cNvSpPr txBox="1"/>
          <p:nvPr/>
        </p:nvSpPr>
        <p:spPr>
          <a:xfrm>
            <a:off x="6986302" y="1501232"/>
            <a:ext cx="197721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Installation</a:t>
            </a:r>
            <a:endParaRPr lang="en-US" sz="1600" b="1" dirty="0">
              <a:solidFill>
                <a:schemeClr val="bg2">
                  <a:lumMod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8" name="Rettangolo 108">
            <a:extLst>
              <a:ext uri="{FF2B5EF4-FFF2-40B4-BE49-F238E27FC236}">
                <a16:creationId xmlns:a16="http://schemas.microsoft.com/office/drawing/2014/main" id="{0B710984-A16F-460C-949C-6F4EAC311795}"/>
              </a:ext>
            </a:extLst>
          </p:cNvPr>
          <p:cNvSpPr/>
          <p:nvPr/>
        </p:nvSpPr>
        <p:spPr>
          <a:xfrm>
            <a:off x="5837555" y="4389387"/>
            <a:ext cx="338412" cy="326279"/>
          </a:xfrm>
          <a:prstGeom prst="rect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9" name="Triangolo isoscele 109">
            <a:extLst>
              <a:ext uri="{FF2B5EF4-FFF2-40B4-BE49-F238E27FC236}">
                <a16:creationId xmlns:a16="http://schemas.microsoft.com/office/drawing/2014/main" id="{4986413E-4896-4F6A-B828-23684F7CC991}"/>
              </a:ext>
            </a:extLst>
          </p:cNvPr>
          <p:cNvSpPr/>
          <p:nvPr/>
        </p:nvSpPr>
        <p:spPr>
          <a:xfrm>
            <a:off x="5702588" y="4389385"/>
            <a:ext cx="270214" cy="326278"/>
          </a:xfrm>
          <a:prstGeom prst="triangle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0" name="CasellaDiTesto 111">
            <a:extLst>
              <a:ext uri="{FF2B5EF4-FFF2-40B4-BE49-F238E27FC236}">
                <a16:creationId xmlns:a16="http://schemas.microsoft.com/office/drawing/2014/main" id="{086B6391-968C-4A2A-9BC6-F5A2D17F03D6}"/>
              </a:ext>
            </a:extLst>
          </p:cNvPr>
          <p:cNvSpPr txBox="1"/>
          <p:nvPr/>
        </p:nvSpPr>
        <p:spPr>
          <a:xfrm>
            <a:off x="5916948" y="4389385"/>
            <a:ext cx="249272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More R&amp;R</a:t>
            </a:r>
          </a:p>
        </p:txBody>
      </p:sp>
      <p:sp>
        <p:nvSpPr>
          <p:cNvPr id="112" name="CasellaDiTesto 111">
            <a:extLst>
              <a:ext uri="{FF2B5EF4-FFF2-40B4-BE49-F238E27FC236}">
                <a16:creationId xmlns:a16="http://schemas.microsoft.com/office/drawing/2014/main" id="{20C386BD-398E-4830-BB81-0530B8388D50}"/>
              </a:ext>
            </a:extLst>
          </p:cNvPr>
          <p:cNvSpPr txBox="1"/>
          <p:nvPr/>
        </p:nvSpPr>
        <p:spPr>
          <a:xfrm>
            <a:off x="6244730" y="3426332"/>
            <a:ext cx="19515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Example in STKO</a:t>
            </a:r>
          </a:p>
        </p:txBody>
      </p:sp>
    </p:spTree>
    <p:extLst>
      <p:ext uri="{BB962C8B-B14F-4D97-AF65-F5344CB8AC3E}">
        <p14:creationId xmlns:p14="http://schemas.microsoft.com/office/powerpoint/2010/main" val="4291419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6679C9A-3B37-4A4F-A749-87F387A36089}"/>
              </a:ext>
            </a:extLst>
          </p:cNvPr>
          <p:cNvSpPr/>
          <p:nvPr/>
        </p:nvSpPr>
        <p:spPr>
          <a:xfrm>
            <a:off x="-1" y="1291405"/>
            <a:ext cx="7331943" cy="2869961"/>
          </a:xfrm>
          <a:prstGeom prst="rect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6693025-AD65-4C39-9142-FE955C1B36E3}"/>
              </a:ext>
            </a:extLst>
          </p:cNvPr>
          <p:cNvSpPr/>
          <p:nvPr/>
        </p:nvSpPr>
        <p:spPr>
          <a:xfrm>
            <a:off x="367156" y="553799"/>
            <a:ext cx="1479867" cy="5597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B7C5DC-2164-46E9-AE45-4905F0A445EB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39133" y="665094"/>
            <a:ext cx="6874191" cy="419603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= </a:t>
            </a:r>
            <a:r>
              <a:rPr lang="en-GB" sz="1800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</a:t>
            </a:r>
            <a:r>
              <a:rPr lang="en-GB" sz="1800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cientific</a:t>
            </a:r>
            <a:r>
              <a:rPr lang="en-GB" sz="1800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GB" sz="18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</a:t>
            </a:r>
            <a:r>
              <a:rPr lang="en-GB" sz="1800" dirty="0" err="1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ool</a:t>
            </a:r>
            <a:r>
              <a:rPr lang="en-GB" sz="1800" dirty="0" err="1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K</a:t>
            </a:r>
            <a:r>
              <a:rPr lang="en-GB" sz="1800" dirty="0" err="1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it</a:t>
            </a:r>
            <a:r>
              <a:rPr lang="en-GB" sz="1800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for </a:t>
            </a:r>
            <a:r>
              <a:rPr lang="en-GB" sz="1800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</a:t>
            </a:r>
            <a:r>
              <a:rPr lang="en-GB" sz="1800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penSees</a:t>
            </a:r>
          </a:p>
          <a:p>
            <a:endParaRPr lang="en-GB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73B45563-9518-4D95-BB45-D51F55E47DC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17" name="Triangolo isoscele 16">
            <a:extLst>
              <a:ext uri="{FF2B5EF4-FFF2-40B4-BE49-F238E27FC236}">
                <a16:creationId xmlns:a16="http://schemas.microsoft.com/office/drawing/2014/main" id="{857A6EC1-7C80-4399-888D-44810C73F53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4F92BEAC-8D15-427F-9D3C-F4ABAD56D44C}"/>
              </a:ext>
            </a:extLst>
          </p:cNvPr>
          <p:cNvSpPr/>
          <p:nvPr/>
        </p:nvSpPr>
        <p:spPr>
          <a:xfrm>
            <a:off x="8224551" y="4165592"/>
            <a:ext cx="9194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What?</a:t>
            </a:r>
          </a:p>
        </p:txBody>
      </p:sp>
      <p:sp>
        <p:nvSpPr>
          <p:cNvPr id="18" name="Segnaposto testo 5">
            <a:extLst>
              <a:ext uri="{FF2B5EF4-FFF2-40B4-BE49-F238E27FC236}">
                <a16:creationId xmlns:a16="http://schemas.microsoft.com/office/drawing/2014/main" id="{FE18126F-F985-47B4-84FE-579C21D7012E}"/>
              </a:ext>
            </a:extLst>
          </p:cNvPr>
          <p:cNvSpPr txBox="1">
            <a:spLocks/>
          </p:cNvSpPr>
          <p:nvPr/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DEFINITION</a:t>
            </a:r>
          </a:p>
        </p:txBody>
      </p:sp>
      <p:sp>
        <p:nvSpPr>
          <p:cNvPr id="28" name="Triangolo isoscele 16">
            <a:extLst>
              <a:ext uri="{FF2B5EF4-FFF2-40B4-BE49-F238E27FC236}">
                <a16:creationId xmlns:a16="http://schemas.microsoft.com/office/drawing/2014/main" id="{C44AB2FE-E181-4D1B-BBFA-3F726AB871D1}"/>
              </a:ext>
            </a:extLst>
          </p:cNvPr>
          <p:cNvSpPr/>
          <p:nvPr/>
        </p:nvSpPr>
        <p:spPr>
          <a:xfrm rot="10800000">
            <a:off x="6089484" y="1295607"/>
            <a:ext cx="2506871" cy="2878353"/>
          </a:xfrm>
          <a:prstGeom prst="triangle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29" name="Triangolo isoscele 16">
            <a:extLst>
              <a:ext uri="{FF2B5EF4-FFF2-40B4-BE49-F238E27FC236}">
                <a16:creationId xmlns:a16="http://schemas.microsoft.com/office/drawing/2014/main" id="{E1A8C6F9-DAC7-4D48-AD73-DF817935D361}"/>
              </a:ext>
            </a:extLst>
          </p:cNvPr>
          <p:cNvSpPr/>
          <p:nvPr/>
        </p:nvSpPr>
        <p:spPr>
          <a:xfrm>
            <a:off x="-1253434" y="1287212"/>
            <a:ext cx="2506868" cy="2878349"/>
          </a:xfrm>
          <a:prstGeom prst="triangle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pic>
        <p:nvPicPr>
          <p:cNvPr id="13" name="Immagine 8">
            <a:extLst>
              <a:ext uri="{FF2B5EF4-FFF2-40B4-BE49-F238E27FC236}">
                <a16:creationId xmlns:a16="http://schemas.microsoft.com/office/drawing/2014/main" id="{B508B166-0464-461D-83DF-AC0B53494B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676" y="573506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E7F0A55-4579-4A07-A54E-22EE71DB9FC8}"/>
              </a:ext>
            </a:extLst>
          </p:cNvPr>
          <p:cNvSpPr txBox="1"/>
          <p:nvPr/>
        </p:nvSpPr>
        <p:spPr>
          <a:xfrm>
            <a:off x="4989218" y="97118"/>
            <a:ext cx="398749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Visit our website: </a:t>
            </a:r>
            <a:r>
              <a:rPr lang="en-US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https://asdeasoft.net/?product-stko</a:t>
            </a:r>
            <a:endParaRPr lang="en-US" sz="105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Segnaposto testo 3">
            <a:extLst>
              <a:ext uri="{FF2B5EF4-FFF2-40B4-BE49-F238E27FC236}">
                <a16:creationId xmlns:a16="http://schemas.microsoft.com/office/drawing/2014/main" id="{C019C4E4-60A4-4498-886B-96CF16545671}"/>
              </a:ext>
            </a:extLst>
          </p:cNvPr>
          <p:cNvSpPr txBox="1">
            <a:spLocks/>
          </p:cNvSpPr>
          <p:nvPr/>
        </p:nvSpPr>
        <p:spPr>
          <a:xfrm>
            <a:off x="-6625" y="1287180"/>
            <a:ext cx="7443513" cy="2874186"/>
          </a:xfrm>
          <a:prstGeom prst="rect">
            <a:avLst/>
          </a:prstGeom>
        </p:spPr>
        <p:txBody>
          <a:bodyPr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GB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“STKO is a cutting-edge complex data visualization tool for </a:t>
            </a:r>
          </a:p>
          <a:p>
            <a:pPr algn="ctr"/>
            <a:r>
              <a:rPr lang="en-GB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OpenSees, it creates an input and output file readable with its advanced openGL graphic interface </a:t>
            </a:r>
          </a:p>
          <a:p>
            <a:pPr algn="ctr"/>
            <a:r>
              <a:rPr lang="en-GB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both pre and post processing. </a:t>
            </a:r>
          </a:p>
          <a:p>
            <a:pPr algn="ctr"/>
            <a:r>
              <a:rPr lang="en-GB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 includes ALL materials, elements, conditions, and interactions offered in OpenSees, providing you with the</a:t>
            </a:r>
          </a:p>
          <a:p>
            <a:pPr algn="ctr"/>
            <a:r>
              <a:rPr lang="en-GB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ability to harness the power of OpenSees and to take advantage of its full potential.”</a:t>
            </a:r>
            <a:endParaRPr lang="en-GB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1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A798EB-DC5D-4A81-A79C-12DFEDEA4A75}"/>
              </a:ext>
            </a:extLst>
          </p:cNvPr>
          <p:cNvSpPr/>
          <p:nvPr/>
        </p:nvSpPr>
        <p:spPr>
          <a:xfrm>
            <a:off x="-6625" y="3453086"/>
            <a:ext cx="7652026" cy="1690414"/>
          </a:xfrm>
          <a:prstGeom prst="rect">
            <a:avLst/>
          </a:prstGeom>
          <a:solidFill>
            <a:schemeClr val="accent4">
              <a:lumMod val="60000"/>
              <a:lumOff val="4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3" name="Segnaposto testo 3">
            <a:extLst>
              <a:ext uri="{FF2B5EF4-FFF2-40B4-BE49-F238E27FC236}">
                <a16:creationId xmlns:a16="http://schemas.microsoft.com/office/drawing/2014/main" id="{03142115-DD8F-4E1F-AD77-24EEC996ADF6}"/>
              </a:ext>
            </a:extLst>
          </p:cNvPr>
          <p:cNvSpPr txBox="1">
            <a:spLocks/>
          </p:cNvSpPr>
          <p:nvPr/>
        </p:nvSpPr>
        <p:spPr>
          <a:xfrm>
            <a:off x="-6625" y="1253646"/>
            <a:ext cx="7443513" cy="3896572"/>
          </a:xfrm>
          <a:prstGeom prst="rect">
            <a:avLst/>
          </a:prstGeom>
        </p:spPr>
        <p:txBody>
          <a:bodyPr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“STKO is a cutting-edge complex data visualization tool for 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OpenSees, it creates an input and output file readable with its advanced openGL graphic interface 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both pre and post processing. 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 includes ALL materials, elements, conditions, and interactions offered in OpenSees, providing you with the</a:t>
            </a:r>
          </a:p>
          <a:p>
            <a:pPr algn="ctr"/>
            <a:r>
              <a:rPr lang="en-GB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ability to harness the power of OpenSees and to take advantage of its full potential.”</a:t>
            </a:r>
            <a:endParaRPr lang="en-GB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6693025-AD65-4C39-9142-FE955C1B36E3}"/>
              </a:ext>
            </a:extLst>
          </p:cNvPr>
          <p:cNvSpPr/>
          <p:nvPr/>
        </p:nvSpPr>
        <p:spPr>
          <a:xfrm>
            <a:off x="367156" y="553799"/>
            <a:ext cx="1479867" cy="5597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B7C5DC-2164-46E9-AE45-4905F0A445EB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39133" y="665094"/>
            <a:ext cx="6874191" cy="419603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= </a:t>
            </a:r>
            <a:r>
              <a:rPr lang="en-GB" sz="1800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</a:t>
            </a:r>
            <a:r>
              <a:rPr lang="en-GB" sz="1800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cientific</a:t>
            </a:r>
            <a:r>
              <a:rPr lang="en-GB" sz="1800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GB" sz="18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</a:t>
            </a:r>
            <a:r>
              <a:rPr lang="en-GB" sz="1800" dirty="0" err="1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ool</a:t>
            </a:r>
            <a:r>
              <a:rPr lang="en-GB" sz="1800" dirty="0" err="1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K</a:t>
            </a:r>
            <a:r>
              <a:rPr lang="en-GB" sz="1800" dirty="0" err="1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it</a:t>
            </a:r>
            <a:r>
              <a:rPr lang="en-GB" sz="1800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for </a:t>
            </a:r>
            <a:r>
              <a:rPr lang="en-GB" sz="1800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</a:t>
            </a:r>
            <a:r>
              <a:rPr lang="en-GB" sz="1800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penSees</a:t>
            </a:r>
          </a:p>
          <a:p>
            <a:endParaRPr lang="en-GB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73B45563-9518-4D95-BB45-D51F55E47DCC}"/>
              </a:ext>
            </a:extLst>
          </p:cNvPr>
          <p:cNvSpPr/>
          <p:nvPr/>
        </p:nvSpPr>
        <p:spPr>
          <a:xfrm>
            <a:off x="7335427" y="4165592"/>
            <a:ext cx="1793997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17" name="Triangolo isoscele 16">
            <a:extLst>
              <a:ext uri="{FF2B5EF4-FFF2-40B4-BE49-F238E27FC236}">
                <a16:creationId xmlns:a16="http://schemas.microsoft.com/office/drawing/2014/main" id="{857A6EC1-7C80-4399-888D-44810C73F53F}"/>
              </a:ext>
            </a:extLst>
          </p:cNvPr>
          <p:cNvSpPr/>
          <p:nvPr/>
        </p:nvSpPr>
        <p:spPr>
          <a:xfrm>
            <a:off x="7180352" y="4165592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4F92BEAC-8D15-427F-9D3C-F4ABAD56D44C}"/>
              </a:ext>
            </a:extLst>
          </p:cNvPr>
          <p:cNvSpPr/>
          <p:nvPr/>
        </p:nvSpPr>
        <p:spPr>
          <a:xfrm>
            <a:off x="8224551" y="4165592"/>
            <a:ext cx="9194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What?</a:t>
            </a:r>
          </a:p>
        </p:txBody>
      </p:sp>
      <p:sp>
        <p:nvSpPr>
          <p:cNvPr id="18" name="Segnaposto testo 5">
            <a:extLst>
              <a:ext uri="{FF2B5EF4-FFF2-40B4-BE49-F238E27FC236}">
                <a16:creationId xmlns:a16="http://schemas.microsoft.com/office/drawing/2014/main" id="{FE18126F-F985-47B4-84FE-579C21D7012E}"/>
              </a:ext>
            </a:extLst>
          </p:cNvPr>
          <p:cNvSpPr txBox="1">
            <a:spLocks/>
          </p:cNvSpPr>
          <p:nvPr/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DEFINITION</a:t>
            </a:r>
          </a:p>
        </p:txBody>
      </p:sp>
      <p:pic>
        <p:nvPicPr>
          <p:cNvPr id="13" name="Immagine 8">
            <a:extLst>
              <a:ext uri="{FF2B5EF4-FFF2-40B4-BE49-F238E27FC236}">
                <a16:creationId xmlns:a16="http://schemas.microsoft.com/office/drawing/2014/main" id="{B508B166-0464-461D-83DF-AC0B53494B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676" y="573506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E7F0A55-4579-4A07-A54E-22EE71DB9FC8}"/>
              </a:ext>
            </a:extLst>
          </p:cNvPr>
          <p:cNvSpPr txBox="1"/>
          <p:nvPr/>
        </p:nvSpPr>
        <p:spPr>
          <a:xfrm>
            <a:off x="4989218" y="97118"/>
            <a:ext cx="398749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Visit our website: </a:t>
            </a:r>
            <a:r>
              <a:rPr lang="en-US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https://asdeasoft.net/?product-stko</a:t>
            </a:r>
            <a:endParaRPr lang="en-US" sz="105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Parentesi graffa aperta 21">
            <a:extLst>
              <a:ext uri="{FF2B5EF4-FFF2-40B4-BE49-F238E27FC236}">
                <a16:creationId xmlns:a16="http://schemas.microsoft.com/office/drawing/2014/main" id="{10873A4A-30B7-4FC4-8BA4-A770E334872A}"/>
              </a:ext>
            </a:extLst>
          </p:cNvPr>
          <p:cNvSpPr/>
          <p:nvPr/>
        </p:nvSpPr>
        <p:spPr>
          <a:xfrm rot="5400000">
            <a:off x="5117336" y="582287"/>
            <a:ext cx="116460" cy="2074235"/>
          </a:xfrm>
          <a:prstGeom prst="leftBrace">
            <a:avLst>
              <a:gd name="adj1" fmla="val 53818"/>
              <a:gd name="adj2" fmla="val 48922"/>
            </a:avLst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  <a:latin typeface="Open Sans" panose="020B0606030504020204" pitchFamily="34" charset="0"/>
            </a:endParaRPr>
          </a:p>
        </p:txBody>
      </p:sp>
      <p:sp>
        <p:nvSpPr>
          <p:cNvPr id="20" name="CasellaDiTesto 25">
            <a:extLst>
              <a:ext uri="{FF2B5EF4-FFF2-40B4-BE49-F238E27FC236}">
                <a16:creationId xmlns:a16="http://schemas.microsoft.com/office/drawing/2014/main" id="{DB913707-CDDF-4C0C-80DE-BAFF3EF5B031}"/>
              </a:ext>
            </a:extLst>
          </p:cNvPr>
          <p:cNvSpPr txBox="1"/>
          <p:nvPr/>
        </p:nvSpPr>
        <p:spPr>
          <a:xfrm>
            <a:off x="4073774" y="1312001"/>
            <a:ext cx="23151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i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Graphic User Interface</a:t>
            </a:r>
          </a:p>
        </p:txBody>
      </p:sp>
      <p:sp>
        <p:nvSpPr>
          <p:cNvPr id="21" name="Parentesi graffa aperta 21">
            <a:extLst>
              <a:ext uri="{FF2B5EF4-FFF2-40B4-BE49-F238E27FC236}">
                <a16:creationId xmlns:a16="http://schemas.microsoft.com/office/drawing/2014/main" id="{417D65ED-9098-4819-BDCD-D73D244E289A}"/>
              </a:ext>
            </a:extLst>
          </p:cNvPr>
          <p:cNvSpPr/>
          <p:nvPr/>
        </p:nvSpPr>
        <p:spPr>
          <a:xfrm rot="5400000">
            <a:off x="2952897" y="2828948"/>
            <a:ext cx="60191" cy="441486"/>
          </a:xfrm>
          <a:prstGeom prst="leftBrace">
            <a:avLst>
              <a:gd name="adj1" fmla="val 50832"/>
              <a:gd name="adj2" fmla="val 48922"/>
            </a:avLst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  <a:latin typeface="Open Sans" panose="020B0606030504020204" pitchFamily="34" charset="0"/>
            </a:endParaRPr>
          </a:p>
        </p:txBody>
      </p:sp>
      <p:sp>
        <p:nvSpPr>
          <p:cNvPr id="23" name="CasellaDiTesto 25">
            <a:extLst>
              <a:ext uri="{FF2B5EF4-FFF2-40B4-BE49-F238E27FC236}">
                <a16:creationId xmlns:a16="http://schemas.microsoft.com/office/drawing/2014/main" id="{BEA9CA4A-1477-45C7-AF23-AB7446B9AA18}"/>
              </a:ext>
            </a:extLst>
          </p:cNvPr>
          <p:cNvSpPr txBox="1"/>
          <p:nvPr/>
        </p:nvSpPr>
        <p:spPr>
          <a:xfrm>
            <a:off x="560070" y="2772692"/>
            <a:ext cx="277521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i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 definition and analysis setup</a:t>
            </a:r>
          </a:p>
        </p:txBody>
      </p:sp>
      <p:sp>
        <p:nvSpPr>
          <p:cNvPr id="24" name="Parentesi graffa aperta 21">
            <a:extLst>
              <a:ext uri="{FF2B5EF4-FFF2-40B4-BE49-F238E27FC236}">
                <a16:creationId xmlns:a16="http://schemas.microsoft.com/office/drawing/2014/main" id="{57D7FEE6-A364-490F-862E-8B5D639400AF}"/>
              </a:ext>
            </a:extLst>
          </p:cNvPr>
          <p:cNvSpPr/>
          <p:nvPr/>
        </p:nvSpPr>
        <p:spPr>
          <a:xfrm rot="16200000" flipH="1">
            <a:off x="3334929" y="1738990"/>
            <a:ext cx="98718" cy="711557"/>
          </a:xfrm>
          <a:prstGeom prst="leftBrace">
            <a:avLst>
              <a:gd name="adj1" fmla="val 56510"/>
              <a:gd name="adj2" fmla="val 48922"/>
            </a:avLst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  <a:latin typeface="Open Sans" panose="020B0606030504020204" pitchFamily="34" charset="0"/>
            </a:endParaRPr>
          </a:p>
        </p:txBody>
      </p:sp>
      <p:sp>
        <p:nvSpPr>
          <p:cNvPr id="25" name="CasellaDiTesto 25">
            <a:extLst>
              <a:ext uri="{FF2B5EF4-FFF2-40B4-BE49-F238E27FC236}">
                <a16:creationId xmlns:a16="http://schemas.microsoft.com/office/drawing/2014/main" id="{C3019FA6-3980-4CA0-919E-959C4F03BDA9}"/>
              </a:ext>
            </a:extLst>
          </p:cNvPr>
          <p:cNvSpPr txBox="1"/>
          <p:nvPr/>
        </p:nvSpPr>
        <p:spPr>
          <a:xfrm>
            <a:off x="4138448" y="2776502"/>
            <a:ext cx="313507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i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results visualization and extraction</a:t>
            </a:r>
          </a:p>
        </p:txBody>
      </p:sp>
      <p:sp>
        <p:nvSpPr>
          <p:cNvPr id="30" name="Rettangolo 22">
            <a:extLst>
              <a:ext uri="{FF2B5EF4-FFF2-40B4-BE49-F238E27FC236}">
                <a16:creationId xmlns:a16="http://schemas.microsoft.com/office/drawing/2014/main" id="{25BCBC27-682E-41AA-83B8-010BB09F6185}"/>
              </a:ext>
            </a:extLst>
          </p:cNvPr>
          <p:cNvSpPr/>
          <p:nvPr/>
        </p:nvSpPr>
        <p:spPr>
          <a:xfrm>
            <a:off x="682265" y="3737080"/>
            <a:ext cx="6101621" cy="45719"/>
          </a:xfrm>
          <a:prstGeom prst="rect">
            <a:avLst/>
          </a:prstGeom>
          <a:solidFill>
            <a:schemeClr val="accent4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1" name="Rettangolo 22">
            <a:extLst>
              <a:ext uri="{FF2B5EF4-FFF2-40B4-BE49-F238E27FC236}">
                <a16:creationId xmlns:a16="http://schemas.microsoft.com/office/drawing/2014/main" id="{D3266B01-FE13-4643-B3B1-07C3FC80B817}"/>
              </a:ext>
            </a:extLst>
          </p:cNvPr>
          <p:cNvSpPr/>
          <p:nvPr/>
        </p:nvSpPr>
        <p:spPr>
          <a:xfrm>
            <a:off x="374081" y="4182889"/>
            <a:ext cx="3909062" cy="45719"/>
          </a:xfrm>
          <a:prstGeom prst="rect">
            <a:avLst/>
          </a:prstGeom>
          <a:solidFill>
            <a:schemeClr val="accent4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2" name="CasellaDiTesto 25">
            <a:extLst>
              <a:ext uri="{FF2B5EF4-FFF2-40B4-BE49-F238E27FC236}">
                <a16:creationId xmlns:a16="http://schemas.microsoft.com/office/drawing/2014/main" id="{1B803883-00B1-4670-BCCC-0A29A2A960B9}"/>
              </a:ext>
            </a:extLst>
          </p:cNvPr>
          <p:cNvSpPr txBox="1"/>
          <p:nvPr/>
        </p:nvSpPr>
        <p:spPr>
          <a:xfrm rot="17651752">
            <a:off x="5540183" y="3838497"/>
            <a:ext cx="2687927" cy="369332"/>
          </a:xfrm>
          <a:prstGeom prst="rect">
            <a:avLst/>
          </a:prstGeom>
          <a:solidFill>
            <a:srgbClr val="1CA6DF"/>
          </a:solidFill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OpenSees but BETTER</a:t>
            </a:r>
          </a:p>
        </p:txBody>
      </p:sp>
      <p:sp>
        <p:nvSpPr>
          <p:cNvPr id="36" name="Parentesi graffa aperta 21">
            <a:extLst>
              <a:ext uri="{FF2B5EF4-FFF2-40B4-BE49-F238E27FC236}">
                <a16:creationId xmlns:a16="http://schemas.microsoft.com/office/drawing/2014/main" id="{B3053622-F7D7-43B8-AD82-084C3B4C8086}"/>
              </a:ext>
            </a:extLst>
          </p:cNvPr>
          <p:cNvSpPr/>
          <p:nvPr/>
        </p:nvSpPr>
        <p:spPr>
          <a:xfrm rot="5400000">
            <a:off x="4683409" y="2076255"/>
            <a:ext cx="58086" cy="1944771"/>
          </a:xfrm>
          <a:prstGeom prst="leftBrace">
            <a:avLst>
              <a:gd name="adj1" fmla="val 50832"/>
              <a:gd name="adj2" fmla="val 48922"/>
            </a:avLst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  <a:latin typeface="Open Sans" panose="020B0606030504020204" pitchFamily="34" charset="0"/>
            </a:endParaRPr>
          </a:p>
        </p:txBody>
      </p:sp>
      <p:sp>
        <p:nvSpPr>
          <p:cNvPr id="37" name="Parentesi graffa aperta 21">
            <a:extLst>
              <a:ext uri="{FF2B5EF4-FFF2-40B4-BE49-F238E27FC236}">
                <a16:creationId xmlns:a16="http://schemas.microsoft.com/office/drawing/2014/main" id="{BA959089-905F-42F0-9C3F-B0EDDF2BF78E}"/>
              </a:ext>
            </a:extLst>
          </p:cNvPr>
          <p:cNvSpPr/>
          <p:nvPr/>
        </p:nvSpPr>
        <p:spPr>
          <a:xfrm rot="16200000" flipH="1">
            <a:off x="4858275" y="1470280"/>
            <a:ext cx="98720" cy="1248979"/>
          </a:xfrm>
          <a:prstGeom prst="leftBrace">
            <a:avLst>
              <a:gd name="adj1" fmla="val 56510"/>
              <a:gd name="adj2" fmla="val 48922"/>
            </a:avLst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  <a:latin typeface="Open Sans" panose="020B0606030504020204" pitchFamily="34" charset="0"/>
            </a:endParaRPr>
          </a:p>
        </p:txBody>
      </p:sp>
      <p:sp>
        <p:nvSpPr>
          <p:cNvPr id="38" name="CasellaDiTesto 25">
            <a:extLst>
              <a:ext uri="{FF2B5EF4-FFF2-40B4-BE49-F238E27FC236}">
                <a16:creationId xmlns:a16="http://schemas.microsoft.com/office/drawing/2014/main" id="{D89E15BB-C05A-418A-9F3E-E908E8D82A39}"/>
              </a:ext>
            </a:extLst>
          </p:cNvPr>
          <p:cNvSpPr txBox="1"/>
          <p:nvPr/>
        </p:nvSpPr>
        <p:spPr>
          <a:xfrm>
            <a:off x="2226697" y="1836294"/>
            <a:ext cx="23151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i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Tcl</a:t>
            </a:r>
          </a:p>
        </p:txBody>
      </p:sp>
      <p:sp>
        <p:nvSpPr>
          <p:cNvPr id="39" name="CasellaDiTesto 25">
            <a:extLst>
              <a:ext uri="{FF2B5EF4-FFF2-40B4-BE49-F238E27FC236}">
                <a16:creationId xmlns:a16="http://schemas.microsoft.com/office/drawing/2014/main" id="{B22CFF2A-F1FC-4672-A249-484F8EDD77D5}"/>
              </a:ext>
            </a:extLst>
          </p:cNvPr>
          <p:cNvSpPr txBox="1"/>
          <p:nvPr/>
        </p:nvSpPr>
        <p:spPr>
          <a:xfrm>
            <a:off x="3750044" y="1836294"/>
            <a:ext cx="23151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i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HDF5 database</a:t>
            </a:r>
          </a:p>
        </p:txBody>
      </p:sp>
      <p:sp>
        <p:nvSpPr>
          <p:cNvPr id="40" name="CasellaDiTesto 25">
            <a:extLst>
              <a:ext uri="{FF2B5EF4-FFF2-40B4-BE49-F238E27FC236}">
                <a16:creationId xmlns:a16="http://schemas.microsoft.com/office/drawing/2014/main" id="{4528C556-09A3-4DE8-BA16-8CF847662ABC}"/>
              </a:ext>
            </a:extLst>
          </p:cNvPr>
          <p:cNvSpPr txBox="1"/>
          <p:nvPr/>
        </p:nvSpPr>
        <p:spPr>
          <a:xfrm>
            <a:off x="2182505" y="2349917"/>
            <a:ext cx="313507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i="1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YOU CAN SEE WHAT YOU ARE CODING!!!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53440ECE-613C-4B8B-94CB-95EAAF8B59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409711">
            <a:off x="7226006" y="2353785"/>
            <a:ext cx="566961" cy="566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80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2BA228E-5FD4-434E-BB00-3C35C6A02E1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1616728" y="0"/>
            <a:ext cx="4139663" cy="51435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218BECA-A1C6-47BC-9A7B-81857FB27E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5000"/>
          </a:blip>
          <a:srcRect t="9789" b="9791"/>
          <a:stretch/>
        </p:blipFill>
        <p:spPr>
          <a:xfrm>
            <a:off x="1729729" y="0"/>
            <a:ext cx="4151207" cy="5143500"/>
          </a:xfrm>
          <a:prstGeom prst="rect">
            <a:avLst/>
          </a:prstGeom>
        </p:spPr>
      </p:pic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3C85308-50BA-4386-8AB3-B3D247B06553}"/>
              </a:ext>
            </a:extLst>
          </p:cNvPr>
          <p:cNvCxnSpPr>
            <a:cxnSpLocks/>
          </p:cNvCxnSpPr>
          <p:nvPr/>
        </p:nvCxnSpPr>
        <p:spPr>
          <a:xfrm flipH="1">
            <a:off x="0" y="4154560"/>
            <a:ext cx="914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0" y="191488"/>
            <a:ext cx="5790059" cy="366861"/>
          </a:xfrm>
        </p:spPr>
        <p:txBody>
          <a:bodyPr/>
          <a:lstStyle/>
          <a:p>
            <a:r>
              <a:rPr lang="it-IT" dirty="0"/>
              <a:t>MOTIVATIONS </a:t>
            </a:r>
            <a:r>
              <a:rPr lang="it-IT" sz="1400" i="1" dirty="0"/>
              <a:t>(</a:t>
            </a:r>
            <a:r>
              <a:rPr lang="it-IT" sz="1400" i="1" dirty="0" err="1"/>
              <a:t>Why</a:t>
            </a:r>
            <a:r>
              <a:rPr lang="it-IT" sz="1400" i="1" dirty="0"/>
              <a:t> do </a:t>
            </a:r>
            <a:r>
              <a:rPr lang="it-IT" sz="1400" i="1" dirty="0" err="1"/>
              <a:t>you</a:t>
            </a:r>
            <a:r>
              <a:rPr lang="it-IT" sz="1400" i="1" dirty="0"/>
              <a:t> </a:t>
            </a:r>
            <a:r>
              <a:rPr lang="it-IT" sz="1400" i="1" dirty="0" err="1"/>
              <a:t>need</a:t>
            </a:r>
            <a:r>
              <a:rPr lang="it-IT" sz="1400" i="1" dirty="0"/>
              <a:t> STKO?</a:t>
            </a:r>
            <a:r>
              <a:rPr lang="en-US" sz="1400" i="1" dirty="0"/>
              <a:t>)</a:t>
            </a:r>
          </a:p>
          <a:p>
            <a:endParaRPr lang="en-GB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1E5B00E-29BA-48E8-93FB-4D3F7696B9D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13" name="Triangolo isoscele 12">
            <a:extLst>
              <a:ext uri="{FF2B5EF4-FFF2-40B4-BE49-F238E27FC236}">
                <a16:creationId xmlns:a16="http://schemas.microsoft.com/office/drawing/2014/main" id="{020EBF5B-CC3E-4CAB-8B35-428E52494284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986A97C8-5AF2-4C37-8623-22B36F828D9E}"/>
              </a:ext>
            </a:extLst>
          </p:cNvPr>
          <p:cNvSpPr/>
          <p:nvPr/>
        </p:nvSpPr>
        <p:spPr>
          <a:xfrm>
            <a:off x="8224551" y="4165592"/>
            <a:ext cx="9194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Why?</a:t>
            </a:r>
          </a:p>
        </p:txBody>
      </p:sp>
      <p:sp>
        <p:nvSpPr>
          <p:cNvPr id="41" name="Text Placeholder 1">
            <a:extLst>
              <a:ext uri="{FF2B5EF4-FFF2-40B4-BE49-F238E27FC236}">
                <a16:creationId xmlns:a16="http://schemas.microsoft.com/office/drawing/2014/main" id="{9D8ECF69-57FA-43AC-9540-3EA545DE8044}"/>
              </a:ext>
            </a:extLst>
          </p:cNvPr>
          <p:cNvSpPr txBox="1">
            <a:spLocks/>
          </p:cNvSpPr>
          <p:nvPr/>
        </p:nvSpPr>
        <p:spPr>
          <a:xfrm>
            <a:off x="312737" y="632336"/>
            <a:ext cx="8518525" cy="316562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lvl="1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OpenSees limitations</a:t>
            </a:r>
          </a:p>
          <a:p>
            <a:pPr marL="857239" lvl="1" indent="-457189">
              <a:lnSpc>
                <a:spcPct val="20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controlling the modeling of </a:t>
            </a:r>
            <a:r>
              <a:rPr lang="en-US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complex structures 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is difficult</a:t>
            </a:r>
          </a:p>
          <a:p>
            <a:pPr marL="857239" lvl="1" indent="-457189">
              <a:lnSpc>
                <a:spcPct val="20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manual coding 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can be time consuming and not accessible to all</a:t>
            </a:r>
          </a:p>
          <a:p>
            <a:pPr marL="400050" lvl="1">
              <a:lnSpc>
                <a:spcPct val="200000"/>
              </a:lnSpc>
              <a:buClr>
                <a:schemeClr val="accent4">
                  <a:lumMod val="60000"/>
                  <a:lumOff val="40000"/>
                </a:schemeClr>
              </a:buClr>
            </a:pPr>
            <a:endParaRPr lang="en-US" sz="1600" dirty="0">
              <a:solidFill>
                <a:schemeClr val="tx1"/>
              </a:solidFill>
              <a:latin typeface="Open Sans" panose="020B06060305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400050" lvl="1">
              <a:lnSpc>
                <a:spcPct val="200000"/>
              </a:lnSpc>
              <a:buClr>
                <a:schemeClr val="accent4">
                  <a:lumMod val="60000"/>
                  <a:lumOff val="40000"/>
                </a:schemeClr>
              </a:buClr>
            </a:pPr>
            <a:endParaRPr lang="en-US" sz="1600" dirty="0">
              <a:solidFill>
                <a:schemeClr val="tx1"/>
              </a:solidFill>
              <a:latin typeface="Open Sans" panose="020B06060305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857239" lvl="1" indent="-457189">
              <a:lnSpc>
                <a:spcPct val="20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handle manually </a:t>
            </a:r>
            <a:r>
              <a:rPr lang="en-US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high-volume output data </a:t>
            </a:r>
            <a:endParaRPr lang="en-US" sz="1600" dirty="0">
              <a:solidFill>
                <a:schemeClr val="tx1"/>
              </a:solidFill>
              <a:latin typeface="Open Sans" panose="020B06060305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857239" lvl="1" indent="-457189">
              <a:lnSpc>
                <a:spcPct val="20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lack of </a:t>
            </a:r>
            <a:r>
              <a:rPr lang="en-US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visualization tools 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for results (fibers)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B590A6A1-C2E4-41D9-B299-75D6425493E8}"/>
              </a:ext>
            </a:extLst>
          </p:cNvPr>
          <p:cNvCxnSpPr>
            <a:cxnSpLocks/>
          </p:cNvCxnSpPr>
          <p:nvPr/>
        </p:nvCxnSpPr>
        <p:spPr>
          <a:xfrm flipH="1">
            <a:off x="0" y="4511156"/>
            <a:ext cx="914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B900D2DD-C9F4-4212-8143-C3AD569658FD}"/>
              </a:ext>
            </a:extLst>
          </p:cNvPr>
          <p:cNvSpPr/>
          <p:nvPr/>
        </p:nvSpPr>
        <p:spPr>
          <a:xfrm>
            <a:off x="451811" y="998123"/>
            <a:ext cx="7282473" cy="1399919"/>
          </a:xfrm>
          <a:prstGeom prst="rect">
            <a:avLst/>
          </a:prstGeom>
          <a:solidFill>
            <a:schemeClr val="accent4">
              <a:lumMod val="60000"/>
              <a:lumOff val="4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07F269-FBD7-416C-A125-E953400F9429}"/>
              </a:ext>
            </a:extLst>
          </p:cNvPr>
          <p:cNvSpPr/>
          <p:nvPr/>
        </p:nvSpPr>
        <p:spPr>
          <a:xfrm rot="10800000">
            <a:off x="193999" y="2503064"/>
            <a:ext cx="6616376" cy="1399919"/>
          </a:xfrm>
          <a:prstGeom prst="rect">
            <a:avLst/>
          </a:prstGeom>
          <a:solidFill>
            <a:schemeClr val="accent4">
              <a:lumMod val="60000"/>
              <a:lumOff val="4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7" name="Triangolo isoscele 16">
            <a:extLst>
              <a:ext uri="{FF2B5EF4-FFF2-40B4-BE49-F238E27FC236}">
                <a16:creationId xmlns:a16="http://schemas.microsoft.com/office/drawing/2014/main" id="{352ADA00-B71F-4AB2-96BC-ED8686EA30C8}"/>
              </a:ext>
            </a:extLst>
          </p:cNvPr>
          <p:cNvSpPr/>
          <p:nvPr/>
        </p:nvSpPr>
        <p:spPr>
          <a:xfrm>
            <a:off x="-147582" y="1012872"/>
            <a:ext cx="1206400" cy="138517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B7C5DC-2164-46E9-AE45-4905F0A445EB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E54F89B-BC24-45DB-BB8A-01B1A981CCD3}"/>
              </a:ext>
            </a:extLst>
          </p:cNvPr>
          <p:cNvSpPr txBox="1"/>
          <p:nvPr/>
        </p:nvSpPr>
        <p:spPr>
          <a:xfrm>
            <a:off x="903622" y="1807839"/>
            <a:ext cx="70884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STKO pre-processor</a:t>
            </a:r>
          </a:p>
          <a:p>
            <a:r>
              <a:rPr lang="en-US" b="1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 open box scriptable GUI to control and produce input files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Triangolo isoscele 16">
            <a:extLst>
              <a:ext uri="{FF2B5EF4-FFF2-40B4-BE49-F238E27FC236}">
                <a16:creationId xmlns:a16="http://schemas.microsoft.com/office/drawing/2014/main" id="{DFC49C2E-C0D0-45DB-8E5D-6690BA9D4A96}"/>
              </a:ext>
            </a:extLst>
          </p:cNvPr>
          <p:cNvSpPr/>
          <p:nvPr/>
        </p:nvSpPr>
        <p:spPr>
          <a:xfrm rot="10800000">
            <a:off x="-416065" y="2503059"/>
            <a:ext cx="1217072" cy="139742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78B7D13-B2E2-41DB-9F73-63890F9B0DB5}"/>
              </a:ext>
            </a:extLst>
          </p:cNvPr>
          <p:cNvSpPr txBox="1"/>
          <p:nvPr/>
        </p:nvSpPr>
        <p:spPr>
          <a:xfrm>
            <a:off x="645811" y="2514089"/>
            <a:ext cx="70884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 STKO post-processor</a:t>
            </a:r>
          </a:p>
          <a:p>
            <a:r>
              <a:rPr lang="en-GB" b="1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manipulate and visualize large volume of complex data</a:t>
            </a:r>
          </a:p>
        </p:txBody>
      </p:sp>
      <p:sp>
        <p:nvSpPr>
          <p:cNvPr id="33" name="Text Placeholder 1">
            <a:extLst>
              <a:ext uri="{FF2B5EF4-FFF2-40B4-BE49-F238E27FC236}">
                <a16:creationId xmlns:a16="http://schemas.microsoft.com/office/drawing/2014/main" id="{4871E916-D33D-413A-9F70-3063D1C1B498}"/>
              </a:ext>
            </a:extLst>
          </p:cNvPr>
          <p:cNvSpPr txBox="1">
            <a:spLocks/>
          </p:cNvSpPr>
          <p:nvPr/>
        </p:nvSpPr>
        <p:spPr>
          <a:xfrm>
            <a:off x="465137" y="4163753"/>
            <a:ext cx="8518525" cy="34556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lvl="1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Verification &amp; Validation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BF9FEE7-8C52-4137-B0AD-937C196A1A80}"/>
              </a:ext>
            </a:extLst>
          </p:cNvPr>
          <p:cNvSpPr txBox="1"/>
          <p:nvPr/>
        </p:nvSpPr>
        <p:spPr>
          <a:xfrm>
            <a:off x="3089029" y="4534673"/>
            <a:ext cx="3987498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know more: </a:t>
            </a:r>
            <a:r>
              <a:rPr lang="en-US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/>
              </a:rPr>
              <a:t>www.nafems.org</a:t>
            </a:r>
            <a:endParaRPr lang="en-US" sz="105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endParaRPr lang="en-US" sz="105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9" name="Triangolo isoscele 16">
            <a:extLst>
              <a:ext uri="{FF2B5EF4-FFF2-40B4-BE49-F238E27FC236}">
                <a16:creationId xmlns:a16="http://schemas.microsoft.com/office/drawing/2014/main" id="{AA3B8C26-4AEB-4C5D-B3B1-5AFC1D077D62}"/>
              </a:ext>
            </a:extLst>
          </p:cNvPr>
          <p:cNvSpPr/>
          <p:nvPr/>
        </p:nvSpPr>
        <p:spPr>
          <a:xfrm>
            <a:off x="6197373" y="2503059"/>
            <a:ext cx="1235528" cy="141861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40" name="Triangolo isoscele 16">
            <a:extLst>
              <a:ext uri="{FF2B5EF4-FFF2-40B4-BE49-F238E27FC236}">
                <a16:creationId xmlns:a16="http://schemas.microsoft.com/office/drawing/2014/main" id="{9A56CB5C-5216-4593-A6AF-904D4F48C9B8}"/>
              </a:ext>
            </a:extLst>
          </p:cNvPr>
          <p:cNvSpPr/>
          <p:nvPr/>
        </p:nvSpPr>
        <p:spPr>
          <a:xfrm rot="10800000">
            <a:off x="7118031" y="998123"/>
            <a:ext cx="1232505" cy="141514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16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7" grpId="0" animBg="1"/>
      <p:bldP spid="20" grpId="0"/>
      <p:bldP spid="23" grpId="0" animBg="1"/>
      <p:bldP spid="24" grpId="0"/>
      <p:bldP spid="33" grpId="0"/>
      <p:bldP spid="37" grpId="0"/>
      <p:bldP spid="3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71DB2E51-9484-401E-BDA1-5C4AD501859B}"/>
              </a:ext>
            </a:extLst>
          </p:cNvPr>
          <p:cNvSpPr/>
          <p:nvPr/>
        </p:nvSpPr>
        <p:spPr>
          <a:xfrm>
            <a:off x="0" y="3943701"/>
            <a:ext cx="6927616" cy="1199800"/>
          </a:xfrm>
          <a:prstGeom prst="rect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3C85308-50BA-4386-8AB3-B3D247B06553}"/>
              </a:ext>
            </a:extLst>
          </p:cNvPr>
          <p:cNvCxnSpPr>
            <a:cxnSpLocks/>
          </p:cNvCxnSpPr>
          <p:nvPr/>
        </p:nvCxnSpPr>
        <p:spPr>
          <a:xfrm flipH="1">
            <a:off x="0" y="3932669"/>
            <a:ext cx="914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7C1F453A-5CF5-4140-836A-A3ED18D783CF}"/>
              </a:ext>
            </a:extLst>
          </p:cNvPr>
          <p:cNvSpPr/>
          <p:nvPr/>
        </p:nvSpPr>
        <p:spPr>
          <a:xfrm rot="10800000">
            <a:off x="1715696" y="617552"/>
            <a:ext cx="3757563" cy="4332635"/>
          </a:xfrm>
          <a:prstGeom prst="triangle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0F63DFD4-B3AF-4B6D-B7BA-02400D8854D4}"/>
              </a:ext>
            </a:extLst>
          </p:cNvPr>
          <p:cNvCxnSpPr>
            <a:cxnSpLocks/>
          </p:cNvCxnSpPr>
          <p:nvPr/>
        </p:nvCxnSpPr>
        <p:spPr>
          <a:xfrm>
            <a:off x="3594477" y="749300"/>
            <a:ext cx="0" cy="3970706"/>
          </a:xfrm>
          <a:prstGeom prst="straightConnector1">
            <a:avLst/>
          </a:prstGeom>
          <a:ln w="123825" cmpd="sng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B7C5DC-2164-46E9-AE45-4905F0A445EB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9"/>
            <a:ext cx="5368598" cy="232006"/>
          </a:xfrm>
        </p:spPr>
        <p:txBody>
          <a:bodyPr/>
          <a:lstStyle/>
          <a:p>
            <a:r>
              <a:rPr lang="it-IT" dirty="0"/>
              <a:t>APPLICATIONS </a:t>
            </a:r>
            <a:r>
              <a:rPr lang="it-IT" sz="1400" i="1" dirty="0"/>
              <a:t>(F</a:t>
            </a:r>
            <a:r>
              <a:rPr lang="en-US" sz="1400" i="1" dirty="0"/>
              <a:t>E code – use and possibilities)</a:t>
            </a:r>
          </a:p>
          <a:p>
            <a:endParaRPr lang="en-GB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1E5B00E-29BA-48E8-93FB-4D3F7696B9DC}"/>
              </a:ext>
            </a:extLst>
          </p:cNvPr>
          <p:cNvSpPr/>
          <p:nvPr/>
        </p:nvSpPr>
        <p:spPr>
          <a:xfrm>
            <a:off x="7428304" y="3943709"/>
            <a:ext cx="1715695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13" name="Triangolo isoscele 12">
            <a:extLst>
              <a:ext uri="{FF2B5EF4-FFF2-40B4-BE49-F238E27FC236}">
                <a16:creationId xmlns:a16="http://schemas.microsoft.com/office/drawing/2014/main" id="{020EBF5B-CC3E-4CAB-8B35-428E52494284}"/>
              </a:ext>
            </a:extLst>
          </p:cNvPr>
          <p:cNvSpPr/>
          <p:nvPr/>
        </p:nvSpPr>
        <p:spPr>
          <a:xfrm>
            <a:off x="7273405" y="3943700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986A97C8-5AF2-4C37-8623-22B36F828D9E}"/>
              </a:ext>
            </a:extLst>
          </p:cNvPr>
          <p:cNvSpPr/>
          <p:nvPr/>
        </p:nvSpPr>
        <p:spPr>
          <a:xfrm>
            <a:off x="8224551" y="3943701"/>
            <a:ext cx="9194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Why?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DD6BAAD-D089-47DA-B231-BFCA970F76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7903"/>
          <a:stretch/>
        </p:blipFill>
        <p:spPr>
          <a:xfrm rot="17631396">
            <a:off x="7557792" y="519140"/>
            <a:ext cx="1410869" cy="90174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27FC771-FBF7-4B7B-AFB4-09277AFC8340}"/>
              </a:ext>
            </a:extLst>
          </p:cNvPr>
          <p:cNvSpPr txBox="1"/>
          <p:nvPr/>
        </p:nvSpPr>
        <p:spPr>
          <a:xfrm rot="1452829">
            <a:off x="6054451" y="-259967"/>
            <a:ext cx="1954124" cy="118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600" i="1" dirty="0">
                <a:latin typeface="Open Sans" panose="020B0606030504020204" pitchFamily="34" charset="0"/>
              </a:rPr>
              <a:t>OTHERS</a:t>
            </a:r>
          </a:p>
          <a:p>
            <a:pPr algn="r">
              <a:lnSpc>
                <a:spcPct val="150000"/>
              </a:lnSpc>
            </a:pPr>
            <a:r>
              <a:rPr lang="en-US" sz="600" i="1" dirty="0">
                <a:latin typeface="Open Sans" panose="020B0606030504020204" pitchFamily="34" charset="0"/>
              </a:rPr>
              <a:t>SEISMOSTRUCT </a:t>
            </a:r>
          </a:p>
          <a:p>
            <a:pPr algn="r">
              <a:lnSpc>
                <a:spcPct val="150000"/>
              </a:lnSpc>
            </a:pPr>
            <a:r>
              <a:rPr lang="en-US" sz="600" i="1" dirty="0">
                <a:latin typeface="Open Sans" panose="020B0606030504020204" pitchFamily="34" charset="0"/>
              </a:rPr>
              <a:t>SAP2000</a:t>
            </a:r>
          </a:p>
          <a:p>
            <a:pPr algn="r">
              <a:lnSpc>
                <a:spcPct val="150000"/>
              </a:lnSpc>
            </a:pPr>
            <a:r>
              <a:rPr lang="en-US" sz="600" i="1" dirty="0">
                <a:latin typeface="Open Sans" panose="020B0606030504020204" pitchFamily="34" charset="0"/>
              </a:rPr>
              <a:t>ETABS</a:t>
            </a:r>
          </a:p>
          <a:p>
            <a:pPr algn="r">
              <a:lnSpc>
                <a:spcPct val="150000"/>
              </a:lnSpc>
            </a:pPr>
            <a:r>
              <a:rPr lang="en-US" sz="600" i="1" dirty="0">
                <a:latin typeface="Open Sans" panose="020B0606030504020204" pitchFamily="34" charset="0"/>
              </a:rPr>
              <a:t>MIDAS</a:t>
            </a:r>
          </a:p>
          <a:p>
            <a:pPr algn="r">
              <a:lnSpc>
                <a:spcPct val="150000"/>
              </a:lnSpc>
            </a:pPr>
            <a:r>
              <a:rPr lang="en-US" sz="600" i="1" dirty="0">
                <a:latin typeface="Open Sans" panose="020B0606030504020204" pitchFamily="34" charset="0"/>
              </a:rPr>
              <a:t>ABAQUS</a:t>
            </a:r>
            <a:br>
              <a:rPr lang="en-US" sz="600" i="1" dirty="0">
                <a:latin typeface="Open Sans" panose="020B0606030504020204" pitchFamily="34" charset="0"/>
              </a:rPr>
            </a:br>
            <a:r>
              <a:rPr lang="en-US" sz="600" i="1" dirty="0">
                <a:latin typeface="Open Sans" panose="020B0606030504020204" pitchFamily="34" charset="0"/>
              </a:rPr>
              <a:t>DIANA FEA</a:t>
            </a:r>
          </a:p>
          <a:p>
            <a:pPr algn="r">
              <a:lnSpc>
                <a:spcPct val="150000"/>
              </a:lnSpc>
            </a:pPr>
            <a:r>
              <a:rPr lang="en-US" sz="600" i="1" dirty="0">
                <a:latin typeface="Open Sans" panose="020B0606030504020204" pitchFamily="34" charset="0"/>
              </a:rPr>
              <a:t>ROBOT</a:t>
            </a:r>
            <a:endParaRPr lang="en-US" sz="1000" i="1" dirty="0">
              <a:latin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F040D05-21A6-43FE-A09A-BF23D2CDA206}"/>
              </a:ext>
            </a:extLst>
          </p:cNvPr>
          <p:cNvSpPr txBox="1"/>
          <p:nvPr/>
        </p:nvSpPr>
        <p:spPr>
          <a:xfrm>
            <a:off x="4209795" y="2933013"/>
            <a:ext cx="315048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Open Sans" panose="020B0606030504020204" pitchFamily="34" charset="0"/>
              </a:rPr>
              <a:t>      </a:t>
            </a:r>
            <a:r>
              <a:rPr lang="en-GB" b="1" dirty="0">
                <a:solidFill>
                  <a:srgbClr val="C00000"/>
                </a:solidFill>
                <a:latin typeface="Open Sans" panose="020B0606030504020204" pitchFamily="34" charset="0"/>
              </a:rPr>
              <a:t>Black Box </a:t>
            </a:r>
          </a:p>
          <a:p>
            <a:r>
              <a:rPr lang="en-GB" sz="1200" dirty="0">
                <a:latin typeface="Open Sans" panose="020B0606030504020204" pitchFamily="34" charset="0"/>
              </a:rPr>
              <a:t>     Linear and nonlinear</a:t>
            </a:r>
          </a:p>
          <a:p>
            <a:r>
              <a:rPr lang="en-GB" sz="1200" dirty="0">
                <a:latin typeface="Open Sans" panose="020B0606030504020204" pitchFamily="34" charset="0"/>
              </a:rPr>
              <a:t>  Automatic mesh algorithms</a:t>
            </a:r>
          </a:p>
          <a:p>
            <a:r>
              <a:rPr lang="en-GB" sz="1200" dirty="0">
                <a:latin typeface="Open Sans" panose="020B0606030504020204" pitchFamily="34" charset="0"/>
              </a:rPr>
              <a:t>Scripting capabilities (Python, Fortran, …)</a:t>
            </a:r>
            <a:endParaRPr lang="en-US" sz="1200" dirty="0">
              <a:latin typeface="Open Sans" panose="020B0606030504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BD2D4E0-2AF8-47FE-824D-A1345D4BAAA0}"/>
              </a:ext>
            </a:extLst>
          </p:cNvPr>
          <p:cNvSpPr txBox="1"/>
          <p:nvPr/>
        </p:nvSpPr>
        <p:spPr>
          <a:xfrm>
            <a:off x="4279836" y="3979227"/>
            <a:ext cx="4572000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latin typeface="Open Sans" panose="020B0606030504020204" pitchFamily="34" charset="0"/>
              </a:rPr>
              <a:t>       </a:t>
            </a:r>
            <a:r>
              <a:rPr lang="en-GB" b="1" dirty="0">
                <a:solidFill>
                  <a:srgbClr val="1CA6DF"/>
                </a:solidFill>
                <a:latin typeface="Open Sans" panose="020B0606030504020204" pitchFamily="34" charset="0"/>
              </a:rPr>
              <a:t>Open Box</a:t>
            </a:r>
            <a:endParaRPr lang="en-GB" dirty="0">
              <a:solidFill>
                <a:srgbClr val="1CA6DF"/>
              </a:solidFill>
              <a:latin typeface="Open Sans" panose="020B0606030504020204" pitchFamily="34" charset="0"/>
            </a:endParaRPr>
          </a:p>
          <a:p>
            <a:r>
              <a:rPr lang="en-GB" sz="1200" dirty="0">
                <a:solidFill>
                  <a:srgbClr val="1CA6DF"/>
                </a:solidFill>
                <a:latin typeface="Open Sans" panose="020B0606030504020204" pitchFamily="34" charset="0"/>
              </a:rPr>
              <a:t>      Open-source framework</a:t>
            </a:r>
          </a:p>
          <a:p>
            <a:r>
              <a:rPr lang="en-GB" sz="1200" dirty="0">
                <a:latin typeface="Open Sans" panose="020B0606030504020204" pitchFamily="34" charset="0"/>
              </a:rPr>
              <a:t>    No mesh algorithms</a:t>
            </a:r>
          </a:p>
          <a:p>
            <a:r>
              <a:rPr lang="en-GB" sz="1200" dirty="0">
                <a:latin typeface="Open Sans" panose="020B0606030504020204" pitchFamily="34" charset="0"/>
              </a:rPr>
              <a:t>  No GUI</a:t>
            </a:r>
          </a:p>
          <a:p>
            <a:r>
              <a:rPr lang="en-GB" sz="1200" dirty="0">
                <a:solidFill>
                  <a:srgbClr val="1CA6DF"/>
                </a:solidFill>
                <a:latin typeface="Open Sans" panose="020B0606030504020204" pitchFamily="34" charset="0"/>
              </a:rPr>
              <a:t>Full scripting capabilities (</a:t>
            </a:r>
            <a:r>
              <a:rPr lang="en-GB" sz="1200" dirty="0" err="1">
                <a:solidFill>
                  <a:srgbClr val="1CA6DF"/>
                </a:solidFill>
                <a:latin typeface="Open Sans" panose="020B0606030504020204" pitchFamily="34" charset="0"/>
              </a:rPr>
              <a:t>tcl</a:t>
            </a:r>
            <a:r>
              <a:rPr lang="en-GB" sz="1200" dirty="0">
                <a:solidFill>
                  <a:srgbClr val="1CA6DF"/>
                </a:solidFill>
                <a:latin typeface="Open Sans" panose="020B0606030504020204" pitchFamily="34" charset="0"/>
              </a:rPr>
              <a:t>)</a:t>
            </a:r>
            <a:endParaRPr lang="en-US" sz="1200" dirty="0">
              <a:solidFill>
                <a:srgbClr val="1CA6DF"/>
              </a:solidFill>
              <a:latin typeface="Open Sans" panose="020B06060305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0734A27-6980-4772-AF7E-D2FFB296BCF4}"/>
              </a:ext>
            </a:extLst>
          </p:cNvPr>
          <p:cNvSpPr txBox="1"/>
          <p:nvPr/>
        </p:nvSpPr>
        <p:spPr>
          <a:xfrm>
            <a:off x="4679510" y="1758951"/>
            <a:ext cx="3302440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latin typeface="Open Sans" panose="020B0606030504020204" pitchFamily="34" charset="0"/>
              </a:rPr>
              <a:t>       </a:t>
            </a:r>
            <a:r>
              <a:rPr lang="en-GB" b="1" dirty="0">
                <a:solidFill>
                  <a:srgbClr val="C00000"/>
                </a:solidFill>
                <a:latin typeface="Open Sans" panose="020B0606030504020204" pitchFamily="34" charset="0"/>
              </a:rPr>
              <a:t>Black Box</a:t>
            </a:r>
          </a:p>
          <a:p>
            <a:r>
              <a:rPr lang="en-GB" sz="1200" dirty="0">
                <a:latin typeface="Open Sans" panose="020B0606030504020204" pitchFamily="34" charset="0"/>
              </a:rPr>
              <a:t>      Linear with some basic nonlinearities</a:t>
            </a:r>
          </a:p>
          <a:p>
            <a:r>
              <a:rPr lang="en-GB" sz="1200" dirty="0">
                <a:latin typeface="Open Sans" panose="020B0606030504020204" pitchFamily="34" charset="0"/>
              </a:rPr>
              <a:t>    Automatic checks and drawings </a:t>
            </a:r>
          </a:p>
          <a:p>
            <a:r>
              <a:rPr lang="en-GB" sz="1200" dirty="0">
                <a:latin typeface="Open Sans" panose="020B0606030504020204" pitchFamily="34" charset="0"/>
              </a:rPr>
              <a:t>  BIM (</a:t>
            </a:r>
            <a:r>
              <a:rPr lang="en-GB" sz="1200" dirty="0" err="1">
                <a:latin typeface="Open Sans" panose="020B0606030504020204" pitchFamily="34" charset="0"/>
              </a:rPr>
              <a:t>ifc</a:t>
            </a:r>
            <a:r>
              <a:rPr lang="en-GB" sz="1200" dirty="0">
                <a:latin typeface="Open Sans" panose="020B0606030504020204" pitchFamily="34" charset="0"/>
              </a:rPr>
              <a:t> or proprietary)</a:t>
            </a:r>
            <a:endParaRPr lang="en-US" sz="1200" dirty="0">
              <a:latin typeface="Open Sans" panose="020B0606030504020204" pitchFamily="34" charset="0"/>
            </a:endParaRPr>
          </a:p>
          <a:p>
            <a:r>
              <a:rPr lang="en-GB" sz="1200" dirty="0">
                <a:latin typeface="Open Sans" panose="020B0606030504020204" pitchFamily="34" charset="0"/>
              </a:rPr>
              <a:t>Some with API</a:t>
            </a:r>
            <a:endParaRPr lang="en-US" sz="1200" dirty="0">
              <a:latin typeface="Open Sans" panose="020B0606030504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87D2915-37EA-4AE2-B80E-F117DB62EDF4}"/>
              </a:ext>
            </a:extLst>
          </p:cNvPr>
          <p:cNvSpPr txBox="1"/>
          <p:nvPr/>
        </p:nvSpPr>
        <p:spPr>
          <a:xfrm>
            <a:off x="5203326" y="572177"/>
            <a:ext cx="4572000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latin typeface="Open Sans" panose="020B0606030504020204" pitchFamily="34" charset="0"/>
              </a:rPr>
              <a:t>         </a:t>
            </a:r>
            <a:r>
              <a:rPr lang="en-GB" b="1" dirty="0">
                <a:solidFill>
                  <a:srgbClr val="C00000"/>
                </a:solidFill>
                <a:latin typeface="Open Sans" panose="020B0606030504020204" pitchFamily="34" charset="0"/>
              </a:rPr>
              <a:t>Black Box</a:t>
            </a:r>
            <a:endParaRPr lang="en-GB" sz="1200" b="1" dirty="0">
              <a:solidFill>
                <a:srgbClr val="C00000"/>
              </a:solidFill>
              <a:latin typeface="Open Sans" panose="020B0606030504020204" pitchFamily="34" charset="0"/>
            </a:endParaRPr>
          </a:p>
          <a:p>
            <a:r>
              <a:rPr lang="en-GB" sz="1200" dirty="0">
                <a:latin typeface="Open Sans" panose="020B0606030504020204" pitchFamily="34" charset="0"/>
              </a:rPr>
              <a:t>      Linear</a:t>
            </a:r>
          </a:p>
          <a:p>
            <a:r>
              <a:rPr lang="en-GB" sz="1200" dirty="0">
                <a:latin typeface="Open Sans" panose="020B0606030504020204" pitchFamily="34" charset="0"/>
              </a:rPr>
              <a:t>    Automatic checks </a:t>
            </a:r>
          </a:p>
          <a:p>
            <a:r>
              <a:rPr lang="en-GB" sz="1200" dirty="0">
                <a:latin typeface="Open Sans" panose="020B0606030504020204" pitchFamily="34" charset="0"/>
              </a:rPr>
              <a:t>  and drawings </a:t>
            </a:r>
          </a:p>
          <a:p>
            <a:r>
              <a:rPr lang="en-GB" sz="1200" dirty="0">
                <a:latin typeface="Open Sans" panose="020B0606030504020204" pitchFamily="34" charset="0"/>
              </a:rPr>
              <a:t>BIM (</a:t>
            </a:r>
            <a:r>
              <a:rPr lang="en-GB" sz="1200" dirty="0" err="1">
                <a:latin typeface="Open Sans" panose="020B0606030504020204" pitchFamily="34" charset="0"/>
              </a:rPr>
              <a:t>ifc</a:t>
            </a:r>
            <a:r>
              <a:rPr lang="en-GB" sz="1200" dirty="0">
                <a:latin typeface="Open Sans" panose="020B0606030504020204" pitchFamily="34" charset="0"/>
              </a:rPr>
              <a:t> or proprietary)</a:t>
            </a:r>
            <a:endParaRPr lang="en-US" sz="1200" dirty="0">
              <a:latin typeface="Open Sans" panose="020B0606030504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9DEA90E-554D-495F-B85E-D41F22CABF8C}"/>
              </a:ext>
            </a:extLst>
          </p:cNvPr>
          <p:cNvSpPr txBox="1"/>
          <p:nvPr/>
        </p:nvSpPr>
        <p:spPr>
          <a:xfrm>
            <a:off x="285923" y="2943520"/>
            <a:ext cx="22159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High level professionals </a:t>
            </a:r>
          </a:p>
          <a:p>
            <a:r>
              <a:rPr lang="en-GB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Research limited</a:t>
            </a:r>
            <a:endParaRPr lang="en-US" b="1" dirty="0">
              <a:solidFill>
                <a:schemeClr val="accent4">
                  <a:lumMod val="60000"/>
                  <a:lumOff val="40000"/>
                </a:schemeClr>
              </a:solidFill>
              <a:latin typeface="Open Sans" panose="020B0606030504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255D67B-3CF2-4CD1-81FB-FFAC984E5D70}"/>
              </a:ext>
            </a:extLst>
          </p:cNvPr>
          <p:cNvSpPr txBox="1"/>
          <p:nvPr/>
        </p:nvSpPr>
        <p:spPr>
          <a:xfrm>
            <a:off x="198560" y="3999294"/>
            <a:ext cx="23710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latin typeface="Open Sans" panose="020B0606030504020204" pitchFamily="34" charset="0"/>
              </a:rPr>
              <a:t>Professionals (limited)</a:t>
            </a:r>
          </a:p>
          <a:p>
            <a:r>
              <a:rPr lang="en-GB" b="1" dirty="0">
                <a:latin typeface="Open Sans" panose="020B0606030504020204" pitchFamily="34" charset="0"/>
              </a:rPr>
              <a:t>Research limited (no GUI)</a:t>
            </a:r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E9C8307-8323-4CF6-ABFF-7FE8A7BEF6BE}"/>
              </a:ext>
            </a:extLst>
          </p:cNvPr>
          <p:cNvSpPr txBox="1"/>
          <p:nvPr/>
        </p:nvSpPr>
        <p:spPr>
          <a:xfrm>
            <a:off x="285923" y="1758951"/>
            <a:ext cx="20701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Professionals </a:t>
            </a:r>
          </a:p>
          <a:p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Basic research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36A8F1B-7A7A-41FD-82B8-E0CA4F97FEB5}"/>
              </a:ext>
            </a:extLst>
          </p:cNvPr>
          <p:cNvSpPr txBox="1"/>
          <p:nvPr/>
        </p:nvSpPr>
        <p:spPr>
          <a:xfrm>
            <a:off x="298450" y="590256"/>
            <a:ext cx="13171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Professionals</a:t>
            </a:r>
          </a:p>
          <a:p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No research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EF9083B-09D2-44FF-BB77-B66374A16DB6}"/>
              </a:ext>
            </a:extLst>
          </p:cNvPr>
          <p:cNvCxnSpPr>
            <a:cxnSpLocks/>
          </p:cNvCxnSpPr>
          <p:nvPr/>
        </p:nvCxnSpPr>
        <p:spPr>
          <a:xfrm flipH="1">
            <a:off x="0" y="1727440"/>
            <a:ext cx="79819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20A9FCF-FC1C-4B9B-95DF-3FE4AC2F4200}"/>
              </a:ext>
            </a:extLst>
          </p:cNvPr>
          <p:cNvCxnSpPr>
            <a:cxnSpLocks/>
          </p:cNvCxnSpPr>
          <p:nvPr/>
        </p:nvCxnSpPr>
        <p:spPr>
          <a:xfrm flipH="1" flipV="1">
            <a:off x="0" y="2857740"/>
            <a:ext cx="7898082" cy="143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Immagine 19">
            <a:extLst>
              <a:ext uri="{FF2B5EF4-FFF2-40B4-BE49-F238E27FC236}">
                <a16:creationId xmlns:a16="http://schemas.microsoft.com/office/drawing/2014/main" id="{4AD5C3AC-7F81-43D0-8F1E-A1A5A9F2261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halkSketch/>
                    </a14:imgEffect>
                  </a14:imgLayer>
                </a14:imgProps>
              </a:ext>
            </a:extLst>
          </a:blip>
          <a:srcRect l="1275" t="5944" r="1723" b="29383"/>
          <a:stretch/>
        </p:blipFill>
        <p:spPr>
          <a:xfrm>
            <a:off x="2812039" y="3829603"/>
            <a:ext cx="1524695" cy="419603"/>
          </a:xfrm>
          <a:prstGeom prst="rect">
            <a:avLst/>
          </a:prstGeom>
        </p:spPr>
      </p:pic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D0EE3382-AFA1-4D8D-A8AD-C166F6EA3450}"/>
              </a:ext>
            </a:extLst>
          </p:cNvPr>
          <p:cNvCxnSpPr>
            <a:cxnSpLocks/>
          </p:cNvCxnSpPr>
          <p:nvPr/>
        </p:nvCxnSpPr>
        <p:spPr>
          <a:xfrm>
            <a:off x="211087" y="4156255"/>
            <a:ext cx="19637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580588AF-9FE6-4A1E-B0AE-C27D8A7D1677}"/>
              </a:ext>
            </a:extLst>
          </p:cNvPr>
          <p:cNvCxnSpPr>
            <a:cxnSpLocks/>
          </p:cNvCxnSpPr>
          <p:nvPr/>
        </p:nvCxnSpPr>
        <p:spPr>
          <a:xfrm>
            <a:off x="211087" y="4373072"/>
            <a:ext cx="22034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50A8DE6F-A5BE-4B63-8C67-A3C44DF7B579}"/>
              </a:ext>
            </a:extLst>
          </p:cNvPr>
          <p:cNvSpPr txBox="1"/>
          <p:nvPr/>
        </p:nvSpPr>
        <p:spPr>
          <a:xfrm>
            <a:off x="198560" y="4530034"/>
            <a:ext cx="25121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1CA6DF"/>
                </a:solidFill>
                <a:latin typeface="Open Sans" panose="020B0606030504020204" pitchFamily="34" charset="0"/>
              </a:rPr>
              <a:t>High level professionals Research oriented with GUI</a:t>
            </a:r>
            <a:endParaRPr lang="en-US" b="1" dirty="0">
              <a:solidFill>
                <a:srgbClr val="1CA6DF"/>
              </a:solidFill>
              <a:latin typeface="Open Sans" panose="020B0606030504020204" pitchFamily="34" charset="0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E9C622AB-2C49-443D-9887-8E522E8E41EA}"/>
              </a:ext>
            </a:extLst>
          </p:cNvPr>
          <p:cNvCxnSpPr>
            <a:cxnSpLocks/>
          </p:cNvCxnSpPr>
          <p:nvPr/>
        </p:nvCxnSpPr>
        <p:spPr>
          <a:xfrm>
            <a:off x="4502087" y="4532877"/>
            <a:ext cx="2587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B1A5721D-1EE5-4050-8157-A5406158BAF7}"/>
              </a:ext>
            </a:extLst>
          </p:cNvPr>
          <p:cNvCxnSpPr>
            <a:cxnSpLocks/>
          </p:cNvCxnSpPr>
          <p:nvPr/>
        </p:nvCxnSpPr>
        <p:spPr>
          <a:xfrm>
            <a:off x="4435412" y="4704327"/>
            <a:ext cx="2587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Immagine 47">
            <a:extLst>
              <a:ext uri="{FF2B5EF4-FFF2-40B4-BE49-F238E27FC236}">
                <a16:creationId xmlns:a16="http://schemas.microsoft.com/office/drawing/2014/main" id="{86012F96-D1DF-4748-9BB9-63B43E66E402}"/>
              </a:ext>
            </a:extLst>
          </p:cNvPr>
          <p:cNvPicPr/>
          <p:nvPr/>
        </p:nvPicPr>
        <p:blipFill>
          <a:blip r:embed="rId6" cstate="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258" b="96884" l="7749" r="96491">
                        <a14:foregroundMark x1="67544" y1="10765" x2="67544" y2="10765"/>
                        <a14:foregroundMark x1="70906" y1="7507" x2="70906" y2="7507"/>
                        <a14:foregroundMark x1="73830" y1="4674" x2="73830" y2="4674"/>
                        <a14:foregroundMark x1="74708" y1="3399" x2="74708" y2="3399"/>
                        <a14:foregroundMark x1="36696" y1="87677" x2="36696" y2="87677"/>
                        <a14:foregroundMark x1="38183" y1="84852" x2="35424" y2="88075"/>
                        <a14:foregroundMark x1="9795" y1="76912" x2="9795" y2="76912"/>
                        <a14:foregroundMark x1="19298" y1="61473" x2="19298" y2="61473"/>
                        <a14:foregroundMark x1="10250" y1="73807" x2="7749" y2="77337"/>
                        <a14:foregroundMark x1="16999" y1="64278" x2="14631" y2="67621"/>
                        <a14:foregroundMark x1="19788" y1="60340" x2="18607" y2="62008"/>
                        <a14:foregroundMark x1="23099" y1="55666" x2="19788" y2="60340"/>
                        <a14:foregroundMark x1="13666" y1="70528" x2="17945" y2="64724"/>
                        <a14:foregroundMark x1="9064" y1="76771" x2="13084" y2="71319"/>
                        <a14:foregroundMark x1="19914" y1="60340" x2="20906" y2="56232"/>
                        <a14:foregroundMark x1="19419" y1="62390" x2="19914" y2="60340"/>
                        <a14:foregroundMark x1="40183" y1="82526" x2="46930" y2="72946"/>
                        <a14:foregroundMark x1="29971" y1="97025" x2="39020" y2="84176"/>
                        <a14:foregroundMark x1="63596" y1="84419" x2="60096" y2="81637"/>
                        <a14:foregroundMark x1="57085" y1="80684" x2="57609" y2="81216"/>
                        <a14:foregroundMark x1="56727" y1="81919" x2="55466" y2="80982"/>
                        <a14:foregroundMark x1="78801" y1="60057" x2="74473" y2="65405"/>
                        <a14:foregroundMark x1="67439" y1="75792" x2="65789" y2="80028"/>
                        <a14:foregroundMark x1="89798" y1="67708" x2="93129" y2="69547"/>
                        <a14:foregroundMark x1="93129" y1="69547" x2="96491" y2="72946"/>
                        <a14:foregroundMark x1="78972" y1="61855" x2="75292" y2="59207"/>
                        <a14:foregroundMark x1="93001" y1="71949" x2="92624" y2="71677"/>
                        <a14:foregroundMark x1="95175" y1="73513" x2="93421" y2="72250"/>
                        <a14:backgroundMark x1="16959" y1="50142" x2="16959" y2="50142"/>
                        <a14:backgroundMark x1="12865" y1="41501" x2="12865" y2="41501"/>
                        <a14:backgroundMark x1="20760" y1="30170" x2="20760" y2="30170"/>
                        <a14:backgroundMark x1="14766" y1="32011" x2="14766" y2="32011"/>
                        <a14:backgroundMark x1="17544" y1="60340" x2="17544" y2="60340"/>
                        <a14:backgroundMark x1="11696" y1="66997" x2="11696" y2="66997"/>
                        <a14:backgroundMark x1="22515" y1="66147" x2="22515" y2="66147"/>
                        <a14:backgroundMark x1="26023" y1="80312" x2="27924" y2="84986"/>
                        <a14:backgroundMark x1="38743" y1="81303" x2="35234" y2="84136"/>
                        <a14:backgroundMark x1="22515" y1="66006" x2="21199" y2="63598"/>
                        <a14:backgroundMark x1="33772" y1="87960" x2="33626" y2="89943"/>
                        <a14:backgroundMark x1="14766" y1="71105" x2="14327" y2="71813"/>
                        <a14:backgroundMark x1="11111" y1="67280" x2="12865" y2="68414"/>
                        <a14:backgroundMark x1="17982" y1="60057" x2="18860" y2="58924"/>
                        <a14:backgroundMark x1="11257" y1="71246" x2="11257" y2="71246"/>
                        <a14:backgroundMark x1="11404" y1="71246" x2="12135" y2="67989"/>
                        <a14:backgroundMark x1="10965" y1="71955" x2="11257" y2="70397"/>
                        <a14:backgroundMark x1="20175" y1="62748" x2="18860" y2="65156"/>
                        <a14:backgroundMark x1="10673" y1="72946" x2="14181" y2="68697"/>
                        <a14:backgroundMark x1="17690" y1="65297" x2="20760" y2="62323"/>
                        <a14:backgroundMark x1="54825" y1="75496" x2="54825" y2="75496"/>
                        <a14:backgroundMark x1="68275" y1="70963" x2="66228" y2="68980"/>
                        <a14:backgroundMark x1="49561" y1="63031" x2="50439" y2="60482"/>
                        <a14:backgroundMark x1="43567" y1="68414" x2="44298" y2="68980"/>
                        <a14:backgroundMark x1="33918" y1="64873" x2="35088" y2="64306"/>
                        <a14:backgroundMark x1="33772" y1="56516" x2="36696" y2="59207"/>
                        <a14:backgroundMark x1="37135" y1="52266" x2="38304" y2="54533"/>
                        <a14:backgroundMark x1="48392" y1="37819" x2="52924" y2="34561"/>
                        <a14:backgroundMark x1="58041" y1="45467" x2="59357" y2="48300"/>
                        <a14:backgroundMark x1="53655" y1="50425" x2="56725" y2="55241"/>
                        <a14:backgroundMark x1="59211" y1="71955" x2="59357" y2="70538"/>
                        <a14:backgroundMark x1="53070" y1="74079" x2="55702" y2="77054"/>
                        <a14:backgroundMark x1="65643" y1="74929" x2="70614" y2="67989"/>
                        <a14:backgroundMark x1="78363" y1="55949" x2="78363" y2="55241"/>
                        <a14:backgroundMark x1="81725" y1="50142" x2="85965" y2="53541"/>
                        <a14:backgroundMark x1="77339" y1="41785" x2="77924" y2="45892"/>
                        <a14:backgroundMark x1="84503" y1="33994" x2="88012" y2="40227"/>
                        <a14:backgroundMark x1="89035" y1="52833" x2="88743" y2="51275"/>
                        <a14:backgroundMark x1="82895" y1="61473" x2="90936" y2="66006"/>
                        <a14:backgroundMark x1="91813" y1="57932" x2="92690" y2="60623"/>
                        <a14:backgroundMark x1="79386" y1="64731" x2="88158" y2="69405"/>
                        <a14:backgroundMark x1="86111" y1="69688" x2="94737" y2="76346"/>
                        <a14:backgroundMark x1="92251" y1="72663" x2="92690" y2="72946"/>
                        <a14:backgroundMark x1="82749" y1="65156" x2="79532" y2="63031"/>
                        <a14:backgroundMark x1="71784" y1="66714" x2="63450" y2="76771"/>
                        <a14:backgroundMark x1="66813" y1="61898" x2="66813" y2="61898"/>
                        <a14:backgroundMark x1="65058" y1="58499" x2="65351" y2="58074"/>
                        <a14:backgroundMark x1="66667" y1="43768" x2="66959" y2="43201"/>
                        <a14:backgroundMark x1="69152" y1="39377" x2="69152" y2="39377"/>
                        <a14:backgroundMark x1="57018" y1="36686" x2="57018" y2="36686"/>
                        <a14:backgroundMark x1="51170" y1="46034" x2="51170" y2="46034"/>
                        <a14:backgroundMark x1="48246" y1="49575" x2="48246" y2="49575"/>
                        <a14:backgroundMark x1="45614" y1="55241" x2="45614" y2="55241"/>
                        <a14:backgroundMark x1="47953" y1="56799" x2="47953" y2="56799"/>
                        <a14:backgroundMark x1="56725" y1="64589" x2="56725" y2="64589"/>
                        <a14:backgroundMark x1="57018" y1="78895" x2="58187" y2="79603"/>
                        <a14:backgroundMark x1="34064" y1="75071" x2="34649" y2="74788"/>
                        <a14:backgroundMark x1="65936" y1="52975" x2="67251" y2="49575"/>
                        <a14:backgroundMark x1="73246" y1="64589" x2="70614" y2="67705"/>
                        <a14:backgroundMark x1="59942" y1="81303" x2="50731" y2="74363"/>
                        <a14:backgroundMark x1="55994" y1="82153" x2="48830" y2="76062"/>
                        <a14:backgroundMark x1="56433" y1="82153" x2="62573" y2="87677"/>
                        <a14:backgroundMark x1="26608" y1="59207" x2="26023" y2="57932"/>
                        <a14:backgroundMark x1="23830" y1="49292" x2="23830" y2="49292"/>
                        <a14:backgroundMark x1="30263" y1="47875" x2="30263" y2="47875"/>
                        <a14:backgroundMark x1="27632" y1="66289" x2="27632" y2="66289"/>
                        <a14:backgroundMark x1="32749" y1="71246" x2="32749" y2="712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776" y="699166"/>
            <a:ext cx="996634" cy="1020754"/>
          </a:xfrm>
          <a:prstGeom prst="rect">
            <a:avLst/>
          </a:prstGeom>
        </p:spPr>
      </p:pic>
      <p:pic>
        <p:nvPicPr>
          <p:cNvPr id="36" name="Picture 3">
            <a:extLst>
              <a:ext uri="{FF2B5EF4-FFF2-40B4-BE49-F238E27FC236}">
                <a16:creationId xmlns:a16="http://schemas.microsoft.com/office/drawing/2014/main" id="{1B291E2C-27DD-4F53-AE78-529827ACFE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grayscl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362" b="95319" l="9843" r="81299">
                        <a14:foregroundMark x1="27165" y1="20426" x2="27165" y2="20426"/>
                        <a14:foregroundMark x1="12205" y1="51915" x2="12205" y2="51915"/>
                        <a14:foregroundMark x1="9843" y1="52766" x2="9843" y2="52766"/>
                        <a14:foregroundMark x1="35433" y1="9362" x2="35433" y2="9362"/>
                        <a14:foregroundMark x1="78346" y1="52766" x2="78346" y2="52766"/>
                        <a14:foregroundMark x1="81496" y1="51064" x2="81496" y2="51064"/>
                        <a14:foregroundMark x1="64764" y1="88936" x2="64764" y2="88936"/>
                        <a14:foregroundMark x1="58268" y1="95319" x2="58268" y2="95319"/>
                        <a14:foregroundMark x1="23425" y1="72340" x2="37795" y2="42979"/>
                        <a14:foregroundMark x1="30315" y1="9362" x2="30315" y2="9362"/>
                        <a14:foregroundMark x1="18504" y1="57447" x2="27362" y2="64681"/>
                        <a14:foregroundMark x1="27362" y1="64681" x2="39370" y2="63404"/>
                        <a14:foregroundMark x1="39370" y1="63404" x2="46063" y2="67234"/>
                        <a14:foregroundMark x1="46063" y1="67234" x2="51378" y2="78298"/>
                        <a14:foregroundMark x1="51378" y1="78298" x2="56890" y2="787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92" r="15195"/>
          <a:stretch>
            <a:fillRect/>
          </a:stretch>
        </p:blipFill>
        <p:spPr bwMode="auto">
          <a:xfrm>
            <a:off x="2930057" y="1839829"/>
            <a:ext cx="1486646" cy="899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4">
            <a:extLst>
              <a:ext uri="{FF2B5EF4-FFF2-40B4-BE49-F238E27FC236}">
                <a16:creationId xmlns:a16="http://schemas.microsoft.com/office/drawing/2014/main" id="{1037CF37-AE3B-420E-ACA0-3C3CECA956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46825" y="3072524"/>
            <a:ext cx="404722" cy="551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E1329CD-3FC8-4C8A-B89E-0F72B26828B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16748" y="699819"/>
            <a:ext cx="851627" cy="1081703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D965DAFE-1B27-4004-B53B-63B5EC1D13F1}"/>
              </a:ext>
            </a:extLst>
          </p:cNvPr>
          <p:cNvSpPr/>
          <p:nvPr/>
        </p:nvSpPr>
        <p:spPr>
          <a:xfrm>
            <a:off x="2943663" y="4340240"/>
            <a:ext cx="1239791" cy="4058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pic>
        <p:nvPicPr>
          <p:cNvPr id="61" name="Immagine 8">
            <a:extLst>
              <a:ext uri="{FF2B5EF4-FFF2-40B4-BE49-F238E27FC236}">
                <a16:creationId xmlns:a16="http://schemas.microsoft.com/office/drawing/2014/main" id="{0C0CFA60-FCC4-4DF0-BF3B-109DF5D3CD6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2817" y="4335250"/>
            <a:ext cx="1118672" cy="4158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1" name="Triangolo isoscele 16">
            <a:extLst>
              <a:ext uri="{FF2B5EF4-FFF2-40B4-BE49-F238E27FC236}">
                <a16:creationId xmlns:a16="http://schemas.microsoft.com/office/drawing/2014/main" id="{5E624A82-7879-4F32-8516-D1B0F1814EF4}"/>
              </a:ext>
            </a:extLst>
          </p:cNvPr>
          <p:cNvSpPr/>
          <p:nvPr/>
        </p:nvSpPr>
        <p:spPr>
          <a:xfrm rot="10800000">
            <a:off x="6377630" y="3936986"/>
            <a:ext cx="1050801" cy="1206514"/>
          </a:xfrm>
          <a:prstGeom prst="triangle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5893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B7C5DC-2164-46E9-AE45-4905F0A445EB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POTENTIAL</a:t>
            </a:r>
            <a:endParaRPr lang="en-GB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1E5B00E-29BA-48E8-93FB-4D3F7696B9D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13" name="Triangolo isoscele 12">
            <a:extLst>
              <a:ext uri="{FF2B5EF4-FFF2-40B4-BE49-F238E27FC236}">
                <a16:creationId xmlns:a16="http://schemas.microsoft.com/office/drawing/2014/main" id="{020EBF5B-CC3E-4CAB-8B35-428E52494284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986A97C8-5AF2-4C37-8623-22B36F828D9E}"/>
              </a:ext>
            </a:extLst>
          </p:cNvPr>
          <p:cNvSpPr/>
          <p:nvPr/>
        </p:nvSpPr>
        <p:spPr>
          <a:xfrm>
            <a:off x="8224551" y="4165592"/>
            <a:ext cx="9194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Why?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0C56CA1-6743-498C-9106-9667E08A6ADB}"/>
              </a:ext>
            </a:extLst>
          </p:cNvPr>
          <p:cNvGrpSpPr/>
          <p:nvPr/>
        </p:nvGrpSpPr>
        <p:grpSpPr>
          <a:xfrm>
            <a:off x="6078983" y="92278"/>
            <a:ext cx="2341334" cy="1551963"/>
            <a:chOff x="6105781" y="67112"/>
            <a:chExt cx="2341334" cy="1551963"/>
          </a:xfrm>
        </p:grpSpPr>
        <p:pic>
          <p:nvPicPr>
            <p:cNvPr id="3" name="Picture 2" descr="Surface chart&#10;&#10;Description automatically generated with medium confidence">
              <a:extLst>
                <a:ext uri="{FF2B5EF4-FFF2-40B4-BE49-F238E27FC236}">
                  <a16:creationId xmlns:a16="http://schemas.microsoft.com/office/drawing/2014/main" id="{229CF8BB-2467-4333-84F8-24E6B7BDFA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118" t="1467" r="2398" b="3903"/>
            <a:stretch/>
          </p:blipFill>
          <p:spPr>
            <a:xfrm>
              <a:off x="6105781" y="67112"/>
              <a:ext cx="2341334" cy="1551963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907957E-D23F-4653-A178-56A3F567F17A}"/>
                </a:ext>
              </a:extLst>
            </p:cNvPr>
            <p:cNvSpPr/>
            <p:nvPr/>
          </p:nvSpPr>
          <p:spPr>
            <a:xfrm>
              <a:off x="6105781" y="998290"/>
              <a:ext cx="1159085" cy="6207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en Sans" panose="020B0606030504020204" pitchFamily="34" charset="0"/>
              </a:endParaRPr>
            </a:p>
          </p:txBody>
        </p:sp>
      </p:grpSp>
      <p:sp>
        <p:nvSpPr>
          <p:cNvPr id="19" name="Segnaposto testo 3">
            <a:extLst>
              <a:ext uri="{FF2B5EF4-FFF2-40B4-BE49-F238E27FC236}">
                <a16:creationId xmlns:a16="http://schemas.microsoft.com/office/drawing/2014/main" id="{B779C81F-F09C-4FFE-A539-C7950D0A5716}"/>
              </a:ext>
            </a:extLst>
          </p:cNvPr>
          <p:cNvSpPr txBox="1">
            <a:spLocks/>
          </p:cNvSpPr>
          <p:nvPr/>
        </p:nvSpPr>
        <p:spPr>
          <a:xfrm>
            <a:off x="327503" y="524640"/>
            <a:ext cx="5446514" cy="310069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learn and understand OpenSees </a:t>
            </a:r>
          </a:p>
          <a:p>
            <a:pPr marL="357188">
              <a:buClr>
                <a:schemeClr val="accent4">
                  <a:lumMod val="60000"/>
                  <a:lumOff val="40000"/>
                </a:schemeClr>
              </a:buClr>
            </a:pPr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(input Tcl files generation)</a:t>
            </a:r>
          </a:p>
          <a:p>
            <a:pPr marL="342900" indent="-3429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visualize and control pre- and post-processing</a:t>
            </a:r>
          </a:p>
          <a:p>
            <a:pPr marL="342900" indent="-3429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advanced CAD Modeling </a:t>
            </a:r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(import export open file formats)</a:t>
            </a:r>
          </a:p>
          <a:p>
            <a:pPr marL="342900" indent="-3429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embedded meshing algorithms </a:t>
            </a:r>
          </a:p>
          <a:p>
            <a:pPr marL="357188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</a:pPr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(no need for user implementations)</a:t>
            </a:r>
          </a:p>
          <a:p>
            <a:pPr marL="342900" indent="-3429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mesh-partitioner </a:t>
            </a:r>
          </a:p>
          <a:p>
            <a:pPr marL="357188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</a:pPr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(access to multi processors analysis for large models)</a:t>
            </a:r>
          </a:p>
          <a:p>
            <a:pPr marL="342900" indent="-3429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material tester</a:t>
            </a:r>
          </a:p>
          <a:p>
            <a:pPr marL="342900" indent="-3429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add support for new OpenSees components</a:t>
            </a:r>
          </a:p>
          <a:p>
            <a:pPr marL="357188">
              <a:buClr>
                <a:schemeClr val="accent4">
                  <a:lumMod val="60000"/>
                  <a:lumOff val="40000"/>
                </a:schemeClr>
              </a:buClr>
            </a:pPr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(materials, elements, etc..)</a:t>
            </a:r>
          </a:p>
          <a:p>
            <a:pPr marL="342900" indent="-3429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create automations </a:t>
            </a:r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(automatic beam-column joints)</a:t>
            </a:r>
          </a:p>
          <a:p>
            <a:pPr marL="342900" indent="-3429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customize post-processing</a:t>
            </a:r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357188">
              <a:buClr>
                <a:schemeClr val="accent4">
                  <a:lumMod val="60000"/>
                  <a:lumOff val="40000"/>
                </a:schemeClr>
              </a:buClr>
            </a:pPr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(create and visualize derived results)</a:t>
            </a:r>
          </a:p>
        </p:txBody>
      </p:sp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167A0483-D504-491B-990E-991EA4E994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4447" y="1123951"/>
            <a:ext cx="2077741" cy="2043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686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B7C5DC-2164-46E9-AE45-4905F0A445EB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5011412" cy="262691"/>
          </a:xfrm>
        </p:spPr>
        <p:txBody>
          <a:bodyPr/>
          <a:lstStyle/>
          <a:p>
            <a:r>
              <a:rPr lang="en-GB" dirty="0"/>
              <a:t>OPENSEES</a:t>
            </a:r>
            <a:endParaRPr lang="en-GB" dirty="0">
              <a:solidFill>
                <a:srgbClr val="1CA6DF"/>
              </a:solidFill>
            </a:endParaRP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1E5B00E-29BA-48E8-93FB-4D3F7696B9D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13" name="Triangolo isoscele 12">
            <a:extLst>
              <a:ext uri="{FF2B5EF4-FFF2-40B4-BE49-F238E27FC236}">
                <a16:creationId xmlns:a16="http://schemas.microsoft.com/office/drawing/2014/main" id="{020EBF5B-CC3E-4CAB-8B35-428E52494284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986A97C8-5AF2-4C37-8623-22B36F828D9E}"/>
              </a:ext>
            </a:extLst>
          </p:cNvPr>
          <p:cNvSpPr/>
          <p:nvPr/>
        </p:nvSpPr>
        <p:spPr>
          <a:xfrm>
            <a:off x="8224551" y="4165592"/>
            <a:ext cx="9194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How?</a:t>
            </a:r>
          </a:p>
        </p:txBody>
      </p:sp>
      <p:sp>
        <p:nvSpPr>
          <p:cNvPr id="17" name="Rettangolo 10">
            <a:extLst>
              <a:ext uri="{FF2B5EF4-FFF2-40B4-BE49-F238E27FC236}">
                <a16:creationId xmlns:a16="http://schemas.microsoft.com/office/drawing/2014/main" id="{BAE04E84-EA2F-4FB7-8900-414586ED7210}"/>
              </a:ext>
            </a:extLst>
          </p:cNvPr>
          <p:cNvSpPr/>
          <p:nvPr/>
        </p:nvSpPr>
        <p:spPr>
          <a:xfrm>
            <a:off x="61871" y="2717747"/>
            <a:ext cx="2326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constructs objects</a:t>
            </a:r>
          </a:p>
        </p:txBody>
      </p:sp>
      <p:sp>
        <p:nvSpPr>
          <p:cNvPr id="20" name="Rettangolo 10">
            <a:extLst>
              <a:ext uri="{FF2B5EF4-FFF2-40B4-BE49-F238E27FC236}">
                <a16:creationId xmlns:a16="http://schemas.microsoft.com/office/drawing/2014/main" id="{6CBA91A4-018F-4F63-9E38-2E1BA1904E4A}"/>
              </a:ext>
            </a:extLst>
          </p:cNvPr>
          <p:cNvSpPr/>
          <p:nvPr/>
        </p:nvSpPr>
        <p:spPr>
          <a:xfrm>
            <a:off x="2471622" y="1473297"/>
            <a:ext cx="254325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holds state </a:t>
            </a:r>
            <a:r>
              <a:rPr lang="en-GB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lang="en-GB" sz="1600" baseline="-250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algn="ctr">
              <a:buNone/>
            </a:pPr>
            <a:r>
              <a:rPr lang="en-GB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(then (</a:t>
            </a:r>
            <a:r>
              <a:rPr lang="en-GB" i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lang="en-GB" i="1" baseline="-250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en-GB" i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+dt</a:t>
            </a:r>
            <a:r>
              <a:rPr lang="en-GB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when moved)</a:t>
            </a:r>
          </a:p>
        </p:txBody>
      </p:sp>
      <p:sp>
        <p:nvSpPr>
          <p:cNvPr id="21" name="Rettangolo 10">
            <a:extLst>
              <a:ext uri="{FF2B5EF4-FFF2-40B4-BE49-F238E27FC236}">
                <a16:creationId xmlns:a16="http://schemas.microsoft.com/office/drawing/2014/main" id="{9D63C9B6-D935-4C54-B70F-20AAFCC22BDF}"/>
              </a:ext>
            </a:extLst>
          </p:cNvPr>
          <p:cNvSpPr/>
          <p:nvPr/>
        </p:nvSpPr>
        <p:spPr>
          <a:xfrm>
            <a:off x="2124578" y="2922842"/>
            <a:ext cx="2326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stores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97DD18C-2FBC-440A-8E64-1E41E3473EE1}"/>
              </a:ext>
            </a:extLst>
          </p:cNvPr>
          <p:cNvGrpSpPr/>
          <p:nvPr/>
        </p:nvGrpSpPr>
        <p:grpSpPr>
          <a:xfrm>
            <a:off x="2347894" y="2101273"/>
            <a:ext cx="2250736" cy="844422"/>
            <a:chOff x="2737980" y="2101273"/>
            <a:chExt cx="2250736" cy="844422"/>
          </a:xfrm>
        </p:grpSpPr>
        <p:sp>
          <p:nvSpPr>
            <p:cNvPr id="31" name="Triangolo isoscele 50">
              <a:extLst>
                <a:ext uri="{FF2B5EF4-FFF2-40B4-BE49-F238E27FC236}">
                  <a16:creationId xmlns:a16="http://schemas.microsoft.com/office/drawing/2014/main" id="{33092DD3-6C78-412A-B0C1-1B3F3BAAAF8B}"/>
                </a:ext>
              </a:extLst>
            </p:cNvPr>
            <p:cNvSpPr/>
            <p:nvPr/>
          </p:nvSpPr>
          <p:spPr>
            <a:xfrm rot="10800000">
              <a:off x="4289396" y="2101278"/>
              <a:ext cx="699320" cy="844415"/>
            </a:xfrm>
            <a:prstGeom prst="triangle">
              <a:avLst/>
            </a:prstGeom>
            <a:solidFill>
              <a:schemeClr val="bg1">
                <a:lumMod val="7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32" name="Rettangolo 51">
              <a:extLst>
                <a:ext uri="{FF2B5EF4-FFF2-40B4-BE49-F238E27FC236}">
                  <a16:creationId xmlns:a16="http://schemas.microsoft.com/office/drawing/2014/main" id="{5F94C96A-12A8-4DF0-8372-AFDFF152A174}"/>
                </a:ext>
              </a:extLst>
            </p:cNvPr>
            <p:cNvSpPr/>
            <p:nvPr/>
          </p:nvSpPr>
          <p:spPr>
            <a:xfrm>
              <a:off x="3087277" y="2101278"/>
              <a:ext cx="1546624" cy="844417"/>
            </a:xfrm>
            <a:prstGeom prst="rect">
              <a:avLst/>
            </a:prstGeom>
            <a:solidFill>
              <a:schemeClr val="bg1">
                <a:lumMod val="7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latin typeface="Open Sans" panose="020B0606030504020204" pitchFamily="34" charset="0"/>
              </a:endParaRPr>
            </a:p>
          </p:txBody>
        </p:sp>
        <p:sp>
          <p:nvSpPr>
            <p:cNvPr id="33" name="Triangolo isoscele 74">
              <a:extLst>
                <a:ext uri="{FF2B5EF4-FFF2-40B4-BE49-F238E27FC236}">
                  <a16:creationId xmlns:a16="http://schemas.microsoft.com/office/drawing/2014/main" id="{33146A62-899F-45B0-9682-30AFE23A8EDD}"/>
                </a:ext>
              </a:extLst>
            </p:cNvPr>
            <p:cNvSpPr/>
            <p:nvPr/>
          </p:nvSpPr>
          <p:spPr>
            <a:xfrm>
              <a:off x="2737980" y="2101273"/>
              <a:ext cx="699320" cy="844415"/>
            </a:xfrm>
            <a:prstGeom prst="triangle">
              <a:avLst/>
            </a:prstGeom>
            <a:solidFill>
              <a:schemeClr val="bg1">
                <a:lumMod val="7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6CDD8A4-AC9F-4EA0-80A4-FC711604822C}"/>
              </a:ext>
            </a:extLst>
          </p:cNvPr>
          <p:cNvGrpSpPr/>
          <p:nvPr/>
        </p:nvGrpSpPr>
        <p:grpSpPr>
          <a:xfrm>
            <a:off x="290398" y="1831865"/>
            <a:ext cx="2250736" cy="844422"/>
            <a:chOff x="456942" y="1831865"/>
            <a:chExt cx="2250736" cy="844422"/>
          </a:xfrm>
        </p:grpSpPr>
        <p:sp>
          <p:nvSpPr>
            <p:cNvPr id="34" name="Triangolo isoscele 50">
              <a:extLst>
                <a:ext uri="{FF2B5EF4-FFF2-40B4-BE49-F238E27FC236}">
                  <a16:creationId xmlns:a16="http://schemas.microsoft.com/office/drawing/2014/main" id="{8560C09F-5A03-4E4F-A824-F4501F02ECFA}"/>
                </a:ext>
              </a:extLst>
            </p:cNvPr>
            <p:cNvSpPr/>
            <p:nvPr/>
          </p:nvSpPr>
          <p:spPr>
            <a:xfrm rot="10800000">
              <a:off x="2008358" y="1831870"/>
              <a:ext cx="699320" cy="844415"/>
            </a:xfrm>
            <a:prstGeom prst="triangle">
              <a:avLst/>
            </a:prstGeom>
            <a:solidFill>
              <a:schemeClr val="bg1">
                <a:lumMod val="7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35" name="Rettangolo 51">
              <a:extLst>
                <a:ext uri="{FF2B5EF4-FFF2-40B4-BE49-F238E27FC236}">
                  <a16:creationId xmlns:a16="http://schemas.microsoft.com/office/drawing/2014/main" id="{99D66876-A653-4D11-BE20-58553A032CDB}"/>
                </a:ext>
              </a:extLst>
            </p:cNvPr>
            <p:cNvSpPr/>
            <p:nvPr/>
          </p:nvSpPr>
          <p:spPr>
            <a:xfrm>
              <a:off x="806239" y="1831870"/>
              <a:ext cx="1546624" cy="844417"/>
            </a:xfrm>
            <a:prstGeom prst="rect">
              <a:avLst/>
            </a:prstGeom>
            <a:solidFill>
              <a:schemeClr val="bg1">
                <a:lumMod val="7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latin typeface="Open Sans" panose="020B0606030504020204" pitchFamily="34" charset="0"/>
              </a:endParaRPr>
            </a:p>
          </p:txBody>
        </p:sp>
        <p:sp>
          <p:nvSpPr>
            <p:cNvPr id="36" name="Triangolo isoscele 74">
              <a:extLst>
                <a:ext uri="{FF2B5EF4-FFF2-40B4-BE49-F238E27FC236}">
                  <a16:creationId xmlns:a16="http://schemas.microsoft.com/office/drawing/2014/main" id="{32595A1E-B3D0-438E-A2F6-FCB445FF8094}"/>
                </a:ext>
              </a:extLst>
            </p:cNvPr>
            <p:cNvSpPr/>
            <p:nvPr/>
          </p:nvSpPr>
          <p:spPr>
            <a:xfrm>
              <a:off x="456942" y="1831865"/>
              <a:ext cx="699320" cy="844415"/>
            </a:xfrm>
            <a:prstGeom prst="triangle">
              <a:avLst/>
            </a:prstGeom>
            <a:solidFill>
              <a:schemeClr val="bg1">
                <a:lumMod val="7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759378B-4798-4920-BBFF-D6A16AB6F548}"/>
              </a:ext>
            </a:extLst>
          </p:cNvPr>
          <p:cNvGrpSpPr/>
          <p:nvPr/>
        </p:nvGrpSpPr>
        <p:grpSpPr>
          <a:xfrm>
            <a:off x="4928438" y="1459495"/>
            <a:ext cx="2250736" cy="844422"/>
            <a:chOff x="5353688" y="1516157"/>
            <a:chExt cx="2250736" cy="844422"/>
          </a:xfrm>
        </p:grpSpPr>
        <p:sp>
          <p:nvSpPr>
            <p:cNvPr id="37" name="Triangolo isoscele 50">
              <a:extLst>
                <a:ext uri="{FF2B5EF4-FFF2-40B4-BE49-F238E27FC236}">
                  <a16:creationId xmlns:a16="http://schemas.microsoft.com/office/drawing/2014/main" id="{E050A7FB-80D7-41F1-AD37-7F46F40C670E}"/>
                </a:ext>
              </a:extLst>
            </p:cNvPr>
            <p:cNvSpPr/>
            <p:nvPr/>
          </p:nvSpPr>
          <p:spPr>
            <a:xfrm rot="10800000">
              <a:off x="6905104" y="1516162"/>
              <a:ext cx="699320" cy="844415"/>
            </a:xfrm>
            <a:prstGeom prst="triangle">
              <a:avLst/>
            </a:prstGeom>
            <a:solidFill>
              <a:schemeClr val="bg1">
                <a:lumMod val="7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38" name="Rettangolo 51">
              <a:extLst>
                <a:ext uri="{FF2B5EF4-FFF2-40B4-BE49-F238E27FC236}">
                  <a16:creationId xmlns:a16="http://schemas.microsoft.com/office/drawing/2014/main" id="{9FB4745A-1F92-49AA-AD56-B82E80922945}"/>
                </a:ext>
              </a:extLst>
            </p:cNvPr>
            <p:cNvSpPr/>
            <p:nvPr/>
          </p:nvSpPr>
          <p:spPr>
            <a:xfrm>
              <a:off x="5702985" y="1516162"/>
              <a:ext cx="1546624" cy="844417"/>
            </a:xfrm>
            <a:prstGeom prst="rect">
              <a:avLst/>
            </a:prstGeom>
            <a:solidFill>
              <a:schemeClr val="bg1">
                <a:lumMod val="7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latin typeface="Open Sans" panose="020B0606030504020204" pitchFamily="34" charset="0"/>
              </a:endParaRPr>
            </a:p>
          </p:txBody>
        </p:sp>
        <p:sp>
          <p:nvSpPr>
            <p:cNvPr id="39" name="Triangolo isoscele 74">
              <a:extLst>
                <a:ext uri="{FF2B5EF4-FFF2-40B4-BE49-F238E27FC236}">
                  <a16:creationId xmlns:a16="http://schemas.microsoft.com/office/drawing/2014/main" id="{6C13ED49-7889-4BEC-9ACE-7770DABEF699}"/>
                </a:ext>
              </a:extLst>
            </p:cNvPr>
            <p:cNvSpPr/>
            <p:nvPr/>
          </p:nvSpPr>
          <p:spPr>
            <a:xfrm>
              <a:off x="5353688" y="1516157"/>
              <a:ext cx="699320" cy="844415"/>
            </a:xfrm>
            <a:prstGeom prst="triangle">
              <a:avLst/>
            </a:prstGeom>
            <a:solidFill>
              <a:schemeClr val="bg1">
                <a:lumMod val="7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9" name="Elaborazione 3">
            <a:extLst>
              <a:ext uri="{FF2B5EF4-FFF2-40B4-BE49-F238E27FC236}">
                <a16:creationId xmlns:a16="http://schemas.microsoft.com/office/drawing/2014/main" id="{2F705486-E4F3-4B81-8D9E-A21779F5EA6D}"/>
              </a:ext>
            </a:extLst>
          </p:cNvPr>
          <p:cNvSpPr/>
          <p:nvPr/>
        </p:nvSpPr>
        <p:spPr>
          <a:xfrm>
            <a:off x="2731617" y="2214098"/>
            <a:ext cx="1589319" cy="5619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GB" sz="20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Domain</a:t>
            </a:r>
          </a:p>
        </p:txBody>
      </p:sp>
      <p:sp>
        <p:nvSpPr>
          <p:cNvPr id="12" name="Elaborazione 4">
            <a:extLst>
              <a:ext uri="{FF2B5EF4-FFF2-40B4-BE49-F238E27FC236}">
                <a16:creationId xmlns:a16="http://schemas.microsoft.com/office/drawing/2014/main" id="{0A7B7FE1-F4A3-4B26-84ED-1D87D93066B0}"/>
              </a:ext>
            </a:extLst>
          </p:cNvPr>
          <p:cNvSpPr/>
          <p:nvPr/>
        </p:nvSpPr>
        <p:spPr>
          <a:xfrm>
            <a:off x="419682" y="1961514"/>
            <a:ext cx="1986649" cy="5851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GB" sz="2000" b="1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Modelbuilder</a:t>
            </a:r>
            <a:endParaRPr lang="en-GB" sz="2000" b="1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4" name="Elaborazione 5">
            <a:extLst>
              <a:ext uri="{FF2B5EF4-FFF2-40B4-BE49-F238E27FC236}">
                <a16:creationId xmlns:a16="http://schemas.microsoft.com/office/drawing/2014/main" id="{8AD4EA8C-86A7-4239-A28F-E8ECCCD6B40E}"/>
              </a:ext>
            </a:extLst>
          </p:cNvPr>
          <p:cNvSpPr/>
          <p:nvPr/>
        </p:nvSpPr>
        <p:spPr>
          <a:xfrm>
            <a:off x="5319681" y="1542694"/>
            <a:ext cx="1589319" cy="5851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GB" sz="20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Analysis</a:t>
            </a:r>
          </a:p>
        </p:txBody>
      </p:sp>
      <p:sp>
        <p:nvSpPr>
          <p:cNvPr id="3" name="Arrow: U-Turn 2">
            <a:extLst>
              <a:ext uri="{FF2B5EF4-FFF2-40B4-BE49-F238E27FC236}">
                <a16:creationId xmlns:a16="http://schemas.microsoft.com/office/drawing/2014/main" id="{19A3A855-0764-4839-AEB2-D3781A31540F}"/>
              </a:ext>
            </a:extLst>
          </p:cNvPr>
          <p:cNvSpPr/>
          <p:nvPr/>
        </p:nvSpPr>
        <p:spPr>
          <a:xfrm rot="10800000" flipH="1">
            <a:off x="1133224" y="3138543"/>
            <a:ext cx="2361752" cy="849086"/>
          </a:xfrm>
          <a:prstGeom prst="uturnArrow">
            <a:avLst>
              <a:gd name="adj1" fmla="val 16774"/>
              <a:gd name="adj2" fmla="val 25000"/>
              <a:gd name="adj3" fmla="val 33227"/>
              <a:gd name="adj4" fmla="val 43750"/>
              <a:gd name="adj5" fmla="val 89530"/>
            </a:avLst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sp>
        <p:nvSpPr>
          <p:cNvPr id="45" name="Rettangolo 10">
            <a:extLst>
              <a:ext uri="{FF2B5EF4-FFF2-40B4-BE49-F238E27FC236}">
                <a16:creationId xmlns:a16="http://schemas.microsoft.com/office/drawing/2014/main" id="{FB2B4C3D-5BBE-4CEF-8BC7-B88151D8F9E3}"/>
              </a:ext>
            </a:extLst>
          </p:cNvPr>
          <p:cNvSpPr/>
          <p:nvPr/>
        </p:nvSpPr>
        <p:spPr>
          <a:xfrm>
            <a:off x="1132961" y="3456099"/>
            <a:ext cx="2326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adds</a:t>
            </a:r>
          </a:p>
        </p:txBody>
      </p:sp>
      <p:sp>
        <p:nvSpPr>
          <p:cNvPr id="46" name="Arrow: U-Turn 45">
            <a:extLst>
              <a:ext uri="{FF2B5EF4-FFF2-40B4-BE49-F238E27FC236}">
                <a16:creationId xmlns:a16="http://schemas.microsoft.com/office/drawing/2014/main" id="{2E0E4147-A4B7-4E96-A849-89BFA9BD42BB}"/>
              </a:ext>
            </a:extLst>
          </p:cNvPr>
          <p:cNvSpPr/>
          <p:nvPr/>
        </p:nvSpPr>
        <p:spPr>
          <a:xfrm flipH="1">
            <a:off x="3494975" y="512741"/>
            <a:ext cx="3042079" cy="849086"/>
          </a:xfrm>
          <a:prstGeom prst="uturnArrow">
            <a:avLst>
              <a:gd name="adj1" fmla="val 16774"/>
              <a:gd name="adj2" fmla="val 25000"/>
              <a:gd name="adj3" fmla="val 37820"/>
              <a:gd name="adj4" fmla="val 43750"/>
              <a:gd name="adj5" fmla="val 75000"/>
            </a:avLst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sp>
        <p:nvSpPr>
          <p:cNvPr id="47" name="Rettangolo 10">
            <a:extLst>
              <a:ext uri="{FF2B5EF4-FFF2-40B4-BE49-F238E27FC236}">
                <a16:creationId xmlns:a16="http://schemas.microsoft.com/office/drawing/2014/main" id="{6B854F39-6524-4FA6-B11E-924F8D40616C}"/>
              </a:ext>
            </a:extLst>
          </p:cNvPr>
          <p:cNvSpPr/>
          <p:nvPr/>
        </p:nvSpPr>
        <p:spPr>
          <a:xfrm>
            <a:off x="3829787" y="721716"/>
            <a:ext cx="25432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moves the state </a:t>
            </a:r>
          </a:p>
          <a:p>
            <a:pPr algn="ctr">
              <a:buNone/>
            </a:pP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from </a:t>
            </a:r>
            <a:r>
              <a:rPr lang="en-GB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lang="en-GB" sz="1600" baseline="-250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to (</a:t>
            </a:r>
            <a:r>
              <a:rPr lang="en-GB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lang="en-GB" sz="1600" baseline="-250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en-GB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+dt</a:t>
            </a:r>
            <a:r>
              <a:rPr lang="en-GB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</a:p>
        </p:txBody>
      </p:sp>
      <p:sp>
        <p:nvSpPr>
          <p:cNvPr id="49" name="Rettangolo 10">
            <a:extLst>
              <a:ext uri="{FF2B5EF4-FFF2-40B4-BE49-F238E27FC236}">
                <a16:creationId xmlns:a16="http://schemas.microsoft.com/office/drawing/2014/main" id="{C27B5F25-BD92-4EDE-9923-BF4ED407A4EA}"/>
              </a:ext>
            </a:extLst>
          </p:cNvPr>
          <p:cNvSpPr/>
          <p:nvPr/>
        </p:nvSpPr>
        <p:spPr>
          <a:xfrm rot="17542999">
            <a:off x="5996645" y="1782767"/>
            <a:ext cx="2326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monitors</a:t>
            </a:r>
          </a:p>
        </p:txBody>
      </p:sp>
      <p:sp>
        <p:nvSpPr>
          <p:cNvPr id="51" name="Arrow: U-Turn 50">
            <a:extLst>
              <a:ext uri="{FF2B5EF4-FFF2-40B4-BE49-F238E27FC236}">
                <a16:creationId xmlns:a16="http://schemas.microsoft.com/office/drawing/2014/main" id="{F43401C6-B7D2-47C4-8C20-9333A0656391}"/>
              </a:ext>
            </a:extLst>
          </p:cNvPr>
          <p:cNvSpPr/>
          <p:nvPr/>
        </p:nvSpPr>
        <p:spPr>
          <a:xfrm rot="6890612" flipH="1">
            <a:off x="6232050" y="2301101"/>
            <a:ext cx="1992401" cy="782649"/>
          </a:xfrm>
          <a:prstGeom prst="uturnArrow">
            <a:avLst>
              <a:gd name="adj1" fmla="val 16774"/>
              <a:gd name="adj2" fmla="val 25000"/>
              <a:gd name="adj3" fmla="val 37820"/>
              <a:gd name="adj4" fmla="val 43750"/>
              <a:gd name="adj5" fmla="val 75000"/>
            </a:avLst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444E311F-7ACA-4734-8B62-F9813A4D224F}"/>
              </a:ext>
            </a:extLst>
          </p:cNvPr>
          <p:cNvCxnSpPr>
            <a:cxnSpLocks/>
          </p:cNvCxnSpPr>
          <p:nvPr/>
        </p:nvCxnSpPr>
        <p:spPr>
          <a:xfrm flipV="1">
            <a:off x="4382780" y="2553111"/>
            <a:ext cx="407411" cy="1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ttangolo 10">
            <a:extLst>
              <a:ext uri="{FF2B5EF4-FFF2-40B4-BE49-F238E27FC236}">
                <a16:creationId xmlns:a16="http://schemas.microsoft.com/office/drawing/2014/main" id="{F24B46CC-693D-43AF-BC24-EBC2A119DB84}"/>
              </a:ext>
            </a:extLst>
          </p:cNvPr>
          <p:cNvSpPr/>
          <p:nvPr/>
        </p:nvSpPr>
        <p:spPr>
          <a:xfrm>
            <a:off x="4500341" y="2363479"/>
            <a:ext cx="2326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provides access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87207CF-335D-4AD2-ADCC-E20D0DD1BDA0}"/>
              </a:ext>
            </a:extLst>
          </p:cNvPr>
          <p:cNvCxnSpPr>
            <a:cxnSpLocks/>
          </p:cNvCxnSpPr>
          <p:nvPr/>
        </p:nvCxnSpPr>
        <p:spPr>
          <a:xfrm flipH="1">
            <a:off x="4583307" y="2127810"/>
            <a:ext cx="411134" cy="929749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A4AEA0D-EB42-4AC7-A11A-731BCB24DD15}"/>
              </a:ext>
            </a:extLst>
          </p:cNvPr>
          <p:cNvGrpSpPr/>
          <p:nvPr/>
        </p:nvGrpSpPr>
        <p:grpSpPr>
          <a:xfrm>
            <a:off x="-6785" y="0"/>
            <a:ext cx="9149561" cy="4201791"/>
            <a:chOff x="-6785" y="0"/>
            <a:chExt cx="9149561" cy="420179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EAAF0AD-66E0-472D-9B61-5088B0241123}"/>
                </a:ext>
              </a:extLst>
            </p:cNvPr>
            <p:cNvGrpSpPr/>
            <p:nvPr/>
          </p:nvGrpSpPr>
          <p:grpSpPr>
            <a:xfrm>
              <a:off x="-6785" y="0"/>
              <a:ext cx="9149561" cy="4201791"/>
              <a:chOff x="-4928" y="-19563"/>
              <a:chExt cx="9149561" cy="4201791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5D428EBE-54C7-4749-B834-1D2C5FDC5187}"/>
                  </a:ext>
                </a:extLst>
              </p:cNvPr>
              <p:cNvSpPr/>
              <p:nvPr/>
            </p:nvSpPr>
            <p:spPr>
              <a:xfrm>
                <a:off x="-4928" y="2805523"/>
                <a:ext cx="4530453" cy="1343128"/>
              </a:xfrm>
              <a:prstGeom prst="rect">
                <a:avLst/>
              </a:prstGeom>
              <a:solidFill>
                <a:srgbClr val="1CA6DF">
                  <a:alpha val="2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56" name="Triangolo isoscele 16">
                <a:extLst>
                  <a:ext uri="{FF2B5EF4-FFF2-40B4-BE49-F238E27FC236}">
                    <a16:creationId xmlns:a16="http://schemas.microsoft.com/office/drawing/2014/main" id="{95C6B520-A37E-4608-A6BE-2E5F163F0251}"/>
                  </a:ext>
                </a:extLst>
              </p:cNvPr>
              <p:cNvSpPr/>
              <p:nvPr/>
            </p:nvSpPr>
            <p:spPr>
              <a:xfrm>
                <a:off x="3928219" y="2823110"/>
                <a:ext cx="1196043" cy="1359118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54" name="Triangolo isoscele 16">
                <a:extLst>
                  <a:ext uri="{FF2B5EF4-FFF2-40B4-BE49-F238E27FC236}">
                    <a16:creationId xmlns:a16="http://schemas.microsoft.com/office/drawing/2014/main" id="{C4DE3F43-A0A6-42BF-9972-A2A1D6E71BD1}"/>
                  </a:ext>
                </a:extLst>
              </p:cNvPr>
              <p:cNvSpPr/>
              <p:nvPr/>
            </p:nvSpPr>
            <p:spPr>
              <a:xfrm rot="10800000">
                <a:off x="6700378" y="-19563"/>
                <a:ext cx="2444255" cy="2806458"/>
              </a:xfrm>
              <a:prstGeom prst="triangle">
                <a:avLst/>
              </a:prstGeom>
              <a:solidFill>
                <a:srgbClr val="1CA6DF">
                  <a:alpha val="2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A01B2DCF-3C9A-47F2-B462-63ED73B5AA23}"/>
                  </a:ext>
                </a:extLst>
              </p:cNvPr>
              <p:cNvSpPr/>
              <p:nvPr/>
            </p:nvSpPr>
            <p:spPr>
              <a:xfrm>
                <a:off x="0" y="-19563"/>
                <a:ext cx="7921895" cy="2828592"/>
              </a:xfrm>
              <a:prstGeom prst="rect">
                <a:avLst/>
              </a:prstGeom>
              <a:solidFill>
                <a:srgbClr val="1CA6DF">
                  <a:alpha val="2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Open Sans" panose="020B0606030504020204" pitchFamily="34" charset="0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ED97EA0-3169-4962-8806-A3695DA78AAD}"/>
                </a:ext>
              </a:extLst>
            </p:cNvPr>
            <p:cNvGrpSpPr/>
            <p:nvPr/>
          </p:nvGrpSpPr>
          <p:grpSpPr>
            <a:xfrm>
              <a:off x="0" y="2791509"/>
              <a:ext cx="7920038" cy="1365415"/>
              <a:chOff x="0" y="2791509"/>
              <a:chExt cx="7920038" cy="1365415"/>
            </a:xfrm>
          </p:grpSpPr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0243E07B-495A-40D3-B454-E3CAD20AC1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4154179"/>
                <a:ext cx="3905164" cy="0"/>
              </a:xfrm>
              <a:prstGeom prst="line">
                <a:avLst/>
              </a:prstGeom>
              <a:ln w="28575">
                <a:solidFill>
                  <a:srgbClr val="1CA6DF"/>
                </a:solidFill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626C92C1-5114-4FD5-9563-4B130F0946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914432" y="2791509"/>
                <a:ext cx="603784" cy="1365415"/>
              </a:xfrm>
              <a:prstGeom prst="line">
                <a:avLst/>
              </a:prstGeom>
              <a:ln w="28575">
                <a:solidFill>
                  <a:srgbClr val="1CA6DF"/>
                </a:solidFill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9AC22AA1-274A-4382-B6E3-10FECF6294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13862" y="2806466"/>
                <a:ext cx="3406176" cy="0"/>
              </a:xfrm>
              <a:prstGeom prst="line">
                <a:avLst/>
              </a:prstGeom>
              <a:ln w="28575">
                <a:solidFill>
                  <a:srgbClr val="1CA6DF"/>
                </a:solidFill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AF2485C-DAAE-476F-9D18-AF1DC126B77C}"/>
              </a:ext>
            </a:extLst>
          </p:cNvPr>
          <p:cNvGrpSpPr/>
          <p:nvPr/>
        </p:nvGrpSpPr>
        <p:grpSpPr>
          <a:xfrm>
            <a:off x="4296303" y="2889021"/>
            <a:ext cx="2250736" cy="844422"/>
            <a:chOff x="4807679" y="2945683"/>
            <a:chExt cx="2250736" cy="844422"/>
          </a:xfrm>
        </p:grpSpPr>
        <p:sp>
          <p:nvSpPr>
            <p:cNvPr id="42" name="Triangolo isoscele 74">
              <a:extLst>
                <a:ext uri="{FF2B5EF4-FFF2-40B4-BE49-F238E27FC236}">
                  <a16:creationId xmlns:a16="http://schemas.microsoft.com/office/drawing/2014/main" id="{537383B8-1AB9-41B1-8445-D17F97BC3D5A}"/>
                </a:ext>
              </a:extLst>
            </p:cNvPr>
            <p:cNvSpPr/>
            <p:nvPr/>
          </p:nvSpPr>
          <p:spPr>
            <a:xfrm>
              <a:off x="4807679" y="2945683"/>
              <a:ext cx="699320" cy="844415"/>
            </a:xfrm>
            <a:prstGeom prst="triangle">
              <a:avLst/>
            </a:prstGeom>
            <a:solidFill>
              <a:schemeClr val="bg1">
                <a:lumMod val="7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40" name="Triangolo isoscele 50">
              <a:extLst>
                <a:ext uri="{FF2B5EF4-FFF2-40B4-BE49-F238E27FC236}">
                  <a16:creationId xmlns:a16="http://schemas.microsoft.com/office/drawing/2014/main" id="{518EE163-8F12-47D1-BC69-21E13A801A88}"/>
                </a:ext>
              </a:extLst>
            </p:cNvPr>
            <p:cNvSpPr/>
            <p:nvPr/>
          </p:nvSpPr>
          <p:spPr>
            <a:xfrm rot="10800000">
              <a:off x="6359095" y="2945688"/>
              <a:ext cx="699320" cy="844415"/>
            </a:xfrm>
            <a:prstGeom prst="triangle">
              <a:avLst/>
            </a:prstGeom>
            <a:solidFill>
              <a:schemeClr val="bg1">
                <a:lumMod val="7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41" name="Rettangolo 51">
              <a:extLst>
                <a:ext uri="{FF2B5EF4-FFF2-40B4-BE49-F238E27FC236}">
                  <a16:creationId xmlns:a16="http://schemas.microsoft.com/office/drawing/2014/main" id="{56810CF8-EAEC-4017-BF2B-47C5DF080A22}"/>
                </a:ext>
              </a:extLst>
            </p:cNvPr>
            <p:cNvSpPr/>
            <p:nvPr/>
          </p:nvSpPr>
          <p:spPr>
            <a:xfrm>
              <a:off x="5156976" y="2945688"/>
              <a:ext cx="1546624" cy="844417"/>
            </a:xfrm>
            <a:prstGeom prst="rect">
              <a:avLst/>
            </a:prstGeom>
            <a:solidFill>
              <a:schemeClr val="bg1">
                <a:lumMod val="7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latin typeface="Open Sans" panose="020B0606030504020204" pitchFamily="34" charset="0"/>
              </a:endParaRPr>
            </a:p>
          </p:txBody>
        </p:sp>
      </p:grpSp>
      <p:sp>
        <p:nvSpPr>
          <p:cNvPr id="50" name="Elaborazione 6">
            <a:extLst>
              <a:ext uri="{FF2B5EF4-FFF2-40B4-BE49-F238E27FC236}">
                <a16:creationId xmlns:a16="http://schemas.microsoft.com/office/drawing/2014/main" id="{0C0CA5B5-196A-4979-A4EF-C566BFE245A2}"/>
              </a:ext>
            </a:extLst>
          </p:cNvPr>
          <p:cNvSpPr/>
          <p:nvPr/>
        </p:nvSpPr>
        <p:spPr>
          <a:xfrm>
            <a:off x="4681489" y="2991796"/>
            <a:ext cx="1589319" cy="63007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GB" sz="20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Recorder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2EB1211-3DAC-482D-B7E1-AD7BED581BD3}"/>
              </a:ext>
            </a:extLst>
          </p:cNvPr>
          <p:cNvSpPr txBox="1"/>
          <p:nvPr/>
        </p:nvSpPr>
        <p:spPr>
          <a:xfrm>
            <a:off x="1476649" y="155057"/>
            <a:ext cx="47029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rgbClr val="1CA6D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| STKO pre-processor</a:t>
            </a:r>
          </a:p>
        </p:txBody>
      </p:sp>
      <p:sp>
        <p:nvSpPr>
          <p:cNvPr id="15" name="Elaborazione 6">
            <a:extLst>
              <a:ext uri="{FF2B5EF4-FFF2-40B4-BE49-F238E27FC236}">
                <a16:creationId xmlns:a16="http://schemas.microsoft.com/office/drawing/2014/main" id="{81D471D0-95A6-4DDF-B233-8397FA62A747}"/>
              </a:ext>
            </a:extLst>
          </p:cNvPr>
          <p:cNvSpPr/>
          <p:nvPr/>
        </p:nvSpPr>
        <p:spPr>
          <a:xfrm>
            <a:off x="4657342" y="3164289"/>
            <a:ext cx="1589319" cy="63007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GB" sz="2000" b="1" dirty="0">
                <a:solidFill>
                  <a:srgbClr val="1CA6D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Recorder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5CCC6F-29A1-466A-845F-2AECB0342955}"/>
              </a:ext>
            </a:extLst>
          </p:cNvPr>
          <p:cNvSpPr txBox="1"/>
          <p:nvPr/>
        </p:nvSpPr>
        <p:spPr>
          <a:xfrm>
            <a:off x="4928398" y="2964234"/>
            <a:ext cx="1028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1CA6D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MPCO</a:t>
            </a:r>
            <a:endParaRPr lang="en-GB" dirty="0">
              <a:solidFill>
                <a:srgbClr val="1CA6DF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681C972A-9AE4-4EAD-A812-B746D6236A98}"/>
              </a:ext>
            </a:extLst>
          </p:cNvPr>
          <p:cNvGrpSpPr/>
          <p:nvPr/>
        </p:nvGrpSpPr>
        <p:grpSpPr>
          <a:xfrm>
            <a:off x="3828133" y="4093867"/>
            <a:ext cx="2250736" cy="844422"/>
            <a:chOff x="4807679" y="2945683"/>
            <a:chExt cx="2250736" cy="844422"/>
          </a:xfrm>
        </p:grpSpPr>
        <p:sp>
          <p:nvSpPr>
            <p:cNvPr id="68" name="Triangolo isoscele 74">
              <a:extLst>
                <a:ext uri="{FF2B5EF4-FFF2-40B4-BE49-F238E27FC236}">
                  <a16:creationId xmlns:a16="http://schemas.microsoft.com/office/drawing/2014/main" id="{A4DD33F3-2A7B-431A-9F7B-355DE457405B}"/>
                </a:ext>
              </a:extLst>
            </p:cNvPr>
            <p:cNvSpPr/>
            <p:nvPr/>
          </p:nvSpPr>
          <p:spPr>
            <a:xfrm>
              <a:off x="4807679" y="2945683"/>
              <a:ext cx="699320" cy="844415"/>
            </a:xfrm>
            <a:prstGeom prst="triangle">
              <a:avLst/>
            </a:prstGeom>
            <a:solidFill>
              <a:srgbClr val="1CA6D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69" name="Triangolo isoscele 50">
              <a:extLst>
                <a:ext uri="{FF2B5EF4-FFF2-40B4-BE49-F238E27FC236}">
                  <a16:creationId xmlns:a16="http://schemas.microsoft.com/office/drawing/2014/main" id="{EFB3E4B1-A55A-4F27-9819-0C3AD117F7FA}"/>
                </a:ext>
              </a:extLst>
            </p:cNvPr>
            <p:cNvSpPr/>
            <p:nvPr/>
          </p:nvSpPr>
          <p:spPr>
            <a:xfrm rot="10800000">
              <a:off x="6359095" y="2945688"/>
              <a:ext cx="699320" cy="844415"/>
            </a:xfrm>
            <a:prstGeom prst="triangle">
              <a:avLst/>
            </a:prstGeom>
            <a:solidFill>
              <a:srgbClr val="1CA6D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70" name="Rettangolo 51">
              <a:extLst>
                <a:ext uri="{FF2B5EF4-FFF2-40B4-BE49-F238E27FC236}">
                  <a16:creationId xmlns:a16="http://schemas.microsoft.com/office/drawing/2014/main" id="{2E055F42-AEF2-4307-965C-B8E4B6BA1DDF}"/>
                </a:ext>
              </a:extLst>
            </p:cNvPr>
            <p:cNvSpPr/>
            <p:nvPr/>
          </p:nvSpPr>
          <p:spPr>
            <a:xfrm>
              <a:off x="5156976" y="2945688"/>
              <a:ext cx="1546624" cy="844417"/>
            </a:xfrm>
            <a:prstGeom prst="rect">
              <a:avLst/>
            </a:prstGeom>
            <a:solidFill>
              <a:srgbClr val="1CA6DF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latin typeface="Open Sans" panose="020B0606030504020204" pitchFamily="34" charset="0"/>
              </a:endParaRPr>
            </a:p>
          </p:txBody>
        </p:sp>
      </p:grpSp>
      <p:sp>
        <p:nvSpPr>
          <p:cNvPr id="71" name="Arrow: U-Turn 70">
            <a:extLst>
              <a:ext uri="{FF2B5EF4-FFF2-40B4-BE49-F238E27FC236}">
                <a16:creationId xmlns:a16="http://schemas.microsoft.com/office/drawing/2014/main" id="{C14ECC65-756C-4C43-B1F5-BE0223BDF2EE}"/>
              </a:ext>
            </a:extLst>
          </p:cNvPr>
          <p:cNvSpPr/>
          <p:nvPr/>
        </p:nvSpPr>
        <p:spPr>
          <a:xfrm rot="6890612" flipH="1">
            <a:off x="5888258" y="3968691"/>
            <a:ext cx="1201434" cy="633362"/>
          </a:xfrm>
          <a:prstGeom prst="uturnArrow">
            <a:avLst>
              <a:gd name="adj1" fmla="val 19952"/>
              <a:gd name="adj2" fmla="val 22789"/>
              <a:gd name="adj3" fmla="val 28828"/>
              <a:gd name="adj4" fmla="val 42033"/>
              <a:gd name="adj5" fmla="val 85873"/>
            </a:avLst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sp>
        <p:nvSpPr>
          <p:cNvPr id="72" name="Rettangolo 10">
            <a:extLst>
              <a:ext uri="{FF2B5EF4-FFF2-40B4-BE49-F238E27FC236}">
                <a16:creationId xmlns:a16="http://schemas.microsoft.com/office/drawing/2014/main" id="{DB748A8A-813D-46F1-BD0A-6D343091FF7F}"/>
              </a:ext>
            </a:extLst>
          </p:cNvPr>
          <p:cNvSpPr/>
          <p:nvPr/>
        </p:nvSpPr>
        <p:spPr>
          <a:xfrm rot="17542999">
            <a:off x="5202216" y="3623737"/>
            <a:ext cx="2326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reads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B7A4F76-7828-4F47-829E-237A7F2E9D45}"/>
              </a:ext>
            </a:extLst>
          </p:cNvPr>
          <p:cNvSpPr txBox="1"/>
          <p:nvPr/>
        </p:nvSpPr>
        <p:spPr>
          <a:xfrm>
            <a:off x="4195082" y="4172572"/>
            <a:ext cx="162187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STKO post</a:t>
            </a:r>
          </a:p>
          <a:p>
            <a:pPr algn="ctr"/>
            <a:r>
              <a:rPr lang="en-GB" sz="2000" b="1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processor</a:t>
            </a:r>
          </a:p>
        </p:txBody>
      </p:sp>
      <p:sp>
        <p:nvSpPr>
          <p:cNvPr id="73" name="Rettangolo 10">
            <a:extLst>
              <a:ext uri="{FF2B5EF4-FFF2-40B4-BE49-F238E27FC236}">
                <a16:creationId xmlns:a16="http://schemas.microsoft.com/office/drawing/2014/main" id="{CC6E18BC-F31E-42E7-A25F-B6BA2263321D}"/>
              </a:ext>
            </a:extLst>
          </p:cNvPr>
          <p:cNvSpPr/>
          <p:nvPr/>
        </p:nvSpPr>
        <p:spPr>
          <a:xfrm>
            <a:off x="1592894" y="4225423"/>
            <a:ext cx="23265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creates and </a:t>
            </a:r>
          </a:p>
          <a:p>
            <a:pPr algn="r">
              <a:buNone/>
            </a:pPr>
            <a:r>
              <a:rPr lang="en-GB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visualizes results</a:t>
            </a:r>
          </a:p>
        </p:txBody>
      </p:sp>
      <p:sp>
        <p:nvSpPr>
          <p:cNvPr id="76" name="Segnaposto testo 3">
            <a:extLst>
              <a:ext uri="{FF2B5EF4-FFF2-40B4-BE49-F238E27FC236}">
                <a16:creationId xmlns:a16="http://schemas.microsoft.com/office/drawing/2014/main" id="{A20CBF3C-8F20-4691-A9AC-E4A1B85FE53A}"/>
              </a:ext>
            </a:extLst>
          </p:cNvPr>
          <p:cNvSpPr txBox="1">
            <a:spLocks/>
          </p:cNvSpPr>
          <p:nvPr/>
        </p:nvSpPr>
        <p:spPr>
          <a:xfrm>
            <a:off x="309118" y="562284"/>
            <a:ext cx="2970158" cy="310069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STKO follows OpenSees abstractions</a:t>
            </a:r>
            <a:endParaRPr lang="en-US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46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64" grpId="0"/>
      <p:bldP spid="15" grpId="0"/>
      <p:bldP spid="2" grpId="0"/>
      <p:bldP spid="71" grpId="0" animBg="1"/>
      <p:bldP spid="72" grpId="0"/>
      <p:bldP spid="66" grpId="0"/>
      <p:bldP spid="7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0"/>
</p:tagLst>
</file>

<file path=ppt/theme/theme1.xml><?xml version="1.0" encoding="utf-8"?>
<a:theme xmlns:a="http://schemas.openxmlformats.org/drawingml/2006/main" name="Westmoreland template">
  <a:themeElements>
    <a:clrScheme name="Personalizzato 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1CADE4"/>
      </a:hlink>
      <a:folHlink>
        <a:srgbClr val="B26B02"/>
      </a:folHlink>
    </a:clrScheme>
    <a:fontScheme name="Personalizzato 1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Banded</Template>
  <TotalTime>4772</TotalTime>
  <Words>2197</Words>
  <Application>Microsoft Office PowerPoint</Application>
  <PresentationFormat>On-screen Show (16:9)</PresentationFormat>
  <Paragraphs>557</Paragraphs>
  <Slides>26</Slides>
  <Notes>26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Open Sans Light</vt:lpstr>
      <vt:lpstr>Open Sans Semibold</vt:lpstr>
      <vt:lpstr>Open Sans ExtraBold</vt:lpstr>
      <vt:lpstr>News Cycle</vt:lpstr>
      <vt:lpstr>Open Sans</vt:lpstr>
      <vt:lpstr>Arial</vt:lpstr>
      <vt:lpstr>Calibri</vt:lpstr>
      <vt:lpstr>Garamond</vt:lpstr>
      <vt:lpstr>Westmoreland template</vt:lpstr>
      <vt:lpstr>GET STARTED in OpenSees with STKO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«OpenSees  does NOT  have the concept of  unit system»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x</dc:creator>
  <cp:lastModifiedBy>Francesca Marafini</cp:lastModifiedBy>
  <cp:revision>337</cp:revision>
  <dcterms:modified xsi:type="dcterms:W3CDTF">2021-05-05T17:12:46Z</dcterms:modified>
</cp:coreProperties>
</file>