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17"/>
  </p:notes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290" r:id="rId14"/>
    <p:sldId id="278" r:id="rId15"/>
    <p:sldId id="279" r:id="rId1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Garamond" panose="02020404030301010803" pitchFamily="18" charset="0"/>
      <p:regular r:id="rId22"/>
      <p:bold r:id="rId23"/>
      <p:italic r:id="rId24"/>
    </p:embeddedFont>
    <p:embeddedFont>
      <p:font typeface="News Cycle" panose="02000503000000000000" pitchFamily="2" charset="2"/>
      <p:regular r:id="rId25"/>
      <p:bold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7C9DFA"/>
    <a:srgbClr val="A0C1D5"/>
    <a:srgbClr val="26262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2" autoAdjust="0"/>
    <p:restoredTop sz="96374" autoAdjust="0"/>
  </p:normalViewPr>
  <p:slideViewPr>
    <p:cSldViewPr snapToGrid="0">
      <p:cViewPr varScale="1">
        <p:scale>
          <a:sx n="146" d="100"/>
          <a:sy n="146" d="100"/>
        </p:scale>
        <p:origin x="516" y="10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" Target="slides/slide2.xml"/><Relationship Id="rId21" Type="http://schemas.openxmlformats.org/officeDocument/2006/relationships/font" Target="fonts/font4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3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7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6.fntdata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5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731082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03627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442673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428668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6781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737edd35b6_0_1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2" name="Google Shape;312;g737edd35b6_0_1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54759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g35ed75ccf_01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9" name="Google Shape;319;g35ed75ccf_013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50985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76407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012957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514318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15086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544667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463116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711902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5f391192_0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5f391192_0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3000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8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1122100"/>
            <a:ext cx="3477000" cy="28992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6" name="Immagin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5"/>
          <p:cNvSpPr/>
          <p:nvPr/>
        </p:nvSpPr>
        <p:spPr>
          <a:xfrm>
            <a:off x="0" y="-19"/>
            <a:ext cx="6727695" cy="5147878"/>
          </a:xfrm>
          <a:custGeom>
            <a:avLst/>
            <a:gdLst/>
            <a:ahLst/>
            <a:cxnLst/>
            <a:rect l="l" t="t" r="r" b="b"/>
            <a:pathLst>
              <a:path w="5469671" h="4202349" extrusionOk="0">
                <a:moveTo>
                  <a:pt x="364126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5469672" y="0"/>
                </a:lnTo>
                <a:lnTo>
                  <a:pt x="364126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2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" name="Google Shape;27;p5"/>
          <p:cNvSpPr/>
          <p:nvPr/>
        </p:nvSpPr>
        <p:spPr>
          <a:xfrm>
            <a:off x="5061079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" name="Google Shape;28;p5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SzPts val="2400"/>
              <a:buChar char="╸"/>
              <a:defRPr/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  <a:defRPr/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  <a:defRPr/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SzPts val="2400"/>
              <a:buChar char="-"/>
              <a:defRPr/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 dirty="0"/>
          </a:p>
        </p:txBody>
      </p:sp>
      <p:pic>
        <p:nvPicPr>
          <p:cNvPr id="7" name="Immagin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1/3">
  <p:cSld name="BLANK_1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0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2/3">
  <p:cSld name="BLANK_1_1"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3"/>
          <p:cNvSpPr/>
          <p:nvPr/>
        </p:nvSpPr>
        <p:spPr>
          <a:xfrm>
            <a:off x="0" y="-19"/>
            <a:ext cx="6727695" cy="5147878"/>
          </a:xfrm>
          <a:custGeom>
            <a:avLst/>
            <a:gdLst/>
            <a:ahLst/>
            <a:cxnLst/>
            <a:rect l="l" t="t" r="r" b="b"/>
            <a:pathLst>
              <a:path w="5469671" h="4202349" extrusionOk="0">
                <a:moveTo>
                  <a:pt x="364126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5469672" y="0"/>
                </a:lnTo>
                <a:lnTo>
                  <a:pt x="364126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2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13"/>
          <p:cNvSpPr/>
          <p:nvPr/>
        </p:nvSpPr>
        <p:spPr>
          <a:xfrm>
            <a:off x="5061079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5" name="Immagin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6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3000"/>
              <a:buFont typeface="News Cycle"/>
              <a:buNone/>
              <a:defRPr sz="3000">
                <a:solidFill>
                  <a:schemeClr val="accen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81000" rtl="0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ts val="2400"/>
              <a:buFont typeface="News Cycle"/>
              <a:buChar char="╸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lvl="1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lvl="2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lvl="3" indent="-38100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lvl="4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lvl="5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lvl="6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lvl="7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lvl="8" indent="-381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endParaRPr/>
          </a:p>
        </p:txBody>
      </p:sp>
      <p:cxnSp>
        <p:nvCxnSpPr>
          <p:cNvPr id="9" name="Google Shape;9;p1"/>
          <p:cNvCxnSpPr>
            <a:stCxn id="7" idx="1"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40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180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8" r:id="rId3"/>
    <p:sldLayoutId id="2147483659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8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5.mp4"/><Relationship Id="rId1" Type="http://schemas.microsoft.com/office/2007/relationships/media" Target="../media/media5.mp4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lidescarnival.com/?utm_source=template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unsplash.com/&amp;utm_source=slidescarniva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video" Target="../media/media4.mp4"/><Relationship Id="rId13" Type="http://schemas.openxmlformats.org/officeDocument/2006/relationships/image" Target="../media/image6.png"/><Relationship Id="rId3" Type="http://schemas.microsoft.com/office/2007/relationships/media" Target="../media/media2.mp4"/><Relationship Id="rId7" Type="http://schemas.microsoft.com/office/2007/relationships/media" Target="../media/media4.mp4"/><Relationship Id="rId12" Type="http://schemas.openxmlformats.org/officeDocument/2006/relationships/image" Target="../media/image5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video" Target="../media/media3.wmv"/><Relationship Id="rId11" Type="http://schemas.openxmlformats.org/officeDocument/2006/relationships/image" Target="../media/image4.png"/><Relationship Id="rId5" Type="http://schemas.microsoft.com/office/2007/relationships/media" Target="../media/media3.wmv"/><Relationship Id="rId10" Type="http://schemas.openxmlformats.org/officeDocument/2006/relationships/notesSlide" Target="../notesSlides/notesSlide3.xml"/><Relationship Id="rId4" Type="http://schemas.openxmlformats.org/officeDocument/2006/relationships/video" Target="../media/media2.mp4"/><Relationship Id="rId9" Type="http://schemas.openxmlformats.org/officeDocument/2006/relationships/slideLayout" Target="../slideLayouts/slideLayout3.xml"/><Relationship Id="rId1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5"/>
          <p:cNvSpPr txBox="1">
            <a:spLocks noGrp="1"/>
          </p:cNvSpPr>
          <p:nvPr>
            <p:ph type="ctrTitle"/>
          </p:nvPr>
        </p:nvSpPr>
        <p:spPr>
          <a:xfrm>
            <a:off x="152400" y="159209"/>
            <a:ext cx="4419600" cy="2899200"/>
          </a:xfrm>
          <a:prstGeom prst="rect">
            <a:avLst/>
          </a:prstGeom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dirty="0">
                <a:effectLst/>
                <a:latin typeface="News Cycle" panose="02000503000000000000" pitchFamily="2" charset="2"/>
              </a:rPr>
              <a:t>Learning </a:t>
            </a:r>
            <a:r>
              <a:rPr lang="en-US" b="1" i="0" dirty="0" err="1">
                <a:effectLst/>
                <a:latin typeface="News Cycle" panose="02000503000000000000" pitchFamily="2" charset="2"/>
              </a:rPr>
              <a:t>OpenSEES</a:t>
            </a:r>
            <a:r>
              <a:rPr lang="en-US" b="1" i="0" dirty="0">
                <a:effectLst/>
                <a:latin typeface="News Cycle" panose="02000503000000000000" pitchFamily="2" charset="2"/>
              </a:rPr>
              <a:t>: </a:t>
            </a:r>
            <a:r>
              <a:rPr lang="en-US" sz="3200" b="0" i="0" dirty="0">
                <a:effectLst/>
                <a:latin typeface="News Cycle" panose="02000503000000000000" pitchFamily="2" charset="2"/>
              </a:rPr>
              <a:t>Nonlinear Time History Analysis</a:t>
            </a:r>
            <a:endParaRPr dirty="0">
              <a:solidFill>
                <a:srgbClr val="00B0F0"/>
              </a:solidFill>
              <a:latin typeface="News Cycle" panose="02000503000000000000" pitchFamily="2" charset="2"/>
            </a:endParaRPr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BE33C118-3D60-405A-A051-8F5095661D34}"/>
              </a:ext>
            </a:extLst>
          </p:cNvPr>
          <p:cNvSpPr txBox="1"/>
          <p:nvPr/>
        </p:nvSpPr>
        <p:spPr>
          <a:xfrm>
            <a:off x="7930860" y="59181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Explicit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D39B1AB-27B6-4508-B98B-26A786296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258" y="549440"/>
            <a:ext cx="2650710" cy="92149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220339-6A2F-4F57-9D3A-F0D0BEC5D3D2}"/>
              </a:ext>
            </a:extLst>
          </p:cNvPr>
          <p:cNvSpPr txBox="1"/>
          <p:nvPr/>
        </p:nvSpPr>
        <p:spPr>
          <a:xfrm>
            <a:off x="4128253" y="241663"/>
            <a:ext cx="3998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Newton’s</a:t>
            </a:r>
            <a:r>
              <a:rPr lang="it-IT" dirty="0"/>
              <a:t> 2° </a:t>
            </a:r>
            <a:r>
              <a:rPr lang="it-IT" dirty="0" err="1"/>
              <a:t>law</a:t>
            </a:r>
            <a:r>
              <a:rPr lang="it-IT" dirty="0"/>
              <a:t> (</a:t>
            </a:r>
            <a:r>
              <a:rPr lang="it-IT" i="1" dirty="0" err="1"/>
              <a:t>damping</a:t>
            </a:r>
            <a:r>
              <a:rPr lang="it-IT" i="1" dirty="0"/>
              <a:t> </a:t>
            </a:r>
            <a:r>
              <a:rPr lang="it-IT" i="1" dirty="0" err="1"/>
              <a:t>ignored</a:t>
            </a:r>
            <a:r>
              <a:rPr lang="it-IT" i="1" dirty="0"/>
              <a:t> for </a:t>
            </a:r>
            <a:r>
              <a:rPr lang="it-IT" i="1" dirty="0" err="1"/>
              <a:t>simplicity</a:t>
            </a:r>
            <a:r>
              <a:rPr lang="it-IT" dirty="0"/>
              <a:t>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A1BD83B-43A8-4A4A-958E-953C8C298B42}"/>
              </a:ext>
            </a:extLst>
          </p:cNvPr>
          <p:cNvSpPr txBox="1"/>
          <p:nvPr/>
        </p:nvSpPr>
        <p:spPr>
          <a:xfrm>
            <a:off x="3732311" y="1624819"/>
            <a:ext cx="4790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EXPLICIT</a:t>
            </a:r>
            <a:r>
              <a:rPr lang="it-IT" dirty="0"/>
              <a:t> time </a:t>
            </a:r>
            <a:r>
              <a:rPr lang="it-IT" dirty="0" err="1"/>
              <a:t>integration</a:t>
            </a:r>
            <a:r>
              <a:rPr lang="it-IT" dirty="0"/>
              <a:t> (</a:t>
            </a:r>
            <a:r>
              <a:rPr lang="it-IT" dirty="0" err="1"/>
              <a:t>central</a:t>
            </a:r>
            <a:r>
              <a:rPr lang="it-IT" dirty="0"/>
              <a:t> </a:t>
            </a:r>
            <a:r>
              <a:rPr lang="it-IT" dirty="0" err="1"/>
              <a:t>difference</a:t>
            </a:r>
            <a:r>
              <a:rPr lang="it-IT" dirty="0"/>
              <a:t> for </a:t>
            </a:r>
            <a:r>
              <a:rPr lang="it-IT" dirty="0" err="1"/>
              <a:t>example</a:t>
            </a:r>
            <a:r>
              <a:rPr lang="it-IT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386D7C3-6DA2-4526-81F6-DAB31C361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194" y="1987273"/>
            <a:ext cx="2983334" cy="151802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0676AF1-689E-435C-B9B5-4A5B2BD87AC9}"/>
              </a:ext>
            </a:extLst>
          </p:cNvPr>
          <p:cNvSpPr txBox="1"/>
          <p:nvPr/>
        </p:nvSpPr>
        <p:spPr>
          <a:xfrm>
            <a:off x="3442063" y="3547853"/>
            <a:ext cx="4830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Warning: </a:t>
            </a:r>
            <a:r>
              <a:rPr lang="it-IT" b="1" dirty="0" err="1">
                <a:solidFill>
                  <a:srgbClr val="FF0000"/>
                </a:solidFill>
              </a:rPr>
              <a:t>conditional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stability</a:t>
            </a:r>
            <a:r>
              <a:rPr lang="it-IT" b="1" dirty="0">
                <a:solidFill>
                  <a:srgbClr val="FF0000"/>
                </a:solidFill>
              </a:rPr>
              <a:t>!</a:t>
            </a:r>
          </a:p>
          <a:p>
            <a:pPr algn="ctr"/>
            <a:r>
              <a:rPr lang="it-IT" dirty="0"/>
              <a:t>Time step </a:t>
            </a:r>
            <a:r>
              <a:rPr lang="it-IT" dirty="0" err="1"/>
              <a:t>is</a:t>
            </a:r>
            <a:r>
              <a:rPr lang="it-IT" dirty="0"/>
              <a:t> limited by the </a:t>
            </a:r>
            <a:r>
              <a:rPr lang="it-IT" dirty="0" err="1"/>
              <a:t>highest</a:t>
            </a:r>
            <a:r>
              <a:rPr lang="it-IT" dirty="0"/>
              <a:t> frequency of the system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9625C11-CE42-4259-BB33-8ADC89060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6448" y="4228300"/>
            <a:ext cx="880216" cy="59109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7F416A4-1F9F-4B4F-B5A6-5FDB72FAEE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7728" y="4228300"/>
            <a:ext cx="1427658" cy="62504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493769F-8963-4CA5-8071-A7B73AB0DC2A}"/>
              </a:ext>
            </a:extLst>
          </p:cNvPr>
          <p:cNvSpPr txBox="1"/>
          <p:nvPr/>
        </p:nvSpPr>
        <p:spPr>
          <a:xfrm>
            <a:off x="3833967" y="4386933"/>
            <a:ext cx="34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or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21D1B0A-7849-4EA4-B12B-BDEEDC495C42}"/>
              </a:ext>
            </a:extLst>
          </p:cNvPr>
          <p:cNvSpPr txBox="1"/>
          <p:nvPr/>
        </p:nvSpPr>
        <p:spPr>
          <a:xfrm>
            <a:off x="5905783" y="4287456"/>
            <a:ext cx="276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 = </a:t>
            </a:r>
            <a:r>
              <a:rPr lang="it-IT" dirty="0" err="1"/>
              <a:t>characteristic</a:t>
            </a:r>
            <a:r>
              <a:rPr lang="it-IT" dirty="0"/>
              <a:t> </a:t>
            </a:r>
            <a:r>
              <a:rPr lang="it-IT" dirty="0" err="1"/>
              <a:t>element</a:t>
            </a:r>
            <a:r>
              <a:rPr lang="it-IT" dirty="0"/>
              <a:t> </a:t>
            </a:r>
            <a:r>
              <a:rPr lang="it-IT" dirty="0" err="1"/>
              <a:t>length</a:t>
            </a:r>
            <a:endParaRPr lang="it-IT" dirty="0"/>
          </a:p>
          <a:p>
            <a:r>
              <a:rPr lang="it-IT" dirty="0"/>
              <a:t>c = </a:t>
            </a:r>
            <a:r>
              <a:rPr lang="it-IT" dirty="0" err="1"/>
              <a:t>elastic</a:t>
            </a:r>
            <a:r>
              <a:rPr lang="it-IT" dirty="0"/>
              <a:t> </a:t>
            </a:r>
            <a:r>
              <a:rPr lang="it-IT" dirty="0" err="1"/>
              <a:t>wave</a:t>
            </a:r>
            <a:r>
              <a:rPr lang="it-IT" dirty="0"/>
              <a:t> speed</a:t>
            </a:r>
          </a:p>
        </p:txBody>
      </p:sp>
    </p:spTree>
    <p:extLst>
      <p:ext uri="{BB962C8B-B14F-4D97-AF65-F5344CB8AC3E}">
        <p14:creationId xmlns:p14="http://schemas.microsoft.com/office/powerpoint/2010/main" val="28263209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Explicit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D39B1AB-27B6-4508-B98B-26A786296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2258" y="549440"/>
            <a:ext cx="2650710" cy="92149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220339-6A2F-4F57-9D3A-F0D0BEC5D3D2}"/>
              </a:ext>
            </a:extLst>
          </p:cNvPr>
          <p:cNvSpPr txBox="1"/>
          <p:nvPr/>
        </p:nvSpPr>
        <p:spPr>
          <a:xfrm>
            <a:off x="4128253" y="241663"/>
            <a:ext cx="3998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Newton’s</a:t>
            </a:r>
            <a:r>
              <a:rPr lang="it-IT" dirty="0"/>
              <a:t> 2° </a:t>
            </a:r>
            <a:r>
              <a:rPr lang="it-IT" dirty="0" err="1"/>
              <a:t>law</a:t>
            </a:r>
            <a:r>
              <a:rPr lang="it-IT" dirty="0"/>
              <a:t> (</a:t>
            </a:r>
            <a:r>
              <a:rPr lang="it-IT" i="1" dirty="0" err="1"/>
              <a:t>damping</a:t>
            </a:r>
            <a:r>
              <a:rPr lang="it-IT" i="1" dirty="0"/>
              <a:t> </a:t>
            </a:r>
            <a:r>
              <a:rPr lang="it-IT" i="1" dirty="0" err="1"/>
              <a:t>ignored</a:t>
            </a:r>
            <a:r>
              <a:rPr lang="it-IT" i="1" dirty="0"/>
              <a:t> for </a:t>
            </a:r>
            <a:r>
              <a:rPr lang="it-IT" i="1" dirty="0" err="1"/>
              <a:t>simplicity</a:t>
            </a:r>
            <a:r>
              <a:rPr lang="it-IT" dirty="0"/>
              <a:t>)</a:t>
            </a:r>
          </a:p>
        </p:txBody>
      </p:sp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A1BD83B-43A8-4A4A-958E-953C8C298B42}"/>
              </a:ext>
            </a:extLst>
          </p:cNvPr>
          <p:cNvSpPr txBox="1"/>
          <p:nvPr/>
        </p:nvSpPr>
        <p:spPr>
          <a:xfrm>
            <a:off x="3732311" y="1624819"/>
            <a:ext cx="479009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EXPLICIT</a:t>
            </a:r>
            <a:r>
              <a:rPr lang="it-IT" dirty="0"/>
              <a:t> time </a:t>
            </a:r>
            <a:r>
              <a:rPr lang="it-IT" dirty="0" err="1"/>
              <a:t>integration</a:t>
            </a:r>
            <a:r>
              <a:rPr lang="it-IT" dirty="0"/>
              <a:t> (</a:t>
            </a:r>
            <a:r>
              <a:rPr lang="it-IT" dirty="0" err="1"/>
              <a:t>central</a:t>
            </a:r>
            <a:r>
              <a:rPr lang="it-IT" dirty="0"/>
              <a:t> </a:t>
            </a:r>
            <a:r>
              <a:rPr lang="it-IT" dirty="0" err="1"/>
              <a:t>difference</a:t>
            </a:r>
            <a:r>
              <a:rPr lang="it-IT" dirty="0"/>
              <a:t> for </a:t>
            </a:r>
            <a:r>
              <a:rPr lang="it-IT" dirty="0" err="1"/>
              <a:t>example</a:t>
            </a:r>
            <a:r>
              <a:rPr lang="it-IT" dirty="0"/>
              <a:t>)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8386D7C3-6DA2-4526-81F6-DAB31C3618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194" y="1987273"/>
            <a:ext cx="2983334" cy="1518022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20676AF1-689E-435C-B9B5-4A5B2BD87AC9}"/>
              </a:ext>
            </a:extLst>
          </p:cNvPr>
          <p:cNvSpPr txBox="1"/>
          <p:nvPr/>
        </p:nvSpPr>
        <p:spPr>
          <a:xfrm>
            <a:off x="3442063" y="3547853"/>
            <a:ext cx="48301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t-IT" b="1" dirty="0">
                <a:solidFill>
                  <a:srgbClr val="FF0000"/>
                </a:solidFill>
              </a:rPr>
              <a:t>Warning: </a:t>
            </a:r>
            <a:r>
              <a:rPr lang="it-IT" b="1" dirty="0" err="1">
                <a:solidFill>
                  <a:srgbClr val="FF0000"/>
                </a:solidFill>
              </a:rPr>
              <a:t>conditional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stability</a:t>
            </a:r>
            <a:r>
              <a:rPr lang="it-IT" b="1" dirty="0">
                <a:solidFill>
                  <a:srgbClr val="FF0000"/>
                </a:solidFill>
              </a:rPr>
              <a:t>!</a:t>
            </a:r>
          </a:p>
          <a:p>
            <a:pPr algn="ctr"/>
            <a:r>
              <a:rPr lang="it-IT" dirty="0"/>
              <a:t>Time step </a:t>
            </a:r>
            <a:r>
              <a:rPr lang="it-IT" dirty="0" err="1"/>
              <a:t>is</a:t>
            </a:r>
            <a:r>
              <a:rPr lang="it-IT" dirty="0"/>
              <a:t> limited by the </a:t>
            </a:r>
            <a:r>
              <a:rPr lang="it-IT" dirty="0" err="1"/>
              <a:t>highest</a:t>
            </a:r>
            <a:r>
              <a:rPr lang="it-IT" dirty="0"/>
              <a:t> frequency of the system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69625C11-CE42-4259-BB33-8ADC890605B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76448" y="4228300"/>
            <a:ext cx="880216" cy="591094"/>
          </a:xfrm>
          <a:prstGeom prst="rect">
            <a:avLst/>
          </a:prstGeom>
        </p:spPr>
      </p:pic>
      <p:pic>
        <p:nvPicPr>
          <p:cNvPr id="15" name="Immagine 14">
            <a:extLst>
              <a:ext uri="{FF2B5EF4-FFF2-40B4-BE49-F238E27FC236}">
                <a16:creationId xmlns:a16="http://schemas.microsoft.com/office/drawing/2014/main" id="{87F416A4-1F9F-4B4F-B5A6-5FDB72FAEED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27728" y="4228300"/>
            <a:ext cx="1427658" cy="625044"/>
          </a:xfrm>
          <a:prstGeom prst="rect">
            <a:avLst/>
          </a:prstGeom>
        </p:spPr>
      </p:pic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2493769F-8963-4CA5-8071-A7B73AB0DC2A}"/>
              </a:ext>
            </a:extLst>
          </p:cNvPr>
          <p:cNvSpPr txBox="1"/>
          <p:nvPr/>
        </p:nvSpPr>
        <p:spPr>
          <a:xfrm>
            <a:off x="3833967" y="4386933"/>
            <a:ext cx="34336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or</a:t>
            </a:r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921D1B0A-7849-4EA4-B12B-BDEEDC495C42}"/>
              </a:ext>
            </a:extLst>
          </p:cNvPr>
          <p:cNvSpPr txBox="1"/>
          <p:nvPr/>
        </p:nvSpPr>
        <p:spPr>
          <a:xfrm>
            <a:off x="5905783" y="4287456"/>
            <a:ext cx="27655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/>
              <a:t>L = </a:t>
            </a:r>
            <a:r>
              <a:rPr lang="it-IT" dirty="0" err="1"/>
              <a:t>characteristic</a:t>
            </a:r>
            <a:r>
              <a:rPr lang="it-IT" dirty="0"/>
              <a:t> </a:t>
            </a:r>
            <a:r>
              <a:rPr lang="it-IT" dirty="0" err="1"/>
              <a:t>element</a:t>
            </a:r>
            <a:r>
              <a:rPr lang="it-IT" dirty="0"/>
              <a:t> </a:t>
            </a:r>
            <a:r>
              <a:rPr lang="it-IT" dirty="0" err="1"/>
              <a:t>length</a:t>
            </a:r>
            <a:endParaRPr lang="it-IT" dirty="0"/>
          </a:p>
          <a:p>
            <a:r>
              <a:rPr lang="it-IT" b="1" dirty="0">
                <a:solidFill>
                  <a:srgbClr val="FF0000"/>
                </a:solidFill>
              </a:rPr>
              <a:t>c = </a:t>
            </a:r>
            <a:r>
              <a:rPr lang="it-IT" b="1" dirty="0" err="1">
                <a:solidFill>
                  <a:srgbClr val="FF0000"/>
                </a:solidFill>
              </a:rPr>
              <a:t>elastic</a:t>
            </a:r>
            <a:r>
              <a:rPr lang="it-IT" b="1" dirty="0">
                <a:solidFill>
                  <a:srgbClr val="FF0000"/>
                </a:solidFill>
              </a:rPr>
              <a:t> </a:t>
            </a:r>
            <a:r>
              <a:rPr lang="it-IT" b="1" dirty="0" err="1">
                <a:solidFill>
                  <a:srgbClr val="FF0000"/>
                </a:solidFill>
              </a:rPr>
              <a:t>wave</a:t>
            </a:r>
            <a:r>
              <a:rPr lang="it-IT" b="1" dirty="0">
                <a:solidFill>
                  <a:srgbClr val="FF0000"/>
                </a:solidFill>
              </a:rPr>
              <a:t> speed</a:t>
            </a: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7D5D9A2-465C-47DA-AAB1-799CDEFE6C3A}"/>
              </a:ext>
            </a:extLst>
          </p:cNvPr>
          <p:cNvSpPr/>
          <p:nvPr/>
        </p:nvSpPr>
        <p:spPr>
          <a:xfrm>
            <a:off x="4069080" y="724989"/>
            <a:ext cx="3840480" cy="3409405"/>
          </a:xfrm>
          <a:prstGeom prst="rect">
            <a:avLst/>
          </a:prstGeom>
          <a:solidFill>
            <a:srgbClr val="FFFFFF">
              <a:alpha val="89020"/>
            </a:srgb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74A04C85-33E6-46F3-A157-7BB8BF8082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19488" y="773541"/>
            <a:ext cx="685896" cy="1066949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EC0B12BB-97F6-4B2B-BE99-515686397D5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82258" y="1874419"/>
            <a:ext cx="1533739" cy="1095528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90C96FF7-287E-422F-92E4-2F23BB917EF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893698" y="3037804"/>
            <a:ext cx="2467319" cy="1076475"/>
          </a:xfrm>
          <a:prstGeom prst="rect">
            <a:avLst/>
          </a:prstGeom>
        </p:spPr>
      </p:pic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618ED5BC-1989-4A44-AB14-55C81FE2C30B}"/>
              </a:ext>
            </a:extLst>
          </p:cNvPr>
          <p:cNvSpPr txBox="1"/>
          <p:nvPr/>
        </p:nvSpPr>
        <p:spPr>
          <a:xfrm>
            <a:off x="4262102" y="107993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</a:rPr>
              <a:t>1D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F4DE798B-1C33-4859-BC93-32DD8D9A06C6}"/>
              </a:ext>
            </a:extLst>
          </p:cNvPr>
          <p:cNvSpPr txBox="1"/>
          <p:nvPr/>
        </p:nvSpPr>
        <p:spPr>
          <a:xfrm>
            <a:off x="4300330" y="2202418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</a:rPr>
              <a:t>2D</a:t>
            </a:r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A60E4DC3-A03F-4B05-9D1E-2E3F5AB56D5B}"/>
              </a:ext>
            </a:extLst>
          </p:cNvPr>
          <p:cNvSpPr txBox="1"/>
          <p:nvPr/>
        </p:nvSpPr>
        <p:spPr>
          <a:xfrm>
            <a:off x="4333202" y="3362509"/>
            <a:ext cx="4796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1800" b="1" dirty="0">
                <a:solidFill>
                  <a:srgbClr val="FF0000"/>
                </a:solidFill>
              </a:rPr>
              <a:t>3D</a:t>
            </a:r>
          </a:p>
        </p:txBody>
      </p:sp>
    </p:spTree>
    <p:extLst>
      <p:ext uri="{BB962C8B-B14F-4D97-AF65-F5344CB8AC3E}">
        <p14:creationId xmlns:p14="http://schemas.microsoft.com/office/powerpoint/2010/main" val="145696921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Explicit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88822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Explicit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  <p:sp>
        <p:nvSpPr>
          <p:cNvPr id="2" name="Rettangolo 1">
            <a:extLst>
              <a:ext uri="{FF2B5EF4-FFF2-40B4-BE49-F238E27FC236}">
                <a16:creationId xmlns:a16="http://schemas.microsoft.com/office/drawing/2014/main" id="{3CFF80E6-C000-459E-8696-8B90AF87A9E8}"/>
              </a:ext>
            </a:extLst>
          </p:cNvPr>
          <p:cNvSpPr/>
          <p:nvPr/>
        </p:nvSpPr>
        <p:spPr>
          <a:xfrm>
            <a:off x="4010297" y="202474"/>
            <a:ext cx="5017717" cy="3317966"/>
          </a:xfrm>
          <a:prstGeom prst="rect">
            <a:avLst/>
          </a:prstGeom>
          <a:solidFill>
            <a:srgbClr val="FFFFFF">
              <a:alpha val="85098"/>
            </a:srgbClr>
          </a:solidFill>
          <a:ln w="1270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explicit_blast_1">
            <a:hlinkClick r:id="" action="ppaction://media"/>
            <a:extLst>
              <a:ext uri="{FF2B5EF4-FFF2-40B4-BE49-F238E27FC236}">
                <a16:creationId xmlns:a16="http://schemas.microsoft.com/office/drawing/2014/main" id="{3BE30C7D-F703-47B3-BFEE-D616B12DE0C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b="8612"/>
          <a:stretch/>
        </p:blipFill>
        <p:spPr>
          <a:xfrm>
            <a:off x="5031327" y="244929"/>
            <a:ext cx="3433226" cy="3185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50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9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remove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37"/>
          <p:cNvSpPr txBox="1">
            <a:spLocks noGrp="1"/>
          </p:cNvSpPr>
          <p:nvPr>
            <p:ph type="ctrTitle" idx="4294967295"/>
          </p:nvPr>
        </p:nvSpPr>
        <p:spPr>
          <a:xfrm>
            <a:off x="457199" y="1430675"/>
            <a:ext cx="2640419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5200" dirty="0"/>
              <a:t>THANKS!</a:t>
            </a:r>
            <a:endParaRPr sz="5200" dirty="0"/>
          </a:p>
        </p:txBody>
      </p:sp>
      <p:sp>
        <p:nvSpPr>
          <p:cNvPr id="315" name="Google Shape;315;p37"/>
          <p:cNvSpPr txBox="1">
            <a:spLocks noGrp="1"/>
          </p:cNvSpPr>
          <p:nvPr>
            <p:ph type="subTitle" idx="4294967295"/>
          </p:nvPr>
        </p:nvSpPr>
        <p:spPr>
          <a:xfrm>
            <a:off x="457200" y="2460128"/>
            <a:ext cx="2080500" cy="1252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 b="1" dirty="0">
                <a:solidFill>
                  <a:schemeClr val="accent3"/>
                </a:solidFill>
              </a:rPr>
              <a:t>Any questions?</a:t>
            </a:r>
            <a:endParaRPr sz="1400" b="1" dirty="0">
              <a:solidFill>
                <a:schemeClr val="accent3"/>
              </a:solidFill>
            </a:endParaRPr>
          </a:p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1400" dirty="0"/>
              <a:t>You can find me at:</a:t>
            </a:r>
            <a:endParaRPr sz="1400" dirty="0"/>
          </a:p>
          <a:p>
            <a:pPr marL="334010" indent="-285750">
              <a:buSzPts val="1400"/>
              <a:buFont typeface="Arial" panose="020B0604020202020204" pitchFamily="34" charset="0"/>
              <a:buChar char="•"/>
            </a:pPr>
            <a:r>
              <a:rPr lang="en" sz="1400" dirty="0"/>
              <a:t>info@asdeasoft.net</a:t>
            </a:r>
            <a:endParaRPr sz="14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9CC493A7-4542-4361-BABA-590F59E5F96F}"/>
              </a:ext>
            </a:extLst>
          </p:cNvPr>
          <p:cNvSpPr txBox="1"/>
          <p:nvPr/>
        </p:nvSpPr>
        <p:spPr>
          <a:xfrm>
            <a:off x="7930860" y="59181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Google Shape;321;p38"/>
          <p:cNvSpPr txBox="1">
            <a:spLocks noGrp="1"/>
          </p:cNvSpPr>
          <p:nvPr>
            <p:ph type="title"/>
          </p:nvPr>
        </p:nvSpPr>
        <p:spPr>
          <a:xfrm>
            <a:off x="457200" y="587675"/>
            <a:ext cx="5343900" cy="718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Credits</a:t>
            </a:r>
            <a:endParaRPr dirty="0"/>
          </a:p>
        </p:txBody>
      </p:sp>
      <p:sp>
        <p:nvSpPr>
          <p:cNvPr id="322" name="Google Shape;322;p38"/>
          <p:cNvSpPr txBox="1">
            <a:spLocks noGrp="1"/>
          </p:cNvSpPr>
          <p:nvPr>
            <p:ph type="body" idx="1"/>
          </p:nvPr>
        </p:nvSpPr>
        <p:spPr>
          <a:xfrm>
            <a:off x="457200" y="1421049"/>
            <a:ext cx="4574700" cy="31230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/>
          <a:p>
            <a:pPr marL="0" lvl="0" indent="0" algn="l" rtl="0">
              <a:spcBef>
                <a:spcPts val="600"/>
              </a:spcBef>
              <a:spcAft>
                <a:spcPts val="0"/>
              </a:spcAft>
              <a:buNone/>
            </a:pPr>
            <a:r>
              <a:rPr lang="en" sz="2400" dirty="0"/>
              <a:t>Special thanks to all the people who made and released these awesome resources for free:</a:t>
            </a:r>
            <a:endParaRPr sz="2400" dirty="0"/>
          </a:p>
          <a:p>
            <a:pPr lvl="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" sz="2400" dirty="0"/>
              <a:t>Presentation template by </a:t>
            </a:r>
            <a:r>
              <a:rPr lang="en" sz="2400" u="sng" dirty="0">
                <a:solidFill>
                  <a:schemeClr val="hlink"/>
                </a:solidFill>
                <a:hlinkClick r:id="rId3"/>
              </a:rPr>
              <a:t>SlidesCarnival</a:t>
            </a:r>
            <a:endParaRPr sz="2400" dirty="0"/>
          </a:p>
          <a:p>
            <a:pPr lvl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Font typeface="Arial" panose="020B0604020202020204" pitchFamily="34" charset="0"/>
              <a:buChar char="•"/>
            </a:pPr>
            <a:r>
              <a:rPr lang="en" sz="2400" dirty="0"/>
              <a:t>Photographs by </a:t>
            </a:r>
            <a:r>
              <a:rPr lang="en" sz="2400" u="sng" dirty="0">
                <a:solidFill>
                  <a:schemeClr val="hlink"/>
                </a:solidFill>
                <a:hlinkClick r:id="rId4"/>
              </a:rPr>
              <a:t>Unsplash</a:t>
            </a:r>
            <a:endParaRPr sz="2400"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A848FD40-2325-4124-BAA6-18877321B81F}"/>
              </a:ext>
            </a:extLst>
          </p:cNvPr>
          <p:cNvSpPr txBox="1"/>
          <p:nvPr/>
        </p:nvSpPr>
        <p:spPr>
          <a:xfrm>
            <a:off x="7930860" y="59181"/>
            <a:ext cx="1116011" cy="2000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700" dirty="0">
                <a:solidFill>
                  <a:schemeClr val="bg1"/>
                </a:solidFill>
              </a:rPr>
              <a:t>Image </a:t>
            </a:r>
            <a:r>
              <a:rPr lang="it-IT" sz="700" dirty="0" err="1">
                <a:solidFill>
                  <a:schemeClr val="bg1"/>
                </a:solidFill>
              </a:rPr>
              <a:t>courtesy</a:t>
            </a:r>
            <a:r>
              <a:rPr lang="it-IT" sz="700" dirty="0">
                <a:solidFill>
                  <a:schemeClr val="bg1"/>
                </a:solidFill>
              </a:rPr>
              <a:t> of ESO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200889" y="1195148"/>
            <a:ext cx="2770909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Contents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rgbClr val="FF0000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200889" y="1195148"/>
            <a:ext cx="2770909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800" dirty="0"/>
              <a:t>Overview</a:t>
            </a:r>
            <a:endParaRPr sz="4800" dirty="0"/>
          </a:p>
        </p:txBody>
      </p:sp>
      <p:pic>
        <p:nvPicPr>
          <p:cNvPr id="15" name="SSI_LK">
            <a:hlinkClick r:id="" action="ppaction://media"/>
            <a:extLst>
              <a:ext uri="{FF2B5EF4-FFF2-40B4-BE49-F238E27FC236}">
                <a16:creationId xmlns:a16="http://schemas.microsoft.com/office/drawing/2014/main" id="{E306618E-2743-42A9-876F-8744F2C2236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11"/>
          <a:srcRect l="19111" r="19489" b="12964"/>
          <a:stretch/>
        </p:blipFill>
        <p:spPr>
          <a:xfrm>
            <a:off x="3873138" y="469533"/>
            <a:ext cx="2622060" cy="2090743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22E90EA0-3DBD-4D1C-BB7F-486FD29D3849}"/>
              </a:ext>
            </a:extLst>
          </p:cNvPr>
          <p:cNvSpPr txBox="1"/>
          <p:nvPr/>
        </p:nvSpPr>
        <p:spPr>
          <a:xfrm>
            <a:off x="5313317" y="100201"/>
            <a:ext cx="22174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ClrTx/>
              <a:buNone/>
              <a:defRPr/>
            </a:pPr>
            <a:r>
              <a:rPr lang="en-US" sz="1200" b="1" kern="0" cap="none" dirty="0">
                <a:solidFill>
                  <a:srgbClr val="00B0F0"/>
                </a:solidFill>
                <a:latin typeface="Garamond" panose="02020404030301010803" pitchFamily="18" charset="0"/>
              </a:rPr>
              <a:t>Dynamic analyses</a:t>
            </a:r>
            <a:endParaRPr lang="en-US" sz="1000" b="1" kern="0" cap="none" dirty="0">
              <a:solidFill>
                <a:srgbClr val="00B0F0"/>
              </a:solidFill>
              <a:latin typeface="Garamond" panose="02020404030301010803" pitchFamily="18" charset="0"/>
            </a:endParaRPr>
          </a:p>
        </p:txBody>
      </p:sp>
      <p:pic>
        <p:nvPicPr>
          <p:cNvPr id="18" name="cyclic_10_x2">
            <a:hlinkClick r:id="" action="ppaction://media"/>
            <a:extLst>
              <a:ext uri="{FF2B5EF4-FFF2-40B4-BE49-F238E27FC236}">
                <a16:creationId xmlns:a16="http://schemas.microsoft.com/office/drawing/2014/main" id="{FE0C4724-BFBC-477C-A197-F7A231DE4415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2"/>
          <a:srcRect b="8125"/>
          <a:stretch>
            <a:fillRect/>
          </a:stretch>
        </p:blipFill>
        <p:spPr>
          <a:xfrm>
            <a:off x="6763037" y="469533"/>
            <a:ext cx="2209161" cy="2029667"/>
          </a:xfrm>
          <a:prstGeom prst="rect">
            <a:avLst/>
          </a:prstGeom>
        </p:spPr>
      </p:pic>
      <p:pic>
        <p:nvPicPr>
          <p:cNvPr id="22" name="barslip_1">
            <a:hlinkClick r:id="" action="ppaction://media"/>
            <a:extLst>
              <a:ext uri="{FF2B5EF4-FFF2-40B4-BE49-F238E27FC236}">
                <a16:creationId xmlns:a16="http://schemas.microsoft.com/office/drawing/2014/main" id="{B5882CD9-17AB-458F-ABE5-0A078C738ADE}"/>
              </a:ext>
            </a:extLst>
          </p:cNvPr>
          <p:cNvPicPr>
            <a:picLocks noChangeAspect="1"/>
          </p:cNvPicPr>
          <p:nvPr>
            <a:vide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 rotWithShape="1">
          <a:blip r:embed="rId13"/>
          <a:srcRect l="25867" r="9187"/>
          <a:stretch/>
        </p:blipFill>
        <p:spPr>
          <a:xfrm>
            <a:off x="4245430" y="2719014"/>
            <a:ext cx="2039328" cy="2424486"/>
          </a:xfrm>
          <a:prstGeom prst="rect">
            <a:avLst/>
          </a:prstGeom>
        </p:spPr>
      </p:pic>
      <p:pic>
        <p:nvPicPr>
          <p:cNvPr id="23" name="detail">
            <a:hlinkClick r:id="" action="ppaction://media"/>
            <a:extLst>
              <a:ext uri="{FF2B5EF4-FFF2-40B4-BE49-F238E27FC236}">
                <a16:creationId xmlns:a16="http://schemas.microsoft.com/office/drawing/2014/main" id="{B194A041-E7A6-410B-9B1E-E018A935319F}"/>
              </a:ext>
            </a:extLst>
          </p:cNvPr>
          <p:cNvPicPr>
            <a:picLocks noChangeAspect="1"/>
          </p:cNvPicPr>
          <p:nvPr>
            <a:vide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 rotWithShape="1">
          <a:blip r:embed="rId14"/>
          <a:srcRect l="26765" t="2953" r="13684"/>
          <a:stretch/>
        </p:blipFill>
        <p:spPr>
          <a:xfrm>
            <a:off x="6495198" y="2715434"/>
            <a:ext cx="2648800" cy="2428066"/>
          </a:xfrm>
          <a:prstGeom prst="rect">
            <a:avLst/>
          </a:prstGeom>
        </p:spPr>
      </p:pic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644294ED-206F-41D8-B55D-07010C98F97E}"/>
              </a:ext>
            </a:extLst>
          </p:cNvPr>
          <p:cNvSpPr txBox="1"/>
          <p:nvPr/>
        </p:nvSpPr>
        <p:spPr>
          <a:xfrm>
            <a:off x="5281269" y="2644301"/>
            <a:ext cx="221741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eaLnBrk="1" hangingPunct="1">
              <a:buClrTx/>
              <a:buNone/>
              <a:defRPr/>
            </a:pPr>
            <a:r>
              <a:rPr lang="en-US" sz="1200" b="1" kern="0" cap="none" dirty="0">
                <a:solidFill>
                  <a:srgbClr val="00B0F0"/>
                </a:solidFill>
                <a:latin typeface="Garamond" panose="02020404030301010803" pitchFamily="18" charset="0"/>
              </a:rPr>
              <a:t>Static analyses</a:t>
            </a:r>
            <a:endParaRPr lang="en-US" sz="1000" b="1" kern="0" cap="none" dirty="0">
              <a:solidFill>
                <a:srgbClr val="00B0F0"/>
              </a:solidFill>
              <a:latin typeface="Garamond" panose="020204040303010108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125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8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9850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8875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545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7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18" repeatCount="indefinite" fill="remove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3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video>
              <p:cMediaNode vol="80000">
                <p:cTn id="24" repeatCount="indefinite" fill="remove" display="0">
                  <p:stCondLst>
                    <p:cond delay="indefinite"/>
                  </p:stCondLst>
                </p:cTn>
                <p:tgtEl>
                  <p:spTgt spid="18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4" dur="1" fill="hold"/>
                                        <p:tgtEl>
                                          <p:spTgt spid="2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video>
              <p:cMediaNode vol="80000">
                <p:cTn id="35" repeatCount="indefinite" fill="remove" display="0">
                  <p:stCondLst>
                    <p:cond delay="indefinite"/>
                  </p:stCondLst>
                </p:cTn>
                <p:tgtEl>
                  <p:spTgt spid="23"/>
                </p:tgtEl>
              </p:cMediaNode>
            </p:video>
            <p:video>
              <p:cMediaNode vol="80000">
                <p:cTn id="36" repeatCount="indefinite" fill="remove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Implicit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b="1" dirty="0">
                <a:solidFill>
                  <a:srgbClr val="FF0000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33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Implicit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D39B1AB-27B6-4508-B98B-26A7862960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946" y="941920"/>
            <a:ext cx="2650710" cy="921491"/>
          </a:xfrm>
          <a:prstGeom prst="rect">
            <a:avLst/>
          </a:prstGeom>
        </p:spPr>
      </p:pic>
      <p:sp>
        <p:nvSpPr>
          <p:cNvPr id="5" name="CasellaDiTesto 4">
            <a:extLst>
              <a:ext uri="{FF2B5EF4-FFF2-40B4-BE49-F238E27FC236}">
                <a16:creationId xmlns:a16="http://schemas.microsoft.com/office/drawing/2014/main" id="{BB220339-6A2F-4F57-9D3A-F0D0BEC5D3D2}"/>
              </a:ext>
            </a:extLst>
          </p:cNvPr>
          <p:cNvSpPr txBox="1"/>
          <p:nvPr/>
        </p:nvSpPr>
        <p:spPr>
          <a:xfrm>
            <a:off x="3840870" y="529046"/>
            <a:ext cx="39982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Newton’s</a:t>
            </a:r>
            <a:r>
              <a:rPr lang="it-IT" dirty="0"/>
              <a:t> 2° </a:t>
            </a:r>
            <a:r>
              <a:rPr lang="it-IT" dirty="0" err="1"/>
              <a:t>law</a:t>
            </a:r>
            <a:r>
              <a:rPr lang="it-IT" dirty="0"/>
              <a:t> (</a:t>
            </a:r>
            <a:r>
              <a:rPr lang="it-IT" i="1" dirty="0" err="1"/>
              <a:t>damping</a:t>
            </a:r>
            <a:r>
              <a:rPr lang="it-IT" i="1" dirty="0"/>
              <a:t> </a:t>
            </a:r>
            <a:r>
              <a:rPr lang="it-IT" i="1" dirty="0" err="1"/>
              <a:t>ignored</a:t>
            </a:r>
            <a:r>
              <a:rPr lang="it-IT" i="1" dirty="0"/>
              <a:t> for </a:t>
            </a:r>
            <a:r>
              <a:rPr lang="it-IT" i="1" dirty="0" err="1"/>
              <a:t>simplicity</a:t>
            </a:r>
            <a:r>
              <a:rPr lang="it-IT" dirty="0"/>
              <a:t>)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E27EBA93-7019-4240-9F23-ED7548EE4FA9}"/>
              </a:ext>
            </a:extLst>
          </p:cNvPr>
          <p:cNvSpPr txBox="1"/>
          <p:nvPr/>
        </p:nvSpPr>
        <p:spPr>
          <a:xfrm>
            <a:off x="3840870" y="2036659"/>
            <a:ext cx="52581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dirty="0" err="1"/>
              <a:t>When</a:t>
            </a:r>
            <a:r>
              <a:rPr lang="it-IT" dirty="0"/>
              <a:t> </a:t>
            </a:r>
            <a:r>
              <a:rPr lang="it-IT" dirty="0" err="1"/>
              <a:t>inertia</a:t>
            </a:r>
            <a:r>
              <a:rPr lang="it-IT" dirty="0"/>
              <a:t> </a:t>
            </a:r>
            <a:r>
              <a:rPr lang="it-IT" dirty="0" err="1"/>
              <a:t>effects</a:t>
            </a:r>
            <a:r>
              <a:rPr lang="it-IT" dirty="0"/>
              <a:t> are low (quasi </a:t>
            </a:r>
            <a:r>
              <a:rPr lang="it-IT" dirty="0" err="1"/>
              <a:t>static</a:t>
            </a:r>
            <a:r>
              <a:rPr lang="it-IT" dirty="0"/>
              <a:t> </a:t>
            </a:r>
            <a:r>
              <a:rPr lang="it-IT" dirty="0" err="1"/>
              <a:t>problems</a:t>
            </a:r>
            <a:r>
              <a:rPr lang="it-IT" dirty="0"/>
              <a:t>)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have</a:t>
            </a:r>
            <a:r>
              <a:rPr lang="it-IT" dirty="0"/>
              <a:t> the</a:t>
            </a:r>
          </a:p>
          <a:p>
            <a:r>
              <a:rPr lang="it-IT" dirty="0" err="1"/>
              <a:t>static</a:t>
            </a:r>
            <a:r>
              <a:rPr lang="it-IT" dirty="0"/>
              <a:t> </a:t>
            </a:r>
            <a:r>
              <a:rPr lang="it-IT" dirty="0" err="1"/>
              <a:t>equation</a:t>
            </a:r>
            <a:endParaRPr lang="it-IT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867451A3-901B-4F2F-8AFC-2BCDB22E53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5946" y="2559879"/>
            <a:ext cx="2650710" cy="921491"/>
          </a:xfrm>
          <a:prstGeom prst="rect">
            <a:avLst/>
          </a:prstGeom>
        </p:spPr>
      </p:pic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D5BDE203-D064-4DE3-9847-04F9918301EC}"/>
              </a:ext>
            </a:extLst>
          </p:cNvPr>
          <p:cNvCxnSpPr/>
          <p:nvPr/>
        </p:nvCxnSpPr>
        <p:spPr>
          <a:xfrm flipV="1">
            <a:off x="4905103" y="2571750"/>
            <a:ext cx="450668" cy="9096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magine 12">
            <a:extLst>
              <a:ext uri="{FF2B5EF4-FFF2-40B4-BE49-F238E27FC236}">
                <a16:creationId xmlns:a16="http://schemas.microsoft.com/office/drawing/2014/main" id="{20CD3AEB-313D-4C33-AC49-78BDCA521D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8292" y="4142913"/>
            <a:ext cx="6764930" cy="699820"/>
          </a:xfrm>
          <a:prstGeom prst="rect">
            <a:avLst/>
          </a:prstGeom>
        </p:spPr>
      </p:pic>
      <p:sp>
        <p:nvSpPr>
          <p:cNvPr id="14" name="CasellaDiTesto 13">
            <a:extLst>
              <a:ext uri="{FF2B5EF4-FFF2-40B4-BE49-F238E27FC236}">
                <a16:creationId xmlns:a16="http://schemas.microsoft.com/office/drawing/2014/main" id="{CA1BD83B-43A8-4A4A-958E-953C8C298B42}"/>
              </a:ext>
            </a:extLst>
          </p:cNvPr>
          <p:cNvSpPr txBox="1"/>
          <p:nvPr/>
        </p:nvSpPr>
        <p:spPr>
          <a:xfrm>
            <a:off x="3219994" y="3690257"/>
            <a:ext cx="50273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>
                <a:solidFill>
                  <a:srgbClr val="FF0000"/>
                </a:solidFill>
              </a:rPr>
              <a:t>IMPLICIT</a:t>
            </a:r>
            <a:r>
              <a:rPr lang="it-IT" dirty="0"/>
              <a:t> time </a:t>
            </a:r>
            <a:r>
              <a:rPr lang="it-IT" dirty="0" err="1"/>
              <a:t>integration</a:t>
            </a:r>
            <a:r>
              <a:rPr lang="it-IT" dirty="0"/>
              <a:t> (</a:t>
            </a:r>
            <a:r>
              <a:rPr lang="it-IT" dirty="0" err="1"/>
              <a:t>average</a:t>
            </a:r>
            <a:r>
              <a:rPr lang="it-IT" dirty="0"/>
              <a:t> </a:t>
            </a:r>
            <a:r>
              <a:rPr lang="it-IT" dirty="0" err="1"/>
              <a:t>acceleration</a:t>
            </a:r>
            <a:r>
              <a:rPr lang="it-IT" dirty="0"/>
              <a:t> for </a:t>
            </a:r>
            <a:r>
              <a:rPr lang="it-IT" dirty="0" err="1"/>
              <a:t>example</a:t>
            </a:r>
            <a:r>
              <a:rPr lang="it-IT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856210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Implicit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6235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Implicit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39536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Implicit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26913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7"/>
          <p:cNvSpPr txBox="1">
            <a:spLocks noGrp="1"/>
          </p:cNvSpPr>
          <p:nvPr>
            <p:ph type="ctrTitle" idx="4294967295"/>
          </p:nvPr>
        </p:nvSpPr>
        <p:spPr>
          <a:xfrm>
            <a:off x="115986" y="1195148"/>
            <a:ext cx="3045231" cy="9954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6000" dirty="0"/>
              <a:t>Explicit</a:t>
            </a:r>
            <a:br>
              <a:rPr lang="en" sz="6000" dirty="0"/>
            </a:br>
            <a:r>
              <a:rPr lang="en" sz="6000" dirty="0"/>
              <a:t>Dynamics</a:t>
            </a:r>
            <a:endParaRPr sz="6000" dirty="0"/>
          </a:p>
        </p:txBody>
      </p:sp>
      <p:sp>
        <p:nvSpPr>
          <p:cNvPr id="4" name="Google Shape;116;p20">
            <a:extLst>
              <a:ext uri="{FF2B5EF4-FFF2-40B4-BE49-F238E27FC236}">
                <a16:creationId xmlns:a16="http://schemas.microsoft.com/office/drawing/2014/main" id="{401931B8-F2C0-4C8C-82E8-58514DD98538}"/>
              </a:ext>
            </a:extLst>
          </p:cNvPr>
          <p:cNvSpPr txBox="1">
            <a:spLocks/>
          </p:cNvSpPr>
          <p:nvPr/>
        </p:nvSpPr>
        <p:spPr>
          <a:xfrm>
            <a:off x="4140926" y="290533"/>
            <a:ext cx="4471853" cy="46080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indent="-381000">
              <a:spcBef>
                <a:spcPts val="600"/>
              </a:spcBef>
              <a:buClr>
                <a:schemeClr val="accent1"/>
              </a:buClr>
              <a:buSzPts val="2400"/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1pPr>
            <a:lvl2pPr marL="9144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2pPr>
            <a:lvl3pPr marL="13716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3pPr>
            <a:lvl4pPr marL="1828800" indent="-381000">
              <a:buClr>
                <a:schemeClr val="dk2"/>
              </a:buClr>
              <a:buSzPts val="2400"/>
              <a:buFont typeface="News Cycle"/>
              <a:buChar char="-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4pPr>
            <a:lvl5pPr marL="22860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5pPr>
            <a:lvl6pPr marL="27432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6pPr>
            <a:lvl7pPr marL="3200400" indent="-381000">
              <a:buClr>
                <a:schemeClr val="lt1"/>
              </a:buClr>
              <a:buSzPts val="2400"/>
              <a:buFont typeface="News Cycle"/>
              <a:buChar char="●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7pPr>
            <a:lvl8pPr marL="3657600" indent="-381000">
              <a:buClr>
                <a:schemeClr val="lt1"/>
              </a:buClr>
              <a:buSzPts val="2400"/>
              <a:buFont typeface="News Cycle"/>
              <a:buChar char="○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8pPr>
            <a:lvl9pPr marL="4114800" indent="-381000">
              <a:buClr>
                <a:schemeClr val="lt1"/>
              </a:buClr>
              <a:buSzPts val="2400"/>
              <a:buFont typeface="News Cycle"/>
              <a:buChar char="■"/>
              <a:defRPr sz="2400">
                <a:solidFill>
                  <a:schemeClr val="lt1"/>
                </a:solidFill>
                <a:latin typeface="News Cycle"/>
                <a:ea typeface="News Cycle"/>
                <a:cs typeface="News Cycle"/>
                <a:sym typeface="News Cycle"/>
              </a:defRPr>
            </a:lvl9pPr>
          </a:lstStyle>
          <a:p>
            <a:r>
              <a:rPr lang="en-US" sz="1800" b="1" dirty="0">
                <a:solidFill>
                  <a:schemeClr val="bg2"/>
                </a:solidFill>
              </a:rPr>
              <a:t>Overview</a:t>
            </a:r>
          </a:p>
          <a:p>
            <a:r>
              <a:rPr lang="en-US" sz="1800" b="1" dirty="0">
                <a:solidFill>
                  <a:schemeClr val="bg2"/>
                </a:solidFill>
              </a:rPr>
              <a:t>Implicit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NLTH analysis of a bridge with LRB devices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Include contact between bridge segments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Run multiple analysis with different accelerograms</a:t>
            </a:r>
          </a:p>
          <a:p>
            <a:r>
              <a:rPr lang="en-US" sz="1800" b="1" dirty="0">
                <a:solidFill>
                  <a:srgbClr val="FF0000"/>
                </a:solidFill>
              </a:rPr>
              <a:t>Explicit Dynamics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rgbClr val="FF0000"/>
                </a:solidFill>
              </a:rPr>
              <a:t>A brief overview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Fast dynamics example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(sequential)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Blast on masonry wall (parallel)</a:t>
            </a:r>
          </a:p>
          <a:p>
            <a:pPr lvl="2">
              <a:buFont typeface="Arial" panose="020B0604020202020204" pitchFamily="34" charset="0"/>
              <a:buChar char="•"/>
            </a:pPr>
            <a:r>
              <a:rPr lang="en-US" sz="1800" dirty="0">
                <a:solidFill>
                  <a:schemeClr val="bg2"/>
                </a:solidFill>
              </a:rPr>
              <a:t>Element removal based on custom user-defined criterion</a:t>
            </a:r>
          </a:p>
          <a:p>
            <a:pPr lvl="2">
              <a:buFont typeface="Arial" panose="020B0604020202020204" pitchFamily="34" charset="0"/>
              <a:buChar char="•"/>
            </a:pPr>
            <a:endParaRPr lang="en-US" sz="1800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524187"/>
      </p:ext>
    </p:extLst>
  </p:cSld>
  <p:clrMapOvr>
    <a:masterClrMapping/>
  </p:clrMapOvr>
</p:sld>
</file>

<file path=ppt/theme/theme1.xml><?xml version="1.0" encoding="utf-8"?>
<a:theme xmlns:a="http://schemas.openxmlformats.org/drawingml/2006/main" name="Westmoreland template">
  <a:themeElements>
    <a:clrScheme name="Blu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2604</TotalTime>
  <Words>653</Words>
  <Application>Microsoft Office PowerPoint</Application>
  <PresentationFormat>Presentazione su schermo (16:9)</PresentationFormat>
  <Paragraphs>142</Paragraphs>
  <Slides>15</Slides>
  <Notes>15</Notes>
  <HiddenSlides>0</HiddenSlides>
  <MMClips>5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15</vt:i4>
      </vt:variant>
    </vt:vector>
  </HeadingPairs>
  <TitlesOfParts>
    <vt:vector size="20" baseType="lpstr">
      <vt:lpstr>Calibri</vt:lpstr>
      <vt:lpstr>Garamond</vt:lpstr>
      <vt:lpstr>News Cycle</vt:lpstr>
      <vt:lpstr>Arial</vt:lpstr>
      <vt:lpstr>Westmoreland template</vt:lpstr>
      <vt:lpstr>Learning OpenSEES: Nonlinear Time History Analysis</vt:lpstr>
      <vt:lpstr>Contents</vt:lpstr>
      <vt:lpstr>Overview</vt:lpstr>
      <vt:lpstr>Implicit Dynamics</vt:lpstr>
      <vt:lpstr>Implicit Dynamics</vt:lpstr>
      <vt:lpstr>Implicit Dynamics</vt:lpstr>
      <vt:lpstr>Implicit Dynamics</vt:lpstr>
      <vt:lpstr>Implicit Dynamics</vt:lpstr>
      <vt:lpstr>Explicit Dynamics</vt:lpstr>
      <vt:lpstr>Explicit Dynamics</vt:lpstr>
      <vt:lpstr>Explicit Dynamics</vt:lpstr>
      <vt:lpstr>Explicit Dynamics</vt:lpstr>
      <vt:lpstr>Explicit Dynamics</vt:lpstr>
      <vt:lpstr>THANKS!</vt:lpstr>
      <vt:lpstr>Credits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cp:lastModifiedBy>Massimo Petracca</cp:lastModifiedBy>
  <cp:revision>62</cp:revision>
  <dcterms:modified xsi:type="dcterms:W3CDTF">2021-01-22T09:23:14Z</dcterms:modified>
</cp:coreProperties>
</file>