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33"/>
  </p:notesMasterIdLst>
  <p:handoutMasterIdLst>
    <p:handoutMasterId r:id="rId34"/>
  </p:handoutMasterIdLst>
  <p:sldIdLst>
    <p:sldId id="308" r:id="rId2"/>
    <p:sldId id="287" r:id="rId3"/>
    <p:sldId id="310" r:id="rId4"/>
    <p:sldId id="448" r:id="rId5"/>
    <p:sldId id="451" r:id="rId6"/>
    <p:sldId id="483" r:id="rId7"/>
    <p:sldId id="456" r:id="rId8"/>
    <p:sldId id="461" r:id="rId9"/>
    <p:sldId id="468" r:id="rId10"/>
    <p:sldId id="478" r:id="rId11"/>
    <p:sldId id="479" r:id="rId12"/>
    <p:sldId id="480" r:id="rId13"/>
    <p:sldId id="481" r:id="rId14"/>
    <p:sldId id="472" r:id="rId15"/>
    <p:sldId id="482" r:id="rId16"/>
    <p:sldId id="466" r:id="rId17"/>
    <p:sldId id="469" r:id="rId18"/>
    <p:sldId id="467" r:id="rId19"/>
    <p:sldId id="484" r:id="rId20"/>
    <p:sldId id="457" r:id="rId21"/>
    <p:sldId id="462" r:id="rId22"/>
    <p:sldId id="485" r:id="rId23"/>
    <p:sldId id="458" r:id="rId24"/>
    <p:sldId id="463" r:id="rId25"/>
    <p:sldId id="486" r:id="rId26"/>
    <p:sldId id="474" r:id="rId27"/>
    <p:sldId id="487" r:id="rId28"/>
    <p:sldId id="459" r:id="rId29"/>
    <p:sldId id="476" r:id="rId30"/>
    <p:sldId id="325" r:id="rId31"/>
    <p:sldId id="292" r:id="rId32"/>
  </p:sldIdLst>
  <p:sldSz cx="9144000" cy="5143500" type="screen16x9"/>
  <p:notesSz cx="6858000" cy="9144000"/>
  <p:embeddedFontLst>
    <p:embeddedFont>
      <p:font typeface="Cambria Math" panose="02040503050406030204" pitchFamily="18" charset="0"/>
      <p:regular r:id="rId35"/>
    </p:embeddedFont>
    <p:embeddedFont>
      <p:font typeface="Open Sans" panose="020B0606030504020204" pitchFamily="34" charset="0"/>
      <p:regular r:id="rId36"/>
      <p:bold r:id="rId37"/>
      <p:italic r:id="rId38"/>
      <p:boldItalic r:id="rId39"/>
    </p:embeddedFont>
    <p:embeddedFont>
      <p:font typeface="Open Sans ExtraBold" panose="020B0906030804020204" pitchFamily="34" charset="0"/>
      <p:bold r:id="rId40"/>
      <p:boldItalic r:id="rId41"/>
    </p:embeddedFont>
    <p:embeddedFont>
      <p:font typeface="Open Sans Light" panose="020B0306030504020204" pitchFamily="34" charset="0"/>
      <p:regular r:id="rId42"/>
      <p:italic r:id="rId43"/>
    </p:embeddedFont>
    <p:embeddedFont>
      <p:font typeface="Open Sans Semibold" panose="020B0706030804020204" pitchFamily="34" charset="0"/>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a Marafini" initials="FM" lastIdx="1" clrIdx="0">
    <p:extLst>
      <p:ext uri="{19B8F6BF-5375-455C-9EA6-DF929625EA0E}">
        <p15:presenceInfo xmlns:p15="http://schemas.microsoft.com/office/powerpoint/2012/main" userId="fe38742bd9c37475" providerId="Windows Live"/>
      </p:ext>
    </p:extLst>
  </p:cmAuthor>
  <p:cmAuthor id="2" name="ASDEASoft" initials="A" lastIdx="1" clrIdx="1">
    <p:extLst>
      <p:ext uri="{19B8F6BF-5375-455C-9EA6-DF929625EA0E}">
        <p15:presenceInfo xmlns:p15="http://schemas.microsoft.com/office/powerpoint/2012/main" userId="ASDEASof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13F"/>
    <a:srgbClr val="FF9900"/>
    <a:srgbClr val="4DA7F1"/>
    <a:srgbClr val="F0A9A4"/>
    <a:srgbClr val="FFFFCC"/>
    <a:srgbClr val="90C8F6"/>
    <a:srgbClr val="6600FF"/>
    <a:srgbClr val="F0F0F0"/>
    <a:srgbClr val="FF6600"/>
    <a:srgbClr val="7DE2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73B3D5-21D6-43C7-BD1F-7187FB6236E6}" v="237" dt="2021-07-20T12:47:24.982"/>
  </p1510:revLst>
</p1510:revInfo>
</file>

<file path=ppt/tableStyles.xml><?xml version="1.0" encoding="utf-8"?>
<a:tblStyleLst xmlns:a="http://schemas.openxmlformats.org/drawingml/2006/main" def="{C7B9FCAC-5A45-4CCA-AE65-77CEF21B6FB7}">
  <a:tblStyle styleId="{C7B9FCAC-5A45-4CCA-AE65-77CEF21B6FB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5" autoAdjust="0"/>
    <p:restoredTop sz="96370" autoAdjust="0"/>
  </p:normalViewPr>
  <p:slideViewPr>
    <p:cSldViewPr snapToGrid="0">
      <p:cViewPr varScale="1">
        <p:scale>
          <a:sx n="145" d="100"/>
          <a:sy n="145" d="100"/>
        </p:scale>
        <p:origin x="744" y="60"/>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200" d="100"/>
        <a:sy n="200" d="100"/>
      </p:scale>
      <p:origin x="0" y="-2748"/>
    </p:cViewPr>
  </p:sorterViewPr>
  <p:notesViewPr>
    <p:cSldViewPr snapToGrid="0">
      <p:cViewPr varScale="1">
        <p:scale>
          <a:sx n="85" d="100"/>
          <a:sy n="85" d="100"/>
        </p:scale>
        <p:origin x="2835" y="6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F59597-4041-4257-84BA-78160488B6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Date Placeholder 2">
            <a:extLst>
              <a:ext uri="{FF2B5EF4-FFF2-40B4-BE49-F238E27FC236}">
                <a16:creationId xmlns:a16="http://schemas.microsoft.com/office/drawing/2014/main" id="{F9B4AB08-8A89-4413-A677-2EF8014F13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CFAE29-2401-4C43-9441-9F81BA54D091}" type="datetimeFigureOut">
              <a:rPr lang="en-US" smtClean="0">
                <a:latin typeface="Open Sans" panose="020B0606030504020204" pitchFamily="34" charset="0"/>
                <a:ea typeface="Open Sans" panose="020B0606030504020204" pitchFamily="34" charset="0"/>
                <a:cs typeface="Open Sans" panose="020B0606030504020204" pitchFamily="34" charset="0"/>
              </a:rPr>
              <a:t>7/23/2021</a:t>
            </a:fld>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Footer Placeholder 3">
            <a:extLst>
              <a:ext uri="{FF2B5EF4-FFF2-40B4-BE49-F238E27FC236}">
                <a16:creationId xmlns:a16="http://schemas.microsoft.com/office/drawing/2014/main" id="{3F07CD97-F0C7-46E2-8DED-7C2A56818D3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Slide Number Placeholder 4">
            <a:extLst>
              <a:ext uri="{FF2B5EF4-FFF2-40B4-BE49-F238E27FC236}">
                <a16:creationId xmlns:a16="http://schemas.microsoft.com/office/drawing/2014/main" id="{004D55BE-A700-47F0-B9CE-6773C633E9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E2CB3B-3DE4-43D7-B3DE-48EC312F3C69}" type="slidenum">
              <a:rPr lang="en-US" smtClean="0">
                <a:latin typeface="Open Sans" panose="020B0606030504020204" pitchFamily="34" charset="0"/>
                <a:ea typeface="Open Sans" panose="020B0606030504020204" pitchFamily="34" charset="0"/>
                <a:cs typeface="Open Sans" panose="020B0606030504020204" pitchFamily="34" charset="0"/>
              </a:rPr>
              <a:t>‹#›</a:t>
            </a:fld>
            <a:endParaRPr 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837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436756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ea typeface="Open Sans ExtraBold" panose="020B0906030804020204" pitchFamily="34" charset="0"/>
            </a:endParaRPr>
          </a:p>
        </p:txBody>
      </p:sp>
    </p:spTree>
    <p:extLst>
      <p:ext uri="{BB962C8B-B14F-4D97-AF65-F5344CB8AC3E}">
        <p14:creationId xmlns:p14="http://schemas.microsoft.com/office/powerpoint/2010/main" val="1538229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8134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0725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0032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874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429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0537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0901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824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01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38706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54703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0563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48821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58274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5441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761806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US" dirty="0"/>
          </a:p>
        </p:txBody>
      </p:sp>
    </p:spTree>
    <p:extLst>
      <p:ext uri="{BB962C8B-B14F-4D97-AF65-F5344CB8AC3E}">
        <p14:creationId xmlns:p14="http://schemas.microsoft.com/office/powerpoint/2010/main" val="2651540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6083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it-IT" dirty="0"/>
          </a:p>
        </p:txBody>
      </p:sp>
    </p:spTree>
    <p:extLst>
      <p:ext uri="{BB962C8B-B14F-4D97-AF65-F5344CB8AC3E}">
        <p14:creationId xmlns:p14="http://schemas.microsoft.com/office/powerpoint/2010/main" val="2061674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380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659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25260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3067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66351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101042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userDrawn="1">
  <p:cSld name="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1"/>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265F9C74-D256-460F-A036-D63C9CA130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4165" y="60359"/>
            <a:ext cx="1210579" cy="50988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Effect>
                      <a14:brightnessContrast contrast="4000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321933116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1" name="Triangolo isoscele 74">
            <a:extLst>
              <a:ext uri="{FF2B5EF4-FFF2-40B4-BE49-F238E27FC236}">
                <a16:creationId xmlns:a16="http://schemas.microsoft.com/office/drawing/2014/main" id="{4ABD13D4-57F6-44DD-953C-2B5D4B20CB23}"/>
              </a:ext>
            </a:extLst>
          </p:cNvPr>
          <p:cNvSpPr/>
          <p:nvPr userDrawn="1"/>
        </p:nvSpPr>
        <p:spPr>
          <a:xfrm rot="10800000">
            <a:off x="4930374" y="593799"/>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
        <p:nvSpPr>
          <p:cNvPr id="12" name="Rettangolo 51">
            <a:extLst>
              <a:ext uri="{FF2B5EF4-FFF2-40B4-BE49-F238E27FC236}">
                <a16:creationId xmlns:a16="http://schemas.microsoft.com/office/drawing/2014/main" id="{87657EF4-1F58-4437-951E-921DCDC61C1D}"/>
              </a:ext>
            </a:extLst>
          </p:cNvPr>
          <p:cNvSpPr/>
          <p:nvPr userDrawn="1"/>
        </p:nvSpPr>
        <p:spPr>
          <a:xfrm>
            <a:off x="-1" y="594230"/>
            <a:ext cx="6899027" cy="4547289"/>
          </a:xfrm>
          <a:prstGeom prst="rect">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ndParaRPr>
          </a:p>
        </p:txBody>
      </p:sp>
      <p:sp>
        <p:nvSpPr>
          <p:cNvPr id="13" name="Triangolo isoscele 74">
            <a:extLst>
              <a:ext uri="{FF2B5EF4-FFF2-40B4-BE49-F238E27FC236}">
                <a16:creationId xmlns:a16="http://schemas.microsoft.com/office/drawing/2014/main" id="{7545DA56-EAA6-461E-8F3A-5941FBD7E4EC}"/>
              </a:ext>
            </a:extLst>
          </p:cNvPr>
          <p:cNvSpPr/>
          <p:nvPr userDrawn="1"/>
        </p:nvSpPr>
        <p:spPr>
          <a:xfrm>
            <a:off x="-1972137" y="591598"/>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pic>
        <p:nvPicPr>
          <p:cNvPr id="14" name="Immagine 9">
            <a:extLst>
              <a:ext uri="{FF2B5EF4-FFF2-40B4-BE49-F238E27FC236}">
                <a16:creationId xmlns:a16="http://schemas.microsoft.com/office/drawing/2014/main" id="{0A1725AF-1FC2-46BF-8236-3CF4DDDC74A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40397210"/>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50118119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0" name="Rectangle 1">
            <a:extLst>
              <a:ext uri="{FF2B5EF4-FFF2-40B4-BE49-F238E27FC236}">
                <a16:creationId xmlns:a16="http://schemas.microsoft.com/office/drawing/2014/main" id="{C2F5A284-0D2F-4760-9066-4DD9B84DD5CF}"/>
              </a:ext>
            </a:extLst>
          </p:cNvPr>
          <p:cNvSpPr/>
          <p:nvPr userDrawn="1"/>
        </p:nvSpPr>
        <p:spPr>
          <a:xfrm>
            <a:off x="0" y="588188"/>
            <a:ext cx="7653941" cy="2869961"/>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DF671FCB-3CCE-4302-A52C-2F59258FE925}"/>
              </a:ext>
            </a:extLst>
          </p:cNvPr>
          <p:cNvSpPr/>
          <p:nvPr userDrawn="1"/>
        </p:nvSpPr>
        <p:spPr>
          <a:xfrm rot="10800000">
            <a:off x="6400506" y="592390"/>
            <a:ext cx="2506871" cy="287835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Triangolo isoscele 16">
            <a:extLst>
              <a:ext uri="{FF2B5EF4-FFF2-40B4-BE49-F238E27FC236}">
                <a16:creationId xmlns:a16="http://schemas.microsoft.com/office/drawing/2014/main" id="{F041563B-B5C1-4D05-BBD1-CD7CF1649149}"/>
              </a:ext>
            </a:extLst>
          </p:cNvPr>
          <p:cNvSpPr/>
          <p:nvPr userDrawn="1"/>
        </p:nvSpPr>
        <p:spPr>
          <a:xfrm>
            <a:off x="-1253434" y="583995"/>
            <a:ext cx="2506868" cy="2878349"/>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46459360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0" name="Immagine 9">
            <a:extLst>
              <a:ext uri="{FF2B5EF4-FFF2-40B4-BE49-F238E27FC236}">
                <a16:creationId xmlns:a16="http://schemas.microsoft.com/office/drawing/2014/main" id="{E2CCB921-2824-4355-9575-BB78C71484DC}"/>
              </a:ext>
            </a:extLst>
          </p:cNvPr>
          <p:cNvPicPr>
            <a:picLocks noChangeAspect="1"/>
          </p:cNvPicPr>
          <p:nvPr userDrawn="1"/>
        </p:nvPicPr>
        <p:blipFill rotWithShape="1">
          <a:blip r:embed="rId2"/>
          <a:srcRect t="7870"/>
          <a:stretch/>
        </p:blipFill>
        <p:spPr>
          <a:xfrm>
            <a:off x="5191886" y="0"/>
            <a:ext cx="3952114" cy="4738716"/>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71213082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7" name="Immagine 6">
            <a:extLst>
              <a:ext uri="{FF2B5EF4-FFF2-40B4-BE49-F238E27FC236}">
                <a16:creationId xmlns:a16="http://schemas.microsoft.com/office/drawing/2014/main" id="{5B962BF2-0CF4-40C6-8B8B-411EEC690282}"/>
              </a:ext>
            </a:extLst>
          </p:cNvPr>
          <p:cNvPicPr>
            <a:picLocks noChangeAspect="1"/>
          </p:cNvPicPr>
          <p:nvPr userDrawn="1"/>
        </p:nvPicPr>
        <p:blipFill>
          <a:blip r:embed="rId2"/>
          <a:stretch>
            <a:fillRect/>
          </a:stretch>
        </p:blipFill>
        <p:spPr>
          <a:xfrm>
            <a:off x="7123701" y="70867"/>
            <a:ext cx="1439615" cy="1942031"/>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8852613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99236647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800113029"/>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Quote" userDrawn="1">
  <p:cSld name="TITLE_1_1">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7" name="Immagine 9">
            <a:extLst>
              <a:ext uri="{FF2B5EF4-FFF2-40B4-BE49-F238E27FC236}">
                <a16:creationId xmlns:a16="http://schemas.microsoft.com/office/drawing/2014/main" id="{0043C89A-4766-4082-9FEF-D498AD683AF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998033" y="4612353"/>
            <a:ext cx="1098471" cy="46266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pic>
        <p:nvPicPr>
          <p:cNvPr id="11" name="Picture 10" descr="A picture containing outdoor, bridge&#10;&#10;Description automatically generated">
            <a:extLst>
              <a:ext uri="{FF2B5EF4-FFF2-40B4-BE49-F238E27FC236}">
                <a16:creationId xmlns:a16="http://schemas.microsoft.com/office/drawing/2014/main" id="{F3F7A36E-1D87-438C-9063-1633E6FEA9F3}"/>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105748"/>
            <a:ext cx="9144000" cy="5243119"/>
          </a:xfrm>
          <a:prstGeom prst="rect">
            <a:avLst/>
          </a:prstGeom>
        </p:spPr>
      </p:pic>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1251014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4">
              <a:lumMod val="60000"/>
              <a:lumOff val="40000"/>
            </a:schemeClr>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186FBAED-16B1-4132-B0EB-57BA0670AE9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7330" y="44539"/>
            <a:ext cx="1210579" cy="509884"/>
          </a:xfrm>
          <a:prstGeom prst="rect">
            <a:avLst/>
          </a:prstGeom>
        </p:spPr>
      </p:pic>
    </p:spTree>
    <p:extLst>
      <p:ext uri="{BB962C8B-B14F-4D97-AF65-F5344CB8AC3E}">
        <p14:creationId xmlns:p14="http://schemas.microsoft.com/office/powerpoint/2010/main" val="4176691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7994447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65814" y="45361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264578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5" name="Immagine 9">
            <a:extLst>
              <a:ext uri="{FF2B5EF4-FFF2-40B4-BE49-F238E27FC236}">
                <a16:creationId xmlns:a16="http://schemas.microsoft.com/office/drawing/2014/main" id="{22087679-CC85-452F-AB85-C8D8737D9A4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972550" y="75936"/>
            <a:ext cx="1098471" cy="462665"/>
          </a:xfrm>
          <a:prstGeom prst="rect">
            <a:avLst/>
          </a:prstGeom>
        </p:spPr>
      </p:pic>
    </p:spTree>
    <p:extLst>
      <p:ext uri="{BB962C8B-B14F-4D97-AF65-F5344CB8AC3E}">
        <p14:creationId xmlns:p14="http://schemas.microsoft.com/office/powerpoint/2010/main" val="37772190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bg>
      <p:bgPr>
        <a:solidFill>
          <a:schemeClr val="bg1"/>
        </a:solidFill>
        <a:effectLst/>
      </p:bgPr>
    </p:bg>
    <p:spTree>
      <p:nvGrpSpPr>
        <p:cNvPr id="1" name="Shape 10"/>
        <p:cNvGrpSpPr/>
        <p:nvPr/>
      </p:nvGrpSpPr>
      <p:grpSpPr>
        <a:xfrm>
          <a:off x="0" y="0"/>
          <a:ext cx="0" cy="0"/>
          <a:chOff x="0" y="0"/>
          <a:chExt cx="0" cy="0"/>
        </a:xfrm>
      </p:grpSpPr>
      <p:pic>
        <p:nvPicPr>
          <p:cNvPr id="3" name="Picture 2" descr="A picture containing outdoor, bridge&#10;&#10;Description automatically generated">
            <a:extLst>
              <a:ext uri="{FF2B5EF4-FFF2-40B4-BE49-F238E27FC236}">
                <a16:creationId xmlns:a16="http://schemas.microsoft.com/office/drawing/2014/main" id="{D260D765-AFB3-4838-A34C-2CBD22F24967}"/>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99619"/>
            <a:ext cx="9144000" cy="5243119"/>
          </a:xfrm>
          <a:prstGeom prst="rect">
            <a:avLst/>
          </a:prstGeom>
        </p:spPr>
      </p:pic>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720807" y="50989"/>
            <a:ext cx="1352639" cy="502796"/>
          </a:xfrm>
          <a:prstGeom prst="rect">
            <a:avLst/>
          </a:prstGeom>
          <a:effectLst>
            <a:outerShdw blurRad="50800" dist="38100" dir="2700000" algn="tl" rotWithShape="0">
              <a:prstClr val="black">
                <a:alpha val="40000"/>
              </a:prstClr>
            </a:outerShdw>
          </a:effectLst>
        </p:spPr>
      </p:pic>
      <p:pic>
        <p:nvPicPr>
          <p:cNvPr id="6" name="Immagine 9">
            <a:extLst>
              <a:ext uri="{FF2B5EF4-FFF2-40B4-BE49-F238E27FC236}">
                <a16:creationId xmlns:a16="http://schemas.microsoft.com/office/drawing/2014/main" id="{965575AA-8B68-4BFD-A28D-866FB102620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1427" y="89745"/>
            <a:ext cx="1210579" cy="509884"/>
          </a:xfrm>
          <a:prstGeom prst="rect">
            <a:avLst/>
          </a:prstGeom>
        </p:spPr>
      </p:pic>
    </p:spTree>
    <p:extLst>
      <p:ext uri="{BB962C8B-B14F-4D97-AF65-F5344CB8AC3E}">
        <p14:creationId xmlns:p14="http://schemas.microsoft.com/office/powerpoint/2010/main" val="35309423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Blank - 1/3" userDrawn="1">
  <p:cSld name="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00B0F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pic>
        <p:nvPicPr>
          <p:cNvPr id="9" name="Immagine 8">
            <a:extLst>
              <a:ext uri="{FF2B5EF4-FFF2-40B4-BE49-F238E27FC236}">
                <a16:creationId xmlns:a16="http://schemas.microsoft.com/office/drawing/2014/main" id="{822D44AD-E30E-43AB-95F9-500D7502AF80}"/>
              </a:ext>
            </a:extLst>
          </p:cNvPr>
          <p:cNvPicPr>
            <a:picLocks noChangeAspect="1"/>
          </p:cNvPicPr>
          <p:nvPr userDrawn="1"/>
        </p:nvPicPr>
        <p:blipFill>
          <a:blip r:embed="rId2"/>
          <a:srcRect/>
          <a:stretch/>
        </p:blipFill>
        <p:spPr>
          <a:xfrm>
            <a:off x="169327" y="4596463"/>
            <a:ext cx="1190179" cy="504924"/>
          </a:xfrm>
          <a:prstGeom prst="rect">
            <a:avLst/>
          </a:prstGeom>
        </p:spPr>
      </p:pic>
    </p:spTree>
    <p:extLst>
      <p:ext uri="{BB962C8B-B14F-4D97-AF65-F5344CB8AC3E}">
        <p14:creationId xmlns:p14="http://schemas.microsoft.com/office/powerpoint/2010/main" val="2525008710"/>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1341917194"/>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B13F"/>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FFC00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4260814857"/>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4216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0" name="Immagine 9">
            <a:extLst>
              <a:ext uri="{FF2B5EF4-FFF2-40B4-BE49-F238E27FC236}">
                <a16:creationId xmlns:a16="http://schemas.microsoft.com/office/drawing/2014/main" id="{461DB742-2EF3-403D-BAAB-ADB5BD01151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2335252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D86A798F-96FA-4F1A-92F0-D3E2EE00E63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0760994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1"/>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2C501BB5-2942-42A7-92A7-30C0104D260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0028214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3603BD85-9289-4FC1-9777-290482CA7FB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223877788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a:extLst>
              <a:ext uri="{FF2B5EF4-FFF2-40B4-BE49-F238E27FC236}">
                <a16:creationId xmlns:a16="http://schemas.microsoft.com/office/drawing/2014/main" id="{E3FB0F25-238F-4FE5-AAAE-6FC79B9230BF}"/>
              </a:ext>
            </a:extLst>
          </p:cNvPr>
          <p:cNvPicPr>
            <a:picLocks noChangeAspect="1"/>
          </p:cNvPicPr>
          <p:nvPr userDrawn="1"/>
        </p:nvPicPr>
        <p:blipFill>
          <a:blip r:embed="rId2"/>
          <a:stretch>
            <a:fillRect/>
          </a:stretch>
        </p:blipFill>
        <p:spPr>
          <a:xfrm>
            <a:off x="386993" y="628190"/>
            <a:ext cx="2567684" cy="2121718"/>
          </a:xfrm>
          <a:prstGeom prst="rect">
            <a:avLst/>
          </a:prstGeom>
          <a:ln>
            <a:noFill/>
          </a:ln>
        </p:spPr>
      </p:pic>
      <p:pic>
        <p:nvPicPr>
          <p:cNvPr id="11" name="Picture 10">
            <a:extLst>
              <a:ext uri="{FF2B5EF4-FFF2-40B4-BE49-F238E27FC236}">
                <a16:creationId xmlns:a16="http://schemas.microsoft.com/office/drawing/2014/main" id="{7BFAB89E-7A30-490F-8BDA-CE9BBB7F24BD}"/>
              </a:ext>
            </a:extLst>
          </p:cNvPr>
          <p:cNvPicPr>
            <a:picLocks noChangeAspect="1"/>
          </p:cNvPicPr>
          <p:nvPr userDrawn="1"/>
        </p:nvPicPr>
        <p:blipFill rotWithShape="1">
          <a:blip r:embed="rId3"/>
          <a:srcRect b="3842"/>
          <a:stretch/>
        </p:blipFill>
        <p:spPr>
          <a:xfrm>
            <a:off x="3071082" y="632336"/>
            <a:ext cx="2544304" cy="2117571"/>
          </a:xfrm>
          <a:prstGeom prst="rect">
            <a:avLst/>
          </a:prstGeom>
          <a:ln>
            <a:noFill/>
          </a:ln>
        </p:spPr>
      </p:pic>
      <p:pic>
        <p:nvPicPr>
          <p:cNvPr id="12" name="Picture 11">
            <a:extLst>
              <a:ext uri="{FF2B5EF4-FFF2-40B4-BE49-F238E27FC236}">
                <a16:creationId xmlns:a16="http://schemas.microsoft.com/office/drawing/2014/main" id="{F57C79C2-2CDD-4F73-9810-126000C907D0}"/>
              </a:ext>
            </a:extLst>
          </p:cNvPr>
          <p:cNvPicPr>
            <a:picLocks noChangeAspect="1"/>
          </p:cNvPicPr>
          <p:nvPr userDrawn="1"/>
        </p:nvPicPr>
        <p:blipFill>
          <a:blip r:embed="rId4"/>
          <a:stretch>
            <a:fillRect/>
          </a:stretch>
        </p:blipFill>
        <p:spPr>
          <a:xfrm>
            <a:off x="5709274" y="628190"/>
            <a:ext cx="2548132" cy="2117572"/>
          </a:xfrm>
          <a:prstGeom prst="rect">
            <a:avLst/>
          </a:prstGeom>
          <a:ln>
            <a:noFill/>
          </a:ln>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3" name="Immagine 9">
            <a:extLst>
              <a:ext uri="{FF2B5EF4-FFF2-40B4-BE49-F238E27FC236}">
                <a16:creationId xmlns:a16="http://schemas.microsoft.com/office/drawing/2014/main" id="{9334689C-8374-47F1-9F5A-143B323BF1F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515754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descr="A picture containing LEGO, toy&#10;&#10;Description automatically generated">
            <a:extLst>
              <a:ext uri="{FF2B5EF4-FFF2-40B4-BE49-F238E27FC236}">
                <a16:creationId xmlns:a16="http://schemas.microsoft.com/office/drawing/2014/main" id="{94B78BA1-D001-43A1-AA75-23C645D58B26}"/>
              </a:ext>
            </a:extLst>
          </p:cNvPr>
          <p:cNvPicPr>
            <a:picLocks noChangeAspect="1"/>
          </p:cNvPicPr>
          <p:nvPr userDrawn="1"/>
        </p:nvPicPr>
        <p:blipFill>
          <a:blip r:embed="rId2"/>
          <a:stretch>
            <a:fillRect/>
          </a:stretch>
        </p:blipFill>
        <p:spPr>
          <a:xfrm>
            <a:off x="5366927" y="1674446"/>
            <a:ext cx="2572351" cy="3466797"/>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1" name="Immagine 9">
            <a:extLst>
              <a:ext uri="{FF2B5EF4-FFF2-40B4-BE49-F238E27FC236}">
                <a16:creationId xmlns:a16="http://schemas.microsoft.com/office/drawing/2014/main" id="{1C598754-CA08-4547-85CE-06A60FDF6D7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9239240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10767220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dpi="0" rotWithShape="1">
          <a:blip r:embed="rId29">
            <a:lum/>
            <a:extLst>
              <a:ext uri="{28A0092B-C50C-407E-A947-70E740481C1C}">
                <a14:useLocalDpi xmlns:a14="http://schemas.microsoft.com/office/drawing/2010/main"/>
              </a:ext>
            </a:extLst>
          </a:blip>
          <a:srcRect/>
          <a:stretch>
            <a:fillRect/>
          </a:stretch>
        </a:blipFill>
        <a:effectLst/>
      </p:bgPr>
    </p:bg>
    <p:spTree>
      <p:nvGrpSpPr>
        <p:cNvPr id="1" name="Shape 5"/>
        <p:cNvGrpSpPr/>
        <p:nvPr/>
      </p:nvGrpSpPr>
      <p:grpSpPr>
        <a:xfrm>
          <a:off x="0" y="0"/>
          <a:ext cx="0" cy="0"/>
          <a:chOff x="0" y="0"/>
          <a:chExt cx="0" cy="0"/>
        </a:xfrm>
      </p:grpSpPr>
      <p:cxnSp>
        <p:nvCxnSpPr>
          <p:cNvPr id="9" name="Google Shape;9;p1"/>
          <p:cNvCxnSpPr>
            <a:cxnSpLocks/>
          </p:cNvCxnSpPr>
          <p:nvPr/>
        </p:nvCxnSpPr>
        <p:spPr>
          <a:xfrm>
            <a:off x="457200" y="2982549"/>
            <a:ext cx="0" cy="0"/>
          </a:xfrm>
          <a:prstGeom prst="straightConnector1">
            <a:avLst/>
          </a:prstGeom>
          <a:noFill/>
          <a:ln w="9525" cap="flat" cmpd="sng">
            <a:solidFill>
              <a:schemeClr val="dk2"/>
            </a:solidFill>
            <a:prstDash val="solid"/>
            <a:round/>
            <a:headEnd type="none" w="med" len="med"/>
            <a:tailEnd type="none" w="med" len="med"/>
          </a:ln>
        </p:spPr>
      </p:cxnSp>
      <p:pic>
        <p:nvPicPr>
          <p:cNvPr id="3" name="Immagine 2"/>
          <p:cNvPicPr>
            <a:picLocks noChangeAspect="1"/>
          </p:cNvPicPr>
          <p:nvPr userDrawn="1"/>
        </p:nvPicPr>
        <p:blipFill>
          <a:blip r:embed="rId30">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4" name="Immagine 3"/>
          <p:cNvPicPr>
            <a:picLocks noChangeAspect="1"/>
          </p:cNvPicPr>
          <p:nvPr userDrawn="1"/>
        </p:nvPicPr>
        <p:blipFill>
          <a:blip r:embed="rId31">
            <a:extLst>
              <a:ext uri="{28A0092B-C50C-407E-A947-70E740481C1C}">
                <a14:useLocalDpi xmlns:a14="http://schemas.microsoft.com/office/drawing/2010/main"/>
              </a:ext>
            </a:extLst>
          </a:blip>
          <a:stretch>
            <a:fillRect/>
          </a:stretch>
        </p:blipFill>
        <p:spPr>
          <a:xfrm>
            <a:off x="7875181" y="4612352"/>
            <a:ext cx="1210579" cy="5098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65" r:id="rId2"/>
    <p:sldLayoutId id="2147483666" r:id="rId3"/>
    <p:sldLayoutId id="2147483667" r:id="rId4"/>
    <p:sldLayoutId id="2147483662" r:id="rId5"/>
    <p:sldLayoutId id="2147483668" r:id="rId6"/>
    <p:sldLayoutId id="2147483674" r:id="rId7"/>
    <p:sldLayoutId id="2147483671" r:id="rId8"/>
    <p:sldLayoutId id="2147483673" r:id="rId9"/>
    <p:sldLayoutId id="2147483678" r:id="rId10"/>
    <p:sldLayoutId id="2147483672" r:id="rId11"/>
    <p:sldLayoutId id="2147483669" r:id="rId12"/>
    <p:sldLayoutId id="2147483683" r:id="rId13"/>
    <p:sldLayoutId id="2147483681" r:id="rId14"/>
    <p:sldLayoutId id="2147483682" r:id="rId15"/>
    <p:sldLayoutId id="2147483684" r:id="rId16"/>
    <p:sldLayoutId id="2147483686" r:id="rId17"/>
    <p:sldLayoutId id="2147483650" r:id="rId18"/>
    <p:sldLayoutId id="2147483676" r:id="rId19"/>
    <p:sldLayoutId id="2147483680" r:id="rId20"/>
    <p:sldLayoutId id="2147483677" r:id="rId21"/>
    <p:sldLayoutId id="2147483663" r:id="rId22"/>
    <p:sldLayoutId id="2147483675" r:id="rId23"/>
    <p:sldLayoutId id="2147483664" r:id="rId24"/>
    <p:sldLayoutId id="2147483670" r:id="rId25"/>
    <p:sldLayoutId id="2147483679" r:id="rId26"/>
    <p:sldLayoutId id="2147483685" r:id="rId2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sdeasoft.net/?get-started-webina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asdeasoft.net/forum/viewforum.php?f=5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hyperlink" Target="https://opensees.berkeley.edu/OpenSees/manuals/usermanual/OpenSeesCommandLanguageManualJune2006.pdf"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watch?v=HsgcSR4jj4Q" TargetMode="External"/><Relationship Id="rId3" Type="http://schemas.openxmlformats.org/officeDocument/2006/relationships/image" Target="../media/image17.pn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hyperlink" Target="https://asdeasoft.net/?get-started-webinars" TargetMode="Externa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hyperlink" Target="https://hdfgroup.org/" TargetMode="External"/><Relationship Id="rId13" Type="http://schemas.openxmlformats.org/officeDocument/2006/relationships/hyperlink" Target="https://opensees.berkeley.edu/wiki/images/a/ab/IntegrationTypes.pdf" TargetMode="External"/><Relationship Id="rId18" Type="http://schemas.openxmlformats.org/officeDocument/2006/relationships/hyperlink" Target="https://opensees.github.io/OpenSeesDocumentation/index.html" TargetMode="External"/><Relationship Id="rId26" Type="http://schemas.openxmlformats.org/officeDocument/2006/relationships/hyperlink" Target="https://portwooddigital.com/" TargetMode="External"/><Relationship Id="rId3" Type="http://schemas.openxmlformats.org/officeDocument/2006/relationships/hyperlink" Target="https://asdeasoft.net/pdf/STKO%20Installation%20guide.pdf" TargetMode="External"/><Relationship Id="rId21" Type="http://schemas.openxmlformats.org/officeDocument/2006/relationships/hyperlink" Target="https://github.com/OpenSees/OpenSees" TargetMode="External"/><Relationship Id="rId7" Type="http://schemas.openxmlformats.org/officeDocument/2006/relationships/hyperlink" Target="https://asdeasoft.net/?opensees_validation" TargetMode="External"/><Relationship Id="rId12" Type="http://schemas.openxmlformats.org/officeDocument/2006/relationships/hyperlink" Target="https://portwooddigital.com/2020/02/23/a-tale-of-two-element-formulations/" TargetMode="External"/><Relationship Id="rId17" Type="http://schemas.openxmlformats.org/officeDocument/2006/relationships/hyperlink" Target="https://opensees.berkeley.edu/OpenSees/manuals/usermanual/OpenSeesCommandLanguageManualJune2006.pdf" TargetMode="External"/><Relationship Id="rId25" Type="http://schemas.openxmlformats.org/officeDocument/2006/relationships/hyperlink" Target="https://courses.silviasbrainery.com/" TargetMode="External"/><Relationship Id="rId2" Type="http://schemas.openxmlformats.org/officeDocument/2006/relationships/notesSlide" Target="../notesSlides/notesSlide25.xml"/><Relationship Id="rId16" Type="http://schemas.openxmlformats.org/officeDocument/2006/relationships/hyperlink" Target="https://opensees.berkeley.edu/wiki/index.php/Main_Page" TargetMode="External"/><Relationship Id="rId20" Type="http://schemas.openxmlformats.org/officeDocument/2006/relationships/hyperlink" Target="https://www.facebook.com/groups/opensees/" TargetMode="External"/><Relationship Id="rId29" Type="http://schemas.openxmlformats.org/officeDocument/2006/relationships/hyperlink" Target="https://asdeasoft.net/pdf/_STKO%20Manual_.pdf" TargetMode="External"/><Relationship Id="rId1" Type="http://schemas.openxmlformats.org/officeDocument/2006/relationships/slideLayout" Target="../slideLayouts/slideLayout12.xml"/><Relationship Id="rId6" Type="http://schemas.openxmlformats.org/officeDocument/2006/relationships/hyperlink" Target="https://asdeasoft.net/pdf/MPCO_Recorder.pdf" TargetMode="External"/><Relationship Id="rId11" Type="http://schemas.openxmlformats.org/officeDocument/2006/relationships/hyperlink" Target="https://ascelibrary.org/doi/10.1061/%28ASCE%290733-9445%281997%29123%3A7%28958%29" TargetMode="External"/><Relationship Id="rId24" Type="http://schemas.openxmlformats.org/officeDocument/2006/relationships/hyperlink" Target="mailto:pchi893@aucklanduni.ac.nz" TargetMode="External"/><Relationship Id="rId5" Type="http://schemas.openxmlformats.org/officeDocument/2006/relationships/hyperlink" Target="https://asdeasoft.net/stko-wiki/" TargetMode="External"/><Relationship Id="rId15" Type="http://schemas.openxmlformats.org/officeDocument/2006/relationships/hyperlink" Target="https://opensees.berkeley.edu/index.php" TargetMode="External"/><Relationship Id="rId23" Type="http://schemas.openxmlformats.org/officeDocument/2006/relationships/hyperlink" Target="https://www.youtube.com/channel/UCNnQc_JjWz-gJh4GQwQZHNA" TargetMode="External"/><Relationship Id="rId28" Type="http://schemas.openxmlformats.org/officeDocument/2006/relationships/hyperlink" Target="http://www.nafems.org/" TargetMode="External"/><Relationship Id="rId10" Type="http://schemas.openxmlformats.org/officeDocument/2006/relationships/hyperlink" Target="https://portwooddigital.com/2021/04/28/syllabus-by-blogging/" TargetMode="External"/><Relationship Id="rId19" Type="http://schemas.openxmlformats.org/officeDocument/2006/relationships/hyperlink" Target="https://opensees.berkeley.edu/community/index.php" TargetMode="External"/><Relationship Id="rId4" Type="http://schemas.openxmlformats.org/officeDocument/2006/relationships/hyperlink" Target="https://docs.python.org/3/tutorial/index.html" TargetMode="External"/><Relationship Id="rId9" Type="http://schemas.openxmlformats.org/officeDocument/2006/relationships/hyperlink" Target="https://www.hdfgroup.org/downloads/hdfview/" TargetMode="External"/><Relationship Id="rId14" Type="http://schemas.openxmlformats.org/officeDocument/2006/relationships/hyperlink" Target="https://www.youtube.com/watch?v=GJcnLosKdaU&amp;t=8s" TargetMode="External"/><Relationship Id="rId22" Type="http://schemas.openxmlformats.org/officeDocument/2006/relationships/hyperlink" Target="https://opensees.berkeley.edu/wiki/index.php/Examples" TargetMode="External"/><Relationship Id="rId27" Type="http://schemas.openxmlformats.org/officeDocument/2006/relationships/hyperlink" Target="https://asdeasoft.net/?product-stko" TargetMode="External"/><Relationship Id="rId30" Type="http://schemas.openxmlformats.org/officeDocument/2006/relationships/hyperlink" Target="https://www.youtube.com/playlist?list=PLxIjVL0KnONuxLl5QkvVxyiSKy3Gah29Q"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asdeasoft.net/forum/viewforum.php?f=54" TargetMode="External"/><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hyperlink" Target="div%3eIcons%20made%20by%20%3ca%20href=%22https:/www.freepik.com%22%20title=%22Freepik%22%3eFreepik%3c/a%3e%20from%20%3ca%20href=%22https:/www.flaticon.com/%22%20title=%22Flaticon%22%3ewww.flaticon.com%3c/a%3e%3c/div" TargetMode="External"/><Relationship Id="rId4" Type="http://schemas.openxmlformats.org/officeDocument/2006/relationships/hyperlink" Target="https://www.slidescarnival.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20.pn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10" name="Segnaposto testo 7">
            <a:extLst>
              <a:ext uri="{FF2B5EF4-FFF2-40B4-BE49-F238E27FC236}">
                <a16:creationId xmlns:a16="http://schemas.microsoft.com/office/drawing/2014/main" id="{C00FD74A-8B91-4E53-A3A5-A621BFCD9B13}"/>
              </a:ext>
            </a:extLst>
          </p:cNvPr>
          <p:cNvSpPr>
            <a:spLocks noGrp="1"/>
          </p:cNvSpPr>
          <p:nvPr>
            <p:ph type="body" sz="quarter" idx="10"/>
          </p:nvPr>
        </p:nvSpPr>
        <p:spPr>
          <a:xfrm>
            <a:off x="87322" y="1347840"/>
            <a:ext cx="4563883" cy="2601546"/>
          </a:xfrm>
        </p:spPr>
        <p:txBody>
          <a:bodyPr/>
          <a:lstStyle/>
          <a:p>
            <a:r>
              <a:rPr lang="en-US" sz="1800" dirty="0">
                <a:solidFill>
                  <a:schemeClr val="bg1"/>
                </a:solidFill>
                <a:ea typeface="Open Sans Light" panose="020B0306030504020204" pitchFamily="34" charset="0"/>
                <a:cs typeface="Open Sans Light" panose="020B0306030504020204" pitchFamily="34" charset="0"/>
              </a:rPr>
              <a:t>starting </a:t>
            </a:r>
            <a:r>
              <a:rPr lang="en-US" sz="1800" b="1" u="sng" dirty="0">
                <a:solidFill>
                  <a:schemeClr val="bg1"/>
                </a:solidFill>
                <a:ea typeface="Open Sans Light" panose="020B0306030504020204" pitchFamily="34" charset="0"/>
                <a:cs typeface="Open Sans Light" panose="020B0306030504020204" pitchFamily="34" charset="0"/>
              </a:rPr>
              <a:t>from scratch</a:t>
            </a:r>
          </a:p>
          <a:p>
            <a:endParaRPr lang="en-US" sz="1800" dirty="0">
              <a:solidFill>
                <a:schemeClr val="bg1"/>
              </a:solidFill>
              <a:ea typeface="Open Sans Light" panose="020B0306030504020204" pitchFamily="34" charset="0"/>
              <a:cs typeface="Open Sans Light" panose="020B0306030504020204" pitchFamily="34" charset="0"/>
            </a:endParaRPr>
          </a:p>
          <a:p>
            <a:pPr>
              <a:tabLst>
                <a:tab pos="898525" algn="l"/>
                <a:tab pos="1433513" algn="l"/>
              </a:tabLst>
            </a:pPr>
            <a:r>
              <a:rPr lang="en-US" sz="1800" b="1" dirty="0">
                <a:solidFill>
                  <a:schemeClr val="bg1"/>
                </a:solidFill>
                <a:ea typeface="Open Sans Light" panose="020B0306030504020204" pitchFamily="34" charset="0"/>
                <a:cs typeface="Open Sans Light" panose="020B0306030504020204" pitchFamily="34" charset="0"/>
              </a:rPr>
              <a:t>20 classes</a:t>
            </a:r>
          </a:p>
        </p:txBody>
      </p:sp>
      <p:sp>
        <p:nvSpPr>
          <p:cNvPr id="28" name="Triangolo isoscele 27">
            <a:extLst>
              <a:ext uri="{FF2B5EF4-FFF2-40B4-BE49-F238E27FC236}">
                <a16:creationId xmlns:a16="http://schemas.microsoft.com/office/drawing/2014/main" id="{13DA0902-F6D5-4899-85F1-BEFC00C2B41A}"/>
              </a:ext>
            </a:extLst>
          </p:cNvPr>
          <p:cNvSpPr/>
          <p:nvPr/>
        </p:nvSpPr>
        <p:spPr>
          <a:xfrm rot="10800000">
            <a:off x="606428"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7" name="Titolo 6">
            <a:extLst>
              <a:ext uri="{FF2B5EF4-FFF2-40B4-BE49-F238E27FC236}">
                <a16:creationId xmlns:a16="http://schemas.microsoft.com/office/drawing/2014/main" id="{984B2710-353E-41B4-B5D7-0585159A9B32}"/>
              </a:ext>
            </a:extLst>
          </p:cNvPr>
          <p:cNvSpPr>
            <a:spLocks noGrp="1"/>
          </p:cNvSpPr>
          <p:nvPr>
            <p:ph type="ctrTitle"/>
          </p:nvPr>
        </p:nvSpPr>
        <p:spPr>
          <a:xfrm>
            <a:off x="244599" y="434955"/>
            <a:ext cx="4563883" cy="901309"/>
          </a:xfrm>
        </p:spPr>
        <p:txBody>
          <a:bodyPr/>
          <a:lstStyle/>
          <a:p>
            <a:r>
              <a:rPr lang="en-US" dirty="0"/>
              <a:t>GET STARTED in OpenSees with STKO</a:t>
            </a:r>
          </a:p>
        </p:txBody>
      </p:sp>
      <p:sp>
        <p:nvSpPr>
          <p:cNvPr id="12" name="Segnaposto testo 8">
            <a:extLst>
              <a:ext uri="{FF2B5EF4-FFF2-40B4-BE49-F238E27FC236}">
                <a16:creationId xmlns:a16="http://schemas.microsoft.com/office/drawing/2014/main" id="{15B2AD9F-5DC3-4F63-9603-8A1321F4D496}"/>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t>Welcome to:</a:t>
            </a:r>
          </a:p>
        </p:txBody>
      </p:sp>
      <p:sp>
        <p:nvSpPr>
          <p:cNvPr id="9" name="CasellaDiTesto 8">
            <a:extLst>
              <a:ext uri="{FF2B5EF4-FFF2-40B4-BE49-F238E27FC236}">
                <a16:creationId xmlns:a16="http://schemas.microsoft.com/office/drawing/2014/main" id="{F43EFBEB-6123-41DE-B54B-B2BD97A99F30}"/>
              </a:ext>
            </a:extLst>
          </p:cNvPr>
          <p:cNvSpPr txBox="1"/>
          <p:nvPr/>
        </p:nvSpPr>
        <p:spPr>
          <a:xfrm>
            <a:off x="137549" y="4334353"/>
            <a:ext cx="3112668" cy="261610"/>
          </a:xfrm>
          <a:prstGeom prst="rect">
            <a:avLst/>
          </a:prstGeom>
          <a:noFill/>
        </p:spPr>
        <p:txBody>
          <a:bodyPr wrap="square">
            <a:spAutoFit/>
          </a:bodyPr>
          <a:lstStyle/>
          <a:p>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Support materials uploaded </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3"/>
              </a:rPr>
              <a:t>here</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within 24h</a:t>
            </a:r>
            <a:endParaRPr lang="en-US" sz="11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ttangolo 2">
            <a:extLst>
              <a:ext uri="{FF2B5EF4-FFF2-40B4-BE49-F238E27FC236}">
                <a16:creationId xmlns:a16="http://schemas.microsoft.com/office/drawing/2014/main" id="{F831D080-6302-42A2-8557-D98D7523F0EF}"/>
              </a:ext>
            </a:extLst>
          </p:cNvPr>
          <p:cNvSpPr/>
          <p:nvPr/>
        </p:nvSpPr>
        <p:spPr>
          <a:xfrm>
            <a:off x="214668"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b="1" dirty="0">
                <a:latin typeface="Open Sans" panose="020B0606030504020204" pitchFamily="34" charset="0"/>
              </a:rPr>
              <a:t>60</a:t>
            </a:r>
          </a:p>
          <a:p>
            <a:pPr algn="ctr"/>
            <a:r>
              <a:rPr lang="it-IT" sz="1600" b="1" dirty="0">
                <a:latin typeface="Open Sans" panose="020B0606030504020204" pitchFamily="34" charset="0"/>
              </a:rPr>
              <a:t>min</a:t>
            </a:r>
            <a:endParaRPr lang="en-GB" sz="1600" b="1" dirty="0">
              <a:latin typeface="Open Sans" panose="020B0606030504020204" pitchFamily="34" charset="0"/>
            </a:endParaRPr>
          </a:p>
        </p:txBody>
      </p:sp>
      <p:sp>
        <p:nvSpPr>
          <p:cNvPr id="16" name="Rettangolo 15">
            <a:extLst>
              <a:ext uri="{FF2B5EF4-FFF2-40B4-BE49-F238E27FC236}">
                <a16:creationId xmlns:a16="http://schemas.microsoft.com/office/drawing/2014/main" id="{2038E18C-B5C4-4613-83B2-70325195C1DA}"/>
              </a:ext>
            </a:extLst>
          </p:cNvPr>
          <p:cNvSpPr/>
          <p:nvPr/>
        </p:nvSpPr>
        <p:spPr>
          <a:xfrm>
            <a:off x="1225710"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Open Sans" panose="020B0606030504020204" pitchFamily="34" charset="0"/>
              </a:rPr>
              <a:t>??</a:t>
            </a:r>
            <a:endParaRPr lang="en-GB" sz="2800" b="1" dirty="0">
              <a:latin typeface="Open Sans" panose="020B0606030504020204" pitchFamily="34" charset="0"/>
            </a:endParaRPr>
          </a:p>
        </p:txBody>
      </p:sp>
      <p:sp>
        <p:nvSpPr>
          <p:cNvPr id="29" name="Triangolo isoscele 28">
            <a:extLst>
              <a:ext uri="{FF2B5EF4-FFF2-40B4-BE49-F238E27FC236}">
                <a16:creationId xmlns:a16="http://schemas.microsoft.com/office/drawing/2014/main" id="{93DE2BAB-5A11-44A0-A729-DF8C31610CB0}"/>
              </a:ext>
            </a:extLst>
          </p:cNvPr>
          <p:cNvSpPr/>
          <p:nvPr/>
        </p:nvSpPr>
        <p:spPr>
          <a:xfrm>
            <a:off x="963022"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Triangolo isoscele 29">
            <a:extLst>
              <a:ext uri="{FF2B5EF4-FFF2-40B4-BE49-F238E27FC236}">
                <a16:creationId xmlns:a16="http://schemas.microsoft.com/office/drawing/2014/main" id="{E64404CA-6CA8-4CEE-B5C2-B563517E97C0}"/>
              </a:ext>
            </a:extLst>
          </p:cNvPr>
          <p:cNvSpPr/>
          <p:nvPr/>
        </p:nvSpPr>
        <p:spPr>
          <a:xfrm rot="10800000" flipV="1">
            <a:off x="2368166" y="2832165"/>
            <a:ext cx="520694" cy="628728"/>
          </a:xfrm>
          <a:prstGeom prst="triangle">
            <a:avLst/>
          </a:prstGeom>
          <a:solidFill>
            <a:srgbClr val="00B0F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lumMod val="85000"/>
                </a:schemeClr>
              </a:solidFill>
              <a:latin typeface="Open Sans" panose="020B0606030504020204" pitchFamily="34" charset="0"/>
            </a:endParaRPr>
          </a:p>
        </p:txBody>
      </p:sp>
      <p:sp>
        <p:nvSpPr>
          <p:cNvPr id="31" name="Rettangolo 30">
            <a:extLst>
              <a:ext uri="{FF2B5EF4-FFF2-40B4-BE49-F238E27FC236}">
                <a16:creationId xmlns:a16="http://schemas.microsoft.com/office/drawing/2014/main" id="{BB1618C2-4CE3-4F08-A122-A1576D2BCDB6}"/>
              </a:ext>
            </a:extLst>
          </p:cNvPr>
          <p:cNvSpPr/>
          <p:nvPr/>
        </p:nvSpPr>
        <p:spPr>
          <a:xfrm flipV="1">
            <a:off x="1976406" y="2832164"/>
            <a:ext cx="652108" cy="628729"/>
          </a:xfrm>
          <a:prstGeom prst="rect">
            <a:avLst/>
          </a:prstGeom>
          <a:solidFill>
            <a:srgbClr val="00B0F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bg1">
                  <a:lumMod val="85000"/>
                </a:schemeClr>
              </a:solidFill>
              <a:latin typeface="Open Sans" panose="020B0606030504020204" pitchFamily="34" charset="0"/>
            </a:endParaRPr>
          </a:p>
        </p:txBody>
      </p:sp>
      <p:sp>
        <p:nvSpPr>
          <p:cNvPr id="32" name="Rettangolo 31">
            <a:extLst>
              <a:ext uri="{FF2B5EF4-FFF2-40B4-BE49-F238E27FC236}">
                <a16:creationId xmlns:a16="http://schemas.microsoft.com/office/drawing/2014/main" id="{277909E9-F8A4-49CD-B999-3C008C4DA5AB}"/>
              </a:ext>
            </a:extLst>
          </p:cNvPr>
          <p:cNvSpPr/>
          <p:nvPr/>
        </p:nvSpPr>
        <p:spPr>
          <a:xfrm flipV="1">
            <a:off x="2987448" y="2832164"/>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33" name="Triangolo isoscele 32">
            <a:extLst>
              <a:ext uri="{FF2B5EF4-FFF2-40B4-BE49-F238E27FC236}">
                <a16:creationId xmlns:a16="http://schemas.microsoft.com/office/drawing/2014/main" id="{C130CFD9-C0B1-4428-9ACA-437E2B8B4D6E}"/>
              </a:ext>
            </a:extLst>
          </p:cNvPr>
          <p:cNvSpPr/>
          <p:nvPr/>
        </p:nvSpPr>
        <p:spPr>
          <a:xfrm flipV="1">
            <a:off x="2729523"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nvGrpSpPr>
          <p:cNvPr id="19" name="Google Shape;371;p40">
            <a:extLst>
              <a:ext uri="{FF2B5EF4-FFF2-40B4-BE49-F238E27FC236}">
                <a16:creationId xmlns:a16="http://schemas.microsoft.com/office/drawing/2014/main" id="{AB1FB888-6F6E-4893-858F-278ED2347B52}"/>
              </a:ext>
            </a:extLst>
          </p:cNvPr>
          <p:cNvGrpSpPr/>
          <p:nvPr/>
        </p:nvGrpSpPr>
        <p:grpSpPr>
          <a:xfrm>
            <a:off x="2186485" y="2948263"/>
            <a:ext cx="321571" cy="399999"/>
            <a:chOff x="596350" y="929175"/>
            <a:chExt cx="407950" cy="497475"/>
          </a:xfrm>
        </p:grpSpPr>
        <p:sp>
          <p:nvSpPr>
            <p:cNvPr id="20" name="Google Shape;372;p40">
              <a:extLst>
                <a:ext uri="{FF2B5EF4-FFF2-40B4-BE49-F238E27FC236}">
                  <a16:creationId xmlns:a16="http://schemas.microsoft.com/office/drawing/2014/main" id="{6DEA7E16-479D-43BE-9585-FCE77AB19903}"/>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1" name="Google Shape;373;p40">
              <a:extLst>
                <a:ext uri="{FF2B5EF4-FFF2-40B4-BE49-F238E27FC236}">
                  <a16:creationId xmlns:a16="http://schemas.microsoft.com/office/drawing/2014/main" id="{EEB9E200-C10D-4C6A-B7F4-CB8ADA8F482D}"/>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2" name="Google Shape;374;p40">
              <a:extLst>
                <a:ext uri="{FF2B5EF4-FFF2-40B4-BE49-F238E27FC236}">
                  <a16:creationId xmlns:a16="http://schemas.microsoft.com/office/drawing/2014/main" id="{496361D6-AE77-4AB8-96D7-7FA45A0A8DFC}"/>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375;p40">
              <a:extLst>
                <a:ext uri="{FF2B5EF4-FFF2-40B4-BE49-F238E27FC236}">
                  <a16:creationId xmlns:a16="http://schemas.microsoft.com/office/drawing/2014/main" id="{F645E16D-C435-459D-B5D1-B77471298503}"/>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Google Shape;376;p40">
              <a:extLst>
                <a:ext uri="{FF2B5EF4-FFF2-40B4-BE49-F238E27FC236}">
                  <a16:creationId xmlns:a16="http://schemas.microsoft.com/office/drawing/2014/main" id="{7E156DB8-3C3A-4E6F-9A17-60986A9563BD}"/>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Google Shape;377;p40">
              <a:extLst>
                <a:ext uri="{FF2B5EF4-FFF2-40B4-BE49-F238E27FC236}">
                  <a16:creationId xmlns:a16="http://schemas.microsoft.com/office/drawing/2014/main" id="{7A132601-8FCD-44E0-AA57-138CC0A0F47C}"/>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Google Shape;378;p40">
              <a:extLst>
                <a:ext uri="{FF2B5EF4-FFF2-40B4-BE49-F238E27FC236}">
                  <a16:creationId xmlns:a16="http://schemas.microsoft.com/office/drawing/2014/main" id="{A087B05C-FB2B-4F3C-9ECC-5E847C26D944}"/>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7" name="Google Shape;386;p40">
            <a:hlinkClick r:id="rId4"/>
            <a:extLst>
              <a:ext uri="{FF2B5EF4-FFF2-40B4-BE49-F238E27FC236}">
                <a16:creationId xmlns:a16="http://schemas.microsoft.com/office/drawing/2014/main" id="{9566E8EB-C1CC-4D5F-840D-EB6B9E2B47CB}"/>
              </a:ext>
            </a:extLst>
          </p:cNvPr>
          <p:cNvSpPr/>
          <p:nvPr/>
        </p:nvSpPr>
        <p:spPr>
          <a:xfrm>
            <a:off x="3076444" y="2948263"/>
            <a:ext cx="433242" cy="399999"/>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Arrow: Curved Up 1">
            <a:extLst>
              <a:ext uri="{FF2B5EF4-FFF2-40B4-BE49-F238E27FC236}">
                <a16:creationId xmlns:a16="http://schemas.microsoft.com/office/drawing/2014/main" id="{847D0A45-E47D-4A48-9CF9-273D6902A5AB}"/>
              </a:ext>
            </a:extLst>
          </p:cNvPr>
          <p:cNvSpPr/>
          <p:nvPr/>
        </p:nvSpPr>
        <p:spPr>
          <a:xfrm>
            <a:off x="540722" y="3590772"/>
            <a:ext cx="956779" cy="358613"/>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6" name="Picture 5" descr="Shape, icon&#10;&#10;Description automatically generated">
            <a:extLst>
              <a:ext uri="{FF2B5EF4-FFF2-40B4-BE49-F238E27FC236}">
                <a16:creationId xmlns:a16="http://schemas.microsoft.com/office/drawing/2014/main" id="{8CD9A8F8-3AD7-4D5B-BE07-B514FEA43C42}"/>
              </a:ext>
            </a:extLst>
          </p:cNvPr>
          <p:cNvPicPr>
            <a:picLocks noChangeAspect="1"/>
          </p:cNvPicPr>
          <p:nvPr/>
        </p:nvPicPr>
        <p:blipFill>
          <a:blip r:embed="rId5"/>
          <a:stretch>
            <a:fillRect/>
          </a:stretch>
        </p:blipFill>
        <p:spPr>
          <a:xfrm>
            <a:off x="783715" y="3751108"/>
            <a:ext cx="358613" cy="358613"/>
          </a:xfrm>
          <a:prstGeom prst="rect">
            <a:avLst/>
          </a:prstGeom>
        </p:spPr>
      </p:pic>
      <p:sp>
        <p:nvSpPr>
          <p:cNvPr id="34" name="Arrow: Curved Up 33">
            <a:extLst>
              <a:ext uri="{FF2B5EF4-FFF2-40B4-BE49-F238E27FC236}">
                <a16:creationId xmlns:a16="http://schemas.microsoft.com/office/drawing/2014/main" id="{4DD5918C-ADA4-4EDD-9B75-9E24A87B96A6}"/>
              </a:ext>
            </a:extLst>
          </p:cNvPr>
          <p:cNvSpPr/>
          <p:nvPr/>
        </p:nvSpPr>
        <p:spPr>
          <a:xfrm flipV="1">
            <a:off x="2293438" y="2376714"/>
            <a:ext cx="956779" cy="338096"/>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11" name="Picture 10" descr="Icon&#10;&#10;Description automatically generated">
            <a:extLst>
              <a:ext uri="{FF2B5EF4-FFF2-40B4-BE49-F238E27FC236}">
                <a16:creationId xmlns:a16="http://schemas.microsoft.com/office/drawing/2014/main" id="{BD2E884C-4FB2-4389-A912-90D650CA735B}"/>
              </a:ext>
            </a:extLst>
          </p:cNvPr>
          <p:cNvPicPr>
            <a:picLocks noChangeAspect="1"/>
          </p:cNvPicPr>
          <p:nvPr/>
        </p:nvPicPr>
        <p:blipFill>
          <a:blip r:embed="rId6"/>
          <a:stretch>
            <a:fillRect/>
          </a:stretch>
        </p:blipFill>
        <p:spPr>
          <a:xfrm>
            <a:off x="2506483" y="2130444"/>
            <a:ext cx="480965" cy="480965"/>
          </a:xfrm>
          <a:prstGeom prst="rect">
            <a:avLst/>
          </a:prstGeom>
        </p:spPr>
      </p:pic>
      <p:sp>
        <p:nvSpPr>
          <p:cNvPr id="4" name="Oval 3">
            <a:extLst>
              <a:ext uri="{FF2B5EF4-FFF2-40B4-BE49-F238E27FC236}">
                <a16:creationId xmlns:a16="http://schemas.microsoft.com/office/drawing/2014/main" id="{B6ED283F-EF6A-4E47-9D20-AA5C43F7320B}"/>
              </a:ext>
            </a:extLst>
          </p:cNvPr>
          <p:cNvSpPr/>
          <p:nvPr/>
        </p:nvSpPr>
        <p:spPr>
          <a:xfrm>
            <a:off x="3521222" y="2890402"/>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TextBox 35">
            <a:extLst>
              <a:ext uri="{FF2B5EF4-FFF2-40B4-BE49-F238E27FC236}">
                <a16:creationId xmlns:a16="http://schemas.microsoft.com/office/drawing/2014/main" id="{B65B4F2D-13E1-4E3E-97BE-7C7F7AC1BA4A}"/>
              </a:ext>
            </a:extLst>
          </p:cNvPr>
          <p:cNvSpPr txBox="1"/>
          <p:nvPr/>
        </p:nvSpPr>
        <p:spPr>
          <a:xfrm>
            <a:off x="7411334" y="561931"/>
            <a:ext cx="1732666" cy="261610"/>
          </a:xfrm>
          <a:prstGeom prst="rect">
            <a:avLst/>
          </a:prstGeom>
          <a:noFill/>
        </p:spPr>
        <p:txBody>
          <a:bodyPr wrap="square" rtlCol="0">
            <a:spAutoFit/>
          </a:bodyPr>
          <a:lstStyle/>
          <a:p>
            <a:r>
              <a:rPr lang="en-US" sz="1100" i="1" dirty="0">
                <a:solidFill>
                  <a:schemeClr val="bg1">
                    <a:lumMod val="75000"/>
                  </a:schemeClr>
                </a:solidFill>
                <a:latin typeface="+mj-lt"/>
                <a:ea typeface="Open Sans" panose="020B0606030504020204" pitchFamily="34" charset="0"/>
                <a:cs typeface="Open Sans" panose="020B0606030504020204" pitchFamily="34" charset="0"/>
              </a:rPr>
              <a:t>Image courtesy of ESO</a:t>
            </a:r>
          </a:p>
        </p:txBody>
      </p:sp>
      <p:sp>
        <p:nvSpPr>
          <p:cNvPr id="35" name="Oval 3">
            <a:extLst>
              <a:ext uri="{FF2B5EF4-FFF2-40B4-BE49-F238E27FC236}">
                <a16:creationId xmlns:a16="http://schemas.microsoft.com/office/drawing/2014/main" id="{7F35BC8C-6F81-4A6D-9D6A-2B3C5098C943}"/>
              </a:ext>
            </a:extLst>
          </p:cNvPr>
          <p:cNvSpPr/>
          <p:nvPr/>
        </p:nvSpPr>
        <p:spPr>
          <a:xfrm>
            <a:off x="2215978" y="4295623"/>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Tree>
    <p:extLst>
      <p:ext uri="{BB962C8B-B14F-4D97-AF65-F5344CB8AC3E}">
        <p14:creationId xmlns:p14="http://schemas.microsoft.com/office/powerpoint/2010/main" val="1840174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9F7E90F-2371-4881-AAAB-906DDDB0D2F3}"/>
              </a:ext>
            </a:extLst>
          </p:cNvPr>
          <p:cNvGrpSpPr/>
          <p:nvPr/>
        </p:nvGrpSpPr>
        <p:grpSpPr>
          <a:xfrm>
            <a:off x="-756546" y="1716295"/>
            <a:ext cx="9017810" cy="1742278"/>
            <a:chOff x="-9484237" y="628650"/>
            <a:chExt cx="18358958" cy="3547027"/>
          </a:xfrm>
        </p:grpSpPr>
        <p:sp>
          <p:nvSpPr>
            <p:cNvPr id="10" name="Triangolo isoscele 16">
              <a:extLst>
                <a:ext uri="{FF2B5EF4-FFF2-40B4-BE49-F238E27FC236}">
                  <a16:creationId xmlns:a16="http://schemas.microsoft.com/office/drawing/2014/main" id="{6C955CA4-98CD-4044-BEF7-58DB56850CEA}"/>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3026FFD4-D0A2-47C2-9CA8-8AAFB78A1083}"/>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Rectangle 11">
              <a:extLst>
                <a:ext uri="{FF2B5EF4-FFF2-40B4-BE49-F238E27FC236}">
                  <a16:creationId xmlns:a16="http://schemas.microsoft.com/office/drawing/2014/main" id="{E636678C-263F-4A51-A678-12233224C0E0}"/>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2" y="191488"/>
            <a:ext cx="2450774" cy="262691"/>
          </a:xfrm>
        </p:spPr>
        <p:txBody>
          <a:bodyPr/>
          <a:lstStyle/>
          <a:p>
            <a:r>
              <a:rPr lang="it-IT" dirty="0" err="1"/>
              <a:t>Plain</a:t>
            </a:r>
            <a:r>
              <a:rPr lang="it-IT" dirty="0"/>
              <a:t> </a:t>
            </a:r>
            <a:r>
              <a:rPr lang="it-IT" dirty="0" err="1"/>
              <a:t>Constraints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994BA4D7-CE1B-452F-AEC5-DEBBE190C7E8}"/>
              </a:ext>
            </a:extLst>
          </p:cNvPr>
          <p:cNvSpPr txBox="1"/>
          <p:nvPr/>
        </p:nvSpPr>
        <p:spPr>
          <a:xfrm>
            <a:off x="244075" y="1185644"/>
            <a:ext cx="6548248" cy="369332"/>
          </a:xfrm>
          <a:prstGeom prst="rect">
            <a:avLst/>
          </a:prstGeom>
          <a:noFill/>
        </p:spPr>
        <p:txBody>
          <a:bodyPr wrap="square">
            <a:spAutoFit/>
          </a:bodyPr>
          <a:lstStyle/>
          <a:p>
            <a:r>
              <a:rPr lang="en-GB" sz="1800" i="1" dirty="0">
                <a:latin typeface="Open Sans ExtraBold" panose="020B0906030804020204" pitchFamily="34" charset="0"/>
                <a:ea typeface="Open Sans ExtraBold" panose="020B0906030804020204" pitchFamily="34" charset="0"/>
                <a:cs typeface="Open Sans ExtraBold" panose="020B0906030804020204" pitchFamily="34" charset="0"/>
              </a:rPr>
              <a:t>LIMITATIONS</a:t>
            </a:r>
          </a:p>
        </p:txBody>
      </p:sp>
      <p:sp>
        <p:nvSpPr>
          <p:cNvPr id="19" name="Triangolo isoscele 67">
            <a:extLst>
              <a:ext uri="{FF2B5EF4-FFF2-40B4-BE49-F238E27FC236}">
                <a16:creationId xmlns:a16="http://schemas.microsoft.com/office/drawing/2014/main" id="{22E142C6-8095-4231-A462-A06B7EFE563B}"/>
              </a:ext>
            </a:extLst>
          </p:cNvPr>
          <p:cNvSpPr/>
          <p:nvPr/>
        </p:nvSpPr>
        <p:spPr>
          <a:xfrm>
            <a:off x="6960775" y="112075"/>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Triangolo isoscele 67">
            <a:extLst>
              <a:ext uri="{FF2B5EF4-FFF2-40B4-BE49-F238E27FC236}">
                <a16:creationId xmlns:a16="http://schemas.microsoft.com/office/drawing/2014/main" id="{7BD4AE15-F7E6-45BF-907F-7FEA1764D956}"/>
              </a:ext>
            </a:extLst>
          </p:cNvPr>
          <p:cNvSpPr/>
          <p:nvPr/>
        </p:nvSpPr>
        <p:spPr>
          <a:xfrm>
            <a:off x="6792323" y="475051"/>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Triangolo isoscele 67">
            <a:extLst>
              <a:ext uri="{FF2B5EF4-FFF2-40B4-BE49-F238E27FC236}">
                <a16:creationId xmlns:a16="http://schemas.microsoft.com/office/drawing/2014/main" id="{8A27CD4D-F7F3-43E4-8661-26E6747234AB}"/>
              </a:ext>
            </a:extLst>
          </p:cNvPr>
          <p:cNvSpPr/>
          <p:nvPr/>
        </p:nvSpPr>
        <p:spPr>
          <a:xfrm>
            <a:off x="6633194" y="834474"/>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Triangolo isoscele 67">
            <a:extLst>
              <a:ext uri="{FF2B5EF4-FFF2-40B4-BE49-F238E27FC236}">
                <a16:creationId xmlns:a16="http://schemas.microsoft.com/office/drawing/2014/main" id="{BDD833F5-0733-46F1-B580-E13AB2DCEFA3}"/>
              </a:ext>
            </a:extLst>
          </p:cNvPr>
          <p:cNvSpPr/>
          <p:nvPr/>
        </p:nvSpPr>
        <p:spPr>
          <a:xfrm>
            <a:off x="648526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Rectangle 22">
            <a:extLst>
              <a:ext uri="{FF2B5EF4-FFF2-40B4-BE49-F238E27FC236}">
                <a16:creationId xmlns:a16="http://schemas.microsoft.com/office/drawing/2014/main" id="{6AC78DC5-9F52-4700-9451-D09A0998936B}"/>
              </a:ext>
            </a:extLst>
          </p:cNvPr>
          <p:cNvSpPr/>
          <p:nvPr/>
        </p:nvSpPr>
        <p:spPr>
          <a:xfrm>
            <a:off x="7091121" y="112075"/>
            <a:ext cx="1872990"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24" name="Rectangle 23">
            <a:extLst>
              <a:ext uri="{FF2B5EF4-FFF2-40B4-BE49-F238E27FC236}">
                <a16:creationId xmlns:a16="http://schemas.microsoft.com/office/drawing/2014/main" id="{547E5701-1310-4F85-90A1-201DBE1079D0}"/>
              </a:ext>
            </a:extLst>
          </p:cNvPr>
          <p:cNvSpPr/>
          <p:nvPr/>
        </p:nvSpPr>
        <p:spPr>
          <a:xfrm>
            <a:off x="6926052" y="475051"/>
            <a:ext cx="1872991"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5" name="Rectangle 24">
            <a:extLst>
              <a:ext uri="{FF2B5EF4-FFF2-40B4-BE49-F238E27FC236}">
                <a16:creationId xmlns:a16="http://schemas.microsoft.com/office/drawing/2014/main" id="{055D910E-E241-4ADB-AC1F-E818FAB2432B}"/>
              </a:ext>
            </a:extLst>
          </p:cNvPr>
          <p:cNvSpPr/>
          <p:nvPr/>
        </p:nvSpPr>
        <p:spPr>
          <a:xfrm>
            <a:off x="6766923" y="838027"/>
            <a:ext cx="1872990" cy="311230"/>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6" name="Rectangle 25">
            <a:extLst>
              <a:ext uri="{FF2B5EF4-FFF2-40B4-BE49-F238E27FC236}">
                <a16:creationId xmlns:a16="http://schemas.microsoft.com/office/drawing/2014/main" id="{D463D546-5D61-4722-A0F0-12D14ABAF7B8}"/>
              </a:ext>
            </a:extLst>
          </p:cNvPr>
          <p:cNvSpPr/>
          <p:nvPr/>
        </p:nvSpPr>
        <p:spPr>
          <a:xfrm>
            <a:off x="6615615" y="1197450"/>
            <a:ext cx="1872990"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8" name="Straight Connector 27">
            <a:extLst>
              <a:ext uri="{FF2B5EF4-FFF2-40B4-BE49-F238E27FC236}">
                <a16:creationId xmlns:a16="http://schemas.microsoft.com/office/drawing/2014/main" id="{89CA980A-F3D8-44FD-B67D-18A0729E2CA0}"/>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Triangolo isoscele 67">
            <a:extLst>
              <a:ext uri="{FF2B5EF4-FFF2-40B4-BE49-F238E27FC236}">
                <a16:creationId xmlns:a16="http://schemas.microsoft.com/office/drawing/2014/main" id="{8FAD7C62-A13F-46D8-B112-7A0EE15BE4B0}"/>
              </a:ext>
            </a:extLst>
          </p:cNvPr>
          <p:cNvSpPr/>
          <p:nvPr/>
        </p:nvSpPr>
        <p:spPr>
          <a:xfrm rot="10800000">
            <a:off x="835825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0" name="Triangolo isoscele 67">
            <a:extLst>
              <a:ext uri="{FF2B5EF4-FFF2-40B4-BE49-F238E27FC236}">
                <a16:creationId xmlns:a16="http://schemas.microsoft.com/office/drawing/2014/main" id="{DE942B33-EAF9-4FA5-8EA7-2926485558D5}"/>
              </a:ext>
            </a:extLst>
          </p:cNvPr>
          <p:cNvSpPr/>
          <p:nvPr/>
        </p:nvSpPr>
        <p:spPr>
          <a:xfrm rot="10800000">
            <a:off x="8512948" y="837476"/>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Triangolo isoscele 67">
            <a:extLst>
              <a:ext uri="{FF2B5EF4-FFF2-40B4-BE49-F238E27FC236}">
                <a16:creationId xmlns:a16="http://schemas.microsoft.com/office/drawing/2014/main" id="{C0CB9D84-2C8C-41DA-928D-9935161BB3B1}"/>
              </a:ext>
            </a:extLst>
          </p:cNvPr>
          <p:cNvSpPr/>
          <p:nvPr/>
        </p:nvSpPr>
        <p:spPr>
          <a:xfrm rot="10800000">
            <a:off x="8668695" y="47450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Triangolo isoscele 67">
            <a:extLst>
              <a:ext uri="{FF2B5EF4-FFF2-40B4-BE49-F238E27FC236}">
                <a16:creationId xmlns:a16="http://schemas.microsoft.com/office/drawing/2014/main" id="{2292B09B-3E4A-4CDF-B904-839D98AFC0C3}"/>
              </a:ext>
            </a:extLst>
          </p:cNvPr>
          <p:cNvSpPr/>
          <p:nvPr/>
        </p:nvSpPr>
        <p:spPr>
          <a:xfrm rot="10800000">
            <a:off x="8833764" y="112075"/>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4" name="TextBox 93">
            <a:extLst>
              <a:ext uri="{FF2B5EF4-FFF2-40B4-BE49-F238E27FC236}">
                <a16:creationId xmlns:a16="http://schemas.microsoft.com/office/drawing/2014/main" id="{3857040B-7198-4B9B-9D58-A32827B7D775}"/>
              </a:ext>
            </a:extLst>
          </p:cNvPr>
          <p:cNvSpPr txBox="1"/>
          <p:nvPr/>
        </p:nvSpPr>
        <p:spPr>
          <a:xfrm>
            <a:off x="244075" y="1784760"/>
            <a:ext cx="7504592" cy="1600438"/>
          </a:xfrm>
          <a:prstGeom prst="rect">
            <a:avLst/>
          </a:prstGeom>
          <a:noFill/>
        </p:spPr>
        <p:txBody>
          <a:bodyPr wrap="square">
            <a:spAutoFit/>
          </a:bodyPr>
          <a:lstStyle/>
          <a:p>
            <a:r>
              <a:rPr lang="en-GB" dirty="0">
                <a:latin typeface="+mj-lt"/>
              </a:rPr>
              <a:t>Enforces </a:t>
            </a:r>
            <a:r>
              <a:rPr lang="en-GB" b="1" dirty="0">
                <a:latin typeface="+mj-lt"/>
              </a:rPr>
              <a:t>only</a:t>
            </a:r>
            <a:r>
              <a:rPr lang="en-GB" dirty="0">
                <a:latin typeface="+mj-lt"/>
              </a:rPr>
              <a:t> </a:t>
            </a:r>
            <a:r>
              <a:rPr lang="en-GB" b="1" dirty="0">
                <a:latin typeface="+mj-lt"/>
              </a:rPr>
              <a:t>homogeneous single-point constraints </a:t>
            </a:r>
            <a:r>
              <a:rPr lang="en-GB" dirty="0">
                <a:latin typeface="+mj-lt"/>
              </a:rPr>
              <a:t>(= 0), such as the case of homogeneous boundary conditions, where all boundary conditions are fixity, using single-point constraints. It cannot be used for imposed displacements or rotations. </a:t>
            </a:r>
          </a:p>
          <a:p>
            <a:endParaRPr lang="en-GB" dirty="0">
              <a:latin typeface="+mj-lt"/>
            </a:endParaRPr>
          </a:p>
          <a:p>
            <a:r>
              <a:rPr lang="en-GB" dirty="0">
                <a:latin typeface="+mj-lt"/>
              </a:rPr>
              <a:t>Only for constraints that had an </a:t>
            </a:r>
            <a:r>
              <a:rPr lang="en-GB" b="1" dirty="0">
                <a:latin typeface="+mj-lt"/>
              </a:rPr>
              <a:t>identity matrix</a:t>
            </a:r>
            <a:r>
              <a:rPr lang="en-GB" dirty="0">
                <a:latin typeface="+mj-lt"/>
              </a:rPr>
              <a:t>, every single point constraint is fixing an element on the diagonal. No multi-point constraints as they all produce matrices which are not diagonal (except the </a:t>
            </a:r>
            <a:r>
              <a:rPr lang="en-GB" dirty="0" err="1">
                <a:latin typeface="+mj-lt"/>
              </a:rPr>
              <a:t>equalDOF</a:t>
            </a:r>
            <a:r>
              <a:rPr lang="en-GB" dirty="0">
                <a:latin typeface="+mj-lt"/>
              </a:rPr>
              <a:t>).</a:t>
            </a:r>
          </a:p>
        </p:txBody>
      </p:sp>
      <p:sp>
        <p:nvSpPr>
          <p:cNvPr id="95" name="CasellaDiTesto 13">
            <a:extLst>
              <a:ext uri="{FF2B5EF4-FFF2-40B4-BE49-F238E27FC236}">
                <a16:creationId xmlns:a16="http://schemas.microsoft.com/office/drawing/2014/main" id="{A1B4B2D6-8C6A-4BED-969F-BF261DA73B0B}"/>
              </a:ext>
            </a:extLst>
          </p:cNvPr>
          <p:cNvSpPr txBox="1"/>
          <p:nvPr/>
        </p:nvSpPr>
        <p:spPr>
          <a:xfrm>
            <a:off x="194002" y="3657667"/>
            <a:ext cx="5248735" cy="1323439"/>
          </a:xfrm>
          <a:prstGeom prst="rect">
            <a:avLst/>
          </a:prstGeom>
          <a:noFill/>
        </p:spPr>
        <p:txBody>
          <a:bodyPr wrap="square">
            <a:spAutoFit/>
          </a:bodyPr>
          <a:lstStyle/>
          <a:p>
            <a:pPr marL="358775"/>
            <a:r>
              <a:rPr lang="it-IT" sz="1600" b="1" dirty="0" err="1">
                <a:solidFill>
                  <a:srgbClr val="FFC000"/>
                </a:solidFill>
                <a:latin typeface="+mj-lt"/>
              </a:rPr>
              <a:t>equalDOF</a:t>
            </a:r>
            <a:r>
              <a:rPr lang="it-IT" sz="1600" b="1" dirty="0">
                <a:solidFill>
                  <a:srgbClr val="FFC000"/>
                </a:solidFill>
                <a:latin typeface="+mj-lt"/>
              </a:rPr>
              <a:t> 		</a:t>
            </a:r>
            <a:r>
              <a:rPr lang="it-IT" sz="1200" dirty="0">
                <a:solidFill>
                  <a:schemeClr val="tx1"/>
                </a:solidFill>
                <a:latin typeface="+mj-lt"/>
              </a:rPr>
              <a:t>(</a:t>
            </a:r>
            <a:r>
              <a:rPr lang="it-IT" sz="1200" dirty="0" err="1">
                <a:solidFill>
                  <a:schemeClr val="tx1"/>
                </a:solidFill>
                <a:latin typeface="+mj-lt"/>
              </a:rPr>
              <a:t>disp</a:t>
            </a:r>
            <a:r>
              <a:rPr lang="it-IT" sz="1200" baseline="-25000" dirty="0" err="1">
                <a:solidFill>
                  <a:schemeClr val="tx1"/>
                </a:solidFill>
                <a:latin typeface="+mj-lt"/>
              </a:rPr>
              <a:t>c</a:t>
            </a:r>
            <a:r>
              <a:rPr lang="it-IT" sz="1200" dirty="0">
                <a:solidFill>
                  <a:schemeClr val="tx1"/>
                </a:solidFill>
                <a:latin typeface="+mj-lt"/>
              </a:rPr>
              <a:t> = </a:t>
            </a:r>
            <a:r>
              <a:rPr lang="it-IT" sz="1200" dirty="0" err="1">
                <a:solidFill>
                  <a:schemeClr val="tx1"/>
                </a:solidFill>
                <a:latin typeface="+mj-lt"/>
              </a:rPr>
              <a:t>disp</a:t>
            </a:r>
            <a:r>
              <a:rPr lang="it-IT" sz="1200" baseline="-25000" dirty="0" err="1">
                <a:solidFill>
                  <a:schemeClr val="tx1"/>
                </a:solidFill>
                <a:latin typeface="+mj-lt"/>
              </a:rPr>
              <a:t>r</a:t>
            </a:r>
            <a:r>
              <a:rPr lang="it-IT" sz="1200" dirty="0">
                <a:solidFill>
                  <a:schemeClr val="tx1"/>
                </a:solidFill>
                <a:latin typeface="+mj-lt"/>
              </a:rPr>
              <a:t>)</a:t>
            </a:r>
          </a:p>
          <a:p>
            <a:pPr marL="358775"/>
            <a:r>
              <a:rPr lang="it-IT" sz="1600" b="1" dirty="0" err="1">
                <a:solidFill>
                  <a:srgbClr val="FFC000"/>
                </a:solidFill>
                <a:latin typeface="+mj-lt"/>
              </a:rPr>
              <a:t>rigidDiaphragm</a:t>
            </a:r>
            <a:r>
              <a:rPr lang="it-IT" sz="1600" b="1" dirty="0">
                <a:solidFill>
                  <a:srgbClr val="FFC000"/>
                </a:solidFill>
                <a:latin typeface="+mj-lt"/>
              </a:rPr>
              <a:t> 	</a:t>
            </a:r>
            <a:r>
              <a:rPr lang="it-IT" sz="1200" dirty="0">
                <a:solidFill>
                  <a:schemeClr val="tx1"/>
                </a:solidFill>
                <a:latin typeface="+mj-lt"/>
              </a:rPr>
              <a:t>(</a:t>
            </a:r>
            <a:r>
              <a:rPr lang="it-IT" sz="1200" dirty="0" err="1">
                <a:solidFill>
                  <a:schemeClr val="tx1"/>
                </a:solidFill>
                <a:latin typeface="+mj-lt"/>
              </a:rPr>
              <a:t>disp</a:t>
            </a:r>
            <a:r>
              <a:rPr lang="it-IT" sz="1200" baseline="-25000" dirty="0" err="1">
                <a:solidFill>
                  <a:schemeClr val="tx1"/>
                </a:solidFill>
                <a:latin typeface="+mj-lt"/>
              </a:rPr>
              <a:t>c</a:t>
            </a:r>
            <a:r>
              <a:rPr lang="it-IT" sz="1200" dirty="0">
                <a:solidFill>
                  <a:schemeClr val="tx1"/>
                </a:solidFill>
                <a:latin typeface="+mj-lt"/>
              </a:rPr>
              <a:t> = </a:t>
            </a:r>
            <a:r>
              <a:rPr lang="it-IT" sz="1200" dirty="0" err="1">
                <a:solidFill>
                  <a:schemeClr val="tx1"/>
                </a:solidFill>
                <a:latin typeface="+mj-lt"/>
              </a:rPr>
              <a:t>disp</a:t>
            </a:r>
            <a:r>
              <a:rPr lang="it-IT" sz="1200" baseline="-25000" dirty="0" err="1">
                <a:solidFill>
                  <a:schemeClr val="tx1"/>
                </a:solidFill>
                <a:latin typeface="+mj-lt"/>
              </a:rPr>
              <a:t>r</a:t>
            </a:r>
            <a:r>
              <a:rPr lang="it-IT" sz="1200" dirty="0">
                <a:solidFill>
                  <a:schemeClr val="tx1"/>
                </a:solidFill>
                <a:latin typeface="+mj-lt"/>
              </a:rPr>
              <a:t> + </a:t>
            </a:r>
            <a:r>
              <a:rPr lang="it-IT" sz="1200" dirty="0" err="1">
                <a:solidFill>
                  <a:schemeClr val="tx1"/>
                </a:solidFill>
                <a:latin typeface="+mj-lt"/>
              </a:rPr>
              <a:t>rot</a:t>
            </a:r>
            <a:r>
              <a:rPr lang="it-IT" sz="1200" baseline="-25000" dirty="0" err="1">
                <a:solidFill>
                  <a:schemeClr val="tx1"/>
                </a:solidFill>
                <a:latin typeface="+mj-lt"/>
              </a:rPr>
              <a:t>r</a:t>
            </a:r>
            <a:r>
              <a:rPr lang="it-IT" sz="1200" dirty="0">
                <a:solidFill>
                  <a:schemeClr val="tx1"/>
                </a:solidFill>
                <a:latin typeface="+mj-lt"/>
              </a:rPr>
              <a:t>*</a:t>
            </a:r>
            <a:r>
              <a:rPr lang="it-IT" sz="1200" dirty="0" err="1">
                <a:solidFill>
                  <a:schemeClr val="tx1"/>
                </a:solidFill>
                <a:latin typeface="+mj-lt"/>
              </a:rPr>
              <a:t>dist</a:t>
            </a:r>
            <a:r>
              <a:rPr lang="it-IT" sz="1200" dirty="0">
                <a:solidFill>
                  <a:schemeClr val="tx1"/>
                </a:solidFill>
                <a:latin typeface="+mj-lt"/>
              </a:rPr>
              <a:t>)</a:t>
            </a:r>
          </a:p>
          <a:p>
            <a:pPr marL="358775"/>
            <a:r>
              <a:rPr lang="it-IT" sz="1600" b="1" dirty="0" err="1">
                <a:solidFill>
                  <a:srgbClr val="FFC000"/>
                </a:solidFill>
                <a:latin typeface="+mj-lt"/>
              </a:rPr>
              <a:t>rigidLink</a:t>
            </a:r>
            <a:r>
              <a:rPr lang="it-IT" sz="1600" b="1" dirty="0">
                <a:solidFill>
                  <a:srgbClr val="FFC000"/>
                </a:solidFill>
                <a:latin typeface="+mj-lt"/>
              </a:rPr>
              <a:t> 		</a:t>
            </a:r>
            <a:r>
              <a:rPr lang="it-IT" sz="1200" i="1" dirty="0">
                <a:solidFill>
                  <a:schemeClr val="tx1"/>
                </a:solidFill>
                <a:latin typeface="+mj-lt"/>
              </a:rPr>
              <a:t>(</a:t>
            </a:r>
            <a:r>
              <a:rPr lang="it-IT" sz="1200" i="1" dirty="0" err="1">
                <a:solidFill>
                  <a:schemeClr val="tx1"/>
                </a:solidFill>
                <a:latin typeface="+mj-lt"/>
              </a:rPr>
              <a:t>same</a:t>
            </a:r>
            <a:r>
              <a:rPr lang="it-IT" sz="1200" i="1" dirty="0">
                <a:solidFill>
                  <a:schemeClr val="tx1"/>
                </a:solidFill>
                <a:latin typeface="+mj-lt"/>
              </a:rPr>
              <a:t> </a:t>
            </a:r>
            <a:r>
              <a:rPr lang="it-IT" sz="1200" i="1" dirty="0" err="1">
                <a:solidFill>
                  <a:schemeClr val="tx1"/>
                </a:solidFill>
                <a:latin typeface="+mj-lt"/>
              </a:rPr>
              <a:t>as</a:t>
            </a:r>
            <a:r>
              <a:rPr lang="it-IT" sz="1200" i="1" dirty="0">
                <a:solidFill>
                  <a:schemeClr val="tx1"/>
                </a:solidFill>
                <a:latin typeface="+mj-lt"/>
              </a:rPr>
              <a:t> </a:t>
            </a:r>
            <a:r>
              <a:rPr lang="it-IT" sz="1200" i="1" dirty="0" err="1">
                <a:solidFill>
                  <a:schemeClr val="tx1"/>
                </a:solidFill>
                <a:latin typeface="+mj-lt"/>
              </a:rPr>
              <a:t>rD</a:t>
            </a:r>
            <a:r>
              <a:rPr lang="it-IT" sz="1200" i="1" dirty="0">
                <a:solidFill>
                  <a:schemeClr val="tx1"/>
                </a:solidFill>
                <a:latin typeface="+mj-lt"/>
              </a:rPr>
              <a:t> for 2 </a:t>
            </a:r>
            <a:r>
              <a:rPr lang="it-IT" sz="1200" i="1" dirty="0" err="1">
                <a:solidFill>
                  <a:schemeClr val="tx1"/>
                </a:solidFill>
                <a:latin typeface="+mj-lt"/>
              </a:rPr>
              <a:t>nodes</a:t>
            </a:r>
            <a:r>
              <a:rPr lang="it-IT" sz="1200" i="1" dirty="0">
                <a:solidFill>
                  <a:schemeClr val="tx1"/>
                </a:solidFill>
                <a:latin typeface="+mj-lt"/>
              </a:rPr>
              <a:t>)</a:t>
            </a:r>
          </a:p>
          <a:p>
            <a:pPr marL="358775"/>
            <a:endParaRPr lang="it-IT" sz="1600" b="1" dirty="0">
              <a:solidFill>
                <a:srgbClr val="00B0F0"/>
              </a:solidFill>
              <a:latin typeface="+mj-lt"/>
            </a:endParaRPr>
          </a:p>
          <a:p>
            <a:pPr marL="358775"/>
            <a:endParaRPr lang="it-IT" sz="1600" dirty="0">
              <a:solidFill>
                <a:srgbClr val="00B0F0"/>
              </a:solidFill>
              <a:latin typeface="+mj-lt"/>
            </a:endParaRPr>
          </a:p>
        </p:txBody>
      </p:sp>
      <p:cxnSp>
        <p:nvCxnSpPr>
          <p:cNvPr id="97" name="Straight Connector 96">
            <a:extLst>
              <a:ext uri="{FF2B5EF4-FFF2-40B4-BE49-F238E27FC236}">
                <a16:creationId xmlns:a16="http://schemas.microsoft.com/office/drawing/2014/main" id="{7DA5695B-9158-493D-A94E-A8E844B22AA2}"/>
              </a:ext>
            </a:extLst>
          </p:cNvPr>
          <p:cNvCxnSpPr>
            <a:cxnSpLocks/>
          </p:cNvCxnSpPr>
          <p:nvPr/>
        </p:nvCxnSpPr>
        <p:spPr>
          <a:xfrm>
            <a:off x="532816" y="4072088"/>
            <a:ext cx="43516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9D14CD49-967E-426E-8D82-10748D4FC10A}"/>
              </a:ext>
            </a:extLst>
          </p:cNvPr>
          <p:cNvCxnSpPr>
            <a:cxnSpLocks/>
          </p:cNvCxnSpPr>
          <p:nvPr/>
        </p:nvCxnSpPr>
        <p:spPr>
          <a:xfrm>
            <a:off x="532816" y="4338788"/>
            <a:ext cx="43516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9BF38A04-ACFC-402D-BCE2-39042828324B}"/>
                  </a:ext>
                </a:extLst>
              </p:cNvPr>
              <p:cNvSpPr txBox="1"/>
              <p:nvPr/>
            </p:nvSpPr>
            <p:spPr>
              <a:xfrm>
                <a:off x="2658733" y="1060677"/>
                <a:ext cx="1282609" cy="51110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1800" b="0" i="1" smtClean="0">
                          <a:latin typeface="Cambria Math" panose="02040503050406030204" pitchFamily="18" charset="0"/>
                        </a:rPr>
                        <m:t>𝑈</m:t>
                      </m:r>
                      <m:r>
                        <a:rPr lang="en-US" sz="1800" i="1" smtClean="0">
                          <a:latin typeface="Cambria Math" panose="02040503050406030204" pitchFamily="18" charset="0"/>
                        </a:rPr>
                        <m:t>=</m:t>
                      </m:r>
                      <m:d>
                        <m:dPr>
                          <m:ctrlPr>
                            <a:rPr lang="en-US" sz="1800" i="1" smtClean="0">
                              <a:latin typeface="Cambria Math" panose="02040503050406030204" pitchFamily="18" charset="0"/>
                            </a:rPr>
                          </m:ctrlPr>
                        </m:dPr>
                        <m:e>
                          <m:m>
                            <m:mPr>
                              <m:mcs>
                                <m:mc>
                                  <m:mcPr>
                                    <m:count m:val="1"/>
                                    <m:mcJc m:val="center"/>
                                  </m:mcPr>
                                </m:mc>
                              </m:mcs>
                              <m:ctrlPr>
                                <a:rPr lang="en-US" sz="1800" i="1" smtClean="0">
                                  <a:latin typeface="Cambria Math" panose="02040503050406030204" pitchFamily="18" charset="0"/>
                                </a:rPr>
                              </m:ctrlPr>
                            </m:mP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𝑅</m:t>
                                    </m:r>
                                  </m:sub>
                                </m:sSub>
                              </m:e>
                            </m:m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𝐶</m:t>
                                    </m:r>
                                  </m:sub>
                                </m:sSub>
                              </m:e>
                            </m:mr>
                          </m:m>
                        </m:e>
                      </m:d>
                    </m:oMath>
                  </m:oMathPara>
                </a14:m>
                <a:endParaRPr lang="en-US" sz="1800" dirty="0">
                  <a:latin typeface="+mj-lt"/>
                </a:endParaRPr>
              </a:p>
            </p:txBody>
          </p:sp>
        </mc:Choice>
        <mc:Fallback xmlns="">
          <p:sp>
            <p:nvSpPr>
              <p:cNvPr id="100" name="TextBox 99">
                <a:extLst>
                  <a:ext uri="{FF2B5EF4-FFF2-40B4-BE49-F238E27FC236}">
                    <a16:creationId xmlns:a16="http://schemas.microsoft.com/office/drawing/2014/main" id="{9BF38A04-ACFC-402D-BCE2-39042828324B}"/>
                  </a:ext>
                </a:extLst>
              </p:cNvPr>
              <p:cNvSpPr txBox="1">
                <a:spLocks noRot="1" noChangeAspect="1" noMove="1" noResize="1" noEditPoints="1" noAdjustHandles="1" noChangeArrowheads="1" noChangeShapeType="1" noTextEdit="1"/>
              </p:cNvSpPr>
              <p:nvPr/>
            </p:nvSpPr>
            <p:spPr>
              <a:xfrm>
                <a:off x="2658733" y="1060677"/>
                <a:ext cx="1282609" cy="51110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1" name="TextBox 100">
                <a:extLst>
                  <a:ext uri="{FF2B5EF4-FFF2-40B4-BE49-F238E27FC236}">
                    <a16:creationId xmlns:a16="http://schemas.microsoft.com/office/drawing/2014/main" id="{6863FB8B-BF95-4E21-A52E-9E9092093622}"/>
                  </a:ext>
                </a:extLst>
              </p:cNvPr>
              <p:cNvSpPr txBox="1"/>
              <p:nvPr/>
            </p:nvSpPr>
            <p:spPr>
              <a:xfrm>
                <a:off x="4489744" y="1168841"/>
                <a:ext cx="1282609"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it-IT" sz="1800" i="1">
                              <a:latin typeface="Cambria Math" panose="02040503050406030204" pitchFamily="18" charset="0"/>
                            </a:rPr>
                            <m:t>𝑈</m:t>
                          </m:r>
                        </m:e>
                        <m:sub>
                          <m:r>
                            <a:rPr lang="it-IT" sz="1800" i="1">
                              <a:latin typeface="Cambria Math" panose="02040503050406030204" pitchFamily="18" charset="0"/>
                            </a:rPr>
                            <m:t>𝐶</m:t>
                          </m:r>
                        </m:sub>
                      </m:sSub>
                      <m:r>
                        <a:rPr lang="en-US" sz="1800" i="1" smtClean="0">
                          <a:latin typeface="Cambria Math" panose="02040503050406030204" pitchFamily="18" charset="0"/>
                        </a:rPr>
                        <m:t>=</m:t>
                      </m:r>
                      <m:r>
                        <a:rPr lang="it-IT" sz="1800" b="0" i="1" smtClean="0">
                          <a:latin typeface="Cambria Math" panose="02040503050406030204" pitchFamily="18" charset="0"/>
                        </a:rPr>
                        <m:t>0.0</m:t>
                      </m:r>
                    </m:oMath>
                  </m:oMathPara>
                </a14:m>
                <a:endParaRPr lang="en-US" sz="1800" dirty="0">
                  <a:latin typeface="+mj-lt"/>
                </a:endParaRPr>
              </a:p>
            </p:txBody>
          </p:sp>
        </mc:Choice>
        <mc:Fallback xmlns="">
          <p:sp>
            <p:nvSpPr>
              <p:cNvPr id="101" name="TextBox 100">
                <a:extLst>
                  <a:ext uri="{FF2B5EF4-FFF2-40B4-BE49-F238E27FC236}">
                    <a16:creationId xmlns:a16="http://schemas.microsoft.com/office/drawing/2014/main" id="{6863FB8B-BF95-4E21-A52E-9E9092093622}"/>
                  </a:ext>
                </a:extLst>
              </p:cNvPr>
              <p:cNvSpPr txBox="1">
                <a:spLocks noRot="1" noChangeAspect="1" noMove="1" noResize="1" noEditPoints="1" noAdjustHandles="1" noChangeArrowheads="1" noChangeShapeType="1" noTextEdit="1"/>
              </p:cNvSpPr>
              <p:nvPr/>
            </p:nvSpPr>
            <p:spPr>
              <a:xfrm>
                <a:off x="4489744" y="1168841"/>
                <a:ext cx="1282609" cy="276999"/>
              </a:xfrm>
              <a:prstGeom prst="rect">
                <a:avLst/>
              </a:prstGeom>
              <a:blipFill>
                <a:blip r:embed="rId4"/>
                <a:stretch>
                  <a:fillRect b="-15556"/>
                </a:stretch>
              </a:blipFill>
            </p:spPr>
            <p:txBody>
              <a:bodyPr/>
              <a:lstStyle/>
              <a:p>
                <a:r>
                  <a:rPr lang="en-US">
                    <a:noFill/>
                  </a:rPr>
                  <a:t> </a:t>
                </a:r>
              </a:p>
            </p:txBody>
          </p:sp>
        </mc:Fallback>
      </mc:AlternateContent>
      <p:cxnSp>
        <p:nvCxnSpPr>
          <p:cNvPr id="6" name="Straight Arrow Connector 5">
            <a:extLst>
              <a:ext uri="{FF2B5EF4-FFF2-40B4-BE49-F238E27FC236}">
                <a16:creationId xmlns:a16="http://schemas.microsoft.com/office/drawing/2014/main" id="{8A28AC4D-9440-4F36-9194-DC1C57310C11}"/>
              </a:ext>
            </a:extLst>
          </p:cNvPr>
          <p:cNvCxnSpPr/>
          <p:nvPr/>
        </p:nvCxnSpPr>
        <p:spPr>
          <a:xfrm>
            <a:off x="1123950" y="2034540"/>
            <a:ext cx="3973830" cy="0"/>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070FC8B-3425-42EB-A393-CA9DD8E88C76}"/>
              </a:ext>
            </a:extLst>
          </p:cNvPr>
          <p:cNvCxnSpPr/>
          <p:nvPr/>
        </p:nvCxnSpPr>
        <p:spPr>
          <a:xfrm>
            <a:off x="3996371" y="1321999"/>
            <a:ext cx="48946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63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1000"/>
                                        <p:tgtEl>
                                          <p:spTgt spid="100"/>
                                        </p:tgtEl>
                                      </p:cBhvr>
                                    </p:animEffect>
                                    <p:anim calcmode="lin" valueType="num">
                                      <p:cBhvr>
                                        <p:cTn id="14" dur="1000" fill="hold"/>
                                        <p:tgtEl>
                                          <p:spTgt spid="100"/>
                                        </p:tgtEl>
                                        <p:attrNameLst>
                                          <p:attrName>ppt_x</p:attrName>
                                        </p:attrNameLst>
                                      </p:cBhvr>
                                      <p:tavLst>
                                        <p:tav tm="0">
                                          <p:val>
                                            <p:strVal val="#ppt_x"/>
                                          </p:val>
                                        </p:tav>
                                        <p:tav tm="100000">
                                          <p:val>
                                            <p:strVal val="#ppt_x"/>
                                          </p:val>
                                        </p:tav>
                                      </p:tavLst>
                                    </p:anim>
                                    <p:anim calcmode="lin" valueType="num">
                                      <p:cBhvr>
                                        <p:cTn id="15" dur="1000" fill="hold"/>
                                        <p:tgtEl>
                                          <p:spTgt spid="10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1000"/>
                                        <p:tgtEl>
                                          <p:spTgt spid="101"/>
                                        </p:tgtEl>
                                      </p:cBhvr>
                                    </p:animEffect>
                                    <p:anim calcmode="lin" valueType="num">
                                      <p:cBhvr>
                                        <p:cTn id="26" dur="1000" fill="hold"/>
                                        <p:tgtEl>
                                          <p:spTgt spid="101"/>
                                        </p:tgtEl>
                                        <p:attrNameLst>
                                          <p:attrName>ppt_x</p:attrName>
                                        </p:attrNameLst>
                                      </p:cBhvr>
                                      <p:tavLst>
                                        <p:tav tm="0">
                                          <p:val>
                                            <p:strVal val="#ppt_x"/>
                                          </p:val>
                                        </p:tav>
                                        <p:tav tm="100000">
                                          <p:val>
                                            <p:strVal val="#ppt_x"/>
                                          </p:val>
                                        </p:tav>
                                      </p:tavLst>
                                    </p:anim>
                                    <p:anim calcmode="lin" valueType="num">
                                      <p:cBhvr>
                                        <p:cTn id="27"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8"/>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9F7E90F-2371-4881-AAAB-906DDDB0D2F3}"/>
              </a:ext>
            </a:extLst>
          </p:cNvPr>
          <p:cNvGrpSpPr/>
          <p:nvPr/>
        </p:nvGrpSpPr>
        <p:grpSpPr>
          <a:xfrm>
            <a:off x="-756546" y="1716295"/>
            <a:ext cx="9017810" cy="1742278"/>
            <a:chOff x="-9484237" y="628650"/>
            <a:chExt cx="18358958" cy="3547027"/>
          </a:xfrm>
        </p:grpSpPr>
        <p:sp>
          <p:nvSpPr>
            <p:cNvPr id="10" name="Triangolo isoscele 16">
              <a:extLst>
                <a:ext uri="{FF2B5EF4-FFF2-40B4-BE49-F238E27FC236}">
                  <a16:creationId xmlns:a16="http://schemas.microsoft.com/office/drawing/2014/main" id="{6C955CA4-98CD-4044-BEF7-58DB56850CEA}"/>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3026FFD4-D0A2-47C2-9CA8-8AAFB78A1083}"/>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Rectangle 11">
              <a:extLst>
                <a:ext uri="{FF2B5EF4-FFF2-40B4-BE49-F238E27FC236}">
                  <a16:creationId xmlns:a16="http://schemas.microsoft.com/office/drawing/2014/main" id="{E636678C-263F-4A51-A678-12233224C0E0}"/>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2" y="191488"/>
            <a:ext cx="2450774" cy="262691"/>
          </a:xfrm>
        </p:spPr>
        <p:txBody>
          <a:bodyPr/>
          <a:lstStyle/>
          <a:p>
            <a:r>
              <a:rPr lang="en-GB" dirty="0"/>
              <a:t>Lagrange Multiplier</a:t>
            </a:r>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11</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riangolo isoscele 67">
            <a:extLst>
              <a:ext uri="{FF2B5EF4-FFF2-40B4-BE49-F238E27FC236}">
                <a16:creationId xmlns:a16="http://schemas.microsoft.com/office/drawing/2014/main" id="{22E142C6-8095-4231-A462-A06B7EFE563B}"/>
              </a:ext>
            </a:extLst>
          </p:cNvPr>
          <p:cNvSpPr/>
          <p:nvPr/>
        </p:nvSpPr>
        <p:spPr>
          <a:xfrm>
            <a:off x="6960775"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Triangolo isoscele 67">
            <a:extLst>
              <a:ext uri="{FF2B5EF4-FFF2-40B4-BE49-F238E27FC236}">
                <a16:creationId xmlns:a16="http://schemas.microsoft.com/office/drawing/2014/main" id="{7BD4AE15-F7E6-45BF-907F-7FEA1764D956}"/>
              </a:ext>
            </a:extLst>
          </p:cNvPr>
          <p:cNvSpPr/>
          <p:nvPr/>
        </p:nvSpPr>
        <p:spPr>
          <a:xfrm>
            <a:off x="6792323" y="475051"/>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Triangolo isoscele 67">
            <a:extLst>
              <a:ext uri="{FF2B5EF4-FFF2-40B4-BE49-F238E27FC236}">
                <a16:creationId xmlns:a16="http://schemas.microsoft.com/office/drawing/2014/main" id="{8A27CD4D-F7F3-43E4-8661-26E6747234AB}"/>
              </a:ext>
            </a:extLst>
          </p:cNvPr>
          <p:cNvSpPr/>
          <p:nvPr/>
        </p:nvSpPr>
        <p:spPr>
          <a:xfrm>
            <a:off x="6633194" y="834474"/>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Triangolo isoscele 67">
            <a:extLst>
              <a:ext uri="{FF2B5EF4-FFF2-40B4-BE49-F238E27FC236}">
                <a16:creationId xmlns:a16="http://schemas.microsoft.com/office/drawing/2014/main" id="{BDD833F5-0733-46F1-B580-E13AB2DCEFA3}"/>
              </a:ext>
            </a:extLst>
          </p:cNvPr>
          <p:cNvSpPr/>
          <p:nvPr/>
        </p:nvSpPr>
        <p:spPr>
          <a:xfrm>
            <a:off x="648526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Rectangle 22">
            <a:extLst>
              <a:ext uri="{FF2B5EF4-FFF2-40B4-BE49-F238E27FC236}">
                <a16:creationId xmlns:a16="http://schemas.microsoft.com/office/drawing/2014/main" id="{6AC78DC5-9F52-4700-9451-D09A0998936B}"/>
              </a:ext>
            </a:extLst>
          </p:cNvPr>
          <p:cNvSpPr/>
          <p:nvPr/>
        </p:nvSpPr>
        <p:spPr>
          <a:xfrm>
            <a:off x="7091121" y="112075"/>
            <a:ext cx="1872990"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24" name="Rectangle 23">
            <a:extLst>
              <a:ext uri="{FF2B5EF4-FFF2-40B4-BE49-F238E27FC236}">
                <a16:creationId xmlns:a16="http://schemas.microsoft.com/office/drawing/2014/main" id="{547E5701-1310-4F85-90A1-201DBE1079D0}"/>
              </a:ext>
            </a:extLst>
          </p:cNvPr>
          <p:cNvSpPr/>
          <p:nvPr/>
        </p:nvSpPr>
        <p:spPr>
          <a:xfrm>
            <a:off x="6926052" y="475051"/>
            <a:ext cx="1872991"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5" name="Rectangle 24">
            <a:extLst>
              <a:ext uri="{FF2B5EF4-FFF2-40B4-BE49-F238E27FC236}">
                <a16:creationId xmlns:a16="http://schemas.microsoft.com/office/drawing/2014/main" id="{055D910E-E241-4ADB-AC1F-E818FAB2432B}"/>
              </a:ext>
            </a:extLst>
          </p:cNvPr>
          <p:cNvSpPr/>
          <p:nvPr/>
        </p:nvSpPr>
        <p:spPr>
          <a:xfrm>
            <a:off x="6766923" y="838027"/>
            <a:ext cx="1872990" cy="311230"/>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6" name="Rectangle 25">
            <a:extLst>
              <a:ext uri="{FF2B5EF4-FFF2-40B4-BE49-F238E27FC236}">
                <a16:creationId xmlns:a16="http://schemas.microsoft.com/office/drawing/2014/main" id="{D463D546-5D61-4722-A0F0-12D14ABAF7B8}"/>
              </a:ext>
            </a:extLst>
          </p:cNvPr>
          <p:cNvSpPr/>
          <p:nvPr/>
        </p:nvSpPr>
        <p:spPr>
          <a:xfrm>
            <a:off x="6615615" y="1197450"/>
            <a:ext cx="1872990"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8" name="Straight Connector 27">
            <a:extLst>
              <a:ext uri="{FF2B5EF4-FFF2-40B4-BE49-F238E27FC236}">
                <a16:creationId xmlns:a16="http://schemas.microsoft.com/office/drawing/2014/main" id="{89CA980A-F3D8-44FD-B67D-18A0729E2CA0}"/>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Triangolo isoscele 67">
            <a:extLst>
              <a:ext uri="{FF2B5EF4-FFF2-40B4-BE49-F238E27FC236}">
                <a16:creationId xmlns:a16="http://schemas.microsoft.com/office/drawing/2014/main" id="{8FAD7C62-A13F-46D8-B112-7A0EE15BE4B0}"/>
              </a:ext>
            </a:extLst>
          </p:cNvPr>
          <p:cNvSpPr/>
          <p:nvPr/>
        </p:nvSpPr>
        <p:spPr>
          <a:xfrm rot="10800000">
            <a:off x="835825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0" name="Triangolo isoscele 67">
            <a:extLst>
              <a:ext uri="{FF2B5EF4-FFF2-40B4-BE49-F238E27FC236}">
                <a16:creationId xmlns:a16="http://schemas.microsoft.com/office/drawing/2014/main" id="{DE942B33-EAF9-4FA5-8EA7-2926485558D5}"/>
              </a:ext>
            </a:extLst>
          </p:cNvPr>
          <p:cNvSpPr/>
          <p:nvPr/>
        </p:nvSpPr>
        <p:spPr>
          <a:xfrm rot="10800000">
            <a:off x="8512948" y="837476"/>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Triangolo isoscele 67">
            <a:extLst>
              <a:ext uri="{FF2B5EF4-FFF2-40B4-BE49-F238E27FC236}">
                <a16:creationId xmlns:a16="http://schemas.microsoft.com/office/drawing/2014/main" id="{C0CB9D84-2C8C-41DA-928D-9935161BB3B1}"/>
              </a:ext>
            </a:extLst>
          </p:cNvPr>
          <p:cNvSpPr/>
          <p:nvPr/>
        </p:nvSpPr>
        <p:spPr>
          <a:xfrm rot="10800000">
            <a:off x="8668695" y="47450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Triangolo isoscele 67">
            <a:extLst>
              <a:ext uri="{FF2B5EF4-FFF2-40B4-BE49-F238E27FC236}">
                <a16:creationId xmlns:a16="http://schemas.microsoft.com/office/drawing/2014/main" id="{2292B09B-3E4A-4CDF-B904-839D98AFC0C3}"/>
              </a:ext>
            </a:extLst>
          </p:cNvPr>
          <p:cNvSpPr/>
          <p:nvPr/>
        </p:nvSpPr>
        <p:spPr>
          <a:xfrm rot="10800000">
            <a:off x="8833764"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7" name="TextBox 36">
            <a:extLst>
              <a:ext uri="{FF2B5EF4-FFF2-40B4-BE49-F238E27FC236}">
                <a16:creationId xmlns:a16="http://schemas.microsoft.com/office/drawing/2014/main" id="{4C053609-2A7F-4BCD-B896-B95E31ACCC9C}"/>
              </a:ext>
            </a:extLst>
          </p:cNvPr>
          <p:cNvSpPr txBox="1"/>
          <p:nvPr/>
        </p:nvSpPr>
        <p:spPr>
          <a:xfrm>
            <a:off x="244075" y="1185644"/>
            <a:ext cx="3514784" cy="369332"/>
          </a:xfrm>
          <a:prstGeom prst="rect">
            <a:avLst/>
          </a:prstGeom>
          <a:noFill/>
        </p:spPr>
        <p:txBody>
          <a:bodyPr wrap="square">
            <a:spAutoFit/>
          </a:bodyPr>
          <a:lstStyle/>
          <a:p>
            <a:r>
              <a:rPr lang="en-GB" sz="1800" dirty="0">
                <a:latin typeface="Open Sans ExtraBold" panose="020B0906030804020204" pitchFamily="34" charset="0"/>
                <a:ea typeface="Open Sans ExtraBold" panose="020B0906030804020204" pitchFamily="34" charset="0"/>
                <a:cs typeface="Open Sans ExtraBold" panose="020B0906030804020204" pitchFamily="34" charset="0"/>
              </a:rPr>
              <a:t>MATRIX “MULTIPLICATION”</a:t>
            </a:r>
          </a:p>
        </p:txBody>
      </p:sp>
      <p:sp>
        <p:nvSpPr>
          <p:cNvPr id="38" name="Left Bracket 37">
            <a:extLst>
              <a:ext uri="{FF2B5EF4-FFF2-40B4-BE49-F238E27FC236}">
                <a16:creationId xmlns:a16="http://schemas.microsoft.com/office/drawing/2014/main" id="{93DB8AF0-6A2E-4741-8435-B2AF4B806709}"/>
              </a:ext>
            </a:extLst>
          </p:cNvPr>
          <p:cNvSpPr/>
          <p:nvPr/>
        </p:nvSpPr>
        <p:spPr>
          <a:xfrm rot="10800000">
            <a:off x="5219783" y="248855"/>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a:extLst>
              <a:ext uri="{FF2B5EF4-FFF2-40B4-BE49-F238E27FC236}">
                <a16:creationId xmlns:a16="http://schemas.microsoft.com/office/drawing/2014/main" id="{D648C576-1338-4A56-9244-344F95A684C0}"/>
              </a:ext>
            </a:extLst>
          </p:cNvPr>
          <p:cNvSpPr/>
          <p:nvPr/>
        </p:nvSpPr>
        <p:spPr>
          <a:xfrm>
            <a:off x="4469128"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550C8D9-6402-41A5-9B96-AF3C062E09F9}"/>
              </a:ext>
            </a:extLst>
          </p:cNvPr>
          <p:cNvSpPr/>
          <p:nvPr/>
        </p:nvSpPr>
        <p:spPr>
          <a:xfrm>
            <a:off x="4609766"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BDB3246F-4A53-473D-9F31-A8D0C6AF90E1}"/>
              </a:ext>
            </a:extLst>
          </p:cNvPr>
          <p:cNvSpPr/>
          <p:nvPr/>
        </p:nvSpPr>
        <p:spPr>
          <a:xfrm>
            <a:off x="4746943"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B71D911-3213-49B2-8B95-D09AF7F02167}"/>
              </a:ext>
            </a:extLst>
          </p:cNvPr>
          <p:cNvSpPr/>
          <p:nvPr/>
        </p:nvSpPr>
        <p:spPr>
          <a:xfrm>
            <a:off x="4879961"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D0C0E4B-E491-4E1D-B12D-09EA56E5BDBB}"/>
              </a:ext>
            </a:extLst>
          </p:cNvPr>
          <p:cNvSpPr/>
          <p:nvPr/>
        </p:nvSpPr>
        <p:spPr>
          <a:xfrm>
            <a:off x="5013540"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AD99F1-ADA4-4B85-AAD2-28A786B3B5F6}"/>
              </a:ext>
            </a:extLst>
          </p:cNvPr>
          <p:cNvSpPr/>
          <p:nvPr/>
        </p:nvSpPr>
        <p:spPr>
          <a:xfrm>
            <a:off x="5147269"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AF1EA53E-EC34-48E7-BCDF-B99714AAA9C1}"/>
              </a:ext>
            </a:extLst>
          </p:cNvPr>
          <p:cNvSpPr/>
          <p:nvPr/>
        </p:nvSpPr>
        <p:spPr>
          <a:xfrm>
            <a:off x="4469128"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FC949644-589F-4FAF-89B6-9DAAD1E09201}"/>
              </a:ext>
            </a:extLst>
          </p:cNvPr>
          <p:cNvSpPr/>
          <p:nvPr/>
        </p:nvSpPr>
        <p:spPr>
          <a:xfrm>
            <a:off x="4609766"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9099C74-9211-4585-A06A-05040BEDAEC8}"/>
              </a:ext>
            </a:extLst>
          </p:cNvPr>
          <p:cNvSpPr/>
          <p:nvPr/>
        </p:nvSpPr>
        <p:spPr>
          <a:xfrm>
            <a:off x="4746943"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5CD52A3-95CF-48A2-B0A4-227E5B912C5A}"/>
              </a:ext>
            </a:extLst>
          </p:cNvPr>
          <p:cNvSpPr/>
          <p:nvPr/>
        </p:nvSpPr>
        <p:spPr>
          <a:xfrm>
            <a:off x="4879961"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1C971B2-A1EC-41C3-8199-CE97EE8238C9}"/>
              </a:ext>
            </a:extLst>
          </p:cNvPr>
          <p:cNvSpPr/>
          <p:nvPr/>
        </p:nvSpPr>
        <p:spPr>
          <a:xfrm>
            <a:off x="5013540"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94BA8FDE-8CC3-4C2B-AA61-161E5E89BFFC}"/>
              </a:ext>
            </a:extLst>
          </p:cNvPr>
          <p:cNvSpPr/>
          <p:nvPr/>
        </p:nvSpPr>
        <p:spPr>
          <a:xfrm>
            <a:off x="5147269"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BE616638-FE8C-426F-84BA-B40CFC20B1B1}"/>
              </a:ext>
            </a:extLst>
          </p:cNvPr>
          <p:cNvSpPr/>
          <p:nvPr/>
        </p:nvSpPr>
        <p:spPr>
          <a:xfrm>
            <a:off x="4469128"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430ACD6C-AC9E-47A3-BD72-4F0AE99AB569}"/>
              </a:ext>
            </a:extLst>
          </p:cNvPr>
          <p:cNvSpPr/>
          <p:nvPr/>
        </p:nvSpPr>
        <p:spPr>
          <a:xfrm>
            <a:off x="4609766"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CA1174B3-4000-45B2-9776-9B6CC99D7A56}"/>
              </a:ext>
            </a:extLst>
          </p:cNvPr>
          <p:cNvSpPr/>
          <p:nvPr/>
        </p:nvSpPr>
        <p:spPr>
          <a:xfrm>
            <a:off x="4746943"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68F9ABE1-BFCC-4632-AF52-65B791B3D405}"/>
              </a:ext>
            </a:extLst>
          </p:cNvPr>
          <p:cNvSpPr/>
          <p:nvPr/>
        </p:nvSpPr>
        <p:spPr>
          <a:xfrm>
            <a:off x="4879961"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ED1208FB-04C4-42DC-B4C1-4E025BECCA93}"/>
              </a:ext>
            </a:extLst>
          </p:cNvPr>
          <p:cNvSpPr/>
          <p:nvPr/>
        </p:nvSpPr>
        <p:spPr>
          <a:xfrm>
            <a:off x="5013540"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0196EFA7-6925-4DD4-81DA-3151432042BA}"/>
              </a:ext>
            </a:extLst>
          </p:cNvPr>
          <p:cNvSpPr/>
          <p:nvPr/>
        </p:nvSpPr>
        <p:spPr>
          <a:xfrm>
            <a:off x="5147269"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AB3CDFAC-C616-4529-9309-F23F57719D7A}"/>
              </a:ext>
            </a:extLst>
          </p:cNvPr>
          <p:cNvSpPr/>
          <p:nvPr/>
        </p:nvSpPr>
        <p:spPr>
          <a:xfrm>
            <a:off x="4469128"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860C669D-1057-4A69-BC5B-360253624D86}"/>
              </a:ext>
            </a:extLst>
          </p:cNvPr>
          <p:cNvSpPr/>
          <p:nvPr/>
        </p:nvSpPr>
        <p:spPr>
          <a:xfrm>
            <a:off x="4609766"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41CD5FE6-E59B-4F46-9DD3-4B121F9108FD}"/>
              </a:ext>
            </a:extLst>
          </p:cNvPr>
          <p:cNvSpPr/>
          <p:nvPr/>
        </p:nvSpPr>
        <p:spPr>
          <a:xfrm>
            <a:off x="4746943"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A5086C1B-37D6-4DFA-B167-482DC40F1A11}"/>
              </a:ext>
            </a:extLst>
          </p:cNvPr>
          <p:cNvSpPr/>
          <p:nvPr/>
        </p:nvSpPr>
        <p:spPr>
          <a:xfrm>
            <a:off x="4879961"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EB4E2B26-C897-481F-9FAE-3C04D554C40A}"/>
              </a:ext>
            </a:extLst>
          </p:cNvPr>
          <p:cNvSpPr/>
          <p:nvPr/>
        </p:nvSpPr>
        <p:spPr>
          <a:xfrm>
            <a:off x="5013540"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1ADF9766-5DE2-48D2-95ED-44F6C3CA3F9D}"/>
              </a:ext>
            </a:extLst>
          </p:cNvPr>
          <p:cNvSpPr/>
          <p:nvPr/>
        </p:nvSpPr>
        <p:spPr>
          <a:xfrm>
            <a:off x="5147269"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2FE9B018-F3C7-4E3E-B0BB-33830CF8DC89}"/>
              </a:ext>
            </a:extLst>
          </p:cNvPr>
          <p:cNvSpPr/>
          <p:nvPr/>
        </p:nvSpPr>
        <p:spPr>
          <a:xfrm>
            <a:off x="4469128"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EE3A32BD-BA8E-4AD6-93E6-090AD2A59750}"/>
              </a:ext>
            </a:extLst>
          </p:cNvPr>
          <p:cNvSpPr/>
          <p:nvPr/>
        </p:nvSpPr>
        <p:spPr>
          <a:xfrm>
            <a:off x="4609766"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11F1DE4F-7D74-40C9-A153-E1FF89C0AAA3}"/>
              </a:ext>
            </a:extLst>
          </p:cNvPr>
          <p:cNvSpPr/>
          <p:nvPr/>
        </p:nvSpPr>
        <p:spPr>
          <a:xfrm>
            <a:off x="4746943"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9448D822-9E73-461B-B091-937896FB2815}"/>
              </a:ext>
            </a:extLst>
          </p:cNvPr>
          <p:cNvSpPr/>
          <p:nvPr/>
        </p:nvSpPr>
        <p:spPr>
          <a:xfrm>
            <a:off x="4879961"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3B7C9681-9705-4645-8D65-450EA9C88544}"/>
              </a:ext>
            </a:extLst>
          </p:cNvPr>
          <p:cNvSpPr/>
          <p:nvPr/>
        </p:nvSpPr>
        <p:spPr>
          <a:xfrm>
            <a:off x="5013540"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9D068AE-96BF-4B94-9672-EF29FDCB0942}"/>
              </a:ext>
            </a:extLst>
          </p:cNvPr>
          <p:cNvSpPr/>
          <p:nvPr/>
        </p:nvSpPr>
        <p:spPr>
          <a:xfrm>
            <a:off x="5147269"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02C51EDE-31A5-450E-9F3D-703545243024}"/>
              </a:ext>
            </a:extLst>
          </p:cNvPr>
          <p:cNvSpPr/>
          <p:nvPr/>
        </p:nvSpPr>
        <p:spPr>
          <a:xfrm>
            <a:off x="4469128"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1CF7CADA-A351-4278-A973-7959343C7432}"/>
              </a:ext>
            </a:extLst>
          </p:cNvPr>
          <p:cNvSpPr/>
          <p:nvPr/>
        </p:nvSpPr>
        <p:spPr>
          <a:xfrm>
            <a:off x="4609766"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CB7B58AC-C3E8-4423-8007-47CB76200FF6}"/>
              </a:ext>
            </a:extLst>
          </p:cNvPr>
          <p:cNvSpPr/>
          <p:nvPr/>
        </p:nvSpPr>
        <p:spPr>
          <a:xfrm>
            <a:off x="4746943"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87A099B-E0C6-449D-9185-309D04F2C768}"/>
              </a:ext>
            </a:extLst>
          </p:cNvPr>
          <p:cNvSpPr/>
          <p:nvPr/>
        </p:nvSpPr>
        <p:spPr>
          <a:xfrm>
            <a:off x="4879961"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6379B1C0-13F0-4282-AB7D-72D062EB9EB7}"/>
              </a:ext>
            </a:extLst>
          </p:cNvPr>
          <p:cNvSpPr/>
          <p:nvPr/>
        </p:nvSpPr>
        <p:spPr>
          <a:xfrm>
            <a:off x="5013540"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A5A80DEF-88E0-46DC-BCE3-15A6B450AEA2}"/>
              </a:ext>
            </a:extLst>
          </p:cNvPr>
          <p:cNvSpPr/>
          <p:nvPr/>
        </p:nvSpPr>
        <p:spPr>
          <a:xfrm>
            <a:off x="5147269"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4855B81B-A0E5-4DFF-AF5D-80BA171DAFA0}"/>
              </a:ext>
            </a:extLst>
          </p:cNvPr>
          <p:cNvSpPr/>
          <p:nvPr/>
        </p:nvSpPr>
        <p:spPr>
          <a:xfrm>
            <a:off x="4469128"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648D1218-F3DF-4200-9376-2A3054A9ECE0}"/>
              </a:ext>
            </a:extLst>
          </p:cNvPr>
          <p:cNvSpPr/>
          <p:nvPr/>
        </p:nvSpPr>
        <p:spPr>
          <a:xfrm>
            <a:off x="4609766"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02E06EC8-1F16-44B0-9839-C52CE7A8149B}"/>
              </a:ext>
            </a:extLst>
          </p:cNvPr>
          <p:cNvSpPr/>
          <p:nvPr/>
        </p:nvSpPr>
        <p:spPr>
          <a:xfrm>
            <a:off x="4746943"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B60F6557-7F5A-4B38-BA75-175E3294BAC0}"/>
              </a:ext>
            </a:extLst>
          </p:cNvPr>
          <p:cNvSpPr/>
          <p:nvPr/>
        </p:nvSpPr>
        <p:spPr>
          <a:xfrm>
            <a:off x="4879961"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F1BBD8D1-73A9-4774-8849-5D26F3DA7362}"/>
              </a:ext>
            </a:extLst>
          </p:cNvPr>
          <p:cNvSpPr/>
          <p:nvPr/>
        </p:nvSpPr>
        <p:spPr>
          <a:xfrm>
            <a:off x="5013540"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8B57473-D2C6-496E-851F-B461D91FAC50}"/>
              </a:ext>
            </a:extLst>
          </p:cNvPr>
          <p:cNvSpPr/>
          <p:nvPr/>
        </p:nvSpPr>
        <p:spPr>
          <a:xfrm>
            <a:off x="5147269"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eft Bracket 85">
            <a:extLst>
              <a:ext uri="{FF2B5EF4-FFF2-40B4-BE49-F238E27FC236}">
                <a16:creationId xmlns:a16="http://schemas.microsoft.com/office/drawing/2014/main" id="{39D8A658-953B-46F1-9466-7809C172A91E}"/>
              </a:ext>
            </a:extLst>
          </p:cNvPr>
          <p:cNvSpPr/>
          <p:nvPr/>
        </p:nvSpPr>
        <p:spPr>
          <a:xfrm>
            <a:off x="4370457" y="246054"/>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a:extLst>
              <a:ext uri="{FF2B5EF4-FFF2-40B4-BE49-F238E27FC236}">
                <a16:creationId xmlns:a16="http://schemas.microsoft.com/office/drawing/2014/main" id="{F4300B0E-6F27-4731-A8DF-507DD0FF3D23}"/>
              </a:ext>
            </a:extLst>
          </p:cNvPr>
          <p:cNvSpPr/>
          <p:nvPr/>
        </p:nvSpPr>
        <p:spPr>
          <a:xfrm>
            <a:off x="4469128"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FF12BC90-9F93-4232-B078-E909DD5E137E}"/>
              </a:ext>
            </a:extLst>
          </p:cNvPr>
          <p:cNvSpPr/>
          <p:nvPr/>
        </p:nvSpPr>
        <p:spPr>
          <a:xfrm>
            <a:off x="4609766"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413C2A8B-725D-44F7-AF03-11E1C8E1E6FF}"/>
              </a:ext>
            </a:extLst>
          </p:cNvPr>
          <p:cNvSpPr/>
          <p:nvPr/>
        </p:nvSpPr>
        <p:spPr>
          <a:xfrm>
            <a:off x="4746943"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6B0D8649-6248-4B2E-B9B3-B19B007DCC4D}"/>
              </a:ext>
            </a:extLst>
          </p:cNvPr>
          <p:cNvSpPr/>
          <p:nvPr/>
        </p:nvSpPr>
        <p:spPr>
          <a:xfrm>
            <a:off x="4879961"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B3398A5C-3CAC-4950-910C-9D6FD97389E4}"/>
              </a:ext>
            </a:extLst>
          </p:cNvPr>
          <p:cNvSpPr/>
          <p:nvPr/>
        </p:nvSpPr>
        <p:spPr>
          <a:xfrm>
            <a:off x="5013540"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B4D592B5-7164-46E2-8715-C481C3B407E5}"/>
              </a:ext>
            </a:extLst>
          </p:cNvPr>
          <p:cNvSpPr/>
          <p:nvPr/>
        </p:nvSpPr>
        <p:spPr>
          <a:xfrm>
            <a:off x="5147269" y="12281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1FC8A4B6-6E94-4CB8-8FF0-E352B1C8019F}"/>
              </a:ext>
            </a:extLst>
          </p:cNvPr>
          <p:cNvSpPr/>
          <p:nvPr/>
        </p:nvSpPr>
        <p:spPr>
          <a:xfrm>
            <a:off x="4469128"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a:extLst>
              <a:ext uri="{FF2B5EF4-FFF2-40B4-BE49-F238E27FC236}">
                <a16:creationId xmlns:a16="http://schemas.microsoft.com/office/drawing/2014/main" id="{89591617-408A-4C81-A94F-2019ACB9480F}"/>
              </a:ext>
            </a:extLst>
          </p:cNvPr>
          <p:cNvSpPr/>
          <p:nvPr/>
        </p:nvSpPr>
        <p:spPr>
          <a:xfrm>
            <a:off x="4609766"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a:extLst>
              <a:ext uri="{FF2B5EF4-FFF2-40B4-BE49-F238E27FC236}">
                <a16:creationId xmlns:a16="http://schemas.microsoft.com/office/drawing/2014/main" id="{FB05DA3B-5163-4A4C-AEC2-98CAFA6B7363}"/>
              </a:ext>
            </a:extLst>
          </p:cNvPr>
          <p:cNvSpPr/>
          <p:nvPr/>
        </p:nvSpPr>
        <p:spPr>
          <a:xfrm>
            <a:off x="4746943"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8D10B453-B239-4BA8-A72F-839D0A8BC6C8}"/>
              </a:ext>
            </a:extLst>
          </p:cNvPr>
          <p:cNvSpPr/>
          <p:nvPr/>
        </p:nvSpPr>
        <p:spPr>
          <a:xfrm>
            <a:off x="4879961"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4CBBFAC5-2DED-4D1F-8337-175587F085BD}"/>
              </a:ext>
            </a:extLst>
          </p:cNvPr>
          <p:cNvSpPr/>
          <p:nvPr/>
        </p:nvSpPr>
        <p:spPr>
          <a:xfrm>
            <a:off x="5013540"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14823745-1E02-497B-9420-B885584E52A7}"/>
              </a:ext>
            </a:extLst>
          </p:cNvPr>
          <p:cNvSpPr/>
          <p:nvPr/>
        </p:nvSpPr>
        <p:spPr>
          <a:xfrm>
            <a:off x="5147269" y="1354391"/>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8BE0A56-22B7-4929-88F4-C1E0B31EAF1C}"/>
              </a:ext>
            </a:extLst>
          </p:cNvPr>
          <p:cNvSpPr txBox="1"/>
          <p:nvPr/>
        </p:nvSpPr>
        <p:spPr>
          <a:xfrm>
            <a:off x="5233699" y="1180507"/>
            <a:ext cx="421481" cy="307777"/>
          </a:xfrm>
          <a:prstGeom prst="rect">
            <a:avLst/>
          </a:prstGeom>
          <a:noFill/>
        </p:spPr>
        <p:txBody>
          <a:bodyPr wrap="square" rtlCol="0">
            <a:spAutoFit/>
          </a:bodyPr>
          <a:lstStyle/>
          <a:p>
            <a:r>
              <a:rPr lang="en-US" dirty="0">
                <a:solidFill>
                  <a:srgbClr val="FF0000"/>
                </a:solidFill>
              </a:rPr>
              <a:t>+</a:t>
            </a:r>
          </a:p>
        </p:txBody>
      </p:sp>
      <p:sp>
        <p:nvSpPr>
          <p:cNvPr id="107" name="TextBox 106">
            <a:extLst>
              <a:ext uri="{FF2B5EF4-FFF2-40B4-BE49-F238E27FC236}">
                <a16:creationId xmlns:a16="http://schemas.microsoft.com/office/drawing/2014/main" id="{FB697EC4-6763-4CBB-A0BA-E3772D95A333}"/>
              </a:ext>
            </a:extLst>
          </p:cNvPr>
          <p:cNvSpPr txBox="1"/>
          <p:nvPr/>
        </p:nvSpPr>
        <p:spPr>
          <a:xfrm>
            <a:off x="244074" y="1821566"/>
            <a:ext cx="7699775" cy="1384995"/>
          </a:xfrm>
          <a:prstGeom prst="rect">
            <a:avLst/>
          </a:prstGeom>
          <a:noFill/>
        </p:spPr>
        <p:txBody>
          <a:bodyPr wrap="square">
            <a:spAutoFit/>
          </a:bodyPr>
          <a:lstStyle/>
          <a:p>
            <a:r>
              <a:rPr lang="en-GB" dirty="0">
                <a:latin typeface="+mj-lt"/>
              </a:rPr>
              <a:t>Constraints are handled by </a:t>
            </a:r>
            <a:r>
              <a:rPr lang="en-GB" b="1" dirty="0">
                <a:latin typeface="+mj-lt"/>
              </a:rPr>
              <a:t>enlarging the size of the global stiffness matrix</a:t>
            </a:r>
            <a:r>
              <a:rPr lang="en-GB" dirty="0">
                <a:latin typeface="+mj-lt"/>
              </a:rPr>
              <a:t>, there is no condensation here. Instead </a:t>
            </a:r>
            <a:r>
              <a:rPr lang="en-GB" b="1" dirty="0">
                <a:latin typeface="+mj-lt"/>
              </a:rPr>
              <a:t>one equation is added for each constraint that needs to be enforced</a:t>
            </a:r>
            <a:r>
              <a:rPr lang="en-GB" dirty="0">
                <a:latin typeface="+mj-lt"/>
              </a:rPr>
              <a:t>. Once Lagrange Multipliers are applied, the stiffness matrix is transformed, if it was originally symmetric positive definite it will no longer be.</a:t>
            </a:r>
          </a:p>
          <a:p>
            <a:endParaRPr lang="en-GB" dirty="0">
              <a:latin typeface="+mj-lt"/>
            </a:endParaRPr>
          </a:p>
          <a:p>
            <a:r>
              <a:rPr lang="en-GB" dirty="0">
                <a:latin typeface="+mj-lt"/>
              </a:rPr>
              <a:t>This can be an issue in the </a:t>
            </a:r>
            <a:r>
              <a:rPr lang="en-GB" b="1" dirty="0">
                <a:latin typeface="+mj-lt"/>
              </a:rPr>
              <a:t>choice of system solver</a:t>
            </a:r>
            <a:r>
              <a:rPr lang="en-GB" dirty="0">
                <a:latin typeface="+mj-lt"/>
              </a:rPr>
              <a:t>.</a:t>
            </a:r>
          </a:p>
        </p:txBody>
      </p:sp>
      <p:sp>
        <p:nvSpPr>
          <p:cNvPr id="110" name="TextBox 109">
            <a:extLst>
              <a:ext uri="{FF2B5EF4-FFF2-40B4-BE49-F238E27FC236}">
                <a16:creationId xmlns:a16="http://schemas.microsoft.com/office/drawing/2014/main" id="{85CF0351-4A46-486D-BD09-A9E4EF1DB8CC}"/>
              </a:ext>
            </a:extLst>
          </p:cNvPr>
          <p:cNvSpPr txBox="1"/>
          <p:nvPr/>
        </p:nvSpPr>
        <p:spPr>
          <a:xfrm>
            <a:off x="244074" y="3657667"/>
            <a:ext cx="6716701" cy="1169551"/>
          </a:xfrm>
          <a:prstGeom prst="rect">
            <a:avLst/>
          </a:prstGeom>
          <a:noFill/>
        </p:spPr>
        <p:txBody>
          <a:bodyPr wrap="square">
            <a:spAutoFit/>
          </a:bodyPr>
          <a:lstStyle/>
          <a:p>
            <a:r>
              <a:rPr lang="en-GB" b="1" dirty="0">
                <a:latin typeface="+mj-lt"/>
              </a:rPr>
              <a:t>Symmetric Positive Definite (SPD) </a:t>
            </a:r>
            <a:r>
              <a:rPr lang="en-GB" dirty="0">
                <a:latin typeface="+mj-lt"/>
              </a:rPr>
              <a:t>are characteristics the structure global stiffness matrix can have. Positive definite means that contains </a:t>
            </a:r>
            <a:r>
              <a:rPr lang="en-GB" b="1" i="1" dirty="0">
                <a:latin typeface="+mj-lt"/>
              </a:rPr>
              <a:t>only strictly positive finite eigenvalues</a:t>
            </a:r>
            <a:r>
              <a:rPr lang="en-GB" dirty="0">
                <a:latin typeface="+mj-lt"/>
              </a:rPr>
              <a:t>. A model is not always positive definite. It can be if it’s elastic, or has strain-hardening behaviour. If there is softening or non-associated plasticity the matrix won’t be positive definite. </a:t>
            </a:r>
          </a:p>
        </p:txBody>
      </p:sp>
    </p:spTree>
    <p:extLst>
      <p:ext uri="{BB962C8B-B14F-4D97-AF65-F5344CB8AC3E}">
        <p14:creationId xmlns:p14="http://schemas.microsoft.com/office/powerpoint/2010/main" val="30836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6" grpId="0" animBg="1"/>
      <p:bldP spid="99" grpId="0" animBg="1"/>
      <p:bldP spid="102" grpId="0" animBg="1"/>
      <p:bldP spid="103" grpId="0" animBg="1"/>
      <p:bldP spid="104" grpId="0" animBg="1"/>
      <p:bldP spid="105" grpId="0" animBg="1"/>
      <p:bldP spid="106"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2" y="191488"/>
            <a:ext cx="2450774" cy="262691"/>
          </a:xfrm>
        </p:spPr>
        <p:txBody>
          <a:bodyPr/>
          <a:lstStyle/>
          <a:p>
            <a:r>
              <a:rPr lang="en-GB" dirty="0"/>
              <a:t>Lagrange Multiplier</a:t>
            </a:r>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12</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994BA4D7-CE1B-452F-AEC5-DEBBE190C7E8}"/>
              </a:ext>
            </a:extLst>
          </p:cNvPr>
          <p:cNvSpPr txBox="1"/>
          <p:nvPr/>
        </p:nvSpPr>
        <p:spPr>
          <a:xfrm>
            <a:off x="244075" y="991865"/>
            <a:ext cx="2903938" cy="369332"/>
          </a:xfrm>
          <a:prstGeom prst="rect">
            <a:avLst/>
          </a:prstGeom>
          <a:noFill/>
        </p:spPr>
        <p:txBody>
          <a:bodyPr wrap="square">
            <a:spAutoFit/>
          </a:bodyPr>
          <a:lstStyle/>
          <a:p>
            <a:r>
              <a:rPr lang="en-GB" sz="1800" i="1" dirty="0">
                <a:latin typeface="Open Sans ExtraBold" panose="020B0906030804020204" pitchFamily="34" charset="0"/>
                <a:ea typeface="Open Sans ExtraBold" panose="020B0906030804020204" pitchFamily="34" charset="0"/>
                <a:cs typeface="Open Sans ExtraBold" panose="020B0906030804020204" pitchFamily="34" charset="0"/>
              </a:rPr>
              <a:t>LIMITATIONS</a:t>
            </a:r>
          </a:p>
        </p:txBody>
      </p:sp>
      <p:sp>
        <p:nvSpPr>
          <p:cNvPr id="94" name="TextBox 93">
            <a:extLst>
              <a:ext uri="{FF2B5EF4-FFF2-40B4-BE49-F238E27FC236}">
                <a16:creationId xmlns:a16="http://schemas.microsoft.com/office/drawing/2014/main" id="{3857040B-7198-4B9B-9D58-A32827B7D775}"/>
              </a:ext>
            </a:extLst>
          </p:cNvPr>
          <p:cNvSpPr txBox="1"/>
          <p:nvPr/>
        </p:nvSpPr>
        <p:spPr>
          <a:xfrm>
            <a:off x="244076" y="1604070"/>
            <a:ext cx="7057968" cy="2893100"/>
          </a:xfrm>
          <a:prstGeom prst="rect">
            <a:avLst/>
          </a:prstGeom>
          <a:noFill/>
        </p:spPr>
        <p:txBody>
          <a:bodyPr wrap="square">
            <a:spAutoFit/>
          </a:bodyPr>
          <a:lstStyle/>
          <a:p>
            <a:r>
              <a:rPr lang="en-GB" b="1" dirty="0">
                <a:latin typeface="+mj-lt"/>
              </a:rPr>
              <a:t>Retained-constrained pairs </a:t>
            </a:r>
            <a:r>
              <a:rPr lang="en-GB" dirty="0">
                <a:latin typeface="+mj-lt"/>
              </a:rPr>
              <a:t>are important also here, if there is a constrained node referencing two retaining nodes, two constraint equations will be created, which are linear dependent, creating a singularity.</a:t>
            </a:r>
          </a:p>
          <a:p>
            <a:endParaRPr lang="en-GB" dirty="0">
              <a:latin typeface="+mj-lt"/>
            </a:endParaRPr>
          </a:p>
          <a:p>
            <a:r>
              <a:rPr lang="en-GB" dirty="0">
                <a:latin typeface="+mj-lt"/>
              </a:rPr>
              <a:t>There would also be a problem is the system would be </a:t>
            </a:r>
            <a:r>
              <a:rPr lang="en-GB" b="1" dirty="0">
                <a:latin typeface="+mj-lt"/>
              </a:rPr>
              <a:t>over-constrained</a:t>
            </a:r>
            <a:r>
              <a:rPr lang="en-GB" dirty="0">
                <a:latin typeface="+mj-lt"/>
              </a:rPr>
              <a:t>, but this does not create a singularity, as OpenSees does takes care of it (you may lose important constraints though).</a:t>
            </a:r>
          </a:p>
          <a:p>
            <a:endParaRPr lang="en-GB" dirty="0">
              <a:latin typeface="+mj-lt"/>
            </a:endParaRPr>
          </a:p>
          <a:p>
            <a:r>
              <a:rPr lang="en-GB" b="1" dirty="0">
                <a:latin typeface="+mj-lt"/>
              </a:rPr>
              <a:t>You cannot use a convergence test on the displacement </a:t>
            </a:r>
            <a:r>
              <a:rPr lang="en-GB" dirty="0">
                <a:latin typeface="+mj-lt"/>
              </a:rPr>
              <a:t>with this handler. In the new rows added to the stiffness matrix, the solution vector (displacement and rotation vector) contains also forces which change the order of magnitude of the vector. It is hard to reach convergence with a tolerance on displacement that needs to be applied to forces too.</a:t>
            </a:r>
          </a:p>
        </p:txBody>
      </p:sp>
      <p:sp>
        <p:nvSpPr>
          <p:cNvPr id="34" name="Triangolo isoscele 67">
            <a:extLst>
              <a:ext uri="{FF2B5EF4-FFF2-40B4-BE49-F238E27FC236}">
                <a16:creationId xmlns:a16="http://schemas.microsoft.com/office/drawing/2014/main" id="{BDFB4673-E7DF-4EE3-8918-A4A0B06723C6}"/>
              </a:ext>
            </a:extLst>
          </p:cNvPr>
          <p:cNvSpPr/>
          <p:nvPr/>
        </p:nvSpPr>
        <p:spPr>
          <a:xfrm>
            <a:off x="6960775"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5" name="Triangolo isoscele 67">
            <a:extLst>
              <a:ext uri="{FF2B5EF4-FFF2-40B4-BE49-F238E27FC236}">
                <a16:creationId xmlns:a16="http://schemas.microsoft.com/office/drawing/2014/main" id="{E59539CF-8FF2-44ED-9D09-0EE625B4A957}"/>
              </a:ext>
            </a:extLst>
          </p:cNvPr>
          <p:cNvSpPr/>
          <p:nvPr/>
        </p:nvSpPr>
        <p:spPr>
          <a:xfrm>
            <a:off x="6792323" y="475051"/>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7" name="Triangolo isoscele 67">
            <a:extLst>
              <a:ext uri="{FF2B5EF4-FFF2-40B4-BE49-F238E27FC236}">
                <a16:creationId xmlns:a16="http://schemas.microsoft.com/office/drawing/2014/main" id="{09093571-65CB-4413-BF37-55587EA1B3EF}"/>
              </a:ext>
            </a:extLst>
          </p:cNvPr>
          <p:cNvSpPr/>
          <p:nvPr/>
        </p:nvSpPr>
        <p:spPr>
          <a:xfrm>
            <a:off x="6633194" y="834474"/>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8" name="Triangolo isoscele 67">
            <a:extLst>
              <a:ext uri="{FF2B5EF4-FFF2-40B4-BE49-F238E27FC236}">
                <a16:creationId xmlns:a16="http://schemas.microsoft.com/office/drawing/2014/main" id="{08768A48-4C8A-4C83-8A7E-83EEA31B273E}"/>
              </a:ext>
            </a:extLst>
          </p:cNvPr>
          <p:cNvSpPr/>
          <p:nvPr/>
        </p:nvSpPr>
        <p:spPr>
          <a:xfrm>
            <a:off x="648526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9" name="Rectangle 38">
            <a:extLst>
              <a:ext uri="{FF2B5EF4-FFF2-40B4-BE49-F238E27FC236}">
                <a16:creationId xmlns:a16="http://schemas.microsoft.com/office/drawing/2014/main" id="{90DF6C2C-A114-42A0-97CE-36331D489E79}"/>
              </a:ext>
            </a:extLst>
          </p:cNvPr>
          <p:cNvSpPr/>
          <p:nvPr/>
        </p:nvSpPr>
        <p:spPr>
          <a:xfrm>
            <a:off x="7091121" y="112075"/>
            <a:ext cx="1872990"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40" name="Rectangle 39">
            <a:extLst>
              <a:ext uri="{FF2B5EF4-FFF2-40B4-BE49-F238E27FC236}">
                <a16:creationId xmlns:a16="http://schemas.microsoft.com/office/drawing/2014/main" id="{46950209-F08A-4FD7-B30E-2C81644E22AB}"/>
              </a:ext>
            </a:extLst>
          </p:cNvPr>
          <p:cNvSpPr/>
          <p:nvPr/>
        </p:nvSpPr>
        <p:spPr>
          <a:xfrm>
            <a:off x="6926052" y="475051"/>
            <a:ext cx="1872991"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41" name="Rectangle 40">
            <a:extLst>
              <a:ext uri="{FF2B5EF4-FFF2-40B4-BE49-F238E27FC236}">
                <a16:creationId xmlns:a16="http://schemas.microsoft.com/office/drawing/2014/main" id="{3C27BCB9-094B-4B82-94D7-26F6D1D0BB26}"/>
              </a:ext>
            </a:extLst>
          </p:cNvPr>
          <p:cNvSpPr/>
          <p:nvPr/>
        </p:nvSpPr>
        <p:spPr>
          <a:xfrm>
            <a:off x="6766923" y="838027"/>
            <a:ext cx="1872990" cy="311230"/>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42" name="Rectangle 41">
            <a:extLst>
              <a:ext uri="{FF2B5EF4-FFF2-40B4-BE49-F238E27FC236}">
                <a16:creationId xmlns:a16="http://schemas.microsoft.com/office/drawing/2014/main" id="{412B4850-CE3C-40AB-B516-DC8A5E7B5D86}"/>
              </a:ext>
            </a:extLst>
          </p:cNvPr>
          <p:cNvSpPr/>
          <p:nvPr/>
        </p:nvSpPr>
        <p:spPr>
          <a:xfrm>
            <a:off x="6615615" y="1197450"/>
            <a:ext cx="1872990"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43" name="Straight Connector 42">
            <a:extLst>
              <a:ext uri="{FF2B5EF4-FFF2-40B4-BE49-F238E27FC236}">
                <a16:creationId xmlns:a16="http://schemas.microsoft.com/office/drawing/2014/main" id="{859D6B4F-F5C3-454F-A525-BB251C4AE99D}"/>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4" name="Triangolo isoscele 67">
            <a:extLst>
              <a:ext uri="{FF2B5EF4-FFF2-40B4-BE49-F238E27FC236}">
                <a16:creationId xmlns:a16="http://schemas.microsoft.com/office/drawing/2014/main" id="{A14F4815-B767-4C97-BE82-605DE100873E}"/>
              </a:ext>
            </a:extLst>
          </p:cNvPr>
          <p:cNvSpPr/>
          <p:nvPr/>
        </p:nvSpPr>
        <p:spPr>
          <a:xfrm rot="10800000">
            <a:off x="835825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5" name="Triangolo isoscele 67">
            <a:extLst>
              <a:ext uri="{FF2B5EF4-FFF2-40B4-BE49-F238E27FC236}">
                <a16:creationId xmlns:a16="http://schemas.microsoft.com/office/drawing/2014/main" id="{185A2005-DC47-4795-9787-F3105594426A}"/>
              </a:ext>
            </a:extLst>
          </p:cNvPr>
          <p:cNvSpPr/>
          <p:nvPr/>
        </p:nvSpPr>
        <p:spPr>
          <a:xfrm rot="10800000">
            <a:off x="8512948" y="837476"/>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6" name="Triangolo isoscele 67">
            <a:extLst>
              <a:ext uri="{FF2B5EF4-FFF2-40B4-BE49-F238E27FC236}">
                <a16:creationId xmlns:a16="http://schemas.microsoft.com/office/drawing/2014/main" id="{9E4CBFF0-020F-4CEF-8AD2-1F355F9E1740}"/>
              </a:ext>
            </a:extLst>
          </p:cNvPr>
          <p:cNvSpPr/>
          <p:nvPr/>
        </p:nvSpPr>
        <p:spPr>
          <a:xfrm rot="10800000">
            <a:off x="8668695" y="47450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7" name="Triangolo isoscele 67">
            <a:extLst>
              <a:ext uri="{FF2B5EF4-FFF2-40B4-BE49-F238E27FC236}">
                <a16:creationId xmlns:a16="http://schemas.microsoft.com/office/drawing/2014/main" id="{018342D8-78F9-488F-AEFC-480AF8469A58}"/>
              </a:ext>
            </a:extLst>
          </p:cNvPr>
          <p:cNvSpPr/>
          <p:nvPr/>
        </p:nvSpPr>
        <p:spPr>
          <a:xfrm rot="10800000">
            <a:off x="8833764"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49" name="Straight Arrow Connector 48">
            <a:extLst>
              <a:ext uri="{FF2B5EF4-FFF2-40B4-BE49-F238E27FC236}">
                <a16:creationId xmlns:a16="http://schemas.microsoft.com/office/drawing/2014/main" id="{F27B21D5-AA12-4727-8BA2-DC73D99779C5}"/>
              </a:ext>
            </a:extLst>
          </p:cNvPr>
          <p:cNvCxnSpPr>
            <a:cxnSpLocks/>
          </p:cNvCxnSpPr>
          <p:nvPr/>
        </p:nvCxnSpPr>
        <p:spPr>
          <a:xfrm>
            <a:off x="333375" y="1869440"/>
            <a:ext cx="2257425" cy="0"/>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EDFE649-47BE-4043-A7CC-9172B68F4C41}"/>
              </a:ext>
            </a:extLst>
          </p:cNvPr>
          <p:cNvCxnSpPr>
            <a:cxnSpLocks/>
          </p:cNvCxnSpPr>
          <p:nvPr/>
        </p:nvCxnSpPr>
        <p:spPr>
          <a:xfrm>
            <a:off x="4881574" y="2720340"/>
            <a:ext cx="1407393" cy="0"/>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6673C059-01EF-4369-A4CA-CB02E4A6E912}"/>
              </a:ext>
            </a:extLst>
          </p:cNvPr>
          <p:cNvCxnSpPr>
            <a:cxnSpLocks/>
          </p:cNvCxnSpPr>
          <p:nvPr/>
        </p:nvCxnSpPr>
        <p:spPr>
          <a:xfrm>
            <a:off x="333375" y="3582351"/>
            <a:ext cx="4591050" cy="0"/>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0787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9F7E90F-2371-4881-AAAB-906DDDB0D2F3}"/>
              </a:ext>
            </a:extLst>
          </p:cNvPr>
          <p:cNvGrpSpPr/>
          <p:nvPr/>
        </p:nvGrpSpPr>
        <p:grpSpPr>
          <a:xfrm>
            <a:off x="-756546" y="1716295"/>
            <a:ext cx="9017810" cy="1742278"/>
            <a:chOff x="-9484237" y="628650"/>
            <a:chExt cx="18358958" cy="3547027"/>
          </a:xfrm>
        </p:grpSpPr>
        <p:sp>
          <p:nvSpPr>
            <p:cNvPr id="10" name="Triangolo isoscele 16">
              <a:extLst>
                <a:ext uri="{FF2B5EF4-FFF2-40B4-BE49-F238E27FC236}">
                  <a16:creationId xmlns:a16="http://schemas.microsoft.com/office/drawing/2014/main" id="{6C955CA4-98CD-4044-BEF7-58DB56850CEA}"/>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3026FFD4-D0A2-47C2-9CA8-8AAFB78A1083}"/>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Rectangle 11">
              <a:extLst>
                <a:ext uri="{FF2B5EF4-FFF2-40B4-BE49-F238E27FC236}">
                  <a16:creationId xmlns:a16="http://schemas.microsoft.com/office/drawing/2014/main" id="{E636678C-263F-4A51-A678-12233224C0E0}"/>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2" y="191488"/>
            <a:ext cx="2450774" cy="262691"/>
          </a:xfrm>
        </p:spPr>
        <p:txBody>
          <a:bodyPr/>
          <a:lstStyle/>
          <a:p>
            <a:r>
              <a:rPr lang="en-GB" dirty="0"/>
              <a:t>Transformation</a:t>
            </a:r>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13</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riangolo isoscele 67">
            <a:extLst>
              <a:ext uri="{FF2B5EF4-FFF2-40B4-BE49-F238E27FC236}">
                <a16:creationId xmlns:a16="http://schemas.microsoft.com/office/drawing/2014/main" id="{22E142C6-8095-4231-A462-A06B7EFE563B}"/>
              </a:ext>
            </a:extLst>
          </p:cNvPr>
          <p:cNvSpPr/>
          <p:nvPr/>
        </p:nvSpPr>
        <p:spPr>
          <a:xfrm>
            <a:off x="6960775"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Triangolo isoscele 67">
            <a:extLst>
              <a:ext uri="{FF2B5EF4-FFF2-40B4-BE49-F238E27FC236}">
                <a16:creationId xmlns:a16="http://schemas.microsoft.com/office/drawing/2014/main" id="{7BD4AE15-F7E6-45BF-907F-7FEA1764D956}"/>
              </a:ext>
            </a:extLst>
          </p:cNvPr>
          <p:cNvSpPr/>
          <p:nvPr/>
        </p:nvSpPr>
        <p:spPr>
          <a:xfrm>
            <a:off x="6792323" y="475051"/>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Triangolo isoscele 67">
            <a:extLst>
              <a:ext uri="{FF2B5EF4-FFF2-40B4-BE49-F238E27FC236}">
                <a16:creationId xmlns:a16="http://schemas.microsoft.com/office/drawing/2014/main" id="{8A27CD4D-F7F3-43E4-8661-26E6747234AB}"/>
              </a:ext>
            </a:extLst>
          </p:cNvPr>
          <p:cNvSpPr/>
          <p:nvPr/>
        </p:nvSpPr>
        <p:spPr>
          <a:xfrm>
            <a:off x="6633194" y="834474"/>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Triangolo isoscele 67">
            <a:extLst>
              <a:ext uri="{FF2B5EF4-FFF2-40B4-BE49-F238E27FC236}">
                <a16:creationId xmlns:a16="http://schemas.microsoft.com/office/drawing/2014/main" id="{BDD833F5-0733-46F1-B580-E13AB2DCEFA3}"/>
              </a:ext>
            </a:extLst>
          </p:cNvPr>
          <p:cNvSpPr/>
          <p:nvPr/>
        </p:nvSpPr>
        <p:spPr>
          <a:xfrm>
            <a:off x="648526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Rectangle 22">
            <a:extLst>
              <a:ext uri="{FF2B5EF4-FFF2-40B4-BE49-F238E27FC236}">
                <a16:creationId xmlns:a16="http://schemas.microsoft.com/office/drawing/2014/main" id="{6AC78DC5-9F52-4700-9451-D09A0998936B}"/>
              </a:ext>
            </a:extLst>
          </p:cNvPr>
          <p:cNvSpPr/>
          <p:nvPr/>
        </p:nvSpPr>
        <p:spPr>
          <a:xfrm>
            <a:off x="7091121" y="112075"/>
            <a:ext cx="1872990"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24" name="Rectangle 23">
            <a:extLst>
              <a:ext uri="{FF2B5EF4-FFF2-40B4-BE49-F238E27FC236}">
                <a16:creationId xmlns:a16="http://schemas.microsoft.com/office/drawing/2014/main" id="{547E5701-1310-4F85-90A1-201DBE1079D0}"/>
              </a:ext>
            </a:extLst>
          </p:cNvPr>
          <p:cNvSpPr/>
          <p:nvPr/>
        </p:nvSpPr>
        <p:spPr>
          <a:xfrm>
            <a:off x="6926052" y="475051"/>
            <a:ext cx="1872991"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5" name="Rectangle 24">
            <a:extLst>
              <a:ext uri="{FF2B5EF4-FFF2-40B4-BE49-F238E27FC236}">
                <a16:creationId xmlns:a16="http://schemas.microsoft.com/office/drawing/2014/main" id="{055D910E-E241-4ADB-AC1F-E818FAB2432B}"/>
              </a:ext>
            </a:extLst>
          </p:cNvPr>
          <p:cNvSpPr/>
          <p:nvPr/>
        </p:nvSpPr>
        <p:spPr>
          <a:xfrm>
            <a:off x="6766923" y="838027"/>
            <a:ext cx="1872990" cy="311230"/>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6" name="Rectangle 25">
            <a:extLst>
              <a:ext uri="{FF2B5EF4-FFF2-40B4-BE49-F238E27FC236}">
                <a16:creationId xmlns:a16="http://schemas.microsoft.com/office/drawing/2014/main" id="{D463D546-5D61-4722-A0F0-12D14ABAF7B8}"/>
              </a:ext>
            </a:extLst>
          </p:cNvPr>
          <p:cNvSpPr/>
          <p:nvPr/>
        </p:nvSpPr>
        <p:spPr>
          <a:xfrm>
            <a:off x="6615615" y="1197450"/>
            <a:ext cx="1872990"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8" name="Straight Connector 27">
            <a:extLst>
              <a:ext uri="{FF2B5EF4-FFF2-40B4-BE49-F238E27FC236}">
                <a16:creationId xmlns:a16="http://schemas.microsoft.com/office/drawing/2014/main" id="{89CA980A-F3D8-44FD-B67D-18A0729E2CA0}"/>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Triangolo isoscele 67">
            <a:extLst>
              <a:ext uri="{FF2B5EF4-FFF2-40B4-BE49-F238E27FC236}">
                <a16:creationId xmlns:a16="http://schemas.microsoft.com/office/drawing/2014/main" id="{8FAD7C62-A13F-46D8-B112-7A0EE15BE4B0}"/>
              </a:ext>
            </a:extLst>
          </p:cNvPr>
          <p:cNvSpPr/>
          <p:nvPr/>
        </p:nvSpPr>
        <p:spPr>
          <a:xfrm rot="10800000">
            <a:off x="835825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0" name="Triangolo isoscele 67">
            <a:extLst>
              <a:ext uri="{FF2B5EF4-FFF2-40B4-BE49-F238E27FC236}">
                <a16:creationId xmlns:a16="http://schemas.microsoft.com/office/drawing/2014/main" id="{DE942B33-EAF9-4FA5-8EA7-2926485558D5}"/>
              </a:ext>
            </a:extLst>
          </p:cNvPr>
          <p:cNvSpPr/>
          <p:nvPr/>
        </p:nvSpPr>
        <p:spPr>
          <a:xfrm rot="10800000">
            <a:off x="8512948" y="837476"/>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Triangolo isoscele 67">
            <a:extLst>
              <a:ext uri="{FF2B5EF4-FFF2-40B4-BE49-F238E27FC236}">
                <a16:creationId xmlns:a16="http://schemas.microsoft.com/office/drawing/2014/main" id="{C0CB9D84-2C8C-41DA-928D-9935161BB3B1}"/>
              </a:ext>
            </a:extLst>
          </p:cNvPr>
          <p:cNvSpPr/>
          <p:nvPr/>
        </p:nvSpPr>
        <p:spPr>
          <a:xfrm rot="10800000">
            <a:off x="8668695" y="474500"/>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Triangolo isoscele 67">
            <a:extLst>
              <a:ext uri="{FF2B5EF4-FFF2-40B4-BE49-F238E27FC236}">
                <a16:creationId xmlns:a16="http://schemas.microsoft.com/office/drawing/2014/main" id="{2292B09B-3E4A-4CDF-B904-839D98AFC0C3}"/>
              </a:ext>
            </a:extLst>
          </p:cNvPr>
          <p:cNvSpPr/>
          <p:nvPr/>
        </p:nvSpPr>
        <p:spPr>
          <a:xfrm rot="10800000">
            <a:off x="8833764"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7" name="TextBox 36">
            <a:extLst>
              <a:ext uri="{FF2B5EF4-FFF2-40B4-BE49-F238E27FC236}">
                <a16:creationId xmlns:a16="http://schemas.microsoft.com/office/drawing/2014/main" id="{4C053609-2A7F-4BCD-B896-B95E31ACCC9C}"/>
              </a:ext>
            </a:extLst>
          </p:cNvPr>
          <p:cNvSpPr txBox="1"/>
          <p:nvPr/>
        </p:nvSpPr>
        <p:spPr>
          <a:xfrm>
            <a:off x="244075" y="1185644"/>
            <a:ext cx="3514784" cy="369332"/>
          </a:xfrm>
          <a:prstGeom prst="rect">
            <a:avLst/>
          </a:prstGeom>
          <a:noFill/>
        </p:spPr>
        <p:txBody>
          <a:bodyPr wrap="square">
            <a:spAutoFit/>
          </a:bodyPr>
          <a:lstStyle/>
          <a:p>
            <a:r>
              <a:rPr lang="en-GB" sz="1800" dirty="0">
                <a:latin typeface="Open Sans ExtraBold" panose="020B0906030804020204" pitchFamily="34" charset="0"/>
                <a:ea typeface="Open Sans ExtraBold" panose="020B0906030804020204" pitchFamily="34" charset="0"/>
                <a:cs typeface="Open Sans ExtraBold" panose="020B0906030804020204" pitchFamily="34" charset="0"/>
              </a:rPr>
              <a:t>MATRIX CONDENSATION</a:t>
            </a:r>
          </a:p>
        </p:txBody>
      </p:sp>
      <p:sp>
        <p:nvSpPr>
          <p:cNvPr id="38" name="Left Bracket 37">
            <a:extLst>
              <a:ext uri="{FF2B5EF4-FFF2-40B4-BE49-F238E27FC236}">
                <a16:creationId xmlns:a16="http://schemas.microsoft.com/office/drawing/2014/main" id="{93DB8AF0-6A2E-4741-8435-B2AF4B806709}"/>
              </a:ext>
            </a:extLst>
          </p:cNvPr>
          <p:cNvSpPr/>
          <p:nvPr/>
        </p:nvSpPr>
        <p:spPr>
          <a:xfrm rot="10800000">
            <a:off x="5219783" y="248855"/>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a:extLst>
              <a:ext uri="{FF2B5EF4-FFF2-40B4-BE49-F238E27FC236}">
                <a16:creationId xmlns:a16="http://schemas.microsoft.com/office/drawing/2014/main" id="{D648C576-1338-4A56-9244-344F95A684C0}"/>
              </a:ext>
            </a:extLst>
          </p:cNvPr>
          <p:cNvSpPr/>
          <p:nvPr/>
        </p:nvSpPr>
        <p:spPr>
          <a:xfrm>
            <a:off x="4469128"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550C8D9-6402-41A5-9B96-AF3C062E09F9}"/>
              </a:ext>
            </a:extLst>
          </p:cNvPr>
          <p:cNvSpPr/>
          <p:nvPr/>
        </p:nvSpPr>
        <p:spPr>
          <a:xfrm>
            <a:off x="4609766"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BDB3246F-4A53-473D-9F31-A8D0C6AF90E1}"/>
              </a:ext>
            </a:extLst>
          </p:cNvPr>
          <p:cNvSpPr/>
          <p:nvPr/>
        </p:nvSpPr>
        <p:spPr>
          <a:xfrm>
            <a:off x="4746943"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B71D911-3213-49B2-8B95-D09AF7F02167}"/>
              </a:ext>
            </a:extLst>
          </p:cNvPr>
          <p:cNvSpPr/>
          <p:nvPr/>
        </p:nvSpPr>
        <p:spPr>
          <a:xfrm>
            <a:off x="4879961"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D0C0E4B-E491-4E1D-B12D-09EA56E5BDBB}"/>
              </a:ext>
            </a:extLst>
          </p:cNvPr>
          <p:cNvSpPr/>
          <p:nvPr/>
        </p:nvSpPr>
        <p:spPr>
          <a:xfrm>
            <a:off x="5013540"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AD99F1-ADA4-4B85-AAD2-28A786B3B5F6}"/>
              </a:ext>
            </a:extLst>
          </p:cNvPr>
          <p:cNvSpPr/>
          <p:nvPr/>
        </p:nvSpPr>
        <p:spPr>
          <a:xfrm>
            <a:off x="5147269"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AF1EA53E-EC34-48E7-BCDF-B99714AAA9C1}"/>
              </a:ext>
            </a:extLst>
          </p:cNvPr>
          <p:cNvSpPr/>
          <p:nvPr/>
        </p:nvSpPr>
        <p:spPr>
          <a:xfrm>
            <a:off x="4469128"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FC949644-589F-4FAF-89B6-9DAAD1E09201}"/>
              </a:ext>
            </a:extLst>
          </p:cNvPr>
          <p:cNvSpPr/>
          <p:nvPr/>
        </p:nvSpPr>
        <p:spPr>
          <a:xfrm>
            <a:off x="4609766"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9099C74-9211-4585-A06A-05040BEDAEC8}"/>
              </a:ext>
            </a:extLst>
          </p:cNvPr>
          <p:cNvSpPr/>
          <p:nvPr/>
        </p:nvSpPr>
        <p:spPr>
          <a:xfrm>
            <a:off x="4746943"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5CD52A3-95CF-48A2-B0A4-227E5B912C5A}"/>
              </a:ext>
            </a:extLst>
          </p:cNvPr>
          <p:cNvSpPr/>
          <p:nvPr/>
        </p:nvSpPr>
        <p:spPr>
          <a:xfrm>
            <a:off x="4879961"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1C971B2-A1EC-41C3-8199-CE97EE8238C9}"/>
              </a:ext>
            </a:extLst>
          </p:cNvPr>
          <p:cNvSpPr/>
          <p:nvPr/>
        </p:nvSpPr>
        <p:spPr>
          <a:xfrm>
            <a:off x="5013540"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94BA8FDE-8CC3-4C2B-AA61-161E5E89BFFC}"/>
              </a:ext>
            </a:extLst>
          </p:cNvPr>
          <p:cNvSpPr/>
          <p:nvPr/>
        </p:nvSpPr>
        <p:spPr>
          <a:xfrm>
            <a:off x="5147269"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BE616638-FE8C-426F-84BA-B40CFC20B1B1}"/>
              </a:ext>
            </a:extLst>
          </p:cNvPr>
          <p:cNvSpPr/>
          <p:nvPr/>
        </p:nvSpPr>
        <p:spPr>
          <a:xfrm>
            <a:off x="4469128"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430ACD6C-AC9E-47A3-BD72-4F0AE99AB569}"/>
              </a:ext>
            </a:extLst>
          </p:cNvPr>
          <p:cNvSpPr/>
          <p:nvPr/>
        </p:nvSpPr>
        <p:spPr>
          <a:xfrm>
            <a:off x="4609766"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CA1174B3-4000-45B2-9776-9B6CC99D7A56}"/>
              </a:ext>
            </a:extLst>
          </p:cNvPr>
          <p:cNvSpPr/>
          <p:nvPr/>
        </p:nvSpPr>
        <p:spPr>
          <a:xfrm>
            <a:off x="4746943"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68F9ABE1-BFCC-4632-AF52-65B791B3D405}"/>
              </a:ext>
            </a:extLst>
          </p:cNvPr>
          <p:cNvSpPr/>
          <p:nvPr/>
        </p:nvSpPr>
        <p:spPr>
          <a:xfrm>
            <a:off x="4879961"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ED1208FB-04C4-42DC-B4C1-4E025BECCA93}"/>
              </a:ext>
            </a:extLst>
          </p:cNvPr>
          <p:cNvSpPr/>
          <p:nvPr/>
        </p:nvSpPr>
        <p:spPr>
          <a:xfrm>
            <a:off x="5013540"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0196EFA7-6925-4DD4-81DA-3151432042BA}"/>
              </a:ext>
            </a:extLst>
          </p:cNvPr>
          <p:cNvSpPr/>
          <p:nvPr/>
        </p:nvSpPr>
        <p:spPr>
          <a:xfrm>
            <a:off x="5147269"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AB3CDFAC-C616-4529-9309-F23F57719D7A}"/>
              </a:ext>
            </a:extLst>
          </p:cNvPr>
          <p:cNvSpPr/>
          <p:nvPr/>
        </p:nvSpPr>
        <p:spPr>
          <a:xfrm>
            <a:off x="4469128"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860C669D-1057-4A69-BC5B-360253624D86}"/>
              </a:ext>
            </a:extLst>
          </p:cNvPr>
          <p:cNvSpPr/>
          <p:nvPr/>
        </p:nvSpPr>
        <p:spPr>
          <a:xfrm>
            <a:off x="4609766"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41CD5FE6-E59B-4F46-9DD3-4B121F9108FD}"/>
              </a:ext>
            </a:extLst>
          </p:cNvPr>
          <p:cNvSpPr/>
          <p:nvPr/>
        </p:nvSpPr>
        <p:spPr>
          <a:xfrm>
            <a:off x="4746943"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A5086C1B-37D6-4DFA-B167-482DC40F1A11}"/>
              </a:ext>
            </a:extLst>
          </p:cNvPr>
          <p:cNvSpPr/>
          <p:nvPr/>
        </p:nvSpPr>
        <p:spPr>
          <a:xfrm>
            <a:off x="4879961"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EB4E2B26-C897-481F-9FAE-3C04D554C40A}"/>
              </a:ext>
            </a:extLst>
          </p:cNvPr>
          <p:cNvSpPr/>
          <p:nvPr/>
        </p:nvSpPr>
        <p:spPr>
          <a:xfrm>
            <a:off x="5013540"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1ADF9766-5DE2-48D2-95ED-44F6C3CA3F9D}"/>
              </a:ext>
            </a:extLst>
          </p:cNvPr>
          <p:cNvSpPr/>
          <p:nvPr/>
        </p:nvSpPr>
        <p:spPr>
          <a:xfrm>
            <a:off x="5147269"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2FE9B018-F3C7-4E3E-B0BB-33830CF8DC89}"/>
              </a:ext>
            </a:extLst>
          </p:cNvPr>
          <p:cNvSpPr/>
          <p:nvPr/>
        </p:nvSpPr>
        <p:spPr>
          <a:xfrm>
            <a:off x="4469128"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EE3A32BD-BA8E-4AD6-93E6-090AD2A59750}"/>
              </a:ext>
            </a:extLst>
          </p:cNvPr>
          <p:cNvSpPr/>
          <p:nvPr/>
        </p:nvSpPr>
        <p:spPr>
          <a:xfrm>
            <a:off x="4609766"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11F1DE4F-7D74-40C9-A153-E1FF89C0AAA3}"/>
              </a:ext>
            </a:extLst>
          </p:cNvPr>
          <p:cNvSpPr/>
          <p:nvPr/>
        </p:nvSpPr>
        <p:spPr>
          <a:xfrm>
            <a:off x="4746943"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9448D822-9E73-461B-B091-937896FB2815}"/>
              </a:ext>
            </a:extLst>
          </p:cNvPr>
          <p:cNvSpPr/>
          <p:nvPr/>
        </p:nvSpPr>
        <p:spPr>
          <a:xfrm>
            <a:off x="4879961"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3B7C9681-9705-4645-8D65-450EA9C88544}"/>
              </a:ext>
            </a:extLst>
          </p:cNvPr>
          <p:cNvSpPr/>
          <p:nvPr/>
        </p:nvSpPr>
        <p:spPr>
          <a:xfrm>
            <a:off x="5013540"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9D068AE-96BF-4B94-9672-EF29FDCB0942}"/>
              </a:ext>
            </a:extLst>
          </p:cNvPr>
          <p:cNvSpPr/>
          <p:nvPr/>
        </p:nvSpPr>
        <p:spPr>
          <a:xfrm>
            <a:off x="5147269"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02C51EDE-31A5-450E-9F3D-703545243024}"/>
              </a:ext>
            </a:extLst>
          </p:cNvPr>
          <p:cNvSpPr/>
          <p:nvPr/>
        </p:nvSpPr>
        <p:spPr>
          <a:xfrm>
            <a:off x="4469128"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1CF7CADA-A351-4278-A973-7959343C7432}"/>
              </a:ext>
            </a:extLst>
          </p:cNvPr>
          <p:cNvSpPr/>
          <p:nvPr/>
        </p:nvSpPr>
        <p:spPr>
          <a:xfrm>
            <a:off x="4609766"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CB7B58AC-C3E8-4423-8007-47CB76200FF6}"/>
              </a:ext>
            </a:extLst>
          </p:cNvPr>
          <p:cNvSpPr/>
          <p:nvPr/>
        </p:nvSpPr>
        <p:spPr>
          <a:xfrm>
            <a:off x="4746943"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87A099B-E0C6-449D-9185-309D04F2C768}"/>
              </a:ext>
            </a:extLst>
          </p:cNvPr>
          <p:cNvSpPr/>
          <p:nvPr/>
        </p:nvSpPr>
        <p:spPr>
          <a:xfrm>
            <a:off x="4879961"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6379B1C0-13F0-4282-AB7D-72D062EB9EB7}"/>
              </a:ext>
            </a:extLst>
          </p:cNvPr>
          <p:cNvSpPr/>
          <p:nvPr/>
        </p:nvSpPr>
        <p:spPr>
          <a:xfrm>
            <a:off x="5013540"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A5A80DEF-88E0-46DC-BCE3-15A6B450AEA2}"/>
              </a:ext>
            </a:extLst>
          </p:cNvPr>
          <p:cNvSpPr/>
          <p:nvPr/>
        </p:nvSpPr>
        <p:spPr>
          <a:xfrm>
            <a:off x="5147269"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4855B81B-A0E5-4DFF-AF5D-80BA171DAFA0}"/>
              </a:ext>
            </a:extLst>
          </p:cNvPr>
          <p:cNvSpPr/>
          <p:nvPr/>
        </p:nvSpPr>
        <p:spPr>
          <a:xfrm>
            <a:off x="4469128"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648D1218-F3DF-4200-9376-2A3054A9ECE0}"/>
              </a:ext>
            </a:extLst>
          </p:cNvPr>
          <p:cNvSpPr/>
          <p:nvPr/>
        </p:nvSpPr>
        <p:spPr>
          <a:xfrm>
            <a:off x="4609766"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02E06EC8-1F16-44B0-9839-C52CE7A8149B}"/>
              </a:ext>
            </a:extLst>
          </p:cNvPr>
          <p:cNvSpPr/>
          <p:nvPr/>
        </p:nvSpPr>
        <p:spPr>
          <a:xfrm>
            <a:off x="4746943"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B60F6557-7F5A-4B38-BA75-175E3294BAC0}"/>
              </a:ext>
            </a:extLst>
          </p:cNvPr>
          <p:cNvSpPr/>
          <p:nvPr/>
        </p:nvSpPr>
        <p:spPr>
          <a:xfrm>
            <a:off x="4879961"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F1BBD8D1-73A9-4774-8849-5D26F3DA7362}"/>
              </a:ext>
            </a:extLst>
          </p:cNvPr>
          <p:cNvSpPr/>
          <p:nvPr/>
        </p:nvSpPr>
        <p:spPr>
          <a:xfrm>
            <a:off x="5013540"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8B57473-D2C6-496E-851F-B461D91FAC50}"/>
              </a:ext>
            </a:extLst>
          </p:cNvPr>
          <p:cNvSpPr/>
          <p:nvPr/>
        </p:nvSpPr>
        <p:spPr>
          <a:xfrm>
            <a:off x="5147269"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eft Bracket 85">
            <a:extLst>
              <a:ext uri="{FF2B5EF4-FFF2-40B4-BE49-F238E27FC236}">
                <a16:creationId xmlns:a16="http://schemas.microsoft.com/office/drawing/2014/main" id="{39D8A658-953B-46F1-9466-7809C172A91E}"/>
              </a:ext>
            </a:extLst>
          </p:cNvPr>
          <p:cNvSpPr/>
          <p:nvPr/>
        </p:nvSpPr>
        <p:spPr>
          <a:xfrm>
            <a:off x="4370457" y="246054"/>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Box 106">
            <a:extLst>
              <a:ext uri="{FF2B5EF4-FFF2-40B4-BE49-F238E27FC236}">
                <a16:creationId xmlns:a16="http://schemas.microsoft.com/office/drawing/2014/main" id="{FB697EC4-6763-4CBB-A0BA-E3772D95A333}"/>
              </a:ext>
            </a:extLst>
          </p:cNvPr>
          <p:cNvSpPr txBox="1"/>
          <p:nvPr/>
        </p:nvSpPr>
        <p:spPr>
          <a:xfrm>
            <a:off x="244074" y="1821566"/>
            <a:ext cx="7699775" cy="1661993"/>
          </a:xfrm>
          <a:prstGeom prst="rect">
            <a:avLst/>
          </a:prstGeom>
          <a:noFill/>
        </p:spPr>
        <p:txBody>
          <a:bodyPr wrap="square">
            <a:spAutoFit/>
          </a:bodyPr>
          <a:lstStyle/>
          <a:p>
            <a:r>
              <a:rPr lang="en-GB" dirty="0">
                <a:latin typeface="+mj-lt"/>
              </a:rPr>
              <a:t>Constraints are handled here as for the Plain Constraints with less limitations. There is </a:t>
            </a:r>
            <a:r>
              <a:rPr lang="en-GB" b="1" dirty="0">
                <a:latin typeface="+mj-lt"/>
              </a:rPr>
              <a:t>condensation of the matrix</a:t>
            </a:r>
            <a:r>
              <a:rPr lang="en-GB" dirty="0">
                <a:latin typeface="+mj-lt"/>
              </a:rPr>
              <a:t>, which is reduced in size. This is the most general handler choice, it can be used with </a:t>
            </a:r>
            <a:r>
              <a:rPr lang="en-GB" b="1" dirty="0">
                <a:latin typeface="+mj-lt"/>
              </a:rPr>
              <a:t>non-homogenous constraints </a:t>
            </a:r>
            <a:r>
              <a:rPr lang="en-GB" dirty="0">
                <a:latin typeface="+mj-lt"/>
              </a:rPr>
              <a:t>too.</a:t>
            </a:r>
          </a:p>
          <a:p>
            <a:endParaRPr lang="en-GB" dirty="0">
              <a:latin typeface="+mj-lt"/>
            </a:endParaRPr>
          </a:p>
          <a:p>
            <a:r>
              <a:rPr lang="en-GB" dirty="0">
                <a:latin typeface="+mj-lt"/>
              </a:rPr>
              <a:t>The </a:t>
            </a:r>
            <a:r>
              <a:rPr lang="en-GB" sz="1800" i="1" dirty="0">
                <a:latin typeface="Open Sans ExtraBold" panose="020B0906030804020204" pitchFamily="34" charset="0"/>
                <a:ea typeface="Open Sans ExtraBold" panose="020B0906030804020204" pitchFamily="34" charset="0"/>
                <a:cs typeface="Open Sans ExtraBold" panose="020B0906030804020204" pitchFamily="34" charset="0"/>
              </a:rPr>
              <a:t>ONLY LIMITATION </a:t>
            </a:r>
            <a:r>
              <a:rPr lang="en-GB" dirty="0">
                <a:latin typeface="+mj-lt"/>
              </a:rPr>
              <a:t>is in reference to </a:t>
            </a:r>
            <a:r>
              <a:rPr lang="en-GB" b="1" dirty="0">
                <a:latin typeface="+mj-lt"/>
              </a:rPr>
              <a:t>retained-constrained pairs</a:t>
            </a:r>
            <a:r>
              <a:rPr lang="en-GB" dirty="0">
                <a:latin typeface="+mj-lt"/>
              </a:rPr>
              <a:t>, and nodes constrained </a:t>
            </a:r>
            <a:r>
              <a:rPr lang="en-GB" b="1" dirty="0">
                <a:latin typeface="+mj-lt"/>
              </a:rPr>
              <a:t>in series</a:t>
            </a:r>
            <a:r>
              <a:rPr lang="en-GB" dirty="0">
                <a:latin typeface="+mj-lt"/>
              </a:rPr>
              <a:t>. </a:t>
            </a:r>
          </a:p>
          <a:p>
            <a:endParaRPr lang="en-GB" dirty="0">
              <a:latin typeface="+mj-lt"/>
            </a:endParaRPr>
          </a:p>
        </p:txBody>
      </p:sp>
      <p:grpSp>
        <p:nvGrpSpPr>
          <p:cNvPr id="4" name="Group 3">
            <a:extLst>
              <a:ext uri="{FF2B5EF4-FFF2-40B4-BE49-F238E27FC236}">
                <a16:creationId xmlns:a16="http://schemas.microsoft.com/office/drawing/2014/main" id="{92A25D61-7B46-4448-88AC-E2E56A532FFF}"/>
              </a:ext>
            </a:extLst>
          </p:cNvPr>
          <p:cNvGrpSpPr/>
          <p:nvPr/>
        </p:nvGrpSpPr>
        <p:grpSpPr>
          <a:xfrm>
            <a:off x="4467477" y="323417"/>
            <a:ext cx="779109" cy="751291"/>
            <a:chOff x="4621528" y="475715"/>
            <a:chExt cx="779109" cy="751291"/>
          </a:xfrm>
          <a:solidFill>
            <a:srgbClr val="FF0000"/>
          </a:solidFill>
        </p:grpSpPr>
        <p:sp>
          <p:nvSpPr>
            <p:cNvPr id="88" name="Rectangle 87">
              <a:extLst>
                <a:ext uri="{FF2B5EF4-FFF2-40B4-BE49-F238E27FC236}">
                  <a16:creationId xmlns:a16="http://schemas.microsoft.com/office/drawing/2014/main" id="{5BDEC43C-4E8E-4B1A-A856-AD2563357C82}"/>
                </a:ext>
              </a:extLst>
            </p:cNvPr>
            <p:cNvSpPr/>
            <p:nvPr/>
          </p:nvSpPr>
          <p:spPr>
            <a:xfrm>
              <a:off x="4621528"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5217E611-23CF-4FB6-B2EF-869FD3E706DA}"/>
                </a:ext>
              </a:extLst>
            </p:cNvPr>
            <p:cNvSpPr/>
            <p:nvPr/>
          </p:nvSpPr>
          <p:spPr>
            <a:xfrm>
              <a:off x="4762166"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BC1E9B6B-3286-4A02-998C-B544D8672E1D}"/>
                </a:ext>
              </a:extLst>
            </p:cNvPr>
            <p:cNvSpPr/>
            <p:nvPr/>
          </p:nvSpPr>
          <p:spPr>
            <a:xfrm>
              <a:off x="4899343"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D50EC1B5-0FBD-4F91-8256-FCB25804E9B1}"/>
                </a:ext>
              </a:extLst>
            </p:cNvPr>
            <p:cNvSpPr/>
            <p:nvPr/>
          </p:nvSpPr>
          <p:spPr>
            <a:xfrm>
              <a:off x="5032361"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0C849919-576C-4498-8144-500F78962254}"/>
                </a:ext>
              </a:extLst>
            </p:cNvPr>
            <p:cNvSpPr/>
            <p:nvPr/>
          </p:nvSpPr>
          <p:spPr>
            <a:xfrm>
              <a:off x="5165940"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a:extLst>
                <a:ext uri="{FF2B5EF4-FFF2-40B4-BE49-F238E27FC236}">
                  <a16:creationId xmlns:a16="http://schemas.microsoft.com/office/drawing/2014/main" id="{A46650FF-2AD5-490A-A435-3252A2A54B9D}"/>
                </a:ext>
              </a:extLst>
            </p:cNvPr>
            <p:cNvSpPr/>
            <p:nvPr/>
          </p:nvSpPr>
          <p:spPr>
            <a:xfrm>
              <a:off x="5299669" y="47571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BF0EDDF0-66EC-4FB1-96CF-29646E9B294E}"/>
                </a:ext>
              </a:extLst>
            </p:cNvPr>
            <p:cNvSpPr/>
            <p:nvPr/>
          </p:nvSpPr>
          <p:spPr>
            <a:xfrm>
              <a:off x="4621528"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67B3D4BC-42F6-4AD5-8E18-26EB49A63B23}"/>
                </a:ext>
              </a:extLst>
            </p:cNvPr>
            <p:cNvSpPr/>
            <p:nvPr/>
          </p:nvSpPr>
          <p:spPr>
            <a:xfrm>
              <a:off x="4762166"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741ED58E-516C-4BAC-928D-B66968316C37}"/>
                </a:ext>
              </a:extLst>
            </p:cNvPr>
            <p:cNvSpPr/>
            <p:nvPr/>
          </p:nvSpPr>
          <p:spPr>
            <a:xfrm>
              <a:off x="4899343"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9951A212-D1B2-44C7-9589-3E052437AAE9}"/>
                </a:ext>
              </a:extLst>
            </p:cNvPr>
            <p:cNvSpPr/>
            <p:nvPr/>
          </p:nvSpPr>
          <p:spPr>
            <a:xfrm>
              <a:off x="5032361"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315AE747-14EB-4B93-B3ED-10F3E39FF5F9}"/>
                </a:ext>
              </a:extLst>
            </p:cNvPr>
            <p:cNvSpPr/>
            <p:nvPr/>
          </p:nvSpPr>
          <p:spPr>
            <a:xfrm>
              <a:off x="5165940"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D7819CDF-C6F3-4F0B-A5CB-F355A8C2AEAE}"/>
                </a:ext>
              </a:extLst>
            </p:cNvPr>
            <p:cNvSpPr/>
            <p:nvPr/>
          </p:nvSpPr>
          <p:spPr>
            <a:xfrm>
              <a:off x="5299669" y="602927"/>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BC201521-1BBA-4800-AB66-8E63170830B3}"/>
                </a:ext>
              </a:extLst>
            </p:cNvPr>
            <p:cNvSpPr/>
            <p:nvPr/>
          </p:nvSpPr>
          <p:spPr>
            <a:xfrm>
              <a:off x="4621528"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6F7663BA-2D00-44FD-9D5E-EA1CE6350C0C}"/>
                </a:ext>
              </a:extLst>
            </p:cNvPr>
            <p:cNvSpPr/>
            <p:nvPr/>
          </p:nvSpPr>
          <p:spPr>
            <a:xfrm>
              <a:off x="4762166"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a:extLst>
                <a:ext uri="{FF2B5EF4-FFF2-40B4-BE49-F238E27FC236}">
                  <a16:creationId xmlns:a16="http://schemas.microsoft.com/office/drawing/2014/main" id="{CC77C449-4267-4F05-925B-912308082F75}"/>
                </a:ext>
              </a:extLst>
            </p:cNvPr>
            <p:cNvSpPr/>
            <p:nvPr/>
          </p:nvSpPr>
          <p:spPr>
            <a:xfrm>
              <a:off x="4899343"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a:extLst>
                <a:ext uri="{FF2B5EF4-FFF2-40B4-BE49-F238E27FC236}">
                  <a16:creationId xmlns:a16="http://schemas.microsoft.com/office/drawing/2014/main" id="{9A004753-DE7D-4AE0-8F53-C990BE7EF450}"/>
                </a:ext>
              </a:extLst>
            </p:cNvPr>
            <p:cNvSpPr/>
            <p:nvPr/>
          </p:nvSpPr>
          <p:spPr>
            <a:xfrm>
              <a:off x="5032361"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a:extLst>
                <a:ext uri="{FF2B5EF4-FFF2-40B4-BE49-F238E27FC236}">
                  <a16:creationId xmlns:a16="http://schemas.microsoft.com/office/drawing/2014/main" id="{10287C2B-5820-41A7-90CD-3EBFE0B49F9F}"/>
                </a:ext>
              </a:extLst>
            </p:cNvPr>
            <p:cNvSpPr/>
            <p:nvPr/>
          </p:nvSpPr>
          <p:spPr>
            <a:xfrm>
              <a:off x="5165940"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a:extLst>
                <a:ext uri="{FF2B5EF4-FFF2-40B4-BE49-F238E27FC236}">
                  <a16:creationId xmlns:a16="http://schemas.microsoft.com/office/drawing/2014/main" id="{C640D17D-02B0-4E7E-AF63-4959B40248DA}"/>
                </a:ext>
              </a:extLst>
            </p:cNvPr>
            <p:cNvSpPr/>
            <p:nvPr/>
          </p:nvSpPr>
          <p:spPr>
            <a:xfrm>
              <a:off x="5299669" y="730584"/>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a:extLst>
                <a:ext uri="{FF2B5EF4-FFF2-40B4-BE49-F238E27FC236}">
                  <a16:creationId xmlns:a16="http://schemas.microsoft.com/office/drawing/2014/main" id="{8AC4DD2D-3A62-4DD0-9E39-4419B7C1A1A9}"/>
                </a:ext>
              </a:extLst>
            </p:cNvPr>
            <p:cNvSpPr/>
            <p:nvPr/>
          </p:nvSpPr>
          <p:spPr>
            <a:xfrm>
              <a:off x="4621528"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67B5F772-E98F-439B-AA78-3335C1149118}"/>
                </a:ext>
              </a:extLst>
            </p:cNvPr>
            <p:cNvSpPr/>
            <p:nvPr/>
          </p:nvSpPr>
          <p:spPr>
            <a:xfrm>
              <a:off x="4762166"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a:extLst>
                <a:ext uri="{FF2B5EF4-FFF2-40B4-BE49-F238E27FC236}">
                  <a16:creationId xmlns:a16="http://schemas.microsoft.com/office/drawing/2014/main" id="{CE044693-8A29-4B65-89B5-7F59ECC53952}"/>
                </a:ext>
              </a:extLst>
            </p:cNvPr>
            <p:cNvSpPr/>
            <p:nvPr/>
          </p:nvSpPr>
          <p:spPr>
            <a:xfrm>
              <a:off x="4899343"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5147C96D-7726-4F04-9145-08D805BFD864}"/>
                </a:ext>
              </a:extLst>
            </p:cNvPr>
            <p:cNvSpPr/>
            <p:nvPr/>
          </p:nvSpPr>
          <p:spPr>
            <a:xfrm>
              <a:off x="5032361"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a:extLst>
                <a:ext uri="{FF2B5EF4-FFF2-40B4-BE49-F238E27FC236}">
                  <a16:creationId xmlns:a16="http://schemas.microsoft.com/office/drawing/2014/main" id="{0DF2D3DE-35DA-4601-9804-AA82139FBC7A}"/>
                </a:ext>
              </a:extLst>
            </p:cNvPr>
            <p:cNvSpPr/>
            <p:nvPr/>
          </p:nvSpPr>
          <p:spPr>
            <a:xfrm>
              <a:off x="5165940"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a:extLst>
                <a:ext uri="{FF2B5EF4-FFF2-40B4-BE49-F238E27FC236}">
                  <a16:creationId xmlns:a16="http://schemas.microsoft.com/office/drawing/2014/main" id="{1365886A-E0ED-423A-A6C6-BE2224BBA3F1}"/>
                </a:ext>
              </a:extLst>
            </p:cNvPr>
            <p:cNvSpPr/>
            <p:nvPr/>
          </p:nvSpPr>
          <p:spPr>
            <a:xfrm>
              <a:off x="5299669" y="993275"/>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a:extLst>
                <a:ext uri="{FF2B5EF4-FFF2-40B4-BE49-F238E27FC236}">
                  <a16:creationId xmlns:a16="http://schemas.microsoft.com/office/drawing/2014/main" id="{BC00516C-2E07-4CF3-B58E-E35817AB2541}"/>
                </a:ext>
              </a:extLst>
            </p:cNvPr>
            <p:cNvSpPr/>
            <p:nvPr/>
          </p:nvSpPr>
          <p:spPr>
            <a:xfrm>
              <a:off x="4621528"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4F9928EB-B5E1-436E-9140-74C205EE32C1}"/>
                </a:ext>
              </a:extLst>
            </p:cNvPr>
            <p:cNvSpPr/>
            <p:nvPr/>
          </p:nvSpPr>
          <p:spPr>
            <a:xfrm>
              <a:off x="4762166"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a:extLst>
                <a:ext uri="{FF2B5EF4-FFF2-40B4-BE49-F238E27FC236}">
                  <a16:creationId xmlns:a16="http://schemas.microsoft.com/office/drawing/2014/main" id="{FEB07B30-DE6F-4AF5-821F-E7752559A36C}"/>
                </a:ext>
              </a:extLst>
            </p:cNvPr>
            <p:cNvSpPr/>
            <p:nvPr/>
          </p:nvSpPr>
          <p:spPr>
            <a:xfrm>
              <a:off x="4899343"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a:extLst>
                <a:ext uri="{FF2B5EF4-FFF2-40B4-BE49-F238E27FC236}">
                  <a16:creationId xmlns:a16="http://schemas.microsoft.com/office/drawing/2014/main" id="{E2D9DC86-3AC3-4199-9501-085781A1F86B}"/>
                </a:ext>
              </a:extLst>
            </p:cNvPr>
            <p:cNvSpPr/>
            <p:nvPr/>
          </p:nvSpPr>
          <p:spPr>
            <a:xfrm>
              <a:off x="5032361"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a:extLst>
                <a:ext uri="{FF2B5EF4-FFF2-40B4-BE49-F238E27FC236}">
                  <a16:creationId xmlns:a16="http://schemas.microsoft.com/office/drawing/2014/main" id="{D1395A98-98CD-479D-A167-13BD73A224AB}"/>
                </a:ext>
              </a:extLst>
            </p:cNvPr>
            <p:cNvSpPr/>
            <p:nvPr/>
          </p:nvSpPr>
          <p:spPr>
            <a:xfrm>
              <a:off x="5165940"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9303CC6F-F43C-4DDB-B36B-BBCE6CEBAD59}"/>
                </a:ext>
              </a:extLst>
            </p:cNvPr>
            <p:cNvSpPr/>
            <p:nvPr/>
          </p:nvSpPr>
          <p:spPr>
            <a:xfrm>
              <a:off x="5299669" y="1126038"/>
              <a:ext cx="100968" cy="100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531AE952-592F-43AB-94E5-D73DB91FB628}"/>
                  </a:ext>
                </a:extLst>
              </p:cNvPr>
              <p:cNvSpPr txBox="1"/>
              <p:nvPr/>
            </p:nvSpPr>
            <p:spPr>
              <a:xfrm>
                <a:off x="709028" y="3860923"/>
                <a:ext cx="1282609" cy="51110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1800" b="0" i="1" smtClean="0">
                          <a:latin typeface="Cambria Math" panose="02040503050406030204" pitchFamily="18" charset="0"/>
                        </a:rPr>
                        <m:t>𝑈</m:t>
                      </m:r>
                      <m:r>
                        <a:rPr lang="en-US" sz="1800" i="1" smtClean="0">
                          <a:latin typeface="Cambria Math" panose="02040503050406030204" pitchFamily="18" charset="0"/>
                        </a:rPr>
                        <m:t>=</m:t>
                      </m:r>
                      <m:d>
                        <m:dPr>
                          <m:ctrlPr>
                            <a:rPr lang="en-US" sz="1800" i="1" smtClean="0">
                              <a:latin typeface="Cambria Math" panose="02040503050406030204" pitchFamily="18" charset="0"/>
                            </a:rPr>
                          </m:ctrlPr>
                        </m:dPr>
                        <m:e>
                          <m:m>
                            <m:mPr>
                              <m:mcs>
                                <m:mc>
                                  <m:mcPr>
                                    <m:count m:val="1"/>
                                    <m:mcJc m:val="center"/>
                                  </m:mcPr>
                                </m:mc>
                              </m:mcs>
                              <m:ctrlPr>
                                <a:rPr lang="en-US" sz="1800" i="1" smtClean="0">
                                  <a:latin typeface="Cambria Math" panose="02040503050406030204" pitchFamily="18" charset="0"/>
                                </a:rPr>
                              </m:ctrlPr>
                            </m:mP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𝑅</m:t>
                                    </m:r>
                                  </m:sub>
                                </m:sSub>
                              </m:e>
                            </m:m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𝐶</m:t>
                                    </m:r>
                                  </m:sub>
                                </m:sSub>
                              </m:e>
                            </m:mr>
                          </m:m>
                        </m:e>
                      </m:d>
                    </m:oMath>
                  </m:oMathPara>
                </a14:m>
                <a:endParaRPr lang="en-US" sz="1800" dirty="0">
                  <a:latin typeface="+mj-lt"/>
                </a:endParaRPr>
              </a:p>
            </p:txBody>
          </p:sp>
        </mc:Choice>
        <mc:Fallback xmlns="">
          <p:sp>
            <p:nvSpPr>
              <p:cNvPr id="149" name="TextBox 148">
                <a:extLst>
                  <a:ext uri="{FF2B5EF4-FFF2-40B4-BE49-F238E27FC236}">
                    <a16:creationId xmlns:a16="http://schemas.microsoft.com/office/drawing/2014/main" id="{531AE952-592F-43AB-94E5-D73DB91FB628}"/>
                  </a:ext>
                </a:extLst>
              </p:cNvPr>
              <p:cNvSpPr txBox="1">
                <a:spLocks noRot="1" noChangeAspect="1" noMove="1" noResize="1" noEditPoints="1" noAdjustHandles="1" noChangeArrowheads="1" noChangeShapeType="1" noTextEdit="1"/>
              </p:cNvSpPr>
              <p:nvPr/>
            </p:nvSpPr>
            <p:spPr>
              <a:xfrm>
                <a:off x="709028" y="3860923"/>
                <a:ext cx="1282609" cy="51110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0" name="TextBox 149">
                <a:extLst>
                  <a:ext uri="{FF2B5EF4-FFF2-40B4-BE49-F238E27FC236}">
                    <a16:creationId xmlns:a16="http://schemas.microsoft.com/office/drawing/2014/main" id="{EFB343D4-C6A1-4A46-A73C-9D5DC3EE6027}"/>
                  </a:ext>
                </a:extLst>
              </p:cNvPr>
              <p:cNvSpPr txBox="1"/>
              <p:nvPr/>
            </p:nvSpPr>
            <p:spPr>
              <a:xfrm>
                <a:off x="2540038" y="3969087"/>
                <a:ext cx="2126533"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it-IT" sz="1800" i="1">
                              <a:latin typeface="Cambria Math" panose="02040503050406030204" pitchFamily="18" charset="0"/>
                            </a:rPr>
                            <m:t>𝑈</m:t>
                          </m:r>
                        </m:e>
                        <m:sub>
                          <m:r>
                            <a:rPr lang="it-IT" sz="1800" i="1">
                              <a:latin typeface="Cambria Math" panose="02040503050406030204" pitchFamily="18" charset="0"/>
                            </a:rPr>
                            <m:t>𝐶</m:t>
                          </m:r>
                          <m:r>
                            <a:rPr lang="it-IT" sz="1800" b="0" i="1" smtClean="0">
                              <a:latin typeface="Cambria Math" panose="02040503050406030204" pitchFamily="18" charset="0"/>
                            </a:rPr>
                            <m:t>  </m:t>
                          </m:r>
                        </m:sub>
                      </m:sSub>
                      <m:r>
                        <a:rPr lang="it-IT" sz="1800" b="0" i="1" smtClean="0">
                          <a:latin typeface="Cambria Math" panose="02040503050406030204" pitchFamily="18" charset="0"/>
                        </a:rPr>
                        <m:t>𝑐𝑎𝑛</m:t>
                      </m:r>
                      <m:r>
                        <a:rPr lang="it-IT" sz="1800" b="0" i="1" smtClean="0">
                          <a:latin typeface="Cambria Math" panose="02040503050406030204" pitchFamily="18" charset="0"/>
                        </a:rPr>
                        <m:t> </m:t>
                      </m:r>
                      <m:r>
                        <a:rPr lang="it-IT" sz="1800" b="0" i="1" smtClean="0">
                          <a:latin typeface="Cambria Math" panose="02040503050406030204" pitchFamily="18" charset="0"/>
                        </a:rPr>
                        <m:t>𝑏𝑒</m:t>
                      </m:r>
                      <m:r>
                        <a:rPr lang="en-US" sz="1800" i="1" smtClean="0">
                          <a:latin typeface="Cambria Math" panose="02040503050406030204" pitchFamily="18" charset="0"/>
                          <a:ea typeface="Cambria Math" panose="02040503050406030204" pitchFamily="18" charset="0"/>
                        </a:rPr>
                        <m:t>≠</m:t>
                      </m:r>
                      <m:r>
                        <a:rPr lang="it-IT" sz="1800" b="0" i="1" smtClean="0">
                          <a:latin typeface="Cambria Math" panose="02040503050406030204" pitchFamily="18" charset="0"/>
                        </a:rPr>
                        <m:t>0.0</m:t>
                      </m:r>
                    </m:oMath>
                  </m:oMathPara>
                </a14:m>
                <a:endParaRPr lang="en-US" sz="1800" dirty="0">
                  <a:latin typeface="+mj-lt"/>
                </a:endParaRPr>
              </a:p>
            </p:txBody>
          </p:sp>
        </mc:Choice>
        <mc:Fallback xmlns="">
          <p:sp>
            <p:nvSpPr>
              <p:cNvPr id="150" name="TextBox 149">
                <a:extLst>
                  <a:ext uri="{FF2B5EF4-FFF2-40B4-BE49-F238E27FC236}">
                    <a16:creationId xmlns:a16="http://schemas.microsoft.com/office/drawing/2014/main" id="{EFB343D4-C6A1-4A46-A73C-9D5DC3EE6027}"/>
                  </a:ext>
                </a:extLst>
              </p:cNvPr>
              <p:cNvSpPr txBox="1">
                <a:spLocks noRot="1" noChangeAspect="1" noMove="1" noResize="1" noEditPoints="1" noAdjustHandles="1" noChangeArrowheads="1" noChangeShapeType="1" noTextEdit="1"/>
              </p:cNvSpPr>
              <p:nvPr/>
            </p:nvSpPr>
            <p:spPr>
              <a:xfrm>
                <a:off x="2540038" y="3969087"/>
                <a:ext cx="2126533" cy="276999"/>
              </a:xfrm>
              <a:prstGeom prst="rect">
                <a:avLst/>
              </a:prstGeom>
              <a:blipFill>
                <a:blip r:embed="rId4"/>
                <a:stretch>
                  <a:fillRect b="-15217"/>
                </a:stretch>
              </a:blipFill>
            </p:spPr>
            <p:txBody>
              <a:bodyPr/>
              <a:lstStyle/>
              <a:p>
                <a:r>
                  <a:rPr lang="en-US">
                    <a:noFill/>
                  </a:rPr>
                  <a:t> </a:t>
                </a:r>
              </a:p>
            </p:txBody>
          </p:sp>
        </mc:Fallback>
      </mc:AlternateContent>
      <p:cxnSp>
        <p:nvCxnSpPr>
          <p:cNvPr id="151" name="Straight Arrow Connector 150">
            <a:extLst>
              <a:ext uri="{FF2B5EF4-FFF2-40B4-BE49-F238E27FC236}">
                <a16:creationId xmlns:a16="http://schemas.microsoft.com/office/drawing/2014/main" id="{4C3D2C72-F86C-40F5-96D0-F63A2D3C58EF}"/>
              </a:ext>
            </a:extLst>
          </p:cNvPr>
          <p:cNvCxnSpPr/>
          <p:nvPr/>
        </p:nvCxnSpPr>
        <p:spPr>
          <a:xfrm>
            <a:off x="2046666" y="4122245"/>
            <a:ext cx="48946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943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Rectangle 153">
            <a:extLst>
              <a:ext uri="{FF2B5EF4-FFF2-40B4-BE49-F238E27FC236}">
                <a16:creationId xmlns:a16="http://schemas.microsoft.com/office/drawing/2014/main" id="{5D85ECFA-6B9B-4A48-8425-AE33CB8D4A47}"/>
              </a:ext>
            </a:extLst>
          </p:cNvPr>
          <p:cNvSpPr/>
          <p:nvPr/>
        </p:nvSpPr>
        <p:spPr>
          <a:xfrm>
            <a:off x="4884301"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Penalty Method</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riangolo isoscele 67">
            <a:extLst>
              <a:ext uri="{FF2B5EF4-FFF2-40B4-BE49-F238E27FC236}">
                <a16:creationId xmlns:a16="http://schemas.microsoft.com/office/drawing/2014/main" id="{CCCC766B-712A-4128-8E5E-B91863ECA60F}"/>
              </a:ext>
            </a:extLst>
          </p:cNvPr>
          <p:cNvSpPr/>
          <p:nvPr/>
        </p:nvSpPr>
        <p:spPr>
          <a:xfrm>
            <a:off x="6960775"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Triangolo isoscele 67">
            <a:extLst>
              <a:ext uri="{FF2B5EF4-FFF2-40B4-BE49-F238E27FC236}">
                <a16:creationId xmlns:a16="http://schemas.microsoft.com/office/drawing/2014/main" id="{524CFF9B-92BA-4536-B88C-07879FF2698C}"/>
              </a:ext>
            </a:extLst>
          </p:cNvPr>
          <p:cNvSpPr/>
          <p:nvPr/>
        </p:nvSpPr>
        <p:spPr>
          <a:xfrm>
            <a:off x="6792323" y="475051"/>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Triangolo isoscele 67">
            <a:extLst>
              <a:ext uri="{FF2B5EF4-FFF2-40B4-BE49-F238E27FC236}">
                <a16:creationId xmlns:a16="http://schemas.microsoft.com/office/drawing/2014/main" id="{DCE259E4-BE49-4E11-86EE-6B74DAD31455}"/>
              </a:ext>
            </a:extLst>
          </p:cNvPr>
          <p:cNvSpPr/>
          <p:nvPr/>
        </p:nvSpPr>
        <p:spPr>
          <a:xfrm>
            <a:off x="6633194" y="834474"/>
            <a:ext cx="260694" cy="314783"/>
          </a:xfrm>
          <a:prstGeom prst="triangl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6" name="Triangolo isoscele 67">
            <a:extLst>
              <a:ext uri="{FF2B5EF4-FFF2-40B4-BE49-F238E27FC236}">
                <a16:creationId xmlns:a16="http://schemas.microsoft.com/office/drawing/2014/main" id="{EC4A42A7-E01F-40D9-9465-D90348C6E8F6}"/>
              </a:ext>
            </a:extLst>
          </p:cNvPr>
          <p:cNvSpPr/>
          <p:nvPr/>
        </p:nvSpPr>
        <p:spPr>
          <a:xfrm>
            <a:off x="6485268" y="119745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Rectangle 16">
            <a:extLst>
              <a:ext uri="{FF2B5EF4-FFF2-40B4-BE49-F238E27FC236}">
                <a16:creationId xmlns:a16="http://schemas.microsoft.com/office/drawing/2014/main" id="{0E3B4585-D6D0-48E2-A3C6-2B1D94CBF8BF}"/>
              </a:ext>
            </a:extLst>
          </p:cNvPr>
          <p:cNvSpPr/>
          <p:nvPr/>
        </p:nvSpPr>
        <p:spPr>
          <a:xfrm>
            <a:off x="7091121" y="112075"/>
            <a:ext cx="1872990"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18" name="Rectangle 17">
            <a:extLst>
              <a:ext uri="{FF2B5EF4-FFF2-40B4-BE49-F238E27FC236}">
                <a16:creationId xmlns:a16="http://schemas.microsoft.com/office/drawing/2014/main" id="{5BB46AC3-5B2F-4DE4-A1AF-097D29FE6421}"/>
              </a:ext>
            </a:extLst>
          </p:cNvPr>
          <p:cNvSpPr/>
          <p:nvPr/>
        </p:nvSpPr>
        <p:spPr>
          <a:xfrm>
            <a:off x="6926052" y="475051"/>
            <a:ext cx="1872991"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0" name="Rectangle 19">
            <a:extLst>
              <a:ext uri="{FF2B5EF4-FFF2-40B4-BE49-F238E27FC236}">
                <a16:creationId xmlns:a16="http://schemas.microsoft.com/office/drawing/2014/main" id="{6F88D4B4-AA3C-4EB6-B541-E898FBDC2D5B}"/>
              </a:ext>
            </a:extLst>
          </p:cNvPr>
          <p:cNvSpPr/>
          <p:nvPr/>
        </p:nvSpPr>
        <p:spPr>
          <a:xfrm>
            <a:off x="6766923" y="838027"/>
            <a:ext cx="1872990" cy="31123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1" name="Rectangle 20">
            <a:extLst>
              <a:ext uri="{FF2B5EF4-FFF2-40B4-BE49-F238E27FC236}">
                <a16:creationId xmlns:a16="http://schemas.microsoft.com/office/drawing/2014/main" id="{0776B590-7C05-4AC6-8E6E-DCD23D166B6E}"/>
              </a:ext>
            </a:extLst>
          </p:cNvPr>
          <p:cNvSpPr/>
          <p:nvPr/>
        </p:nvSpPr>
        <p:spPr>
          <a:xfrm>
            <a:off x="6615615" y="1197450"/>
            <a:ext cx="1872990"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2" name="Straight Connector 21">
            <a:extLst>
              <a:ext uri="{FF2B5EF4-FFF2-40B4-BE49-F238E27FC236}">
                <a16:creationId xmlns:a16="http://schemas.microsoft.com/office/drawing/2014/main" id="{E6F5D9DC-88B7-4420-91BF-1C147892500B}"/>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3" name="Triangolo isoscele 67">
            <a:extLst>
              <a:ext uri="{FF2B5EF4-FFF2-40B4-BE49-F238E27FC236}">
                <a16:creationId xmlns:a16="http://schemas.microsoft.com/office/drawing/2014/main" id="{55A56771-AB45-4BC6-BBD4-D83CAAB9B55B}"/>
              </a:ext>
            </a:extLst>
          </p:cNvPr>
          <p:cNvSpPr/>
          <p:nvPr/>
        </p:nvSpPr>
        <p:spPr>
          <a:xfrm rot="10800000">
            <a:off x="8358258" y="119745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5" name="Triangolo isoscele 67">
            <a:extLst>
              <a:ext uri="{FF2B5EF4-FFF2-40B4-BE49-F238E27FC236}">
                <a16:creationId xmlns:a16="http://schemas.microsoft.com/office/drawing/2014/main" id="{1997ACD2-2DE2-4376-8982-EAD2404E4A5D}"/>
              </a:ext>
            </a:extLst>
          </p:cNvPr>
          <p:cNvSpPr/>
          <p:nvPr/>
        </p:nvSpPr>
        <p:spPr>
          <a:xfrm rot="10800000">
            <a:off x="8512948" y="837476"/>
            <a:ext cx="260694" cy="314783"/>
          </a:xfrm>
          <a:prstGeom prst="triangl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6" name="Triangolo isoscele 67">
            <a:extLst>
              <a:ext uri="{FF2B5EF4-FFF2-40B4-BE49-F238E27FC236}">
                <a16:creationId xmlns:a16="http://schemas.microsoft.com/office/drawing/2014/main" id="{9FA60418-B6E1-46C2-ADAB-53FB147CFE93}"/>
              </a:ext>
            </a:extLst>
          </p:cNvPr>
          <p:cNvSpPr/>
          <p:nvPr/>
        </p:nvSpPr>
        <p:spPr>
          <a:xfrm rot="10800000">
            <a:off x="8668695" y="474500"/>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Triangolo isoscele 67">
            <a:extLst>
              <a:ext uri="{FF2B5EF4-FFF2-40B4-BE49-F238E27FC236}">
                <a16:creationId xmlns:a16="http://schemas.microsoft.com/office/drawing/2014/main" id="{9A687889-FAB6-43E7-8785-C1CEF5E50F8F}"/>
              </a:ext>
            </a:extLst>
          </p:cNvPr>
          <p:cNvSpPr/>
          <p:nvPr/>
        </p:nvSpPr>
        <p:spPr>
          <a:xfrm rot="10800000">
            <a:off x="8833764"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8" name="Left Bracket 27">
            <a:extLst>
              <a:ext uri="{FF2B5EF4-FFF2-40B4-BE49-F238E27FC236}">
                <a16:creationId xmlns:a16="http://schemas.microsoft.com/office/drawing/2014/main" id="{D35AA6FD-6FAD-4C16-9574-B61091D88B50}"/>
              </a:ext>
            </a:extLst>
          </p:cNvPr>
          <p:cNvSpPr/>
          <p:nvPr/>
        </p:nvSpPr>
        <p:spPr>
          <a:xfrm rot="10800000">
            <a:off x="5219783" y="248855"/>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a:extLst>
              <a:ext uri="{FF2B5EF4-FFF2-40B4-BE49-F238E27FC236}">
                <a16:creationId xmlns:a16="http://schemas.microsoft.com/office/drawing/2014/main" id="{9C69ADE6-93D4-4210-8855-FDCA4DCB70F0}"/>
              </a:ext>
            </a:extLst>
          </p:cNvPr>
          <p:cNvSpPr/>
          <p:nvPr/>
        </p:nvSpPr>
        <p:spPr>
          <a:xfrm>
            <a:off x="4469128"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BFCF4FD-FAB7-4889-9176-37A2F15DF869}"/>
              </a:ext>
            </a:extLst>
          </p:cNvPr>
          <p:cNvSpPr/>
          <p:nvPr/>
        </p:nvSpPr>
        <p:spPr>
          <a:xfrm>
            <a:off x="4609766"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37A2D3E-4E68-42D9-9743-1C413AF2C54B}"/>
              </a:ext>
            </a:extLst>
          </p:cNvPr>
          <p:cNvSpPr/>
          <p:nvPr/>
        </p:nvSpPr>
        <p:spPr>
          <a:xfrm>
            <a:off x="4746943"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512012F-FDCE-4918-8B14-EC0E0BC55F40}"/>
              </a:ext>
            </a:extLst>
          </p:cNvPr>
          <p:cNvSpPr/>
          <p:nvPr/>
        </p:nvSpPr>
        <p:spPr>
          <a:xfrm>
            <a:off x="4879961"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5CFA1821-AD31-4FA9-9FA1-16DE376A4EA3}"/>
              </a:ext>
            </a:extLst>
          </p:cNvPr>
          <p:cNvSpPr/>
          <p:nvPr/>
        </p:nvSpPr>
        <p:spPr>
          <a:xfrm>
            <a:off x="5013540"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B4BB0B7-7AA5-48B1-9A6D-A7FD6F586279}"/>
              </a:ext>
            </a:extLst>
          </p:cNvPr>
          <p:cNvSpPr/>
          <p:nvPr/>
        </p:nvSpPr>
        <p:spPr>
          <a:xfrm>
            <a:off x="5147269" y="32331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BF18C1F-FD67-4FA8-840D-6DD3EAA98618}"/>
              </a:ext>
            </a:extLst>
          </p:cNvPr>
          <p:cNvSpPr/>
          <p:nvPr/>
        </p:nvSpPr>
        <p:spPr>
          <a:xfrm>
            <a:off x="4469128"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542AD02E-C592-46B2-8349-6A0418000614}"/>
              </a:ext>
            </a:extLst>
          </p:cNvPr>
          <p:cNvSpPr/>
          <p:nvPr/>
        </p:nvSpPr>
        <p:spPr>
          <a:xfrm>
            <a:off x="4609766"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5AE6618-10C3-4131-9461-625EEC8CC807}"/>
              </a:ext>
            </a:extLst>
          </p:cNvPr>
          <p:cNvSpPr/>
          <p:nvPr/>
        </p:nvSpPr>
        <p:spPr>
          <a:xfrm>
            <a:off x="4746943"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335A2C2-69E1-4B5D-BBF2-87A9E1A6F22C}"/>
              </a:ext>
            </a:extLst>
          </p:cNvPr>
          <p:cNvSpPr/>
          <p:nvPr/>
        </p:nvSpPr>
        <p:spPr>
          <a:xfrm>
            <a:off x="4879961"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4D7E3828-5310-4628-8920-35ED484B5145}"/>
              </a:ext>
            </a:extLst>
          </p:cNvPr>
          <p:cNvSpPr/>
          <p:nvPr/>
        </p:nvSpPr>
        <p:spPr>
          <a:xfrm>
            <a:off x="5013540"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AEE589CA-F441-4303-990D-90E556DCB2A8}"/>
              </a:ext>
            </a:extLst>
          </p:cNvPr>
          <p:cNvSpPr/>
          <p:nvPr/>
        </p:nvSpPr>
        <p:spPr>
          <a:xfrm>
            <a:off x="5147269" y="450527"/>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8AB92057-5267-4A64-B2A1-4F139CA2A8B1}"/>
              </a:ext>
            </a:extLst>
          </p:cNvPr>
          <p:cNvSpPr/>
          <p:nvPr/>
        </p:nvSpPr>
        <p:spPr>
          <a:xfrm>
            <a:off x="4469128"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92F98039-96C5-4B88-B3B3-34405BDA9EBD}"/>
              </a:ext>
            </a:extLst>
          </p:cNvPr>
          <p:cNvSpPr/>
          <p:nvPr/>
        </p:nvSpPr>
        <p:spPr>
          <a:xfrm>
            <a:off x="4609766"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708991E-9E3A-487C-B67B-6FB12E2B4D47}"/>
              </a:ext>
            </a:extLst>
          </p:cNvPr>
          <p:cNvSpPr/>
          <p:nvPr/>
        </p:nvSpPr>
        <p:spPr>
          <a:xfrm>
            <a:off x="4746943"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6F363F09-CB47-4FBE-AFA8-D262AD5D49CD}"/>
              </a:ext>
            </a:extLst>
          </p:cNvPr>
          <p:cNvSpPr/>
          <p:nvPr/>
        </p:nvSpPr>
        <p:spPr>
          <a:xfrm>
            <a:off x="4879961"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7C32DBA-D1E3-4F23-9CFF-490581E74681}"/>
              </a:ext>
            </a:extLst>
          </p:cNvPr>
          <p:cNvSpPr/>
          <p:nvPr/>
        </p:nvSpPr>
        <p:spPr>
          <a:xfrm>
            <a:off x="5013540"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E9E05186-67CA-4C99-ADF7-E707A48FDF1C}"/>
              </a:ext>
            </a:extLst>
          </p:cNvPr>
          <p:cNvSpPr/>
          <p:nvPr/>
        </p:nvSpPr>
        <p:spPr>
          <a:xfrm>
            <a:off x="5147269" y="5781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1239EF7-1DF9-4000-8BDD-C4D929C170F6}"/>
              </a:ext>
            </a:extLst>
          </p:cNvPr>
          <p:cNvSpPr/>
          <p:nvPr/>
        </p:nvSpPr>
        <p:spPr>
          <a:xfrm>
            <a:off x="4469128"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9506748-2647-47D8-8C60-74EE22B5E212}"/>
              </a:ext>
            </a:extLst>
          </p:cNvPr>
          <p:cNvSpPr/>
          <p:nvPr/>
        </p:nvSpPr>
        <p:spPr>
          <a:xfrm>
            <a:off x="4609766"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ABF473D-2ACB-453E-B6D8-B90DBF9A57A3}"/>
              </a:ext>
            </a:extLst>
          </p:cNvPr>
          <p:cNvSpPr/>
          <p:nvPr/>
        </p:nvSpPr>
        <p:spPr>
          <a:xfrm>
            <a:off x="4746943"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0AD463D-B26D-4B1F-91E3-FBA90873D820}"/>
              </a:ext>
            </a:extLst>
          </p:cNvPr>
          <p:cNvSpPr/>
          <p:nvPr/>
        </p:nvSpPr>
        <p:spPr>
          <a:xfrm>
            <a:off x="4879961"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9E8C5137-9E6C-4E87-BE77-6661B716E3DD}"/>
              </a:ext>
            </a:extLst>
          </p:cNvPr>
          <p:cNvSpPr/>
          <p:nvPr/>
        </p:nvSpPr>
        <p:spPr>
          <a:xfrm>
            <a:off x="5013540"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76B4F642-088E-4D00-8D58-3E9F764A7309}"/>
              </a:ext>
            </a:extLst>
          </p:cNvPr>
          <p:cNvSpPr/>
          <p:nvPr/>
        </p:nvSpPr>
        <p:spPr>
          <a:xfrm>
            <a:off x="5147269" y="70811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0879D52-4CB7-4D7E-9645-1F0EB9FB5F7D}"/>
              </a:ext>
            </a:extLst>
          </p:cNvPr>
          <p:cNvSpPr/>
          <p:nvPr/>
        </p:nvSpPr>
        <p:spPr>
          <a:xfrm>
            <a:off x="4469128"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CDEB351C-BB4C-48FA-9543-F6A0A79B90DF}"/>
              </a:ext>
            </a:extLst>
          </p:cNvPr>
          <p:cNvSpPr/>
          <p:nvPr/>
        </p:nvSpPr>
        <p:spPr>
          <a:xfrm>
            <a:off x="4609766"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4BA1C4D-807E-4635-B321-18AF64812714}"/>
              </a:ext>
            </a:extLst>
          </p:cNvPr>
          <p:cNvSpPr/>
          <p:nvPr/>
        </p:nvSpPr>
        <p:spPr>
          <a:xfrm>
            <a:off x="4746943"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FC422055-2D73-4523-8DB3-9C735157BD3D}"/>
              </a:ext>
            </a:extLst>
          </p:cNvPr>
          <p:cNvSpPr/>
          <p:nvPr/>
        </p:nvSpPr>
        <p:spPr>
          <a:xfrm>
            <a:off x="4879961"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BCB8B35F-D5F7-4146-A015-FB53A3A1F08F}"/>
              </a:ext>
            </a:extLst>
          </p:cNvPr>
          <p:cNvSpPr/>
          <p:nvPr/>
        </p:nvSpPr>
        <p:spPr>
          <a:xfrm>
            <a:off x="5013540"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14840EC5-B1CB-46C7-BFEF-E5A7D856C0F7}"/>
              </a:ext>
            </a:extLst>
          </p:cNvPr>
          <p:cNvSpPr/>
          <p:nvPr/>
        </p:nvSpPr>
        <p:spPr>
          <a:xfrm>
            <a:off x="5147269" y="84087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D96BD9B6-C530-4F53-B447-D672B6FC4E41}"/>
              </a:ext>
            </a:extLst>
          </p:cNvPr>
          <p:cNvSpPr/>
          <p:nvPr/>
        </p:nvSpPr>
        <p:spPr>
          <a:xfrm>
            <a:off x="4469128"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6EAAC33E-7A82-40A6-A99D-E4A8158F2836}"/>
              </a:ext>
            </a:extLst>
          </p:cNvPr>
          <p:cNvSpPr/>
          <p:nvPr/>
        </p:nvSpPr>
        <p:spPr>
          <a:xfrm>
            <a:off x="4609766"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BFD4DD91-FAAC-437E-BFF8-5D0DFD2EC34C}"/>
              </a:ext>
            </a:extLst>
          </p:cNvPr>
          <p:cNvSpPr/>
          <p:nvPr/>
        </p:nvSpPr>
        <p:spPr>
          <a:xfrm>
            <a:off x="4746943"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A4273C7F-E297-4601-8971-5FA759A3056F}"/>
              </a:ext>
            </a:extLst>
          </p:cNvPr>
          <p:cNvSpPr/>
          <p:nvPr/>
        </p:nvSpPr>
        <p:spPr>
          <a:xfrm>
            <a:off x="5013540"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656DDBB0-6D6A-450C-9673-8346A63F4924}"/>
              </a:ext>
            </a:extLst>
          </p:cNvPr>
          <p:cNvSpPr/>
          <p:nvPr/>
        </p:nvSpPr>
        <p:spPr>
          <a:xfrm>
            <a:off x="5147269" y="973638"/>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A03A4F0A-A64C-41A4-B0C5-40B6193D3834}"/>
              </a:ext>
            </a:extLst>
          </p:cNvPr>
          <p:cNvSpPr/>
          <p:nvPr/>
        </p:nvSpPr>
        <p:spPr>
          <a:xfrm>
            <a:off x="4469128"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04E3FDE8-2944-4088-8C50-5DE89885BBDA}"/>
              </a:ext>
            </a:extLst>
          </p:cNvPr>
          <p:cNvSpPr/>
          <p:nvPr/>
        </p:nvSpPr>
        <p:spPr>
          <a:xfrm>
            <a:off x="4609766"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8D8520AA-6594-4DC6-A4FE-91535A095152}"/>
              </a:ext>
            </a:extLst>
          </p:cNvPr>
          <p:cNvSpPr/>
          <p:nvPr/>
        </p:nvSpPr>
        <p:spPr>
          <a:xfrm>
            <a:off x="4746943"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C097FBF5-7CD9-4D60-8497-3C43E3C0ECB2}"/>
              </a:ext>
            </a:extLst>
          </p:cNvPr>
          <p:cNvSpPr/>
          <p:nvPr/>
        </p:nvSpPr>
        <p:spPr>
          <a:xfrm>
            <a:off x="4879961"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5A9A45F4-B9C0-4AC6-B167-929EC5ADD5EA}"/>
              </a:ext>
            </a:extLst>
          </p:cNvPr>
          <p:cNvSpPr/>
          <p:nvPr/>
        </p:nvSpPr>
        <p:spPr>
          <a:xfrm>
            <a:off x="5013540"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DE791C9A-B146-4299-8A9F-B07617A09D13}"/>
              </a:ext>
            </a:extLst>
          </p:cNvPr>
          <p:cNvSpPr/>
          <p:nvPr/>
        </p:nvSpPr>
        <p:spPr>
          <a:xfrm>
            <a:off x="5147269" y="1099845"/>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eft Bracket 77">
            <a:extLst>
              <a:ext uri="{FF2B5EF4-FFF2-40B4-BE49-F238E27FC236}">
                <a16:creationId xmlns:a16="http://schemas.microsoft.com/office/drawing/2014/main" id="{7AE2F418-C7DA-4733-9E26-9983D276AEB7}"/>
              </a:ext>
            </a:extLst>
          </p:cNvPr>
          <p:cNvSpPr/>
          <p:nvPr/>
        </p:nvSpPr>
        <p:spPr>
          <a:xfrm>
            <a:off x="4370457" y="246054"/>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 name="Group 1">
            <a:extLst>
              <a:ext uri="{FF2B5EF4-FFF2-40B4-BE49-F238E27FC236}">
                <a16:creationId xmlns:a16="http://schemas.microsoft.com/office/drawing/2014/main" id="{BFD9E2F6-288B-4DA9-82E6-28CB9909A5ED}"/>
              </a:ext>
            </a:extLst>
          </p:cNvPr>
          <p:cNvGrpSpPr/>
          <p:nvPr/>
        </p:nvGrpSpPr>
        <p:grpSpPr>
          <a:xfrm>
            <a:off x="4472677" y="325303"/>
            <a:ext cx="779109" cy="877498"/>
            <a:chOff x="4621528" y="475715"/>
            <a:chExt cx="779109" cy="877498"/>
          </a:xfrm>
        </p:grpSpPr>
        <p:sp>
          <p:nvSpPr>
            <p:cNvPr id="110" name="Rectangle 109">
              <a:extLst>
                <a:ext uri="{FF2B5EF4-FFF2-40B4-BE49-F238E27FC236}">
                  <a16:creationId xmlns:a16="http://schemas.microsoft.com/office/drawing/2014/main" id="{41498EAC-3B54-4EDF-B749-A34497C9FDA2}"/>
                </a:ext>
              </a:extLst>
            </p:cNvPr>
            <p:cNvSpPr/>
            <p:nvPr/>
          </p:nvSpPr>
          <p:spPr>
            <a:xfrm>
              <a:off x="4621528"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E782E30D-EDD8-4A33-BADF-BAF4EAF4E77E}"/>
                </a:ext>
              </a:extLst>
            </p:cNvPr>
            <p:cNvSpPr/>
            <p:nvPr/>
          </p:nvSpPr>
          <p:spPr>
            <a:xfrm>
              <a:off x="4762166"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55582B57-DB9D-4CDF-8E62-12190041953E}"/>
                </a:ext>
              </a:extLst>
            </p:cNvPr>
            <p:cNvSpPr/>
            <p:nvPr/>
          </p:nvSpPr>
          <p:spPr>
            <a:xfrm>
              <a:off x="4899343"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F8D42095-B46E-4887-9D01-085CE0C0C8EA}"/>
                </a:ext>
              </a:extLst>
            </p:cNvPr>
            <p:cNvSpPr/>
            <p:nvPr/>
          </p:nvSpPr>
          <p:spPr>
            <a:xfrm>
              <a:off x="5032361"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5DA9EC8F-E1CD-4D04-8F61-7EBAD6286153}"/>
                </a:ext>
              </a:extLst>
            </p:cNvPr>
            <p:cNvSpPr/>
            <p:nvPr/>
          </p:nvSpPr>
          <p:spPr>
            <a:xfrm>
              <a:off x="5165940"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411F24C5-3027-4828-BF44-3BB2802D2955}"/>
                </a:ext>
              </a:extLst>
            </p:cNvPr>
            <p:cNvSpPr/>
            <p:nvPr/>
          </p:nvSpPr>
          <p:spPr>
            <a:xfrm>
              <a:off x="5299669" y="47571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a:extLst>
                <a:ext uri="{FF2B5EF4-FFF2-40B4-BE49-F238E27FC236}">
                  <a16:creationId xmlns:a16="http://schemas.microsoft.com/office/drawing/2014/main" id="{131BE096-909B-47D9-ACEA-64FBDEB9CCAE}"/>
                </a:ext>
              </a:extLst>
            </p:cNvPr>
            <p:cNvSpPr/>
            <p:nvPr/>
          </p:nvSpPr>
          <p:spPr>
            <a:xfrm>
              <a:off x="4621528" y="602927"/>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a:extLst>
                <a:ext uri="{FF2B5EF4-FFF2-40B4-BE49-F238E27FC236}">
                  <a16:creationId xmlns:a16="http://schemas.microsoft.com/office/drawing/2014/main" id="{E3F51281-C4A1-433B-AEF7-DCA7EB056F35}"/>
                </a:ext>
              </a:extLst>
            </p:cNvPr>
            <p:cNvSpPr/>
            <p:nvPr/>
          </p:nvSpPr>
          <p:spPr>
            <a:xfrm>
              <a:off x="4762166" y="602927"/>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a:extLst>
                <a:ext uri="{FF2B5EF4-FFF2-40B4-BE49-F238E27FC236}">
                  <a16:creationId xmlns:a16="http://schemas.microsoft.com/office/drawing/2014/main" id="{6DEF0E8A-E2A7-49C3-9C29-C3AE45D413E4}"/>
                </a:ext>
              </a:extLst>
            </p:cNvPr>
            <p:cNvSpPr/>
            <p:nvPr/>
          </p:nvSpPr>
          <p:spPr>
            <a:xfrm>
              <a:off x="5032361" y="602927"/>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a:extLst>
                <a:ext uri="{FF2B5EF4-FFF2-40B4-BE49-F238E27FC236}">
                  <a16:creationId xmlns:a16="http://schemas.microsoft.com/office/drawing/2014/main" id="{550BDE33-FF0A-4AB4-9A0F-4B617F6B6713}"/>
                </a:ext>
              </a:extLst>
            </p:cNvPr>
            <p:cNvSpPr/>
            <p:nvPr/>
          </p:nvSpPr>
          <p:spPr>
            <a:xfrm>
              <a:off x="5165940" y="602927"/>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a:extLst>
                <a:ext uri="{FF2B5EF4-FFF2-40B4-BE49-F238E27FC236}">
                  <a16:creationId xmlns:a16="http://schemas.microsoft.com/office/drawing/2014/main" id="{EC2E037B-9EDF-4514-B0E8-94CA5CB00E5B}"/>
                </a:ext>
              </a:extLst>
            </p:cNvPr>
            <p:cNvSpPr/>
            <p:nvPr/>
          </p:nvSpPr>
          <p:spPr>
            <a:xfrm>
              <a:off x="5299669" y="602927"/>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a:extLst>
                <a:ext uri="{FF2B5EF4-FFF2-40B4-BE49-F238E27FC236}">
                  <a16:creationId xmlns:a16="http://schemas.microsoft.com/office/drawing/2014/main" id="{5C9A3D4A-4934-4004-9B59-653DBCA20BFA}"/>
                </a:ext>
              </a:extLst>
            </p:cNvPr>
            <p:cNvSpPr/>
            <p:nvPr/>
          </p:nvSpPr>
          <p:spPr>
            <a:xfrm>
              <a:off x="4621528"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a:extLst>
                <a:ext uri="{FF2B5EF4-FFF2-40B4-BE49-F238E27FC236}">
                  <a16:creationId xmlns:a16="http://schemas.microsoft.com/office/drawing/2014/main" id="{DEA752A9-D9C9-4B4C-998C-749275D31760}"/>
                </a:ext>
              </a:extLst>
            </p:cNvPr>
            <p:cNvSpPr/>
            <p:nvPr/>
          </p:nvSpPr>
          <p:spPr>
            <a:xfrm>
              <a:off x="4762166"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a:extLst>
                <a:ext uri="{FF2B5EF4-FFF2-40B4-BE49-F238E27FC236}">
                  <a16:creationId xmlns:a16="http://schemas.microsoft.com/office/drawing/2014/main" id="{7D0522A4-7B61-4C8C-A897-1D052453E98F}"/>
                </a:ext>
              </a:extLst>
            </p:cNvPr>
            <p:cNvSpPr/>
            <p:nvPr/>
          </p:nvSpPr>
          <p:spPr>
            <a:xfrm>
              <a:off x="4899343"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11255128-5C7D-4A6E-B26F-D81B768A63ED}"/>
                </a:ext>
              </a:extLst>
            </p:cNvPr>
            <p:cNvSpPr/>
            <p:nvPr/>
          </p:nvSpPr>
          <p:spPr>
            <a:xfrm>
              <a:off x="5032361"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a:extLst>
                <a:ext uri="{FF2B5EF4-FFF2-40B4-BE49-F238E27FC236}">
                  <a16:creationId xmlns:a16="http://schemas.microsoft.com/office/drawing/2014/main" id="{56A7F873-E0F9-4670-B1A1-CD5EC7BD2590}"/>
                </a:ext>
              </a:extLst>
            </p:cNvPr>
            <p:cNvSpPr/>
            <p:nvPr/>
          </p:nvSpPr>
          <p:spPr>
            <a:xfrm>
              <a:off x="5165940"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A307221F-6948-4D2B-92B6-810E48A12B84}"/>
                </a:ext>
              </a:extLst>
            </p:cNvPr>
            <p:cNvSpPr/>
            <p:nvPr/>
          </p:nvSpPr>
          <p:spPr>
            <a:xfrm>
              <a:off x="5299669" y="730584"/>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a:extLst>
                <a:ext uri="{FF2B5EF4-FFF2-40B4-BE49-F238E27FC236}">
                  <a16:creationId xmlns:a16="http://schemas.microsoft.com/office/drawing/2014/main" id="{93E9784C-A432-4906-9ABA-373214B4EF4F}"/>
                </a:ext>
              </a:extLst>
            </p:cNvPr>
            <p:cNvSpPr/>
            <p:nvPr/>
          </p:nvSpPr>
          <p:spPr>
            <a:xfrm>
              <a:off x="4621528" y="86051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3C9FFD6C-4E0F-4B4B-A9DE-C2096145DB39}"/>
                </a:ext>
              </a:extLst>
            </p:cNvPr>
            <p:cNvSpPr/>
            <p:nvPr/>
          </p:nvSpPr>
          <p:spPr>
            <a:xfrm>
              <a:off x="4762166" y="86051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a:extLst>
                <a:ext uri="{FF2B5EF4-FFF2-40B4-BE49-F238E27FC236}">
                  <a16:creationId xmlns:a16="http://schemas.microsoft.com/office/drawing/2014/main" id="{F7CDED1D-B6BB-45E9-A5A5-592F9F9302C8}"/>
                </a:ext>
              </a:extLst>
            </p:cNvPr>
            <p:cNvSpPr/>
            <p:nvPr/>
          </p:nvSpPr>
          <p:spPr>
            <a:xfrm>
              <a:off x="4899343" y="86051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a:extLst>
                <a:ext uri="{FF2B5EF4-FFF2-40B4-BE49-F238E27FC236}">
                  <a16:creationId xmlns:a16="http://schemas.microsoft.com/office/drawing/2014/main" id="{4F283415-536A-474C-B7C9-83D2F3B33A74}"/>
                </a:ext>
              </a:extLst>
            </p:cNvPr>
            <p:cNvSpPr/>
            <p:nvPr/>
          </p:nvSpPr>
          <p:spPr>
            <a:xfrm>
              <a:off x="5032361" y="86051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0DFDA243-58DA-41B6-88ED-62F456E342B3}"/>
                </a:ext>
              </a:extLst>
            </p:cNvPr>
            <p:cNvSpPr/>
            <p:nvPr/>
          </p:nvSpPr>
          <p:spPr>
            <a:xfrm>
              <a:off x="5299669" y="86051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a:extLst>
                <a:ext uri="{FF2B5EF4-FFF2-40B4-BE49-F238E27FC236}">
                  <a16:creationId xmlns:a16="http://schemas.microsoft.com/office/drawing/2014/main" id="{6F4891FD-8AA7-4737-9DCB-0C8BDD11DD64}"/>
                </a:ext>
              </a:extLst>
            </p:cNvPr>
            <p:cNvSpPr/>
            <p:nvPr/>
          </p:nvSpPr>
          <p:spPr>
            <a:xfrm>
              <a:off x="4621528" y="99327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a:extLst>
                <a:ext uri="{FF2B5EF4-FFF2-40B4-BE49-F238E27FC236}">
                  <a16:creationId xmlns:a16="http://schemas.microsoft.com/office/drawing/2014/main" id="{B0DAA151-EC7A-4917-88A6-CDAC23227FB2}"/>
                </a:ext>
              </a:extLst>
            </p:cNvPr>
            <p:cNvSpPr/>
            <p:nvPr/>
          </p:nvSpPr>
          <p:spPr>
            <a:xfrm>
              <a:off x="4899343" y="99327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99864D65-0E2E-4F5C-AB31-F56F8AB3B3EB}"/>
                </a:ext>
              </a:extLst>
            </p:cNvPr>
            <p:cNvSpPr/>
            <p:nvPr/>
          </p:nvSpPr>
          <p:spPr>
            <a:xfrm>
              <a:off x="5032361" y="99327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a:extLst>
                <a:ext uri="{FF2B5EF4-FFF2-40B4-BE49-F238E27FC236}">
                  <a16:creationId xmlns:a16="http://schemas.microsoft.com/office/drawing/2014/main" id="{2C788539-3887-4E81-86EA-3DE86E283E6F}"/>
                </a:ext>
              </a:extLst>
            </p:cNvPr>
            <p:cNvSpPr/>
            <p:nvPr/>
          </p:nvSpPr>
          <p:spPr>
            <a:xfrm>
              <a:off x="5165940" y="99327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2D85151F-63BF-40FE-AC2D-CE57BCC9E2D0}"/>
                </a:ext>
              </a:extLst>
            </p:cNvPr>
            <p:cNvSpPr/>
            <p:nvPr/>
          </p:nvSpPr>
          <p:spPr>
            <a:xfrm>
              <a:off x="5299669" y="99327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a:extLst>
                <a:ext uri="{FF2B5EF4-FFF2-40B4-BE49-F238E27FC236}">
                  <a16:creationId xmlns:a16="http://schemas.microsoft.com/office/drawing/2014/main" id="{F75FFBF7-5A56-483E-AECD-44E2A3708A68}"/>
                </a:ext>
              </a:extLst>
            </p:cNvPr>
            <p:cNvSpPr/>
            <p:nvPr/>
          </p:nvSpPr>
          <p:spPr>
            <a:xfrm>
              <a:off x="4621528" y="112603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Rectangle 140">
              <a:extLst>
                <a:ext uri="{FF2B5EF4-FFF2-40B4-BE49-F238E27FC236}">
                  <a16:creationId xmlns:a16="http://schemas.microsoft.com/office/drawing/2014/main" id="{26A47263-69DF-487E-AD11-F9AB34BA5A9B}"/>
                </a:ext>
              </a:extLst>
            </p:cNvPr>
            <p:cNvSpPr/>
            <p:nvPr/>
          </p:nvSpPr>
          <p:spPr>
            <a:xfrm>
              <a:off x="4762166" y="112603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a:extLst>
                <a:ext uri="{FF2B5EF4-FFF2-40B4-BE49-F238E27FC236}">
                  <a16:creationId xmlns:a16="http://schemas.microsoft.com/office/drawing/2014/main" id="{989CA8A0-DEC8-450C-A0ED-97BB834C574B}"/>
                </a:ext>
              </a:extLst>
            </p:cNvPr>
            <p:cNvSpPr/>
            <p:nvPr/>
          </p:nvSpPr>
          <p:spPr>
            <a:xfrm>
              <a:off x="5032361" y="112603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a:extLst>
                <a:ext uri="{FF2B5EF4-FFF2-40B4-BE49-F238E27FC236}">
                  <a16:creationId xmlns:a16="http://schemas.microsoft.com/office/drawing/2014/main" id="{37098439-72B5-477E-9A6D-F9039A71B0FA}"/>
                </a:ext>
              </a:extLst>
            </p:cNvPr>
            <p:cNvSpPr/>
            <p:nvPr/>
          </p:nvSpPr>
          <p:spPr>
            <a:xfrm>
              <a:off x="5165940" y="112603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FAB12D4B-9794-46CC-8F58-006A80294AD1}"/>
                </a:ext>
              </a:extLst>
            </p:cNvPr>
            <p:cNvSpPr/>
            <p:nvPr/>
          </p:nvSpPr>
          <p:spPr>
            <a:xfrm>
              <a:off x="5299669" y="1126038"/>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a:extLst>
                <a:ext uri="{FF2B5EF4-FFF2-40B4-BE49-F238E27FC236}">
                  <a16:creationId xmlns:a16="http://schemas.microsoft.com/office/drawing/2014/main" id="{159EADC4-B1C9-449E-9755-E0A006CD3704}"/>
                </a:ext>
              </a:extLst>
            </p:cNvPr>
            <p:cNvSpPr/>
            <p:nvPr/>
          </p:nvSpPr>
          <p:spPr>
            <a:xfrm>
              <a:off x="4621528"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a:extLst>
                <a:ext uri="{FF2B5EF4-FFF2-40B4-BE49-F238E27FC236}">
                  <a16:creationId xmlns:a16="http://schemas.microsoft.com/office/drawing/2014/main" id="{4BD419AE-AF33-40D3-831E-5ACCBC8D4A77}"/>
                </a:ext>
              </a:extLst>
            </p:cNvPr>
            <p:cNvSpPr/>
            <p:nvPr/>
          </p:nvSpPr>
          <p:spPr>
            <a:xfrm>
              <a:off x="4762166"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B99C567C-EC57-426B-9055-3138C1F06430}"/>
                </a:ext>
              </a:extLst>
            </p:cNvPr>
            <p:cNvSpPr/>
            <p:nvPr/>
          </p:nvSpPr>
          <p:spPr>
            <a:xfrm>
              <a:off x="4899343"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8B7B07BF-895C-4351-B4A4-F4F54DB18F41}"/>
                </a:ext>
              </a:extLst>
            </p:cNvPr>
            <p:cNvSpPr/>
            <p:nvPr/>
          </p:nvSpPr>
          <p:spPr>
            <a:xfrm>
              <a:off x="5032361"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a:extLst>
                <a:ext uri="{FF2B5EF4-FFF2-40B4-BE49-F238E27FC236}">
                  <a16:creationId xmlns:a16="http://schemas.microsoft.com/office/drawing/2014/main" id="{2C426725-74B8-4D61-BED1-CCE8D60867A5}"/>
                </a:ext>
              </a:extLst>
            </p:cNvPr>
            <p:cNvSpPr/>
            <p:nvPr/>
          </p:nvSpPr>
          <p:spPr>
            <a:xfrm>
              <a:off x="5165940"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Rectangle 150">
              <a:extLst>
                <a:ext uri="{FF2B5EF4-FFF2-40B4-BE49-F238E27FC236}">
                  <a16:creationId xmlns:a16="http://schemas.microsoft.com/office/drawing/2014/main" id="{6C4119C1-5F95-453E-ABAA-8A69938026FC}"/>
                </a:ext>
              </a:extLst>
            </p:cNvPr>
            <p:cNvSpPr/>
            <p:nvPr/>
          </p:nvSpPr>
          <p:spPr>
            <a:xfrm>
              <a:off x="5299669" y="1252245"/>
              <a:ext cx="100968" cy="10096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2" name="Left Bracket 151">
            <a:extLst>
              <a:ext uri="{FF2B5EF4-FFF2-40B4-BE49-F238E27FC236}">
                <a16:creationId xmlns:a16="http://schemas.microsoft.com/office/drawing/2014/main" id="{F7667369-5DB9-45E2-A9E3-BB9196309916}"/>
              </a:ext>
            </a:extLst>
          </p:cNvPr>
          <p:cNvSpPr/>
          <p:nvPr/>
        </p:nvSpPr>
        <p:spPr>
          <a:xfrm rot="10800000">
            <a:off x="5214609" y="250498"/>
            <a:ext cx="119903" cy="1031721"/>
          </a:xfrm>
          <a:prstGeom prst="leftBracket">
            <a:avLst>
              <a:gd name="adj"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3" name="Left Bracket 152">
            <a:extLst>
              <a:ext uri="{FF2B5EF4-FFF2-40B4-BE49-F238E27FC236}">
                <a16:creationId xmlns:a16="http://schemas.microsoft.com/office/drawing/2014/main" id="{A162714C-0E97-4619-8992-9A5D3D8DAE66}"/>
              </a:ext>
            </a:extLst>
          </p:cNvPr>
          <p:cNvSpPr/>
          <p:nvPr/>
        </p:nvSpPr>
        <p:spPr>
          <a:xfrm>
            <a:off x="4365283" y="247697"/>
            <a:ext cx="119903" cy="1031721"/>
          </a:xfrm>
          <a:prstGeom prst="leftBracket">
            <a:avLst>
              <a:gd name="adj"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55" name="Group 154">
            <a:extLst>
              <a:ext uri="{FF2B5EF4-FFF2-40B4-BE49-F238E27FC236}">
                <a16:creationId xmlns:a16="http://schemas.microsoft.com/office/drawing/2014/main" id="{D966E332-4E9B-4DEB-907C-4F2369E173A0}"/>
              </a:ext>
            </a:extLst>
          </p:cNvPr>
          <p:cNvGrpSpPr/>
          <p:nvPr/>
        </p:nvGrpSpPr>
        <p:grpSpPr>
          <a:xfrm>
            <a:off x="-756546" y="1716295"/>
            <a:ext cx="9017810" cy="1742278"/>
            <a:chOff x="-9484237" y="628650"/>
            <a:chExt cx="18358958" cy="3547027"/>
          </a:xfrm>
        </p:grpSpPr>
        <p:sp>
          <p:nvSpPr>
            <p:cNvPr id="156" name="Triangolo isoscele 16">
              <a:extLst>
                <a:ext uri="{FF2B5EF4-FFF2-40B4-BE49-F238E27FC236}">
                  <a16:creationId xmlns:a16="http://schemas.microsoft.com/office/drawing/2014/main" id="{716F14D0-CB9E-4940-A3AB-F6BA94D14E64}"/>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7" name="Triangolo isoscele 16">
              <a:extLst>
                <a:ext uri="{FF2B5EF4-FFF2-40B4-BE49-F238E27FC236}">
                  <a16:creationId xmlns:a16="http://schemas.microsoft.com/office/drawing/2014/main" id="{5B299C64-1E8B-4DB0-883C-46DD5AC644DE}"/>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8" name="Rectangle 157">
              <a:extLst>
                <a:ext uri="{FF2B5EF4-FFF2-40B4-BE49-F238E27FC236}">
                  <a16:creationId xmlns:a16="http://schemas.microsoft.com/office/drawing/2014/main" id="{50A99C73-DD94-4431-9718-2BF17ED3ACDC}"/>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159" name="TextBox 158">
            <a:extLst>
              <a:ext uri="{FF2B5EF4-FFF2-40B4-BE49-F238E27FC236}">
                <a16:creationId xmlns:a16="http://schemas.microsoft.com/office/drawing/2014/main" id="{0C1D0E26-DF4B-48B6-AC7A-B6C9E4ABC09D}"/>
              </a:ext>
            </a:extLst>
          </p:cNvPr>
          <p:cNvSpPr txBox="1"/>
          <p:nvPr/>
        </p:nvSpPr>
        <p:spPr>
          <a:xfrm>
            <a:off x="244074" y="1821566"/>
            <a:ext cx="7699775" cy="1600438"/>
          </a:xfrm>
          <a:prstGeom prst="rect">
            <a:avLst/>
          </a:prstGeom>
          <a:noFill/>
        </p:spPr>
        <p:txBody>
          <a:bodyPr wrap="square">
            <a:spAutoFit/>
          </a:bodyPr>
          <a:lstStyle/>
          <a:p>
            <a:r>
              <a:rPr lang="en-GB" dirty="0">
                <a:latin typeface="+mj-lt"/>
              </a:rPr>
              <a:t>Constraints are enforced with the </a:t>
            </a:r>
            <a:r>
              <a:rPr lang="en-GB" b="1" dirty="0">
                <a:latin typeface="+mj-lt"/>
              </a:rPr>
              <a:t>penalty method</a:t>
            </a:r>
            <a:r>
              <a:rPr lang="en-GB" dirty="0">
                <a:latin typeface="+mj-lt"/>
              </a:rPr>
              <a:t>. This method consists of </a:t>
            </a:r>
            <a:r>
              <a:rPr lang="en-GB" u="sng" dirty="0">
                <a:latin typeface="+mj-lt"/>
              </a:rPr>
              <a:t>adding large numbers to the stiffness matrix and restoring the force vectors to impose a prescribed displacement o nonzero DOF</a:t>
            </a:r>
            <a:r>
              <a:rPr lang="en-GB" dirty="0">
                <a:latin typeface="+mj-lt"/>
              </a:rPr>
              <a:t>. It works </a:t>
            </a:r>
            <a:r>
              <a:rPr lang="en-GB" b="1" dirty="0">
                <a:latin typeface="+mj-lt"/>
              </a:rPr>
              <a:t>numerically</a:t>
            </a:r>
            <a:r>
              <a:rPr lang="en-GB" dirty="0">
                <a:latin typeface="+mj-lt"/>
              </a:rPr>
              <a:t> rather than adding or erasing rows in the matrix. This additional stiffness affect the eigenvalues/vectors in a transient analysis, therefore the </a:t>
            </a:r>
            <a:r>
              <a:rPr lang="en-GB" b="1" dirty="0">
                <a:latin typeface="+mj-lt"/>
              </a:rPr>
              <a:t>choice of parameters </a:t>
            </a:r>
            <a:r>
              <a:rPr lang="en-GB" dirty="0">
                <a:latin typeface="+mj-lt"/>
              </a:rPr>
              <a:t>is paramount.</a:t>
            </a:r>
          </a:p>
          <a:p>
            <a:endParaRPr lang="en-GB" dirty="0">
              <a:latin typeface="+mj-lt"/>
            </a:endParaRPr>
          </a:p>
          <a:p>
            <a:r>
              <a:rPr lang="en-GB" dirty="0">
                <a:latin typeface="+mj-lt"/>
              </a:rPr>
              <a:t>The </a:t>
            </a:r>
            <a:r>
              <a:rPr lang="en-GB" b="1" dirty="0">
                <a:latin typeface="+mj-lt"/>
              </a:rPr>
              <a:t>matrix size remains the same</a:t>
            </a:r>
            <a:r>
              <a:rPr lang="en-GB" dirty="0">
                <a:latin typeface="+mj-lt"/>
              </a:rPr>
              <a:t>, the penalty method does not change the system size.</a:t>
            </a:r>
          </a:p>
        </p:txBody>
      </p:sp>
      <p:sp>
        <p:nvSpPr>
          <p:cNvPr id="160" name="TextBox 159">
            <a:extLst>
              <a:ext uri="{FF2B5EF4-FFF2-40B4-BE49-F238E27FC236}">
                <a16:creationId xmlns:a16="http://schemas.microsoft.com/office/drawing/2014/main" id="{A2610C2A-0872-4A0D-981A-D9E9EE94755C}"/>
              </a:ext>
            </a:extLst>
          </p:cNvPr>
          <p:cNvSpPr txBox="1"/>
          <p:nvPr/>
        </p:nvSpPr>
        <p:spPr>
          <a:xfrm>
            <a:off x="244075" y="1185644"/>
            <a:ext cx="3514784" cy="369332"/>
          </a:xfrm>
          <a:prstGeom prst="rect">
            <a:avLst/>
          </a:prstGeom>
          <a:noFill/>
        </p:spPr>
        <p:txBody>
          <a:bodyPr wrap="square">
            <a:spAutoFit/>
          </a:bodyPr>
          <a:lstStyle/>
          <a:p>
            <a:r>
              <a:rPr lang="en-GB" sz="1800" dirty="0">
                <a:latin typeface="Open Sans ExtraBold" panose="020B0906030804020204" pitchFamily="34" charset="0"/>
                <a:ea typeface="Open Sans ExtraBold" panose="020B0906030804020204" pitchFamily="34" charset="0"/>
                <a:cs typeface="Open Sans ExtraBold" panose="020B0906030804020204" pitchFamily="34" charset="0"/>
              </a:rPr>
              <a:t>MATRIX TRANSFORMATION</a:t>
            </a:r>
          </a:p>
        </p:txBody>
      </p:sp>
    </p:spTree>
    <p:extLst>
      <p:ext uri="{BB962C8B-B14F-4D97-AF65-F5344CB8AC3E}">
        <p14:creationId xmlns:p14="http://schemas.microsoft.com/office/powerpoint/2010/main" val="222791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Penalty Method</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riangolo isoscele 67">
            <a:extLst>
              <a:ext uri="{FF2B5EF4-FFF2-40B4-BE49-F238E27FC236}">
                <a16:creationId xmlns:a16="http://schemas.microsoft.com/office/drawing/2014/main" id="{CCCC766B-712A-4128-8E5E-B91863ECA60F}"/>
              </a:ext>
            </a:extLst>
          </p:cNvPr>
          <p:cNvSpPr/>
          <p:nvPr/>
        </p:nvSpPr>
        <p:spPr>
          <a:xfrm>
            <a:off x="6960775"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Triangolo isoscele 67">
            <a:extLst>
              <a:ext uri="{FF2B5EF4-FFF2-40B4-BE49-F238E27FC236}">
                <a16:creationId xmlns:a16="http://schemas.microsoft.com/office/drawing/2014/main" id="{524CFF9B-92BA-4536-B88C-07879FF2698C}"/>
              </a:ext>
            </a:extLst>
          </p:cNvPr>
          <p:cNvSpPr/>
          <p:nvPr/>
        </p:nvSpPr>
        <p:spPr>
          <a:xfrm>
            <a:off x="6792323" y="475051"/>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Triangolo isoscele 67">
            <a:extLst>
              <a:ext uri="{FF2B5EF4-FFF2-40B4-BE49-F238E27FC236}">
                <a16:creationId xmlns:a16="http://schemas.microsoft.com/office/drawing/2014/main" id="{DCE259E4-BE49-4E11-86EE-6B74DAD31455}"/>
              </a:ext>
            </a:extLst>
          </p:cNvPr>
          <p:cNvSpPr/>
          <p:nvPr/>
        </p:nvSpPr>
        <p:spPr>
          <a:xfrm>
            <a:off x="6633194" y="834474"/>
            <a:ext cx="260694" cy="314783"/>
          </a:xfrm>
          <a:prstGeom prst="triangl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6" name="Triangolo isoscele 67">
            <a:extLst>
              <a:ext uri="{FF2B5EF4-FFF2-40B4-BE49-F238E27FC236}">
                <a16:creationId xmlns:a16="http://schemas.microsoft.com/office/drawing/2014/main" id="{EC4A42A7-E01F-40D9-9465-D90348C6E8F6}"/>
              </a:ext>
            </a:extLst>
          </p:cNvPr>
          <p:cNvSpPr/>
          <p:nvPr/>
        </p:nvSpPr>
        <p:spPr>
          <a:xfrm>
            <a:off x="6485268" y="119745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Rectangle 16">
            <a:extLst>
              <a:ext uri="{FF2B5EF4-FFF2-40B4-BE49-F238E27FC236}">
                <a16:creationId xmlns:a16="http://schemas.microsoft.com/office/drawing/2014/main" id="{0E3B4585-D6D0-48E2-A3C6-2B1D94CBF8BF}"/>
              </a:ext>
            </a:extLst>
          </p:cNvPr>
          <p:cNvSpPr/>
          <p:nvPr/>
        </p:nvSpPr>
        <p:spPr>
          <a:xfrm>
            <a:off x="7091121" y="112075"/>
            <a:ext cx="1872990"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18" name="Rectangle 17">
            <a:extLst>
              <a:ext uri="{FF2B5EF4-FFF2-40B4-BE49-F238E27FC236}">
                <a16:creationId xmlns:a16="http://schemas.microsoft.com/office/drawing/2014/main" id="{5BB46AC3-5B2F-4DE4-A1AF-097D29FE6421}"/>
              </a:ext>
            </a:extLst>
          </p:cNvPr>
          <p:cNvSpPr/>
          <p:nvPr/>
        </p:nvSpPr>
        <p:spPr>
          <a:xfrm>
            <a:off x="6926052" y="475051"/>
            <a:ext cx="1872991" cy="314783"/>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0" name="Rectangle 19">
            <a:extLst>
              <a:ext uri="{FF2B5EF4-FFF2-40B4-BE49-F238E27FC236}">
                <a16:creationId xmlns:a16="http://schemas.microsoft.com/office/drawing/2014/main" id="{6F88D4B4-AA3C-4EB6-B541-E898FBDC2D5B}"/>
              </a:ext>
            </a:extLst>
          </p:cNvPr>
          <p:cNvSpPr/>
          <p:nvPr/>
        </p:nvSpPr>
        <p:spPr>
          <a:xfrm>
            <a:off x="6766923" y="838027"/>
            <a:ext cx="1872990" cy="31123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1" name="Rectangle 20">
            <a:extLst>
              <a:ext uri="{FF2B5EF4-FFF2-40B4-BE49-F238E27FC236}">
                <a16:creationId xmlns:a16="http://schemas.microsoft.com/office/drawing/2014/main" id="{0776B590-7C05-4AC6-8E6E-DCD23D166B6E}"/>
              </a:ext>
            </a:extLst>
          </p:cNvPr>
          <p:cNvSpPr/>
          <p:nvPr/>
        </p:nvSpPr>
        <p:spPr>
          <a:xfrm>
            <a:off x="6615615" y="1197450"/>
            <a:ext cx="1872990"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2" name="Straight Connector 21">
            <a:extLst>
              <a:ext uri="{FF2B5EF4-FFF2-40B4-BE49-F238E27FC236}">
                <a16:creationId xmlns:a16="http://schemas.microsoft.com/office/drawing/2014/main" id="{E6F5D9DC-88B7-4420-91BF-1C147892500B}"/>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3" name="Triangolo isoscele 67">
            <a:extLst>
              <a:ext uri="{FF2B5EF4-FFF2-40B4-BE49-F238E27FC236}">
                <a16:creationId xmlns:a16="http://schemas.microsoft.com/office/drawing/2014/main" id="{55A56771-AB45-4BC6-BBD4-D83CAAB9B55B}"/>
              </a:ext>
            </a:extLst>
          </p:cNvPr>
          <p:cNvSpPr/>
          <p:nvPr/>
        </p:nvSpPr>
        <p:spPr>
          <a:xfrm rot="10800000">
            <a:off x="8358258" y="1197450"/>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5" name="Triangolo isoscele 67">
            <a:extLst>
              <a:ext uri="{FF2B5EF4-FFF2-40B4-BE49-F238E27FC236}">
                <a16:creationId xmlns:a16="http://schemas.microsoft.com/office/drawing/2014/main" id="{1997ACD2-2DE2-4376-8982-EAD2404E4A5D}"/>
              </a:ext>
            </a:extLst>
          </p:cNvPr>
          <p:cNvSpPr/>
          <p:nvPr/>
        </p:nvSpPr>
        <p:spPr>
          <a:xfrm rot="10800000">
            <a:off x="8512948" y="837476"/>
            <a:ext cx="260694" cy="314783"/>
          </a:xfrm>
          <a:prstGeom prst="triangl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6" name="Triangolo isoscele 67">
            <a:extLst>
              <a:ext uri="{FF2B5EF4-FFF2-40B4-BE49-F238E27FC236}">
                <a16:creationId xmlns:a16="http://schemas.microsoft.com/office/drawing/2014/main" id="{9FA60418-B6E1-46C2-ADAB-53FB147CFE93}"/>
              </a:ext>
            </a:extLst>
          </p:cNvPr>
          <p:cNvSpPr/>
          <p:nvPr/>
        </p:nvSpPr>
        <p:spPr>
          <a:xfrm rot="10800000">
            <a:off x="8668695" y="474500"/>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Triangolo isoscele 67">
            <a:extLst>
              <a:ext uri="{FF2B5EF4-FFF2-40B4-BE49-F238E27FC236}">
                <a16:creationId xmlns:a16="http://schemas.microsoft.com/office/drawing/2014/main" id="{9A687889-FAB6-43E7-8785-C1CEF5E50F8F}"/>
              </a:ext>
            </a:extLst>
          </p:cNvPr>
          <p:cNvSpPr/>
          <p:nvPr/>
        </p:nvSpPr>
        <p:spPr>
          <a:xfrm rot="10800000">
            <a:off x="8833764" y="112075"/>
            <a:ext cx="260694" cy="314783"/>
          </a:xfrm>
          <a:prstGeom prst="triangle">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155" name="Group 154">
            <a:extLst>
              <a:ext uri="{FF2B5EF4-FFF2-40B4-BE49-F238E27FC236}">
                <a16:creationId xmlns:a16="http://schemas.microsoft.com/office/drawing/2014/main" id="{D966E332-4E9B-4DEB-907C-4F2369E173A0}"/>
              </a:ext>
            </a:extLst>
          </p:cNvPr>
          <p:cNvGrpSpPr/>
          <p:nvPr/>
        </p:nvGrpSpPr>
        <p:grpSpPr>
          <a:xfrm>
            <a:off x="-756546" y="1716295"/>
            <a:ext cx="9017810" cy="1742278"/>
            <a:chOff x="-9484237" y="628650"/>
            <a:chExt cx="18358958" cy="3547027"/>
          </a:xfrm>
        </p:grpSpPr>
        <p:sp>
          <p:nvSpPr>
            <p:cNvPr id="156" name="Triangolo isoscele 16">
              <a:extLst>
                <a:ext uri="{FF2B5EF4-FFF2-40B4-BE49-F238E27FC236}">
                  <a16:creationId xmlns:a16="http://schemas.microsoft.com/office/drawing/2014/main" id="{716F14D0-CB9E-4940-A3AB-F6BA94D14E64}"/>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7" name="Triangolo isoscele 16">
              <a:extLst>
                <a:ext uri="{FF2B5EF4-FFF2-40B4-BE49-F238E27FC236}">
                  <a16:creationId xmlns:a16="http://schemas.microsoft.com/office/drawing/2014/main" id="{5B299C64-1E8B-4DB0-883C-46DD5AC644DE}"/>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8" name="Rectangle 157">
              <a:extLst>
                <a:ext uri="{FF2B5EF4-FFF2-40B4-BE49-F238E27FC236}">
                  <a16:creationId xmlns:a16="http://schemas.microsoft.com/office/drawing/2014/main" id="{50A99C73-DD94-4431-9718-2BF17ED3ACDC}"/>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159" name="TextBox 158">
            <a:extLst>
              <a:ext uri="{FF2B5EF4-FFF2-40B4-BE49-F238E27FC236}">
                <a16:creationId xmlns:a16="http://schemas.microsoft.com/office/drawing/2014/main" id="{0C1D0E26-DF4B-48B6-AC7A-B6C9E4ABC09D}"/>
              </a:ext>
            </a:extLst>
          </p:cNvPr>
          <p:cNvSpPr txBox="1"/>
          <p:nvPr/>
        </p:nvSpPr>
        <p:spPr>
          <a:xfrm>
            <a:off x="244075" y="1784760"/>
            <a:ext cx="7444506" cy="1600438"/>
          </a:xfrm>
          <a:prstGeom prst="rect">
            <a:avLst/>
          </a:prstGeom>
          <a:noFill/>
        </p:spPr>
        <p:txBody>
          <a:bodyPr wrap="square">
            <a:spAutoFit/>
          </a:bodyPr>
          <a:lstStyle/>
          <a:p>
            <a:r>
              <a:rPr lang="en-GB" dirty="0">
                <a:latin typeface="+mj-lt"/>
              </a:rPr>
              <a:t>It is not possible to use the </a:t>
            </a:r>
            <a:r>
              <a:rPr lang="en-GB" b="1" dirty="0">
                <a:latin typeface="+mj-lt"/>
              </a:rPr>
              <a:t>Norm Unbalance Convergence Test</a:t>
            </a:r>
            <a:r>
              <a:rPr lang="en-GB" dirty="0">
                <a:latin typeface="+mj-lt"/>
              </a:rPr>
              <a:t>, as the addition of very stiff springs will never bring the constrained forces to zero and it will be very difficult to pass a small tolerance in terms of forces. </a:t>
            </a:r>
          </a:p>
          <a:p>
            <a:endParaRPr lang="en-GB" dirty="0">
              <a:latin typeface="+mj-lt"/>
            </a:endParaRPr>
          </a:p>
          <a:p>
            <a:r>
              <a:rPr lang="en-GB" dirty="0">
                <a:latin typeface="+mj-lt"/>
              </a:rPr>
              <a:t>The </a:t>
            </a:r>
            <a:r>
              <a:rPr lang="en-GB" b="1" dirty="0">
                <a:latin typeface="+mj-lt"/>
              </a:rPr>
              <a:t>choice of the penalty parameters </a:t>
            </a:r>
            <a:r>
              <a:rPr lang="en-GB" dirty="0">
                <a:latin typeface="+mj-lt"/>
              </a:rPr>
              <a:t>should be done accurately, and if possible in comparison with another handler. </a:t>
            </a:r>
            <a:r>
              <a:rPr lang="en-GB" b="1" dirty="0">
                <a:latin typeface="+mj-lt"/>
              </a:rPr>
              <a:t>The highest stiffness order of magnitude in the model should be incremented up to 8 </a:t>
            </a:r>
            <a:r>
              <a:rPr lang="en-GB" dirty="0">
                <a:latin typeface="+mj-lt"/>
              </a:rPr>
              <a:t>(be aware of the stiffness units).</a:t>
            </a:r>
          </a:p>
        </p:txBody>
      </p:sp>
      <p:sp>
        <p:nvSpPr>
          <p:cNvPr id="160" name="TextBox 159">
            <a:extLst>
              <a:ext uri="{FF2B5EF4-FFF2-40B4-BE49-F238E27FC236}">
                <a16:creationId xmlns:a16="http://schemas.microsoft.com/office/drawing/2014/main" id="{A2610C2A-0872-4A0D-981A-D9E9EE94755C}"/>
              </a:ext>
            </a:extLst>
          </p:cNvPr>
          <p:cNvSpPr txBox="1"/>
          <p:nvPr/>
        </p:nvSpPr>
        <p:spPr>
          <a:xfrm>
            <a:off x="244075" y="1185644"/>
            <a:ext cx="3514784" cy="369332"/>
          </a:xfrm>
          <a:prstGeom prst="rect">
            <a:avLst/>
          </a:prstGeom>
          <a:noFill/>
        </p:spPr>
        <p:txBody>
          <a:bodyPr wrap="square">
            <a:spAutoFit/>
          </a:bodyPr>
          <a:lstStyle/>
          <a:p>
            <a:r>
              <a:rPr lang="en-GB" sz="1800" i="1" dirty="0">
                <a:latin typeface="Open Sans ExtraBold" panose="020B0906030804020204" pitchFamily="34" charset="0"/>
                <a:ea typeface="Open Sans ExtraBold" panose="020B0906030804020204" pitchFamily="34" charset="0"/>
                <a:cs typeface="Open Sans ExtraBold" panose="020B0906030804020204" pitchFamily="34" charset="0"/>
              </a:rPr>
              <a:t>LIMITATIONS</a:t>
            </a:r>
          </a:p>
        </p:txBody>
      </p:sp>
      <p:sp>
        <p:nvSpPr>
          <p:cNvPr id="118" name="TextBox 117">
            <a:extLst>
              <a:ext uri="{FF2B5EF4-FFF2-40B4-BE49-F238E27FC236}">
                <a16:creationId xmlns:a16="http://schemas.microsoft.com/office/drawing/2014/main" id="{F62C96B8-D667-4C75-AB27-9BC36A087364}"/>
              </a:ext>
            </a:extLst>
          </p:cNvPr>
          <p:cNvSpPr txBox="1"/>
          <p:nvPr/>
        </p:nvSpPr>
        <p:spPr>
          <a:xfrm>
            <a:off x="1512804" y="3566894"/>
            <a:ext cx="4297445" cy="1015663"/>
          </a:xfrm>
          <a:prstGeom prst="rect">
            <a:avLst/>
          </a:prstGeom>
          <a:noFill/>
        </p:spPr>
        <p:txBody>
          <a:bodyPr wrap="square">
            <a:spAutoFit/>
          </a:bodyPr>
          <a:lstStyle/>
          <a:p>
            <a:r>
              <a:rPr lang="en-GB" sz="1800" i="1" dirty="0">
                <a:latin typeface="Open Sans ExtraBold" panose="020B0906030804020204" pitchFamily="34" charset="0"/>
                <a:ea typeface="Open Sans ExtraBold" panose="020B0906030804020204" pitchFamily="34" charset="0"/>
                <a:cs typeface="Open Sans ExtraBold" panose="020B0906030804020204" pitchFamily="34" charset="0"/>
              </a:rPr>
              <a:t>LARGEST STIFFNESS MAGNITUDE + 8</a:t>
            </a:r>
          </a:p>
          <a:p>
            <a:pPr algn="ctr"/>
            <a:r>
              <a:rPr lang="en-GB" sz="1050" i="1" dirty="0">
                <a:latin typeface="+mj-lt"/>
                <a:ea typeface="Open Sans ExtraBold" panose="020B0906030804020204" pitchFamily="34" charset="0"/>
                <a:cs typeface="Open Sans ExtraBold" panose="020B0906030804020204" pitchFamily="34" charset="0"/>
              </a:rPr>
              <a:t>(relevant number of digits in a byte)</a:t>
            </a:r>
          </a:p>
          <a:p>
            <a:pPr algn="ctr"/>
            <a:endParaRPr lang="en-GB" sz="1050" dirty="0">
              <a:latin typeface="+mj-lt"/>
              <a:ea typeface="Open Sans ExtraBold" panose="020B0906030804020204" pitchFamily="34" charset="0"/>
              <a:cs typeface="Open Sans ExtraBold" panose="020B0906030804020204" pitchFamily="34" charset="0"/>
            </a:endParaRPr>
          </a:p>
          <a:p>
            <a:pPr algn="ctr"/>
            <a:r>
              <a:rPr lang="en-GB" sz="1050" dirty="0">
                <a:latin typeface="+mj-lt"/>
                <a:ea typeface="Open Sans ExtraBold" panose="020B0906030804020204" pitchFamily="34" charset="0"/>
                <a:cs typeface="Open Sans ExtraBold" panose="020B0906030804020204" pitchFamily="34" charset="0"/>
              </a:rPr>
              <a:t>Parameters should be large enough to effective, but not too large to cause numerical difficulties.</a:t>
            </a:r>
          </a:p>
        </p:txBody>
      </p:sp>
    </p:spTree>
    <p:extLst>
      <p:ext uri="{BB962C8B-B14F-4D97-AF65-F5344CB8AC3E}">
        <p14:creationId xmlns:p14="http://schemas.microsoft.com/office/powerpoint/2010/main" val="807315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35767ADB-D396-49AC-8C01-111145749449}"/>
              </a:ext>
            </a:extLst>
          </p:cNvPr>
          <p:cNvGrpSpPr/>
          <p:nvPr/>
        </p:nvGrpSpPr>
        <p:grpSpPr>
          <a:xfrm>
            <a:off x="85367" y="597362"/>
            <a:ext cx="9165031" cy="3913794"/>
            <a:chOff x="0" y="597362"/>
            <a:chExt cx="9165031" cy="3913794"/>
          </a:xfrm>
        </p:grpSpPr>
        <p:sp>
          <p:nvSpPr>
            <p:cNvPr id="41" name="Rectangle 40">
              <a:extLst>
                <a:ext uri="{FF2B5EF4-FFF2-40B4-BE49-F238E27FC236}">
                  <a16:creationId xmlns:a16="http://schemas.microsoft.com/office/drawing/2014/main" id="{27034963-EFD5-49C1-9F73-4884F3085BDD}"/>
                </a:ext>
              </a:extLst>
            </p:cNvPr>
            <p:cNvSpPr/>
            <p:nvPr/>
          </p:nvSpPr>
          <p:spPr>
            <a:xfrm>
              <a:off x="0" y="597362"/>
              <a:ext cx="9165031" cy="767008"/>
            </a:xfrm>
            <a:prstGeom prst="rect">
              <a:avLst/>
            </a:prstGeom>
            <a:solidFill>
              <a:srgbClr val="FFC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96062D0A-A7EF-4938-8D72-0F42A0C9491A}"/>
                </a:ext>
              </a:extLst>
            </p:cNvPr>
            <p:cNvSpPr/>
            <p:nvPr/>
          </p:nvSpPr>
          <p:spPr>
            <a:xfrm>
              <a:off x="0" y="1386027"/>
              <a:ext cx="9165031" cy="767008"/>
            </a:xfrm>
            <a:prstGeom prst="rect">
              <a:avLst/>
            </a:prstGeom>
            <a:solidFill>
              <a:srgbClr val="FFFF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7F3388E-BB93-4BDF-A5C2-66E5A2A6F249}"/>
                </a:ext>
              </a:extLst>
            </p:cNvPr>
            <p:cNvSpPr/>
            <p:nvPr/>
          </p:nvSpPr>
          <p:spPr>
            <a:xfrm>
              <a:off x="0" y="2169175"/>
              <a:ext cx="9165031" cy="767008"/>
            </a:xfrm>
            <a:prstGeom prst="rect">
              <a:avLst/>
            </a:prstGeom>
            <a:solidFill>
              <a:srgbClr val="00B0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D5E0B2A9-82FD-45DF-BA69-0B5C06B46DB1}"/>
                </a:ext>
              </a:extLst>
            </p:cNvPr>
            <p:cNvSpPr/>
            <p:nvPr/>
          </p:nvSpPr>
          <p:spPr>
            <a:xfrm>
              <a:off x="0" y="2953801"/>
              <a:ext cx="9165031" cy="767008"/>
            </a:xfrm>
            <a:prstGeom prst="rect">
              <a:avLst/>
            </a:prstGeom>
            <a:solidFill>
              <a:srgbClr val="7030A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1BE236C4-A4B5-4A27-9768-58A9327E44D7}"/>
                </a:ext>
              </a:extLst>
            </p:cNvPr>
            <p:cNvSpPr/>
            <p:nvPr/>
          </p:nvSpPr>
          <p:spPr>
            <a:xfrm>
              <a:off x="0" y="3744148"/>
              <a:ext cx="9165031" cy="767008"/>
            </a:xfrm>
            <a:prstGeom prst="rect">
              <a:avLst/>
            </a:pr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4294967295"/>
          </p:nvPr>
        </p:nvSpPr>
        <p:spPr>
          <a:xfrm>
            <a:off x="217400" y="146021"/>
            <a:ext cx="1833610" cy="286315"/>
          </a:xfrm>
          <a:prstGeom prst="rect">
            <a:avLst/>
          </a:prstGeom>
        </p:spPr>
        <p:txBody>
          <a:bodyPr/>
          <a:lstStyle/>
          <a:p>
            <a:r>
              <a:rPr lang="it-IT" sz="1800" b="1" dirty="0" err="1">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rPr>
              <a:t>Comparison</a:t>
            </a:r>
            <a:endParaRPr lang="en-GB" sz="1800" b="1" dirty="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endParaRPr>
          </a:p>
        </p:txBody>
      </p:sp>
      <p:sp>
        <p:nvSpPr>
          <p:cNvPr id="7" name="Rectangle 6">
            <a:extLst>
              <a:ext uri="{FF2B5EF4-FFF2-40B4-BE49-F238E27FC236}">
                <a16:creationId xmlns:a16="http://schemas.microsoft.com/office/drawing/2014/main" id="{BF2FF9A4-DE04-4F4D-B8F6-9F72E0584185}"/>
              </a:ext>
            </a:extLst>
          </p:cNvPr>
          <p:cNvSpPr/>
          <p:nvPr/>
        </p:nvSpPr>
        <p:spPr>
          <a:xfrm>
            <a:off x="2746111" y="172619"/>
            <a:ext cx="1314265" cy="436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Plain</a:t>
            </a:r>
          </a:p>
        </p:txBody>
      </p:sp>
      <p:sp>
        <p:nvSpPr>
          <p:cNvPr id="42" name="Rectangle 41">
            <a:extLst>
              <a:ext uri="{FF2B5EF4-FFF2-40B4-BE49-F238E27FC236}">
                <a16:creationId xmlns:a16="http://schemas.microsoft.com/office/drawing/2014/main" id="{D4DE3B5C-7C91-46A4-9767-86A07543CA8B}"/>
              </a:ext>
            </a:extLst>
          </p:cNvPr>
          <p:cNvSpPr/>
          <p:nvPr/>
        </p:nvSpPr>
        <p:spPr>
          <a:xfrm>
            <a:off x="107314" y="583067"/>
            <a:ext cx="2089500" cy="174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matrix</a:t>
            </a:r>
            <a:r>
              <a:rPr lang="en-US" sz="900" b="1" dirty="0">
                <a:solidFill>
                  <a:schemeClr val="tx1"/>
                </a:solidFill>
              </a:rPr>
              <a:t> </a:t>
            </a:r>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cxnSp>
        <p:nvCxnSpPr>
          <p:cNvPr id="54" name="Straight Connector 53">
            <a:extLst>
              <a:ext uri="{FF2B5EF4-FFF2-40B4-BE49-F238E27FC236}">
                <a16:creationId xmlns:a16="http://schemas.microsoft.com/office/drawing/2014/main" id="{A9534103-37DD-4903-9C99-1851DFF0F02F}"/>
              </a:ext>
            </a:extLst>
          </p:cNvPr>
          <p:cNvCxnSpPr>
            <a:cxnSpLocks/>
          </p:cNvCxnSpPr>
          <p:nvPr/>
        </p:nvCxnSpPr>
        <p:spPr>
          <a:xfrm flipH="1">
            <a:off x="5215847" y="-78105"/>
            <a:ext cx="2309413" cy="5299710"/>
          </a:xfrm>
          <a:prstGeom prst="line">
            <a:avLst/>
          </a:prstGeom>
          <a:ln w="12700" cmpd="sng">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8A661E9-88DB-4B6B-9EC0-74D5735B9373}"/>
              </a:ext>
            </a:extLst>
          </p:cNvPr>
          <p:cNvCxnSpPr>
            <a:cxnSpLocks/>
          </p:cNvCxnSpPr>
          <p:nvPr/>
        </p:nvCxnSpPr>
        <p:spPr>
          <a:xfrm flipH="1">
            <a:off x="3556669" y="-72390"/>
            <a:ext cx="2309413" cy="5299710"/>
          </a:xfrm>
          <a:prstGeom prst="line">
            <a:avLst/>
          </a:prstGeom>
          <a:ln w="12700" cmpd="sng">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C20999F-46F7-441C-A126-601999D99C86}"/>
              </a:ext>
            </a:extLst>
          </p:cNvPr>
          <p:cNvCxnSpPr>
            <a:cxnSpLocks/>
          </p:cNvCxnSpPr>
          <p:nvPr/>
        </p:nvCxnSpPr>
        <p:spPr>
          <a:xfrm flipH="1">
            <a:off x="2129034" y="-78105"/>
            <a:ext cx="2309413" cy="5299710"/>
          </a:xfrm>
          <a:prstGeom prst="line">
            <a:avLst/>
          </a:prstGeom>
          <a:ln w="12700" cmpd="sng">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4699F49-CD1F-4BDC-BF13-26A7B41B1F53}"/>
              </a:ext>
            </a:extLst>
          </p:cNvPr>
          <p:cNvCxnSpPr>
            <a:cxnSpLocks/>
          </p:cNvCxnSpPr>
          <p:nvPr/>
        </p:nvCxnSpPr>
        <p:spPr>
          <a:xfrm flipH="1">
            <a:off x="563777" y="-72390"/>
            <a:ext cx="2309413" cy="5299710"/>
          </a:xfrm>
          <a:prstGeom prst="line">
            <a:avLst/>
          </a:prstGeom>
          <a:ln w="12700" cmpd="sng">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68" name="Google Shape;75;p14">
            <a:extLst>
              <a:ext uri="{FF2B5EF4-FFF2-40B4-BE49-F238E27FC236}">
                <a16:creationId xmlns:a16="http://schemas.microsoft.com/office/drawing/2014/main" id="{60A83930-F45E-4E76-8CD5-7D3868842774}"/>
              </a:ext>
            </a:extLst>
          </p:cNvPr>
          <p:cNvSpPr/>
          <p:nvPr/>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69" name="Google Shape;77;p14">
            <a:extLst>
              <a:ext uri="{FF2B5EF4-FFF2-40B4-BE49-F238E27FC236}">
                <a16:creationId xmlns:a16="http://schemas.microsoft.com/office/drawing/2014/main" id="{7A765829-505A-4CA2-BD02-5946EFE51BF5}"/>
              </a:ext>
            </a:extLst>
          </p:cNvPr>
          <p:cNvSpPr/>
          <p:nvPr/>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70" name="Immagine 9">
            <a:extLst>
              <a:ext uri="{FF2B5EF4-FFF2-40B4-BE49-F238E27FC236}">
                <a16:creationId xmlns:a16="http://schemas.microsoft.com/office/drawing/2014/main" id="{E39F8979-D2A9-4B37-A84F-07658BF7979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ectangle 73">
            <a:extLst>
              <a:ext uri="{FF2B5EF4-FFF2-40B4-BE49-F238E27FC236}">
                <a16:creationId xmlns:a16="http://schemas.microsoft.com/office/drawing/2014/main" id="{51702953-CBDA-4091-8736-95D859888469}"/>
              </a:ext>
            </a:extLst>
          </p:cNvPr>
          <p:cNvSpPr/>
          <p:nvPr/>
        </p:nvSpPr>
        <p:spPr>
          <a:xfrm>
            <a:off x="107314" y="1524329"/>
            <a:ext cx="2089500" cy="174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non-homogeneous </a:t>
            </a:r>
          </a:p>
          <a:p>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constraints</a:t>
            </a:r>
          </a:p>
        </p:txBody>
      </p:sp>
      <p:sp>
        <p:nvSpPr>
          <p:cNvPr id="75" name="Rectangle 74">
            <a:extLst>
              <a:ext uri="{FF2B5EF4-FFF2-40B4-BE49-F238E27FC236}">
                <a16:creationId xmlns:a16="http://schemas.microsoft.com/office/drawing/2014/main" id="{D4F79374-F96E-4A43-9286-B1CA92EA3A88}"/>
              </a:ext>
            </a:extLst>
          </p:cNvPr>
          <p:cNvSpPr/>
          <p:nvPr/>
        </p:nvSpPr>
        <p:spPr>
          <a:xfrm>
            <a:off x="107314" y="2185444"/>
            <a:ext cx="2089500" cy="174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900"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mp</a:t>
            </a:r>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 constrained</a:t>
            </a:r>
          </a:p>
        </p:txBody>
      </p:sp>
      <p:sp>
        <p:nvSpPr>
          <p:cNvPr id="76" name="Rectangle 75">
            <a:extLst>
              <a:ext uri="{FF2B5EF4-FFF2-40B4-BE49-F238E27FC236}">
                <a16:creationId xmlns:a16="http://schemas.microsoft.com/office/drawing/2014/main" id="{6897BC2F-0F3A-4E64-8DEF-FFAA78507785}"/>
              </a:ext>
            </a:extLst>
          </p:cNvPr>
          <p:cNvSpPr/>
          <p:nvPr/>
        </p:nvSpPr>
        <p:spPr>
          <a:xfrm>
            <a:off x="107314" y="3067238"/>
            <a:ext cx="2089500" cy="174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retained-</a:t>
            </a:r>
            <a:r>
              <a:rPr lang="en-US" sz="900"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costrained</a:t>
            </a:r>
            <a:endPar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pairs</a:t>
            </a:r>
          </a:p>
        </p:txBody>
      </p:sp>
      <p:sp>
        <p:nvSpPr>
          <p:cNvPr id="84" name="Rectangle 83">
            <a:extLst>
              <a:ext uri="{FF2B5EF4-FFF2-40B4-BE49-F238E27FC236}">
                <a16:creationId xmlns:a16="http://schemas.microsoft.com/office/drawing/2014/main" id="{0386047F-C7CE-4ECC-8575-1C08272BA3FE}"/>
              </a:ext>
            </a:extLst>
          </p:cNvPr>
          <p:cNvSpPr/>
          <p:nvPr/>
        </p:nvSpPr>
        <p:spPr>
          <a:xfrm>
            <a:off x="107314" y="3810706"/>
            <a:ext cx="2089500" cy="174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convergence</a:t>
            </a:r>
          </a:p>
          <a:p>
            <a:r>
              <a:rPr lang="en-US" sz="900"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test</a:t>
            </a:r>
          </a:p>
        </p:txBody>
      </p:sp>
      <p:sp>
        <p:nvSpPr>
          <p:cNvPr id="92" name="Rectangle 91">
            <a:extLst>
              <a:ext uri="{FF2B5EF4-FFF2-40B4-BE49-F238E27FC236}">
                <a16:creationId xmlns:a16="http://schemas.microsoft.com/office/drawing/2014/main" id="{743DAF58-6EB7-4287-8866-CA412724C7AE}"/>
              </a:ext>
            </a:extLst>
          </p:cNvPr>
          <p:cNvSpPr/>
          <p:nvPr/>
        </p:nvSpPr>
        <p:spPr>
          <a:xfrm>
            <a:off x="4318105" y="172619"/>
            <a:ext cx="1718878" cy="436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Lagrange</a:t>
            </a:r>
          </a:p>
        </p:txBody>
      </p:sp>
      <p:sp>
        <p:nvSpPr>
          <p:cNvPr id="93" name="Rectangle 92">
            <a:extLst>
              <a:ext uri="{FF2B5EF4-FFF2-40B4-BE49-F238E27FC236}">
                <a16:creationId xmlns:a16="http://schemas.microsoft.com/office/drawing/2014/main" id="{B2EED9B5-573F-4D3B-B9E3-95AE686FF2BC}"/>
              </a:ext>
            </a:extLst>
          </p:cNvPr>
          <p:cNvSpPr/>
          <p:nvPr/>
        </p:nvSpPr>
        <p:spPr>
          <a:xfrm>
            <a:off x="5712323" y="172619"/>
            <a:ext cx="1649388" cy="436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94" name="Rectangle 93">
            <a:extLst>
              <a:ext uri="{FF2B5EF4-FFF2-40B4-BE49-F238E27FC236}">
                <a16:creationId xmlns:a16="http://schemas.microsoft.com/office/drawing/2014/main" id="{405A0D12-74CC-4118-B78E-FB8D0CC89B78}"/>
              </a:ext>
            </a:extLst>
          </p:cNvPr>
          <p:cNvSpPr/>
          <p:nvPr/>
        </p:nvSpPr>
        <p:spPr>
          <a:xfrm>
            <a:off x="7385963" y="172619"/>
            <a:ext cx="1314265" cy="436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Penalty</a:t>
            </a:r>
          </a:p>
        </p:txBody>
      </p:sp>
      <p:sp>
        <p:nvSpPr>
          <p:cNvPr id="51" name="TextBox 50">
            <a:extLst>
              <a:ext uri="{FF2B5EF4-FFF2-40B4-BE49-F238E27FC236}">
                <a16:creationId xmlns:a16="http://schemas.microsoft.com/office/drawing/2014/main" id="{B9D90E7A-6BA5-458D-B9AD-6C9291163336}"/>
              </a:ext>
            </a:extLst>
          </p:cNvPr>
          <p:cNvSpPr txBox="1"/>
          <p:nvPr/>
        </p:nvSpPr>
        <p:spPr>
          <a:xfrm>
            <a:off x="7220378" y="718040"/>
            <a:ext cx="1296436" cy="430887"/>
          </a:xfrm>
          <a:prstGeom prst="rect">
            <a:avLst/>
          </a:prstGeom>
          <a:noFill/>
        </p:spPr>
        <p:txBody>
          <a:bodyPr wrap="square">
            <a:spAutoFit/>
          </a:bodyPr>
          <a:lstStyle/>
          <a:p>
            <a:pPr algn="ctr"/>
            <a:r>
              <a:rPr lang="it-IT" sz="1100" b="1" i="1" dirty="0" err="1">
                <a:solidFill>
                  <a:schemeClr val="tx1"/>
                </a:solidFill>
                <a:latin typeface="+mj-lt"/>
              </a:rPr>
              <a:t>does</a:t>
            </a:r>
            <a:r>
              <a:rPr lang="it-IT" sz="1100" b="1" i="1" dirty="0">
                <a:solidFill>
                  <a:schemeClr val="tx1"/>
                </a:solidFill>
                <a:latin typeface="+mj-lt"/>
              </a:rPr>
              <a:t> </a:t>
            </a:r>
            <a:r>
              <a:rPr lang="it-IT" sz="1100" b="1" i="1" dirty="0" err="1">
                <a:solidFill>
                  <a:schemeClr val="tx1"/>
                </a:solidFill>
                <a:latin typeface="+mj-lt"/>
              </a:rPr>
              <a:t>not</a:t>
            </a:r>
            <a:r>
              <a:rPr lang="it-IT" sz="1100" b="1" i="1" dirty="0">
                <a:solidFill>
                  <a:schemeClr val="tx1"/>
                </a:solidFill>
                <a:latin typeface="+mj-lt"/>
              </a:rPr>
              <a:t> </a:t>
            </a:r>
            <a:r>
              <a:rPr lang="it-IT" sz="1100" b="1" i="1" dirty="0" err="1">
                <a:solidFill>
                  <a:schemeClr val="tx1"/>
                </a:solidFill>
                <a:latin typeface="+mj-lt"/>
              </a:rPr>
              <a:t>change</a:t>
            </a:r>
            <a:r>
              <a:rPr lang="it-IT" sz="1100" b="1" i="1" dirty="0">
                <a:solidFill>
                  <a:schemeClr val="tx1"/>
                </a:solidFill>
                <a:latin typeface="+mj-lt"/>
              </a:rPr>
              <a:t> the system size</a:t>
            </a:r>
          </a:p>
        </p:txBody>
      </p:sp>
      <p:sp>
        <p:nvSpPr>
          <p:cNvPr id="52" name="TextBox 51">
            <a:extLst>
              <a:ext uri="{FF2B5EF4-FFF2-40B4-BE49-F238E27FC236}">
                <a16:creationId xmlns:a16="http://schemas.microsoft.com/office/drawing/2014/main" id="{E97F12B0-B8AD-4203-A297-FFA242262976}"/>
              </a:ext>
            </a:extLst>
          </p:cNvPr>
          <p:cNvSpPr txBox="1"/>
          <p:nvPr/>
        </p:nvSpPr>
        <p:spPr>
          <a:xfrm>
            <a:off x="5580606" y="718040"/>
            <a:ext cx="1296436" cy="430887"/>
          </a:xfrm>
          <a:prstGeom prst="rect">
            <a:avLst/>
          </a:prstGeom>
          <a:noFill/>
        </p:spPr>
        <p:txBody>
          <a:bodyPr wrap="square">
            <a:spAutoFit/>
          </a:bodyPr>
          <a:lstStyle/>
          <a:p>
            <a:pPr algn="ctr"/>
            <a:r>
              <a:rPr lang="it-IT" sz="1100" b="1" i="1" dirty="0">
                <a:solidFill>
                  <a:schemeClr val="tx1"/>
                </a:solidFill>
                <a:latin typeface="+mj-lt"/>
              </a:rPr>
              <a:t>condensate slave </a:t>
            </a:r>
            <a:r>
              <a:rPr lang="it-IT" sz="1100" b="1" i="1" dirty="0" err="1">
                <a:solidFill>
                  <a:schemeClr val="tx1"/>
                </a:solidFill>
                <a:latin typeface="+mj-lt"/>
              </a:rPr>
              <a:t>DOFs</a:t>
            </a:r>
            <a:endParaRPr lang="it-IT" sz="1100" b="1" i="1" dirty="0">
              <a:solidFill>
                <a:schemeClr val="tx1"/>
              </a:solidFill>
              <a:latin typeface="+mj-lt"/>
            </a:endParaRPr>
          </a:p>
        </p:txBody>
      </p:sp>
      <p:sp>
        <p:nvSpPr>
          <p:cNvPr id="53" name="TextBox 52">
            <a:extLst>
              <a:ext uri="{FF2B5EF4-FFF2-40B4-BE49-F238E27FC236}">
                <a16:creationId xmlns:a16="http://schemas.microsoft.com/office/drawing/2014/main" id="{6FE7878F-F475-4598-98AF-880AC48A593C}"/>
              </a:ext>
            </a:extLst>
          </p:cNvPr>
          <p:cNvSpPr txBox="1"/>
          <p:nvPr/>
        </p:nvSpPr>
        <p:spPr>
          <a:xfrm>
            <a:off x="4128728" y="668966"/>
            <a:ext cx="1296436" cy="600164"/>
          </a:xfrm>
          <a:prstGeom prst="rect">
            <a:avLst/>
          </a:prstGeom>
          <a:noFill/>
        </p:spPr>
        <p:txBody>
          <a:bodyPr wrap="square">
            <a:spAutoFit/>
          </a:bodyPr>
          <a:lstStyle/>
          <a:p>
            <a:pPr algn="ctr"/>
            <a:r>
              <a:rPr lang="en-GB" sz="1100" b="1" i="1" dirty="0">
                <a:solidFill>
                  <a:schemeClr val="tx1"/>
                </a:solidFill>
                <a:latin typeface="+mj-lt"/>
              </a:rPr>
              <a:t>adds 1 row for each constraint equation</a:t>
            </a:r>
          </a:p>
        </p:txBody>
      </p:sp>
      <p:sp>
        <p:nvSpPr>
          <p:cNvPr id="58" name="TextBox 57">
            <a:extLst>
              <a:ext uri="{FF2B5EF4-FFF2-40B4-BE49-F238E27FC236}">
                <a16:creationId xmlns:a16="http://schemas.microsoft.com/office/drawing/2014/main" id="{6EA13959-1527-4C6C-A94F-6095333BC398}"/>
              </a:ext>
            </a:extLst>
          </p:cNvPr>
          <p:cNvSpPr txBox="1"/>
          <p:nvPr/>
        </p:nvSpPr>
        <p:spPr>
          <a:xfrm>
            <a:off x="2552533" y="718040"/>
            <a:ext cx="1296436" cy="430887"/>
          </a:xfrm>
          <a:prstGeom prst="rect">
            <a:avLst/>
          </a:prstGeom>
          <a:noFill/>
        </p:spPr>
        <p:txBody>
          <a:bodyPr wrap="square">
            <a:spAutoFit/>
          </a:bodyPr>
          <a:lstStyle/>
          <a:p>
            <a:pPr algn="ctr"/>
            <a:r>
              <a:rPr lang="it-IT" sz="1100" b="1" i="1" dirty="0">
                <a:solidFill>
                  <a:schemeClr val="tx1"/>
                </a:solidFill>
                <a:latin typeface="+mj-lt"/>
              </a:rPr>
              <a:t>condensate slave </a:t>
            </a:r>
            <a:r>
              <a:rPr lang="it-IT" sz="1100" b="1" i="1" dirty="0" err="1">
                <a:solidFill>
                  <a:schemeClr val="tx1"/>
                </a:solidFill>
                <a:latin typeface="+mj-lt"/>
              </a:rPr>
              <a:t>DOFs</a:t>
            </a:r>
            <a:endParaRPr lang="it-IT" sz="1100" b="1" i="1" dirty="0">
              <a:solidFill>
                <a:schemeClr val="tx1"/>
              </a:solidFill>
              <a:latin typeface="+mj-lt"/>
            </a:endParaRPr>
          </a:p>
        </p:txBody>
      </p:sp>
      <p:sp>
        <p:nvSpPr>
          <p:cNvPr id="71" name="TextBox 70">
            <a:extLst>
              <a:ext uri="{FF2B5EF4-FFF2-40B4-BE49-F238E27FC236}">
                <a16:creationId xmlns:a16="http://schemas.microsoft.com/office/drawing/2014/main" id="{BC445927-D72C-4823-B5A6-7F7DF08A252E}"/>
              </a:ext>
            </a:extLst>
          </p:cNvPr>
          <p:cNvSpPr txBox="1"/>
          <p:nvPr/>
        </p:nvSpPr>
        <p:spPr>
          <a:xfrm>
            <a:off x="2131051" y="1603291"/>
            <a:ext cx="1296436" cy="261610"/>
          </a:xfrm>
          <a:prstGeom prst="rect">
            <a:avLst/>
          </a:prstGeom>
          <a:noFill/>
        </p:spPr>
        <p:txBody>
          <a:bodyPr wrap="square">
            <a:spAutoFit/>
          </a:bodyPr>
          <a:lstStyle/>
          <a:p>
            <a:pPr algn="ctr"/>
            <a:r>
              <a:rPr lang="it-IT" sz="1100" b="1" i="1" dirty="0">
                <a:solidFill>
                  <a:schemeClr val="tx1"/>
                </a:solidFill>
                <a:latin typeface="+mj-lt"/>
              </a:rPr>
              <a:t>can </a:t>
            </a:r>
            <a:r>
              <a:rPr lang="it-IT" sz="1100" b="1" i="1" dirty="0" err="1">
                <a:solidFill>
                  <a:schemeClr val="tx1"/>
                </a:solidFill>
                <a:latin typeface="+mj-lt"/>
              </a:rPr>
              <a:t>not</a:t>
            </a:r>
            <a:r>
              <a:rPr lang="it-IT" sz="1100" b="1" i="1" dirty="0">
                <a:solidFill>
                  <a:schemeClr val="tx1"/>
                </a:solidFill>
                <a:latin typeface="+mj-lt"/>
              </a:rPr>
              <a:t> </a:t>
            </a:r>
            <a:r>
              <a:rPr lang="it-IT" sz="1100" b="1" i="1" dirty="0" err="1">
                <a:solidFill>
                  <a:schemeClr val="tx1"/>
                </a:solidFill>
                <a:latin typeface="+mj-lt"/>
              </a:rPr>
              <a:t>enforced</a:t>
            </a:r>
            <a:endParaRPr lang="it-IT" sz="1100" b="1" i="1" dirty="0">
              <a:solidFill>
                <a:schemeClr val="tx1"/>
              </a:solidFill>
              <a:latin typeface="+mj-lt"/>
            </a:endParaRPr>
          </a:p>
        </p:txBody>
      </p:sp>
      <p:sp>
        <p:nvSpPr>
          <p:cNvPr id="72" name="TextBox 71">
            <a:extLst>
              <a:ext uri="{FF2B5EF4-FFF2-40B4-BE49-F238E27FC236}">
                <a16:creationId xmlns:a16="http://schemas.microsoft.com/office/drawing/2014/main" id="{140A8A08-256E-4918-8CF1-0B14B53002CC}"/>
              </a:ext>
            </a:extLst>
          </p:cNvPr>
          <p:cNvSpPr txBox="1"/>
          <p:nvPr/>
        </p:nvSpPr>
        <p:spPr>
          <a:xfrm>
            <a:off x="3731081" y="1603291"/>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can be </a:t>
            </a:r>
            <a:r>
              <a:rPr lang="it-IT" sz="1100" b="1" i="1" dirty="0" err="1">
                <a:solidFill>
                  <a:schemeClr val="bg1">
                    <a:lumMod val="85000"/>
                  </a:schemeClr>
                </a:solidFill>
                <a:latin typeface="+mj-lt"/>
              </a:rPr>
              <a:t>enforced</a:t>
            </a:r>
            <a:endParaRPr lang="it-IT" sz="1100" b="1" i="1" dirty="0">
              <a:solidFill>
                <a:schemeClr val="bg1">
                  <a:lumMod val="85000"/>
                </a:schemeClr>
              </a:solidFill>
              <a:latin typeface="+mj-lt"/>
            </a:endParaRPr>
          </a:p>
        </p:txBody>
      </p:sp>
      <p:sp>
        <p:nvSpPr>
          <p:cNvPr id="77" name="TextBox 76">
            <a:extLst>
              <a:ext uri="{FF2B5EF4-FFF2-40B4-BE49-F238E27FC236}">
                <a16:creationId xmlns:a16="http://schemas.microsoft.com/office/drawing/2014/main" id="{0C9E56FF-1B36-4C13-96AD-79416C3A0F62}"/>
              </a:ext>
            </a:extLst>
          </p:cNvPr>
          <p:cNvSpPr txBox="1"/>
          <p:nvPr/>
        </p:nvSpPr>
        <p:spPr>
          <a:xfrm>
            <a:off x="5156699" y="1603291"/>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can be </a:t>
            </a:r>
            <a:r>
              <a:rPr lang="it-IT" sz="1100" b="1" i="1" dirty="0" err="1">
                <a:solidFill>
                  <a:schemeClr val="bg1">
                    <a:lumMod val="85000"/>
                  </a:schemeClr>
                </a:solidFill>
                <a:latin typeface="+mj-lt"/>
              </a:rPr>
              <a:t>enforced</a:t>
            </a:r>
            <a:endParaRPr lang="it-IT" sz="1100" b="1" i="1" dirty="0">
              <a:solidFill>
                <a:schemeClr val="bg1">
                  <a:lumMod val="85000"/>
                </a:schemeClr>
              </a:solidFill>
              <a:latin typeface="+mj-lt"/>
            </a:endParaRPr>
          </a:p>
        </p:txBody>
      </p:sp>
      <p:sp>
        <p:nvSpPr>
          <p:cNvPr id="78" name="TextBox 77">
            <a:extLst>
              <a:ext uri="{FF2B5EF4-FFF2-40B4-BE49-F238E27FC236}">
                <a16:creationId xmlns:a16="http://schemas.microsoft.com/office/drawing/2014/main" id="{B1DEB37F-E400-4A4F-88FC-E164E519E298}"/>
              </a:ext>
            </a:extLst>
          </p:cNvPr>
          <p:cNvSpPr txBox="1"/>
          <p:nvPr/>
        </p:nvSpPr>
        <p:spPr>
          <a:xfrm>
            <a:off x="6747852" y="1603291"/>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can be </a:t>
            </a:r>
            <a:r>
              <a:rPr lang="it-IT" sz="1100" b="1" i="1" dirty="0" err="1">
                <a:solidFill>
                  <a:schemeClr val="bg1">
                    <a:lumMod val="85000"/>
                  </a:schemeClr>
                </a:solidFill>
                <a:latin typeface="+mj-lt"/>
              </a:rPr>
              <a:t>enforced</a:t>
            </a:r>
            <a:endParaRPr lang="it-IT" sz="1100" b="1" i="1" dirty="0">
              <a:solidFill>
                <a:schemeClr val="bg1">
                  <a:lumMod val="85000"/>
                </a:schemeClr>
              </a:solidFill>
              <a:latin typeface="+mj-lt"/>
            </a:endParaRPr>
          </a:p>
        </p:txBody>
      </p:sp>
      <p:sp>
        <p:nvSpPr>
          <p:cNvPr id="80" name="TextBox 79">
            <a:extLst>
              <a:ext uri="{FF2B5EF4-FFF2-40B4-BE49-F238E27FC236}">
                <a16:creationId xmlns:a16="http://schemas.microsoft.com/office/drawing/2014/main" id="{3205488B-A892-441C-817A-D5AB59D5F699}"/>
              </a:ext>
            </a:extLst>
          </p:cNvPr>
          <p:cNvSpPr txBox="1"/>
          <p:nvPr/>
        </p:nvSpPr>
        <p:spPr>
          <a:xfrm>
            <a:off x="1452576" y="3202984"/>
            <a:ext cx="1296436" cy="261610"/>
          </a:xfrm>
          <a:prstGeom prst="rect">
            <a:avLst/>
          </a:prstGeom>
          <a:noFill/>
        </p:spPr>
        <p:txBody>
          <a:bodyPr wrap="square">
            <a:spAutoFit/>
          </a:bodyPr>
          <a:lstStyle/>
          <a:p>
            <a:pPr algn="ctr"/>
            <a:r>
              <a:rPr lang="it-IT" sz="1100" b="1" i="1" dirty="0" err="1">
                <a:solidFill>
                  <a:schemeClr val="tx1"/>
                </a:solidFill>
                <a:latin typeface="+mj-lt"/>
              </a:rPr>
              <a:t>pay</a:t>
            </a:r>
            <a:r>
              <a:rPr lang="it-IT" sz="1100" b="1" i="1" dirty="0">
                <a:solidFill>
                  <a:schemeClr val="tx1"/>
                </a:solidFill>
                <a:latin typeface="+mj-lt"/>
              </a:rPr>
              <a:t> </a:t>
            </a:r>
            <a:r>
              <a:rPr lang="it-IT" sz="1100" b="1" i="1" dirty="0" err="1">
                <a:solidFill>
                  <a:schemeClr val="tx1"/>
                </a:solidFill>
                <a:latin typeface="+mj-lt"/>
              </a:rPr>
              <a:t>attention</a:t>
            </a:r>
            <a:endParaRPr lang="it-IT" sz="1100" b="1" i="1" dirty="0">
              <a:solidFill>
                <a:schemeClr val="tx1"/>
              </a:solidFill>
              <a:latin typeface="+mj-lt"/>
            </a:endParaRPr>
          </a:p>
        </p:txBody>
      </p:sp>
      <p:sp>
        <p:nvSpPr>
          <p:cNvPr id="81" name="TextBox 80">
            <a:extLst>
              <a:ext uri="{FF2B5EF4-FFF2-40B4-BE49-F238E27FC236}">
                <a16:creationId xmlns:a16="http://schemas.microsoft.com/office/drawing/2014/main" id="{69BF12A6-2E86-42CD-B5F5-FF22AAA44DE0}"/>
              </a:ext>
            </a:extLst>
          </p:cNvPr>
          <p:cNvSpPr txBox="1"/>
          <p:nvPr/>
        </p:nvSpPr>
        <p:spPr>
          <a:xfrm>
            <a:off x="2938086" y="3202984"/>
            <a:ext cx="1296436" cy="261610"/>
          </a:xfrm>
          <a:prstGeom prst="rect">
            <a:avLst/>
          </a:prstGeom>
          <a:noFill/>
        </p:spPr>
        <p:txBody>
          <a:bodyPr wrap="square">
            <a:spAutoFit/>
          </a:bodyPr>
          <a:lstStyle/>
          <a:p>
            <a:pPr algn="ctr"/>
            <a:r>
              <a:rPr lang="it-IT" sz="1100" b="1" i="1" dirty="0" err="1">
                <a:solidFill>
                  <a:schemeClr val="tx1"/>
                </a:solidFill>
                <a:latin typeface="+mj-lt"/>
              </a:rPr>
              <a:t>pay</a:t>
            </a:r>
            <a:r>
              <a:rPr lang="it-IT" sz="1100" b="1" i="1" dirty="0">
                <a:solidFill>
                  <a:schemeClr val="tx1"/>
                </a:solidFill>
                <a:latin typeface="+mj-lt"/>
              </a:rPr>
              <a:t> </a:t>
            </a:r>
            <a:r>
              <a:rPr lang="it-IT" sz="1100" b="1" i="1" dirty="0" err="1">
                <a:solidFill>
                  <a:schemeClr val="tx1"/>
                </a:solidFill>
                <a:latin typeface="+mj-lt"/>
              </a:rPr>
              <a:t>attention</a:t>
            </a:r>
            <a:endParaRPr lang="it-IT" sz="1100" b="1" i="1" dirty="0">
              <a:solidFill>
                <a:schemeClr val="tx1"/>
              </a:solidFill>
              <a:latin typeface="+mj-lt"/>
            </a:endParaRPr>
          </a:p>
        </p:txBody>
      </p:sp>
      <p:sp>
        <p:nvSpPr>
          <p:cNvPr id="82" name="TextBox 81">
            <a:extLst>
              <a:ext uri="{FF2B5EF4-FFF2-40B4-BE49-F238E27FC236}">
                <a16:creationId xmlns:a16="http://schemas.microsoft.com/office/drawing/2014/main" id="{6F5094B2-247A-40E8-8658-7A0980769776}"/>
              </a:ext>
            </a:extLst>
          </p:cNvPr>
          <p:cNvSpPr txBox="1"/>
          <p:nvPr/>
        </p:nvSpPr>
        <p:spPr>
          <a:xfrm>
            <a:off x="4422852" y="3202984"/>
            <a:ext cx="1296436" cy="261610"/>
          </a:xfrm>
          <a:prstGeom prst="rect">
            <a:avLst/>
          </a:prstGeom>
          <a:noFill/>
        </p:spPr>
        <p:txBody>
          <a:bodyPr wrap="square">
            <a:spAutoFit/>
          </a:bodyPr>
          <a:lstStyle/>
          <a:p>
            <a:pPr algn="ctr"/>
            <a:r>
              <a:rPr lang="it-IT" sz="1100" b="1" i="1" dirty="0" err="1">
                <a:solidFill>
                  <a:schemeClr val="tx1"/>
                </a:solidFill>
                <a:latin typeface="+mj-lt"/>
              </a:rPr>
              <a:t>pay</a:t>
            </a:r>
            <a:r>
              <a:rPr lang="it-IT" sz="1100" b="1" i="1" dirty="0">
                <a:solidFill>
                  <a:schemeClr val="tx1"/>
                </a:solidFill>
                <a:latin typeface="+mj-lt"/>
              </a:rPr>
              <a:t> </a:t>
            </a:r>
            <a:r>
              <a:rPr lang="it-IT" sz="1100" b="1" i="1" dirty="0" err="1">
                <a:solidFill>
                  <a:schemeClr val="tx1"/>
                </a:solidFill>
                <a:latin typeface="+mj-lt"/>
              </a:rPr>
              <a:t>attention</a:t>
            </a:r>
            <a:endParaRPr lang="it-IT" sz="1100" b="1" i="1" dirty="0">
              <a:solidFill>
                <a:schemeClr val="tx1"/>
              </a:solidFill>
              <a:latin typeface="+mj-lt"/>
            </a:endParaRPr>
          </a:p>
        </p:txBody>
      </p:sp>
      <p:sp>
        <p:nvSpPr>
          <p:cNvPr id="83" name="TextBox 82">
            <a:extLst>
              <a:ext uri="{FF2B5EF4-FFF2-40B4-BE49-F238E27FC236}">
                <a16:creationId xmlns:a16="http://schemas.microsoft.com/office/drawing/2014/main" id="{40FEDBE8-E87C-4AC8-B661-E66843F468B9}"/>
              </a:ext>
            </a:extLst>
          </p:cNvPr>
          <p:cNvSpPr txBox="1"/>
          <p:nvPr/>
        </p:nvSpPr>
        <p:spPr>
          <a:xfrm>
            <a:off x="6111183" y="3202984"/>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no </a:t>
            </a:r>
            <a:r>
              <a:rPr lang="it-IT" sz="1100" b="1" i="1" dirty="0" err="1">
                <a:solidFill>
                  <a:schemeClr val="bg1">
                    <a:lumMod val="85000"/>
                  </a:schemeClr>
                </a:solidFill>
                <a:latin typeface="+mj-lt"/>
              </a:rPr>
              <a:t>problem</a:t>
            </a:r>
            <a:endParaRPr lang="it-IT" sz="1100" b="1" i="1" dirty="0">
              <a:solidFill>
                <a:schemeClr val="bg1">
                  <a:lumMod val="85000"/>
                </a:schemeClr>
              </a:solidFill>
              <a:latin typeface="+mj-lt"/>
            </a:endParaRPr>
          </a:p>
        </p:txBody>
      </p:sp>
      <p:sp>
        <p:nvSpPr>
          <p:cNvPr id="85" name="TextBox 84">
            <a:extLst>
              <a:ext uri="{FF2B5EF4-FFF2-40B4-BE49-F238E27FC236}">
                <a16:creationId xmlns:a16="http://schemas.microsoft.com/office/drawing/2014/main" id="{4C942449-2860-4D70-9F03-13FEF2E9E72A}"/>
              </a:ext>
            </a:extLst>
          </p:cNvPr>
          <p:cNvSpPr txBox="1"/>
          <p:nvPr/>
        </p:nvSpPr>
        <p:spPr>
          <a:xfrm>
            <a:off x="1809196" y="2411359"/>
            <a:ext cx="1296436" cy="261610"/>
          </a:xfrm>
          <a:prstGeom prst="rect">
            <a:avLst/>
          </a:prstGeom>
          <a:noFill/>
        </p:spPr>
        <p:txBody>
          <a:bodyPr wrap="square">
            <a:spAutoFit/>
          </a:bodyPr>
          <a:lstStyle/>
          <a:p>
            <a:pPr algn="ctr"/>
            <a:r>
              <a:rPr lang="it-IT" sz="1100" b="1" i="1" dirty="0">
                <a:solidFill>
                  <a:schemeClr val="tx1"/>
                </a:solidFill>
                <a:latin typeface="+mj-lt"/>
              </a:rPr>
              <a:t>can </a:t>
            </a:r>
            <a:r>
              <a:rPr lang="it-IT" sz="1100" b="1" i="1" dirty="0" err="1">
                <a:solidFill>
                  <a:schemeClr val="tx1"/>
                </a:solidFill>
                <a:latin typeface="+mj-lt"/>
              </a:rPr>
              <a:t>not</a:t>
            </a:r>
            <a:r>
              <a:rPr lang="it-IT" sz="1100" b="1" i="1" dirty="0">
                <a:solidFill>
                  <a:schemeClr val="tx1"/>
                </a:solidFill>
                <a:latin typeface="+mj-lt"/>
              </a:rPr>
              <a:t> </a:t>
            </a:r>
            <a:r>
              <a:rPr lang="it-IT" sz="1100" b="1" i="1" dirty="0" err="1">
                <a:solidFill>
                  <a:schemeClr val="tx1"/>
                </a:solidFill>
                <a:latin typeface="+mj-lt"/>
              </a:rPr>
              <a:t>enforced</a:t>
            </a:r>
            <a:endParaRPr lang="it-IT" sz="1100" b="1" i="1" dirty="0">
              <a:solidFill>
                <a:schemeClr val="tx1"/>
              </a:solidFill>
              <a:latin typeface="+mj-lt"/>
            </a:endParaRPr>
          </a:p>
        </p:txBody>
      </p:sp>
      <p:sp>
        <p:nvSpPr>
          <p:cNvPr id="86" name="TextBox 85">
            <a:extLst>
              <a:ext uri="{FF2B5EF4-FFF2-40B4-BE49-F238E27FC236}">
                <a16:creationId xmlns:a16="http://schemas.microsoft.com/office/drawing/2014/main" id="{3C52D0E3-6473-4F18-A77B-3AEB2AB18118}"/>
              </a:ext>
            </a:extLst>
          </p:cNvPr>
          <p:cNvSpPr txBox="1"/>
          <p:nvPr/>
        </p:nvSpPr>
        <p:spPr>
          <a:xfrm>
            <a:off x="3365875" y="2411359"/>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can be </a:t>
            </a:r>
            <a:r>
              <a:rPr lang="it-IT" sz="1100" b="1" i="1" dirty="0" err="1">
                <a:solidFill>
                  <a:schemeClr val="bg1">
                    <a:lumMod val="85000"/>
                  </a:schemeClr>
                </a:solidFill>
                <a:latin typeface="+mj-lt"/>
              </a:rPr>
              <a:t>enforced</a:t>
            </a:r>
            <a:endParaRPr lang="it-IT" sz="1100" b="1" i="1" dirty="0">
              <a:solidFill>
                <a:schemeClr val="bg1">
                  <a:lumMod val="85000"/>
                </a:schemeClr>
              </a:solidFill>
              <a:latin typeface="+mj-lt"/>
            </a:endParaRPr>
          </a:p>
        </p:txBody>
      </p:sp>
      <p:sp>
        <p:nvSpPr>
          <p:cNvPr id="87" name="TextBox 86">
            <a:extLst>
              <a:ext uri="{FF2B5EF4-FFF2-40B4-BE49-F238E27FC236}">
                <a16:creationId xmlns:a16="http://schemas.microsoft.com/office/drawing/2014/main" id="{9B18A787-7578-4843-B55E-8336844F9D3C}"/>
              </a:ext>
            </a:extLst>
          </p:cNvPr>
          <p:cNvSpPr txBox="1"/>
          <p:nvPr/>
        </p:nvSpPr>
        <p:spPr>
          <a:xfrm>
            <a:off x="4920784" y="2373119"/>
            <a:ext cx="1296436" cy="430887"/>
          </a:xfrm>
          <a:prstGeom prst="rect">
            <a:avLst/>
          </a:prstGeom>
          <a:noFill/>
        </p:spPr>
        <p:txBody>
          <a:bodyPr wrap="square">
            <a:spAutoFit/>
          </a:bodyPr>
          <a:lstStyle/>
          <a:p>
            <a:pPr algn="ctr"/>
            <a:r>
              <a:rPr lang="it-IT" sz="1100" b="1" i="1" dirty="0">
                <a:solidFill>
                  <a:schemeClr val="tx1"/>
                </a:solidFill>
                <a:latin typeface="+mj-lt"/>
              </a:rPr>
              <a:t>can be </a:t>
            </a:r>
            <a:r>
              <a:rPr lang="it-IT" sz="1100" b="1" i="1" dirty="0" err="1">
                <a:solidFill>
                  <a:schemeClr val="tx1"/>
                </a:solidFill>
                <a:latin typeface="+mj-lt"/>
              </a:rPr>
              <a:t>enforced</a:t>
            </a:r>
            <a:endParaRPr lang="it-IT" sz="1100" b="1" i="1" dirty="0">
              <a:solidFill>
                <a:schemeClr val="tx1"/>
              </a:solidFill>
              <a:latin typeface="+mj-lt"/>
            </a:endParaRPr>
          </a:p>
          <a:p>
            <a:pPr algn="ctr"/>
            <a:r>
              <a:rPr lang="it-IT" sz="1100" b="1" i="1" dirty="0" err="1">
                <a:solidFill>
                  <a:schemeClr val="tx1"/>
                </a:solidFill>
                <a:latin typeface="+mj-lt"/>
              </a:rPr>
              <a:t>but</a:t>
            </a:r>
            <a:r>
              <a:rPr lang="it-IT" sz="1100" b="1" i="1" dirty="0">
                <a:solidFill>
                  <a:schemeClr val="tx1"/>
                </a:solidFill>
                <a:latin typeface="+mj-lt"/>
              </a:rPr>
              <a:t> </a:t>
            </a:r>
            <a:r>
              <a:rPr lang="it-IT" sz="1100" b="1" i="1" dirty="0" err="1">
                <a:solidFill>
                  <a:schemeClr val="tx1"/>
                </a:solidFill>
                <a:latin typeface="+mj-lt"/>
              </a:rPr>
              <a:t>not</a:t>
            </a:r>
            <a:r>
              <a:rPr lang="it-IT" sz="1100" b="1" i="1" dirty="0">
                <a:solidFill>
                  <a:schemeClr val="tx1"/>
                </a:solidFill>
                <a:latin typeface="+mj-lt"/>
              </a:rPr>
              <a:t> in </a:t>
            </a:r>
            <a:r>
              <a:rPr lang="it-IT" sz="1100" b="1" i="1" dirty="0" err="1">
                <a:solidFill>
                  <a:schemeClr val="tx1"/>
                </a:solidFill>
                <a:latin typeface="+mj-lt"/>
              </a:rPr>
              <a:t>series</a:t>
            </a:r>
            <a:endParaRPr lang="it-IT" sz="1100" b="1" i="1" dirty="0">
              <a:solidFill>
                <a:schemeClr val="tx1"/>
              </a:solidFill>
              <a:latin typeface="+mj-lt"/>
            </a:endParaRPr>
          </a:p>
        </p:txBody>
      </p:sp>
      <p:sp>
        <p:nvSpPr>
          <p:cNvPr id="88" name="TextBox 87">
            <a:extLst>
              <a:ext uri="{FF2B5EF4-FFF2-40B4-BE49-F238E27FC236}">
                <a16:creationId xmlns:a16="http://schemas.microsoft.com/office/drawing/2014/main" id="{B7670DD2-A690-4711-B971-BDD83DEFF3E2}"/>
              </a:ext>
            </a:extLst>
          </p:cNvPr>
          <p:cNvSpPr txBox="1"/>
          <p:nvPr/>
        </p:nvSpPr>
        <p:spPr>
          <a:xfrm>
            <a:off x="6419618" y="2411359"/>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can be </a:t>
            </a:r>
            <a:r>
              <a:rPr lang="it-IT" sz="1100" b="1" i="1" dirty="0" err="1">
                <a:solidFill>
                  <a:schemeClr val="bg1">
                    <a:lumMod val="85000"/>
                  </a:schemeClr>
                </a:solidFill>
                <a:latin typeface="+mj-lt"/>
              </a:rPr>
              <a:t>enforced</a:t>
            </a:r>
            <a:endParaRPr lang="it-IT" sz="1100" b="1" i="1" dirty="0">
              <a:solidFill>
                <a:schemeClr val="bg1">
                  <a:lumMod val="85000"/>
                </a:schemeClr>
              </a:solidFill>
              <a:latin typeface="+mj-lt"/>
            </a:endParaRPr>
          </a:p>
        </p:txBody>
      </p:sp>
      <p:sp>
        <p:nvSpPr>
          <p:cNvPr id="90" name="TextBox 89">
            <a:extLst>
              <a:ext uri="{FF2B5EF4-FFF2-40B4-BE49-F238E27FC236}">
                <a16:creationId xmlns:a16="http://schemas.microsoft.com/office/drawing/2014/main" id="{ADC6F2CC-6122-4040-AFA1-D381555906AC}"/>
              </a:ext>
            </a:extLst>
          </p:cNvPr>
          <p:cNvSpPr txBox="1"/>
          <p:nvPr/>
        </p:nvSpPr>
        <p:spPr>
          <a:xfrm>
            <a:off x="1104105" y="3964720"/>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no </a:t>
            </a:r>
            <a:r>
              <a:rPr lang="it-IT" sz="1100" b="1" i="1" dirty="0" err="1">
                <a:solidFill>
                  <a:schemeClr val="bg1">
                    <a:lumMod val="85000"/>
                  </a:schemeClr>
                </a:solidFill>
                <a:latin typeface="+mj-lt"/>
              </a:rPr>
              <a:t>problem</a:t>
            </a:r>
            <a:endParaRPr lang="it-IT" sz="1100" b="1" i="1" dirty="0">
              <a:solidFill>
                <a:schemeClr val="bg1">
                  <a:lumMod val="85000"/>
                </a:schemeClr>
              </a:solidFill>
              <a:latin typeface="+mj-lt"/>
            </a:endParaRPr>
          </a:p>
        </p:txBody>
      </p:sp>
      <p:sp>
        <p:nvSpPr>
          <p:cNvPr id="91" name="TextBox 90">
            <a:extLst>
              <a:ext uri="{FF2B5EF4-FFF2-40B4-BE49-F238E27FC236}">
                <a16:creationId xmlns:a16="http://schemas.microsoft.com/office/drawing/2014/main" id="{9931651B-15B4-436D-BC46-84B857401F09}"/>
              </a:ext>
            </a:extLst>
          </p:cNvPr>
          <p:cNvSpPr txBox="1"/>
          <p:nvPr/>
        </p:nvSpPr>
        <p:spPr>
          <a:xfrm>
            <a:off x="2694326" y="3806921"/>
            <a:ext cx="1296436" cy="600164"/>
          </a:xfrm>
          <a:prstGeom prst="rect">
            <a:avLst/>
          </a:prstGeom>
          <a:noFill/>
        </p:spPr>
        <p:txBody>
          <a:bodyPr wrap="square">
            <a:spAutoFit/>
          </a:bodyPr>
          <a:lstStyle/>
          <a:p>
            <a:pPr algn="ctr"/>
            <a:r>
              <a:rPr lang="it-IT" sz="1100" b="1" i="1" dirty="0">
                <a:solidFill>
                  <a:schemeClr val="tx1"/>
                </a:solidFill>
                <a:latin typeface="+mj-lt"/>
              </a:rPr>
              <a:t>no </a:t>
            </a:r>
            <a:r>
              <a:rPr lang="it-IT" sz="1100" b="1" i="1" dirty="0" err="1">
                <a:solidFill>
                  <a:schemeClr val="tx1"/>
                </a:solidFill>
                <a:latin typeface="+mj-lt"/>
              </a:rPr>
              <a:t>Norm</a:t>
            </a:r>
            <a:r>
              <a:rPr lang="it-IT" sz="1100" b="1" i="1" dirty="0">
                <a:solidFill>
                  <a:schemeClr val="tx1"/>
                </a:solidFill>
                <a:latin typeface="+mj-lt"/>
              </a:rPr>
              <a:t> </a:t>
            </a:r>
            <a:r>
              <a:rPr lang="it-IT" sz="1100" b="1" i="1" dirty="0" err="1">
                <a:solidFill>
                  <a:schemeClr val="tx1"/>
                </a:solidFill>
                <a:latin typeface="+mj-lt"/>
              </a:rPr>
              <a:t>Displacement</a:t>
            </a:r>
            <a:r>
              <a:rPr lang="it-IT" sz="1100" b="1" i="1" dirty="0">
                <a:solidFill>
                  <a:schemeClr val="tx1"/>
                </a:solidFill>
                <a:latin typeface="+mj-lt"/>
              </a:rPr>
              <a:t> Test</a:t>
            </a:r>
          </a:p>
        </p:txBody>
      </p:sp>
      <p:sp>
        <p:nvSpPr>
          <p:cNvPr id="95" name="TextBox 94">
            <a:extLst>
              <a:ext uri="{FF2B5EF4-FFF2-40B4-BE49-F238E27FC236}">
                <a16:creationId xmlns:a16="http://schemas.microsoft.com/office/drawing/2014/main" id="{CC1D39CF-215F-41CB-B4A8-084AE46204A3}"/>
              </a:ext>
            </a:extLst>
          </p:cNvPr>
          <p:cNvSpPr txBox="1"/>
          <p:nvPr/>
        </p:nvSpPr>
        <p:spPr>
          <a:xfrm>
            <a:off x="4165280" y="3996847"/>
            <a:ext cx="1296436" cy="261610"/>
          </a:xfrm>
          <a:prstGeom prst="rect">
            <a:avLst/>
          </a:prstGeom>
          <a:noFill/>
        </p:spPr>
        <p:txBody>
          <a:bodyPr wrap="square">
            <a:spAutoFit/>
          </a:bodyPr>
          <a:lstStyle/>
          <a:p>
            <a:pPr algn="ctr"/>
            <a:r>
              <a:rPr lang="it-IT" sz="1100" b="1" i="1" dirty="0">
                <a:solidFill>
                  <a:schemeClr val="bg1">
                    <a:lumMod val="85000"/>
                  </a:schemeClr>
                </a:solidFill>
                <a:latin typeface="+mj-lt"/>
              </a:rPr>
              <a:t>no </a:t>
            </a:r>
            <a:r>
              <a:rPr lang="it-IT" sz="1100" b="1" i="1" dirty="0" err="1">
                <a:solidFill>
                  <a:schemeClr val="bg1">
                    <a:lumMod val="85000"/>
                  </a:schemeClr>
                </a:solidFill>
                <a:latin typeface="+mj-lt"/>
              </a:rPr>
              <a:t>problem</a:t>
            </a:r>
            <a:endParaRPr lang="it-IT" sz="1100" b="1" i="1" dirty="0">
              <a:solidFill>
                <a:schemeClr val="bg1">
                  <a:lumMod val="85000"/>
                </a:schemeClr>
              </a:solidFill>
              <a:latin typeface="+mj-lt"/>
            </a:endParaRPr>
          </a:p>
        </p:txBody>
      </p:sp>
      <p:sp>
        <p:nvSpPr>
          <p:cNvPr id="96" name="TextBox 95">
            <a:extLst>
              <a:ext uri="{FF2B5EF4-FFF2-40B4-BE49-F238E27FC236}">
                <a16:creationId xmlns:a16="http://schemas.microsoft.com/office/drawing/2014/main" id="{EDEBED1C-04C9-4FF6-9D22-175E923611B7}"/>
              </a:ext>
            </a:extLst>
          </p:cNvPr>
          <p:cNvSpPr txBox="1"/>
          <p:nvPr/>
        </p:nvSpPr>
        <p:spPr>
          <a:xfrm>
            <a:off x="5823623" y="3882310"/>
            <a:ext cx="1296436" cy="430887"/>
          </a:xfrm>
          <a:prstGeom prst="rect">
            <a:avLst/>
          </a:prstGeom>
          <a:noFill/>
        </p:spPr>
        <p:txBody>
          <a:bodyPr wrap="square">
            <a:spAutoFit/>
          </a:bodyPr>
          <a:lstStyle/>
          <a:p>
            <a:pPr algn="ctr"/>
            <a:r>
              <a:rPr lang="it-IT" sz="1100" b="1" i="1" dirty="0">
                <a:solidFill>
                  <a:schemeClr val="tx1"/>
                </a:solidFill>
                <a:latin typeface="+mj-lt"/>
              </a:rPr>
              <a:t>no </a:t>
            </a:r>
            <a:r>
              <a:rPr lang="it-IT" sz="1100" b="1" i="1" dirty="0" err="1">
                <a:solidFill>
                  <a:schemeClr val="tx1"/>
                </a:solidFill>
                <a:latin typeface="+mj-lt"/>
              </a:rPr>
              <a:t>Norm</a:t>
            </a:r>
            <a:r>
              <a:rPr lang="it-IT" sz="1100" b="1" i="1" dirty="0">
                <a:solidFill>
                  <a:schemeClr val="tx1"/>
                </a:solidFill>
                <a:latin typeface="+mj-lt"/>
              </a:rPr>
              <a:t> </a:t>
            </a:r>
            <a:r>
              <a:rPr lang="it-IT" sz="1100" b="1" i="1">
                <a:solidFill>
                  <a:schemeClr val="tx1"/>
                </a:solidFill>
                <a:latin typeface="+mj-lt"/>
              </a:rPr>
              <a:t>Unbalance</a:t>
            </a:r>
            <a:r>
              <a:rPr lang="it-IT" sz="1100" b="1" i="1" dirty="0">
                <a:solidFill>
                  <a:schemeClr val="tx1"/>
                </a:solidFill>
                <a:latin typeface="+mj-lt"/>
              </a:rPr>
              <a:t> Test</a:t>
            </a:r>
          </a:p>
        </p:txBody>
      </p:sp>
      <p:sp>
        <p:nvSpPr>
          <p:cNvPr id="97" name="TextBox 96">
            <a:extLst>
              <a:ext uri="{FF2B5EF4-FFF2-40B4-BE49-F238E27FC236}">
                <a16:creationId xmlns:a16="http://schemas.microsoft.com/office/drawing/2014/main" id="{52526EFA-5C6A-421A-8150-25A4AA898752}"/>
              </a:ext>
            </a:extLst>
          </p:cNvPr>
          <p:cNvSpPr txBox="1"/>
          <p:nvPr/>
        </p:nvSpPr>
        <p:spPr>
          <a:xfrm>
            <a:off x="5520908" y="4649318"/>
            <a:ext cx="1456353" cy="430887"/>
          </a:xfrm>
          <a:prstGeom prst="rect">
            <a:avLst/>
          </a:prstGeom>
          <a:noFill/>
        </p:spPr>
        <p:txBody>
          <a:bodyPr wrap="square">
            <a:spAutoFit/>
          </a:bodyPr>
          <a:lstStyle/>
          <a:p>
            <a:pPr algn="r"/>
            <a:r>
              <a:rPr lang="en-US" sz="1100" i="1" dirty="0">
                <a:latin typeface="+mj-lt"/>
              </a:rPr>
              <a:t>Check out the </a:t>
            </a:r>
            <a:r>
              <a:rPr lang="en-US" sz="1100" i="1" dirty="0">
                <a:latin typeface="+mj-lt"/>
                <a:hlinkClick r:id="rId4"/>
              </a:rPr>
              <a:t>OpenSees manual</a:t>
            </a:r>
            <a:endParaRPr lang="en-US" sz="1100" i="1" dirty="0">
              <a:latin typeface="+mj-lt"/>
            </a:endParaRPr>
          </a:p>
        </p:txBody>
      </p:sp>
    </p:spTree>
    <p:extLst>
      <p:ext uri="{BB962C8B-B14F-4D97-AF65-F5344CB8AC3E}">
        <p14:creationId xmlns:p14="http://schemas.microsoft.com/office/powerpoint/2010/main" val="498711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err="1"/>
              <a:t>Which</a:t>
            </a:r>
            <a:r>
              <a:rPr lang="it-IT" dirty="0"/>
              <a:t> one </a:t>
            </a:r>
            <a:r>
              <a:rPr lang="it-IT" dirty="0" err="1"/>
              <a:t>should</a:t>
            </a:r>
            <a:r>
              <a:rPr lang="it-IT" dirty="0"/>
              <a:t>  </a:t>
            </a:r>
            <a:r>
              <a:rPr lang="it-IT" dirty="0" err="1"/>
              <a:t>you</a:t>
            </a:r>
            <a:r>
              <a:rPr lang="it-IT" dirty="0"/>
              <a:t> use?</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6941049" y="4058266"/>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Triangolo isoscele 67">
            <a:extLst>
              <a:ext uri="{FF2B5EF4-FFF2-40B4-BE49-F238E27FC236}">
                <a16:creationId xmlns:a16="http://schemas.microsoft.com/office/drawing/2014/main" id="{6F87CF8A-169B-4E5B-9BDF-E52B898B25C5}"/>
              </a:ext>
            </a:extLst>
          </p:cNvPr>
          <p:cNvSpPr/>
          <p:nvPr/>
        </p:nvSpPr>
        <p:spPr>
          <a:xfrm>
            <a:off x="403507" y="848294"/>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7" name="Triangolo isoscele 67">
            <a:extLst>
              <a:ext uri="{FF2B5EF4-FFF2-40B4-BE49-F238E27FC236}">
                <a16:creationId xmlns:a16="http://schemas.microsoft.com/office/drawing/2014/main" id="{35CDDEC9-8240-43B5-921D-0ACA06A3BC5F}"/>
              </a:ext>
            </a:extLst>
          </p:cNvPr>
          <p:cNvSpPr/>
          <p:nvPr/>
        </p:nvSpPr>
        <p:spPr>
          <a:xfrm>
            <a:off x="407201" y="1785739"/>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8" name="Triangolo isoscele 67">
            <a:extLst>
              <a:ext uri="{FF2B5EF4-FFF2-40B4-BE49-F238E27FC236}">
                <a16:creationId xmlns:a16="http://schemas.microsoft.com/office/drawing/2014/main" id="{167DF4A4-7C94-49FC-A403-471B5C128966}"/>
              </a:ext>
            </a:extLst>
          </p:cNvPr>
          <p:cNvSpPr/>
          <p:nvPr/>
        </p:nvSpPr>
        <p:spPr>
          <a:xfrm>
            <a:off x="430885" y="2723184"/>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9" name="Triangolo isoscele 67">
            <a:extLst>
              <a:ext uri="{FF2B5EF4-FFF2-40B4-BE49-F238E27FC236}">
                <a16:creationId xmlns:a16="http://schemas.microsoft.com/office/drawing/2014/main" id="{393B7959-7826-4A17-9B13-61E3B34FCD70}"/>
              </a:ext>
            </a:extLst>
          </p:cNvPr>
          <p:cNvSpPr/>
          <p:nvPr/>
        </p:nvSpPr>
        <p:spPr>
          <a:xfrm>
            <a:off x="414777" y="3661953"/>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0" name="Rectangle 49">
            <a:extLst>
              <a:ext uri="{FF2B5EF4-FFF2-40B4-BE49-F238E27FC236}">
                <a16:creationId xmlns:a16="http://schemas.microsoft.com/office/drawing/2014/main" id="{6A8F9323-E16F-4186-ACDC-77D478E95EF9}"/>
              </a:ext>
            </a:extLst>
          </p:cNvPr>
          <p:cNvSpPr/>
          <p:nvPr/>
        </p:nvSpPr>
        <p:spPr>
          <a:xfrm>
            <a:off x="584051" y="848294"/>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51" name="Rectangle 50">
            <a:extLst>
              <a:ext uri="{FF2B5EF4-FFF2-40B4-BE49-F238E27FC236}">
                <a16:creationId xmlns:a16="http://schemas.microsoft.com/office/drawing/2014/main" id="{79848BAB-1F6B-4C96-A556-C0494C29B130}"/>
              </a:ext>
            </a:extLst>
          </p:cNvPr>
          <p:cNvSpPr/>
          <p:nvPr/>
        </p:nvSpPr>
        <p:spPr>
          <a:xfrm>
            <a:off x="592430" y="1785739"/>
            <a:ext cx="2594294"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52" name="Rectangle 51">
            <a:extLst>
              <a:ext uri="{FF2B5EF4-FFF2-40B4-BE49-F238E27FC236}">
                <a16:creationId xmlns:a16="http://schemas.microsoft.com/office/drawing/2014/main" id="{712B71BF-EE2B-4311-A45A-AC51AF6E227C}"/>
              </a:ext>
            </a:extLst>
          </p:cNvPr>
          <p:cNvSpPr/>
          <p:nvPr/>
        </p:nvSpPr>
        <p:spPr>
          <a:xfrm>
            <a:off x="616114" y="2728105"/>
            <a:ext cx="2594293" cy="431087"/>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53" name="Rectangle 52">
            <a:extLst>
              <a:ext uri="{FF2B5EF4-FFF2-40B4-BE49-F238E27FC236}">
                <a16:creationId xmlns:a16="http://schemas.microsoft.com/office/drawing/2014/main" id="{4437723B-B8FC-4EAD-A77F-401BFDC2B5A2}"/>
              </a:ext>
            </a:extLst>
          </p:cNvPr>
          <p:cNvSpPr/>
          <p:nvPr/>
        </p:nvSpPr>
        <p:spPr>
          <a:xfrm>
            <a:off x="595322" y="3661953"/>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sp>
        <p:nvSpPr>
          <p:cNvPr id="55" name="Triangolo isoscele 67">
            <a:extLst>
              <a:ext uri="{FF2B5EF4-FFF2-40B4-BE49-F238E27FC236}">
                <a16:creationId xmlns:a16="http://schemas.microsoft.com/office/drawing/2014/main" id="{C10DB2BE-F2FB-4036-A51C-4C00ADC86473}"/>
              </a:ext>
            </a:extLst>
          </p:cNvPr>
          <p:cNvSpPr/>
          <p:nvPr/>
        </p:nvSpPr>
        <p:spPr>
          <a:xfrm rot="10800000">
            <a:off x="3009070" y="3661953"/>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6" name="Triangolo isoscele 67">
            <a:extLst>
              <a:ext uri="{FF2B5EF4-FFF2-40B4-BE49-F238E27FC236}">
                <a16:creationId xmlns:a16="http://schemas.microsoft.com/office/drawing/2014/main" id="{3A9177B8-4F54-4268-8984-1A5A3E059129}"/>
              </a:ext>
            </a:extLst>
          </p:cNvPr>
          <p:cNvSpPr/>
          <p:nvPr/>
        </p:nvSpPr>
        <p:spPr>
          <a:xfrm rot="10800000">
            <a:off x="3034547" y="2727342"/>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7" name="Triangolo isoscele 67">
            <a:extLst>
              <a:ext uri="{FF2B5EF4-FFF2-40B4-BE49-F238E27FC236}">
                <a16:creationId xmlns:a16="http://schemas.microsoft.com/office/drawing/2014/main" id="{E9C886DE-CC91-4764-B516-395D689EE73B}"/>
              </a:ext>
            </a:extLst>
          </p:cNvPr>
          <p:cNvSpPr/>
          <p:nvPr/>
        </p:nvSpPr>
        <p:spPr>
          <a:xfrm rot="10800000">
            <a:off x="3006179" y="1784976"/>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8" name="Triangolo isoscele 67">
            <a:extLst>
              <a:ext uri="{FF2B5EF4-FFF2-40B4-BE49-F238E27FC236}">
                <a16:creationId xmlns:a16="http://schemas.microsoft.com/office/drawing/2014/main" id="{AC87EAE7-765C-477D-B359-9598E15E952D}"/>
              </a:ext>
            </a:extLst>
          </p:cNvPr>
          <p:cNvSpPr/>
          <p:nvPr/>
        </p:nvSpPr>
        <p:spPr>
          <a:xfrm rot="10800000">
            <a:off x="2997799" y="848294"/>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 name="TextBox 4">
            <a:extLst>
              <a:ext uri="{FF2B5EF4-FFF2-40B4-BE49-F238E27FC236}">
                <a16:creationId xmlns:a16="http://schemas.microsoft.com/office/drawing/2014/main" id="{3ADE8647-127E-4875-BC37-39D72872DABE}"/>
              </a:ext>
            </a:extLst>
          </p:cNvPr>
          <p:cNvSpPr txBox="1"/>
          <p:nvPr/>
        </p:nvSpPr>
        <p:spPr>
          <a:xfrm>
            <a:off x="365538" y="1315832"/>
            <a:ext cx="6608354" cy="307777"/>
          </a:xfrm>
          <a:prstGeom prst="rect">
            <a:avLst/>
          </a:prstGeom>
          <a:noFill/>
        </p:spPr>
        <p:txBody>
          <a:bodyPr wrap="square" rtlCol="0">
            <a:spAutoFit/>
          </a:bodyPr>
          <a:lstStyle/>
          <a:p>
            <a:r>
              <a:rPr lang="en-US" i="1" dirty="0">
                <a:latin typeface="+mj-lt"/>
              </a:rPr>
              <a:t>only if you don’t have </a:t>
            </a:r>
            <a:r>
              <a:rPr lang="en-US" i="1" dirty="0" err="1">
                <a:latin typeface="+mj-lt"/>
              </a:rPr>
              <a:t>mpconstraints</a:t>
            </a:r>
            <a:r>
              <a:rPr lang="en-US" i="1" dirty="0">
                <a:latin typeface="+mj-lt"/>
              </a:rPr>
              <a:t> or prescribed displacements or rotation</a:t>
            </a:r>
          </a:p>
        </p:txBody>
      </p:sp>
      <p:sp>
        <p:nvSpPr>
          <p:cNvPr id="60" name="TextBox 59">
            <a:extLst>
              <a:ext uri="{FF2B5EF4-FFF2-40B4-BE49-F238E27FC236}">
                <a16:creationId xmlns:a16="http://schemas.microsoft.com/office/drawing/2014/main" id="{1C12BBE4-6ED6-4C63-8770-B4CCF4C48E90}"/>
              </a:ext>
            </a:extLst>
          </p:cNvPr>
          <p:cNvSpPr txBox="1"/>
          <p:nvPr/>
        </p:nvSpPr>
        <p:spPr>
          <a:xfrm>
            <a:off x="327284" y="4139798"/>
            <a:ext cx="6759315" cy="307777"/>
          </a:xfrm>
          <a:prstGeom prst="rect">
            <a:avLst/>
          </a:prstGeom>
          <a:noFill/>
        </p:spPr>
        <p:txBody>
          <a:bodyPr wrap="square" rtlCol="0">
            <a:spAutoFit/>
          </a:bodyPr>
          <a:lstStyle/>
          <a:p>
            <a:r>
              <a:rPr lang="en-US" i="1" dirty="0">
                <a:latin typeface="+mj-lt"/>
              </a:rPr>
              <a:t>always when you have </a:t>
            </a:r>
            <a:r>
              <a:rPr lang="en-US" i="1" dirty="0" err="1">
                <a:latin typeface="+mj-lt"/>
              </a:rPr>
              <a:t>mpconstraints</a:t>
            </a:r>
            <a:r>
              <a:rPr lang="en-US" i="1" dirty="0">
                <a:latin typeface="+mj-lt"/>
              </a:rPr>
              <a:t>, by pay attention at penalty parameters</a:t>
            </a:r>
          </a:p>
        </p:txBody>
      </p:sp>
      <p:sp>
        <p:nvSpPr>
          <p:cNvPr id="33" name="TextBox 32">
            <a:extLst>
              <a:ext uri="{FF2B5EF4-FFF2-40B4-BE49-F238E27FC236}">
                <a16:creationId xmlns:a16="http://schemas.microsoft.com/office/drawing/2014/main" id="{7135B408-032A-4E10-AF13-CAF634E39E79}"/>
              </a:ext>
            </a:extLst>
          </p:cNvPr>
          <p:cNvSpPr txBox="1"/>
          <p:nvPr/>
        </p:nvSpPr>
        <p:spPr>
          <a:xfrm>
            <a:off x="365538" y="2263973"/>
            <a:ext cx="6608354" cy="307777"/>
          </a:xfrm>
          <a:prstGeom prst="rect">
            <a:avLst/>
          </a:prstGeom>
          <a:noFill/>
        </p:spPr>
        <p:txBody>
          <a:bodyPr wrap="square" rtlCol="0">
            <a:spAutoFit/>
          </a:bodyPr>
          <a:lstStyle/>
          <a:p>
            <a:r>
              <a:rPr lang="en-US" i="1" dirty="0">
                <a:latin typeface="+mj-lt"/>
              </a:rPr>
              <a:t>only if you don’t expect a large global matrix already</a:t>
            </a:r>
          </a:p>
        </p:txBody>
      </p:sp>
      <p:sp>
        <p:nvSpPr>
          <p:cNvPr id="34" name="TextBox 33">
            <a:extLst>
              <a:ext uri="{FF2B5EF4-FFF2-40B4-BE49-F238E27FC236}">
                <a16:creationId xmlns:a16="http://schemas.microsoft.com/office/drawing/2014/main" id="{443C01F2-1DB6-44A5-8E19-5569243E7DCF}"/>
              </a:ext>
            </a:extLst>
          </p:cNvPr>
          <p:cNvSpPr txBox="1"/>
          <p:nvPr/>
        </p:nvSpPr>
        <p:spPr>
          <a:xfrm>
            <a:off x="365538" y="3229262"/>
            <a:ext cx="6608354" cy="307777"/>
          </a:xfrm>
          <a:prstGeom prst="rect">
            <a:avLst/>
          </a:prstGeom>
          <a:noFill/>
        </p:spPr>
        <p:txBody>
          <a:bodyPr wrap="square" rtlCol="0">
            <a:spAutoFit/>
          </a:bodyPr>
          <a:lstStyle/>
          <a:p>
            <a:r>
              <a:rPr lang="en-US" i="1" dirty="0">
                <a:latin typeface="+mj-lt"/>
              </a:rPr>
              <a:t>always, unless mixed retained-constrained pairs, or constrains in series</a:t>
            </a:r>
          </a:p>
        </p:txBody>
      </p:sp>
    </p:spTree>
    <p:extLst>
      <p:ext uri="{BB962C8B-B14F-4D97-AF65-F5344CB8AC3E}">
        <p14:creationId xmlns:p14="http://schemas.microsoft.com/office/powerpoint/2010/main" val="2190490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Common errors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CasellaDiTesto 39">
            <a:extLst>
              <a:ext uri="{FF2B5EF4-FFF2-40B4-BE49-F238E27FC236}">
                <a16:creationId xmlns:a16="http://schemas.microsoft.com/office/drawing/2014/main" id="{3B173E13-18AF-4561-B329-80944EEC4AEB}"/>
              </a:ext>
            </a:extLst>
          </p:cNvPr>
          <p:cNvSpPr txBox="1"/>
          <p:nvPr/>
        </p:nvSpPr>
        <p:spPr>
          <a:xfrm>
            <a:off x="0" y="4724400"/>
            <a:ext cx="7090410" cy="343057"/>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it-IT" sz="1800" b="1" dirty="0" err="1">
                <a:solidFill>
                  <a:schemeClr val="tx1"/>
                </a:solidFill>
                <a:sym typeface="News Cycle"/>
              </a:rPr>
              <a:t>There</a:t>
            </a:r>
            <a:r>
              <a:rPr lang="it-IT" sz="1800" b="1" dirty="0">
                <a:solidFill>
                  <a:schemeClr val="tx1"/>
                </a:solidFill>
                <a:sym typeface="News Cycle"/>
              </a:rPr>
              <a:t> </a:t>
            </a:r>
            <a:r>
              <a:rPr lang="it-IT" sz="1800" b="1" dirty="0" err="1">
                <a:solidFill>
                  <a:schemeClr val="tx1"/>
                </a:solidFill>
                <a:sym typeface="News Cycle"/>
              </a:rPr>
              <a:t>is</a:t>
            </a:r>
            <a:r>
              <a:rPr lang="it-IT" sz="1800" b="1" dirty="0">
                <a:solidFill>
                  <a:schemeClr val="tx1"/>
                </a:solidFill>
                <a:sym typeface="News Cycle"/>
              </a:rPr>
              <a:t> no </a:t>
            </a:r>
            <a:r>
              <a:rPr lang="it-IT" sz="1800" b="1" dirty="0" err="1">
                <a:solidFill>
                  <a:schemeClr val="tx1"/>
                </a:solidFill>
                <a:sym typeface="News Cycle"/>
              </a:rPr>
              <a:t>unique</a:t>
            </a:r>
            <a:r>
              <a:rPr lang="it-IT" sz="1800" b="1" dirty="0">
                <a:solidFill>
                  <a:schemeClr val="tx1"/>
                </a:solidFill>
                <a:sym typeface="News Cycle"/>
              </a:rPr>
              <a:t> </a:t>
            </a:r>
            <a:r>
              <a:rPr lang="it-IT" sz="1800" b="1" dirty="0" err="1">
                <a:solidFill>
                  <a:schemeClr val="tx1"/>
                </a:solidFill>
                <a:sym typeface="News Cycle"/>
              </a:rPr>
              <a:t>choice</a:t>
            </a:r>
            <a:r>
              <a:rPr lang="it-IT" sz="1800" b="1" dirty="0">
                <a:solidFill>
                  <a:schemeClr val="tx1"/>
                </a:solidFill>
                <a:sym typeface="News Cycle"/>
              </a:rPr>
              <a:t>, no HANDLER </a:t>
            </a:r>
            <a:r>
              <a:rPr lang="it-IT" sz="1800" b="1" dirty="0" err="1">
                <a:solidFill>
                  <a:schemeClr val="tx1"/>
                </a:solidFill>
                <a:sym typeface="News Cycle"/>
              </a:rPr>
              <a:t>will</a:t>
            </a:r>
            <a:r>
              <a:rPr lang="it-IT" sz="1800" b="1" dirty="0">
                <a:solidFill>
                  <a:schemeClr val="tx1"/>
                </a:solidFill>
                <a:sym typeface="News Cycle"/>
              </a:rPr>
              <a:t> work in </a:t>
            </a:r>
            <a:r>
              <a:rPr lang="it-IT" sz="1800" b="1" dirty="0" err="1">
                <a:solidFill>
                  <a:schemeClr val="tx1"/>
                </a:solidFill>
                <a:sym typeface="News Cycle"/>
              </a:rPr>
              <a:t>any</a:t>
            </a:r>
            <a:r>
              <a:rPr lang="it-IT" sz="1800" b="1" dirty="0">
                <a:solidFill>
                  <a:schemeClr val="tx1"/>
                </a:solidFill>
                <a:sym typeface="News Cycle"/>
              </a:rPr>
              <a:t> case!</a:t>
            </a:r>
          </a:p>
        </p:txBody>
      </p:sp>
      <p:pic>
        <p:nvPicPr>
          <p:cNvPr id="20" name="Immagine 45">
            <a:extLst>
              <a:ext uri="{FF2B5EF4-FFF2-40B4-BE49-F238E27FC236}">
                <a16:creationId xmlns:a16="http://schemas.microsoft.com/office/drawing/2014/main" id="{0467B538-84A5-4F67-BFCB-FA616050D7E4}"/>
              </a:ext>
            </a:extLst>
          </p:cNvPr>
          <p:cNvPicPr>
            <a:picLocks noChangeAspect="1"/>
          </p:cNvPicPr>
          <p:nvPr/>
        </p:nvPicPr>
        <p:blipFill>
          <a:blip r:embed="rId3"/>
          <a:stretch>
            <a:fillRect/>
          </a:stretch>
        </p:blipFill>
        <p:spPr>
          <a:xfrm>
            <a:off x="6730443" y="4213091"/>
            <a:ext cx="596130" cy="596130"/>
          </a:xfrm>
          <a:prstGeom prst="rect">
            <a:avLst/>
          </a:prstGeom>
        </p:spPr>
      </p:pic>
      <p:sp>
        <p:nvSpPr>
          <p:cNvPr id="23" name="Rectangle 22">
            <a:extLst>
              <a:ext uri="{FF2B5EF4-FFF2-40B4-BE49-F238E27FC236}">
                <a16:creationId xmlns:a16="http://schemas.microsoft.com/office/drawing/2014/main" id="{3A8F1EAB-948F-4D55-A7B1-4D2B33AD7512}"/>
              </a:ext>
            </a:extLst>
          </p:cNvPr>
          <p:cNvSpPr/>
          <p:nvPr/>
        </p:nvSpPr>
        <p:spPr>
          <a:xfrm>
            <a:off x="318134" y="581793"/>
            <a:ext cx="4152266" cy="26550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8775" lvl="2" indent="-271463">
              <a:buClr>
                <a:srgbClr val="00B0F0"/>
              </a:buClr>
              <a:buFont typeface="Arial" panose="020B0604020202020204" pitchFamily="34" charset="0"/>
              <a:buChar char="•"/>
            </a:pPr>
            <a:r>
              <a:rPr lang="en-US" sz="1800" dirty="0">
                <a:solidFill>
                  <a:schemeClr val="tx1"/>
                </a:solidFill>
              </a:rPr>
              <a:t>The </a:t>
            </a:r>
            <a:r>
              <a:rPr lang="en-US" sz="1800" b="1" dirty="0">
                <a:solidFill>
                  <a:schemeClr val="tx1"/>
                </a:solidFill>
              </a:rPr>
              <a:t>constraints are not enforced </a:t>
            </a:r>
            <a:r>
              <a:rPr lang="en-US" sz="1800" dirty="0">
                <a:solidFill>
                  <a:schemeClr val="tx1"/>
                </a:solidFill>
              </a:rPr>
              <a:t>as you modelled them </a:t>
            </a:r>
          </a:p>
          <a:p>
            <a:pPr marL="357188" lvl="5">
              <a:buClr>
                <a:srgbClr val="00B0F0"/>
              </a:buClr>
            </a:pPr>
            <a:r>
              <a:rPr lang="en-US" sz="1600" i="1" dirty="0">
                <a:solidFill>
                  <a:schemeClr val="tx1"/>
                </a:solidFill>
              </a:rPr>
              <a:t>(they can be skipped, and you could see unexpected results)</a:t>
            </a:r>
          </a:p>
          <a:p>
            <a:pPr marL="358775" lvl="5" indent="-271463">
              <a:buClr>
                <a:srgbClr val="00B0F0"/>
              </a:buClr>
              <a:buFont typeface="Arial" panose="020B0604020202020204" pitchFamily="34" charset="0"/>
              <a:buChar char="•"/>
            </a:pPr>
            <a:endParaRPr lang="en-US" sz="1800" dirty="0">
              <a:solidFill>
                <a:schemeClr val="tx1"/>
              </a:solidFill>
            </a:endParaRPr>
          </a:p>
          <a:p>
            <a:pPr marL="358775" lvl="5" indent="-271463">
              <a:buClr>
                <a:srgbClr val="00B0F0"/>
              </a:buClr>
              <a:buFont typeface="Arial" panose="020B0604020202020204" pitchFamily="34" charset="0"/>
              <a:buChar char="•"/>
            </a:pPr>
            <a:r>
              <a:rPr lang="en-US" sz="1800" dirty="0">
                <a:solidFill>
                  <a:schemeClr val="tx1"/>
                </a:solidFill>
              </a:rPr>
              <a:t>The </a:t>
            </a:r>
            <a:r>
              <a:rPr lang="en-US" sz="1800" b="1" dirty="0">
                <a:solidFill>
                  <a:schemeClr val="tx1"/>
                </a:solidFill>
              </a:rPr>
              <a:t>matrix is singular and there is a warning </a:t>
            </a:r>
          </a:p>
          <a:p>
            <a:pPr marL="357188" lvl="5">
              <a:buClr>
                <a:srgbClr val="00B0F0"/>
              </a:buClr>
            </a:pPr>
            <a:r>
              <a:rPr lang="en-US" sz="1600" i="1" dirty="0">
                <a:solidFill>
                  <a:schemeClr val="tx1"/>
                </a:solidFill>
              </a:rPr>
              <a:t>(OR NOT! </a:t>
            </a:r>
            <a:r>
              <a:rPr lang="en-US" sz="1600" i="1" dirty="0" err="1">
                <a:solidFill>
                  <a:schemeClr val="tx1"/>
                </a:solidFill>
              </a:rPr>
              <a:t>e.i.</a:t>
            </a:r>
            <a:r>
              <a:rPr lang="en-US" sz="1600" i="1" dirty="0">
                <a:solidFill>
                  <a:schemeClr val="tx1"/>
                </a:solidFill>
              </a:rPr>
              <a:t> Plain Constraints against Transformation)</a:t>
            </a:r>
          </a:p>
        </p:txBody>
      </p:sp>
      <p:pic>
        <p:nvPicPr>
          <p:cNvPr id="4" name="Picture 3" descr="A picture containing graphical user interface&#10;&#10;Description automatically generated">
            <a:extLst>
              <a:ext uri="{FF2B5EF4-FFF2-40B4-BE49-F238E27FC236}">
                <a16:creationId xmlns:a16="http://schemas.microsoft.com/office/drawing/2014/main" id="{BDEA9160-D822-4F51-9C89-5642DE9F1C31}"/>
              </a:ext>
            </a:extLst>
          </p:cNvPr>
          <p:cNvPicPr>
            <a:picLocks noChangeAspect="1"/>
          </p:cNvPicPr>
          <p:nvPr/>
        </p:nvPicPr>
        <p:blipFill rotWithShape="1">
          <a:blip r:embed="rId4"/>
          <a:srcRect r="52625"/>
          <a:stretch/>
        </p:blipFill>
        <p:spPr>
          <a:xfrm>
            <a:off x="5218960" y="305071"/>
            <a:ext cx="1847532" cy="1577383"/>
          </a:xfrm>
          <a:prstGeom prst="rect">
            <a:avLst/>
          </a:prstGeom>
        </p:spPr>
      </p:pic>
      <p:pic>
        <p:nvPicPr>
          <p:cNvPr id="9" name="Picture 8">
            <a:extLst>
              <a:ext uri="{FF2B5EF4-FFF2-40B4-BE49-F238E27FC236}">
                <a16:creationId xmlns:a16="http://schemas.microsoft.com/office/drawing/2014/main" id="{F13DE534-A0DD-461B-AB0D-D161230C7864}"/>
              </a:ext>
            </a:extLst>
          </p:cNvPr>
          <p:cNvPicPr>
            <a:picLocks noChangeAspect="1"/>
          </p:cNvPicPr>
          <p:nvPr/>
        </p:nvPicPr>
        <p:blipFill>
          <a:blip r:embed="rId5"/>
          <a:stretch>
            <a:fillRect/>
          </a:stretch>
        </p:blipFill>
        <p:spPr>
          <a:xfrm>
            <a:off x="5218959" y="1909297"/>
            <a:ext cx="1877579" cy="1542563"/>
          </a:xfrm>
          <a:prstGeom prst="rect">
            <a:avLst/>
          </a:prstGeom>
        </p:spPr>
      </p:pic>
      <p:pic>
        <p:nvPicPr>
          <p:cNvPr id="3" name="Picture 2">
            <a:extLst>
              <a:ext uri="{FF2B5EF4-FFF2-40B4-BE49-F238E27FC236}">
                <a16:creationId xmlns:a16="http://schemas.microsoft.com/office/drawing/2014/main" id="{8AC19ADF-1E3B-4094-9D8E-A50410D92846}"/>
              </a:ext>
            </a:extLst>
          </p:cNvPr>
          <p:cNvPicPr>
            <a:picLocks noChangeAspect="1"/>
          </p:cNvPicPr>
          <p:nvPr/>
        </p:nvPicPr>
        <p:blipFill>
          <a:blip r:embed="rId6"/>
          <a:stretch>
            <a:fillRect/>
          </a:stretch>
        </p:blipFill>
        <p:spPr>
          <a:xfrm>
            <a:off x="469254" y="3167061"/>
            <a:ext cx="2370840" cy="1231887"/>
          </a:xfrm>
          <a:prstGeom prst="rect">
            <a:avLst/>
          </a:prstGeom>
        </p:spPr>
      </p:pic>
      <p:pic>
        <p:nvPicPr>
          <p:cNvPr id="6" name="Picture 5">
            <a:extLst>
              <a:ext uri="{FF2B5EF4-FFF2-40B4-BE49-F238E27FC236}">
                <a16:creationId xmlns:a16="http://schemas.microsoft.com/office/drawing/2014/main" id="{763741E6-198F-433A-AE9A-44D146F1407B}"/>
              </a:ext>
            </a:extLst>
          </p:cNvPr>
          <p:cNvPicPr>
            <a:picLocks noChangeAspect="1"/>
          </p:cNvPicPr>
          <p:nvPr/>
        </p:nvPicPr>
        <p:blipFill>
          <a:blip r:embed="rId7"/>
          <a:stretch>
            <a:fillRect/>
          </a:stretch>
        </p:blipFill>
        <p:spPr>
          <a:xfrm>
            <a:off x="2911261" y="3167061"/>
            <a:ext cx="2219812" cy="1231887"/>
          </a:xfrm>
          <a:prstGeom prst="rect">
            <a:avLst/>
          </a:prstGeom>
        </p:spPr>
      </p:pic>
      <p:sp>
        <p:nvSpPr>
          <p:cNvPr id="17" name="TextBox 16">
            <a:extLst>
              <a:ext uri="{FF2B5EF4-FFF2-40B4-BE49-F238E27FC236}">
                <a16:creationId xmlns:a16="http://schemas.microsoft.com/office/drawing/2014/main" id="{A9A1894A-53F8-45E3-844F-5FE34D59D63B}"/>
              </a:ext>
            </a:extLst>
          </p:cNvPr>
          <p:cNvSpPr txBox="1"/>
          <p:nvPr/>
        </p:nvSpPr>
        <p:spPr>
          <a:xfrm>
            <a:off x="7406858" y="89627"/>
            <a:ext cx="1456353" cy="430887"/>
          </a:xfrm>
          <a:prstGeom prst="rect">
            <a:avLst/>
          </a:prstGeom>
          <a:noFill/>
        </p:spPr>
        <p:txBody>
          <a:bodyPr wrap="square">
            <a:spAutoFit/>
          </a:bodyPr>
          <a:lstStyle/>
          <a:p>
            <a:pPr algn="r"/>
            <a:r>
              <a:rPr lang="en-US" sz="1100" i="1" dirty="0">
                <a:latin typeface="+mj-lt"/>
              </a:rPr>
              <a:t>Check out the</a:t>
            </a:r>
          </a:p>
          <a:p>
            <a:pPr algn="r"/>
            <a:r>
              <a:rPr lang="en-US" sz="1100" i="1" dirty="0">
                <a:latin typeface="+mj-lt"/>
                <a:hlinkClick r:id="rId8"/>
              </a:rPr>
              <a:t>Massimo’s webinar</a:t>
            </a:r>
            <a:endParaRPr lang="en-US" sz="1100" i="1" dirty="0">
              <a:latin typeface="+mj-lt"/>
            </a:endParaRPr>
          </a:p>
        </p:txBody>
      </p:sp>
    </p:spTree>
    <p:extLst>
      <p:ext uri="{BB962C8B-B14F-4D97-AF65-F5344CB8AC3E}">
        <p14:creationId xmlns:p14="http://schemas.microsoft.com/office/powerpoint/2010/main" val="1527887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273121-55D0-4101-920A-4F3373A63B88}"/>
              </a:ext>
            </a:extLst>
          </p:cNvPr>
          <p:cNvSpPr txBox="1"/>
          <p:nvPr/>
        </p:nvSpPr>
        <p:spPr>
          <a:xfrm>
            <a:off x="1841500" y="1957854"/>
            <a:ext cx="4914900" cy="1015663"/>
          </a:xfrm>
          <a:prstGeom prst="rect">
            <a:avLst/>
          </a:prstGeom>
          <a:noFill/>
        </p:spPr>
        <p:txBody>
          <a:bodyPr wrap="square" rtlCol="0">
            <a:spAutoFit/>
          </a:bodyPr>
          <a:lstStyle/>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Numberers</a:t>
            </a:r>
          </a:p>
        </p:txBody>
      </p:sp>
    </p:spTree>
    <p:extLst>
      <p:ext uri="{BB962C8B-B14F-4D97-AF65-F5344CB8AC3E}">
        <p14:creationId xmlns:p14="http://schemas.microsoft.com/office/powerpoint/2010/main" val="182143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ttangolo 60">
            <a:extLst>
              <a:ext uri="{FF2B5EF4-FFF2-40B4-BE49-F238E27FC236}">
                <a16:creationId xmlns:a16="http://schemas.microsoft.com/office/drawing/2014/main" id="{067CAD8E-5544-46AF-AF36-11411D5B3B05}"/>
              </a:ext>
            </a:extLst>
          </p:cNvPr>
          <p:cNvSpPr/>
          <p:nvPr/>
        </p:nvSpPr>
        <p:spPr>
          <a:xfrm>
            <a:off x="6664506" y="9822"/>
            <a:ext cx="2244910" cy="5133678"/>
          </a:xfrm>
          <a:prstGeom prst="rect">
            <a:avLst/>
          </a:prstGeom>
          <a:blipFill>
            <a:blip r:embed="rId3">
              <a:alphaModFix amt="23000"/>
              <a:extLst>
                <a:ext uri="{BEBA8EAE-BF5A-486C-A8C5-ECC9F3942E4B}">
                  <a14:imgProps xmlns:a14="http://schemas.microsoft.com/office/drawing/2010/main">
                    <a14:imgLayer r:embed="rId4">
                      <a14:imgEffect>
                        <a14:sharpenSoften amount="-21000"/>
                      </a14:imgEffect>
                      <a14:imgEffect>
                        <a14:saturation sat="170000"/>
                      </a14:imgEffect>
                      <a14:imgEffect>
                        <a14:brightnessContrast bright="30000" contrast="12000"/>
                      </a14:imgEffect>
                    </a14:imgLayer>
                  </a14:imgProps>
                </a:ext>
              </a:extLst>
            </a:blip>
            <a:stretch>
              <a:fillRect r="-1657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 name="Rectangle 4">
            <a:extLst>
              <a:ext uri="{FF2B5EF4-FFF2-40B4-BE49-F238E27FC236}">
                <a16:creationId xmlns:a16="http://schemas.microsoft.com/office/drawing/2014/main" id="{1AE033EC-E0F8-48F0-AADB-48D625378BB8}"/>
              </a:ext>
            </a:extLst>
          </p:cNvPr>
          <p:cNvSpPr/>
          <p:nvPr/>
        </p:nvSpPr>
        <p:spPr>
          <a:xfrm>
            <a:off x="4239659" y="2911673"/>
            <a:ext cx="2680217" cy="215184"/>
          </a:xfrm>
          <a:prstGeom prst="rect">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 name="Segnaposto testo 2">
            <a:extLst>
              <a:ext uri="{FF2B5EF4-FFF2-40B4-BE49-F238E27FC236}">
                <a16:creationId xmlns:a16="http://schemas.microsoft.com/office/drawing/2014/main" id="{0B1AD7BB-3D71-4227-ABD6-9E685967964E}"/>
              </a:ext>
            </a:extLst>
          </p:cNvPr>
          <p:cNvSpPr>
            <a:spLocks noGrp="1"/>
          </p:cNvSpPr>
          <p:nvPr>
            <p:ph type="body" sz="quarter" idx="12"/>
          </p:nvPr>
        </p:nvSpPr>
        <p:spPr>
          <a:xfrm>
            <a:off x="87314" y="2008395"/>
            <a:ext cx="2892425" cy="384635"/>
          </a:xfrm>
        </p:spPr>
        <p:txBody>
          <a:bodyPr/>
          <a:lstStyle/>
          <a:p>
            <a:r>
              <a:rPr lang="it-IT" dirty="0"/>
              <a:t>CONTENTS</a:t>
            </a:r>
          </a:p>
        </p:txBody>
      </p:sp>
      <p:sp>
        <p:nvSpPr>
          <p:cNvPr id="9" name="Segnaposto testo 8">
            <a:extLst>
              <a:ext uri="{FF2B5EF4-FFF2-40B4-BE49-F238E27FC236}">
                <a16:creationId xmlns:a16="http://schemas.microsoft.com/office/drawing/2014/main" id="{3ADA5A8B-983F-40C2-A563-BC194F0A70FF}"/>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GET STARTED </a:t>
            </a:r>
          </a:p>
          <a:p>
            <a:r>
              <a:rPr lang="en-GB" dirty="0"/>
              <a:t>in OpenSees with STKO</a:t>
            </a:r>
          </a:p>
        </p:txBody>
      </p:sp>
      <p:sp>
        <p:nvSpPr>
          <p:cNvPr id="10" name="Segnaposto testo 3">
            <a:extLst>
              <a:ext uri="{FF2B5EF4-FFF2-40B4-BE49-F238E27FC236}">
                <a16:creationId xmlns:a16="http://schemas.microsoft.com/office/drawing/2014/main" id="{1A46B865-AEA7-4DAD-B011-49E9C3B57D64}"/>
              </a:ext>
            </a:extLst>
          </p:cNvPr>
          <p:cNvSpPr txBox="1">
            <a:spLocks/>
          </p:cNvSpPr>
          <p:nvPr/>
        </p:nvSpPr>
        <p:spPr>
          <a:xfrm>
            <a:off x="4161805" y="203467"/>
            <a:ext cx="4843206" cy="45393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28/04/21 – 05/05/21</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OpenSees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STKO – Scientific Toolkit for OpenSees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Model definition overview</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Geometry, Interactions, Selection sets, Local axes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Physical properties</a:t>
            </a:r>
          </a:p>
          <a:p>
            <a:pPr>
              <a:lnSpc>
                <a:spcPct val="130000"/>
              </a:lnSpc>
            </a:pPr>
            <a:r>
              <a:rPr lang="en-US" sz="1400"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Element properties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Definitions and Conditions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Mesh and Analysis </a:t>
            </a:r>
          </a:p>
          <a:p>
            <a:pPr>
              <a:spcBef>
                <a:spcPts val="600"/>
              </a:spcBef>
              <a:spcAft>
                <a:spcPts val="600"/>
              </a:spcAft>
            </a:pPr>
            <a:r>
              <a:rPr kumimoji="0" lang="en-US" sz="1000" b="0" i="1" u="none" strike="noStrike" kern="0" cap="none" spc="0" normalizeH="0" baseline="0" noProof="0" dirty="0">
                <a:ln>
                  <a:noFill/>
                </a:ln>
                <a:solidFill>
                  <a:srgbClr val="1CA6DF"/>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June-October (once a week)*</a:t>
            </a:r>
            <a:endParaRPr kumimoji="0" lang="en-US" sz="1000" b="1" u="none" strike="noStrike" kern="0" cap="none" spc="0" normalizeH="0" baseline="0" noProof="0" dirty="0">
              <a:ln>
                <a:noFill/>
              </a:ln>
              <a:solidFill>
                <a:srgbClr val="1CA6D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Arial"/>
            </a:endParaRPr>
          </a:p>
          <a:p>
            <a:r>
              <a:rPr lang="en-US"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Analyses Command (part 1-2)</a:t>
            </a:r>
            <a:endParaRPr lang="en-US" sz="1050" dirty="0">
              <a:solidFill>
                <a:srgbClr val="FFC000"/>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Analyses Command (part 3-4)</a:t>
            </a:r>
            <a:r>
              <a:rPr lang="en-US" sz="1400" b="1" dirty="0">
                <a:solidFill>
                  <a:srgbClr val="1CA6DF"/>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100" b="1" dirty="0">
                <a:solidFill>
                  <a:srgbClr val="1CA6DF"/>
                </a:solidFill>
                <a:latin typeface="Open Sans ExtraBold" panose="020B0906030804020204" pitchFamily="34" charset="0"/>
                <a:ea typeface="Open Sans ExtraBold" panose="020B0906030804020204" pitchFamily="34" charset="0"/>
                <a:cs typeface="Open Sans ExtraBold" panose="020B0906030804020204" pitchFamily="34" charset="0"/>
              </a:rPr>
              <a:t>- 28/07/2021</a:t>
            </a:r>
            <a:endParaRPr lang="en-US" sz="1100"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Postprocessing and results visualization</a:t>
            </a:r>
          </a:p>
          <a:p>
            <a:endPar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Modal and response spectrum analysis </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Linear, nonlinear static and dynamic analysis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Reinforced concrete and masonry frame structures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 softening and mesh objectivity, diaphragms modelling, joints modeling, infill panels…)</a:t>
            </a:r>
          </a:p>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CasellaDiTesto 10">
            <a:extLst>
              <a:ext uri="{FF2B5EF4-FFF2-40B4-BE49-F238E27FC236}">
                <a16:creationId xmlns:a16="http://schemas.microsoft.com/office/drawing/2014/main" id="{5EB25FF5-6F9B-44A4-A280-9E23D743E128}"/>
              </a:ext>
            </a:extLst>
          </p:cNvPr>
          <p:cNvSpPr txBox="1"/>
          <p:nvPr/>
        </p:nvSpPr>
        <p:spPr>
          <a:xfrm>
            <a:off x="4161805" y="4849507"/>
            <a:ext cx="2593518" cy="246221"/>
          </a:xfrm>
          <a:prstGeom prst="rect">
            <a:avLst/>
          </a:prstGeom>
          <a:solidFill>
            <a:schemeClr val="bg1"/>
          </a:solidFill>
        </p:spPr>
        <p:txBody>
          <a:bodyPr wrap="square">
            <a:spAutoFit/>
          </a:bodyPr>
          <a:lstStyle/>
          <a:p>
            <a:pPr>
              <a:spcBef>
                <a:spcPts val="600"/>
              </a:spcBef>
            </a:pPr>
            <a:r>
              <a:rPr lang="en-US"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rPr>
              <a:t>*Only one in August</a:t>
            </a:r>
            <a:endParaRPr lang="en-GB"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Ovale 3">
            <a:extLst>
              <a:ext uri="{FF2B5EF4-FFF2-40B4-BE49-F238E27FC236}">
                <a16:creationId xmlns:a16="http://schemas.microsoft.com/office/drawing/2014/main" id="{1B798194-513C-45B8-9D3A-D3C0F37EE3B6}"/>
              </a:ext>
            </a:extLst>
          </p:cNvPr>
          <p:cNvSpPr/>
          <p:nvPr/>
        </p:nvSpPr>
        <p:spPr>
          <a:xfrm>
            <a:off x="3891962" y="458159"/>
            <a:ext cx="224233" cy="224233"/>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Ovale 14">
            <a:extLst>
              <a:ext uri="{FF2B5EF4-FFF2-40B4-BE49-F238E27FC236}">
                <a16:creationId xmlns:a16="http://schemas.microsoft.com/office/drawing/2014/main" id="{E104245F-7041-40F5-9869-862DB56AA4FD}"/>
              </a:ext>
            </a:extLst>
          </p:cNvPr>
          <p:cNvSpPr/>
          <p:nvPr/>
        </p:nvSpPr>
        <p:spPr>
          <a:xfrm>
            <a:off x="3891197" y="73329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Ovale 16">
            <a:extLst>
              <a:ext uri="{FF2B5EF4-FFF2-40B4-BE49-F238E27FC236}">
                <a16:creationId xmlns:a16="http://schemas.microsoft.com/office/drawing/2014/main" id="{14A0D0FB-BDC9-495F-99B9-963E1BCC86C6}"/>
              </a:ext>
            </a:extLst>
          </p:cNvPr>
          <p:cNvSpPr/>
          <p:nvPr/>
        </p:nvSpPr>
        <p:spPr>
          <a:xfrm>
            <a:off x="3847451" y="2863886"/>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9</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29" name="Gruppo 28">
            <a:extLst>
              <a:ext uri="{FF2B5EF4-FFF2-40B4-BE49-F238E27FC236}">
                <a16:creationId xmlns:a16="http://schemas.microsoft.com/office/drawing/2014/main" id="{CDD7EF07-C2A8-4843-AF5E-110444266B34}"/>
              </a:ext>
            </a:extLst>
          </p:cNvPr>
          <p:cNvGrpSpPr/>
          <p:nvPr/>
        </p:nvGrpSpPr>
        <p:grpSpPr>
          <a:xfrm>
            <a:off x="3768480" y="3305973"/>
            <a:ext cx="469669" cy="315884"/>
            <a:chOff x="3952702" y="2862634"/>
            <a:chExt cx="469669" cy="315884"/>
          </a:xfrm>
        </p:grpSpPr>
        <p:sp>
          <p:nvSpPr>
            <p:cNvPr id="18" name="Ovale 17">
              <a:extLst>
                <a:ext uri="{FF2B5EF4-FFF2-40B4-BE49-F238E27FC236}">
                  <a16:creationId xmlns:a16="http://schemas.microsoft.com/office/drawing/2014/main" id="{7FB51B08-6E5C-467D-A1A7-4D0EE91D4E39}"/>
                </a:ext>
              </a:extLst>
            </p:cNvPr>
            <p:cNvSpPr/>
            <p:nvPr/>
          </p:nvSpPr>
          <p:spPr>
            <a:xfrm>
              <a:off x="4031673" y="2862634"/>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 name="CasellaDiTesto 7">
              <a:extLst>
                <a:ext uri="{FF2B5EF4-FFF2-40B4-BE49-F238E27FC236}">
                  <a16:creationId xmlns:a16="http://schemas.microsoft.com/office/drawing/2014/main" id="{0F5751FD-9A06-4E00-8DBD-963A61731698}"/>
                </a:ext>
              </a:extLst>
            </p:cNvPr>
            <p:cNvSpPr txBox="1"/>
            <p:nvPr/>
          </p:nvSpPr>
          <p:spPr>
            <a:xfrm>
              <a:off x="3952702" y="2870741"/>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11</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sp>
        <p:nvSpPr>
          <p:cNvPr id="19" name="Ovale 18">
            <a:extLst>
              <a:ext uri="{FF2B5EF4-FFF2-40B4-BE49-F238E27FC236}">
                <a16:creationId xmlns:a16="http://schemas.microsoft.com/office/drawing/2014/main" id="{1CA7E0D4-5991-4799-A498-A79DEA4C8A63}"/>
              </a:ext>
            </a:extLst>
          </p:cNvPr>
          <p:cNvSpPr/>
          <p:nvPr/>
        </p:nvSpPr>
        <p:spPr>
          <a:xfrm>
            <a:off x="3847451" y="3700028"/>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CasellaDiTesto 19">
            <a:extLst>
              <a:ext uri="{FF2B5EF4-FFF2-40B4-BE49-F238E27FC236}">
                <a16:creationId xmlns:a16="http://schemas.microsoft.com/office/drawing/2014/main" id="{0694C4E9-A2AF-479A-81E1-F8AA4415A077}"/>
              </a:ext>
            </a:extLst>
          </p:cNvPr>
          <p:cNvSpPr txBox="1"/>
          <p:nvPr/>
        </p:nvSpPr>
        <p:spPr>
          <a:xfrm>
            <a:off x="3768480" y="3708135"/>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Ovale 20">
            <a:extLst>
              <a:ext uri="{FF2B5EF4-FFF2-40B4-BE49-F238E27FC236}">
                <a16:creationId xmlns:a16="http://schemas.microsoft.com/office/drawing/2014/main" id="{FFE5F37F-B553-47A0-9031-631C302A2088}"/>
              </a:ext>
            </a:extLst>
          </p:cNvPr>
          <p:cNvSpPr/>
          <p:nvPr/>
        </p:nvSpPr>
        <p:spPr>
          <a:xfrm>
            <a:off x="3847451" y="4490771"/>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CasellaDiTesto 21">
            <a:extLst>
              <a:ext uri="{FF2B5EF4-FFF2-40B4-BE49-F238E27FC236}">
                <a16:creationId xmlns:a16="http://schemas.microsoft.com/office/drawing/2014/main" id="{E0F9EF17-96BC-450E-A46C-870C5B490696}"/>
              </a:ext>
            </a:extLst>
          </p:cNvPr>
          <p:cNvSpPr txBox="1"/>
          <p:nvPr/>
        </p:nvSpPr>
        <p:spPr>
          <a:xfrm>
            <a:off x="3768480" y="4498878"/>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20</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33" name="Connettore diritto 32">
            <a:extLst>
              <a:ext uri="{FF2B5EF4-FFF2-40B4-BE49-F238E27FC236}">
                <a16:creationId xmlns:a16="http://schemas.microsoft.com/office/drawing/2014/main" id="{7D9E6535-B4B5-41CC-A1CF-A36BCE8172A0}"/>
              </a:ext>
            </a:extLst>
          </p:cNvPr>
          <p:cNvCxnSpPr>
            <a:cxnSpLocks/>
            <a:stCxn id="17" idx="4"/>
            <a:endCxn id="8" idx="0"/>
          </p:cNvCxnSpPr>
          <p:nvPr/>
        </p:nvCxnSpPr>
        <p:spPr>
          <a:xfrm flipH="1">
            <a:off x="4003315" y="3179770"/>
            <a:ext cx="2078" cy="134310"/>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Connettore diritto 33">
            <a:extLst>
              <a:ext uri="{FF2B5EF4-FFF2-40B4-BE49-F238E27FC236}">
                <a16:creationId xmlns:a16="http://schemas.microsoft.com/office/drawing/2014/main" id="{7785A0A7-BB40-4AD8-BF3A-4672C9233A58}"/>
              </a:ext>
            </a:extLst>
          </p:cNvPr>
          <p:cNvCxnSpPr>
            <a:cxnSpLocks/>
            <a:stCxn id="20" idx="2"/>
            <a:endCxn id="22" idx="0"/>
          </p:cNvCxnSpPr>
          <p:nvPr/>
        </p:nvCxnSpPr>
        <p:spPr>
          <a:xfrm>
            <a:off x="4003315" y="4015912"/>
            <a:ext cx="0" cy="482966"/>
          </a:xfrm>
          <a:prstGeom prst="line">
            <a:avLst/>
          </a:prstGeom>
          <a:ln w="28575" cap="rnd">
            <a:solidFill>
              <a:srgbClr val="1CA6DF">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id="{4F67B865-8FC3-4AE9-AA06-FA0BB9A57A00}"/>
              </a:ext>
            </a:extLst>
          </p:cNvPr>
          <p:cNvCxnSpPr>
            <a:cxnSpLocks/>
          </p:cNvCxnSpPr>
          <p:nvPr/>
        </p:nvCxnSpPr>
        <p:spPr>
          <a:xfrm>
            <a:off x="4003314" y="4187212"/>
            <a:ext cx="0" cy="225523"/>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76166FDB-3DC3-4D74-81B1-A970C6D587EB}"/>
              </a:ext>
            </a:extLst>
          </p:cNvPr>
          <p:cNvSpPr txBox="1"/>
          <p:nvPr/>
        </p:nvSpPr>
        <p:spPr>
          <a:xfrm>
            <a:off x="87314" y="2319962"/>
            <a:ext cx="2302604" cy="261610"/>
          </a:xfrm>
          <a:prstGeom prst="rect">
            <a:avLst/>
          </a:prstGeom>
          <a:noFill/>
        </p:spPr>
        <p:txBody>
          <a:bodyPr wrap="square">
            <a:spAutoFit/>
          </a:bodyPr>
          <a:lstStyle/>
          <a:p>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Full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syllabus</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available</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5">
                  <a:extLst>
                    <a:ext uri="{A12FA001-AC4F-418D-AE19-62706E023703}">
                      <ahyp:hlinkClr xmlns:ahyp="http://schemas.microsoft.com/office/drawing/2018/hyperlinkcolor" val="tx"/>
                    </a:ext>
                  </a:extLst>
                </a:hlinkClick>
              </a:rPr>
              <a:t>here</a:t>
            </a:r>
            <a:endPar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endParaRPr>
          </a:p>
        </p:txBody>
      </p:sp>
      <p:sp>
        <p:nvSpPr>
          <p:cNvPr id="49" name="Rettangolo 48">
            <a:extLst>
              <a:ext uri="{FF2B5EF4-FFF2-40B4-BE49-F238E27FC236}">
                <a16:creationId xmlns:a16="http://schemas.microsoft.com/office/drawing/2014/main" id="{464A1FD5-EAFC-45B3-BBD3-23F6D9ED39FF}"/>
              </a:ext>
            </a:extLst>
          </p:cNvPr>
          <p:cNvSpPr/>
          <p:nvPr/>
        </p:nvSpPr>
        <p:spPr>
          <a:xfrm>
            <a:off x="8909416" y="2581572"/>
            <a:ext cx="234584" cy="503108"/>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0" name="Rettangolo 49">
            <a:extLst>
              <a:ext uri="{FF2B5EF4-FFF2-40B4-BE49-F238E27FC236}">
                <a16:creationId xmlns:a16="http://schemas.microsoft.com/office/drawing/2014/main" id="{C0DF5EC5-0197-40A5-B4FA-83A153B55F4E}"/>
              </a:ext>
            </a:extLst>
          </p:cNvPr>
          <p:cNvSpPr/>
          <p:nvPr/>
        </p:nvSpPr>
        <p:spPr>
          <a:xfrm>
            <a:off x="8909416" y="3078343"/>
            <a:ext cx="234584" cy="345004"/>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1" name="Rettangolo 50">
            <a:extLst>
              <a:ext uri="{FF2B5EF4-FFF2-40B4-BE49-F238E27FC236}">
                <a16:creationId xmlns:a16="http://schemas.microsoft.com/office/drawing/2014/main" id="{D2039086-5BEA-42E9-A5AA-C9321C5546EC}"/>
              </a:ext>
            </a:extLst>
          </p:cNvPr>
          <p:cNvSpPr/>
          <p:nvPr/>
        </p:nvSpPr>
        <p:spPr>
          <a:xfrm>
            <a:off x="8909416" y="3423346"/>
            <a:ext cx="234584" cy="183080"/>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2" name="Rettangolo 51">
            <a:extLst>
              <a:ext uri="{FF2B5EF4-FFF2-40B4-BE49-F238E27FC236}">
                <a16:creationId xmlns:a16="http://schemas.microsoft.com/office/drawing/2014/main" id="{164FAB1C-1406-4644-BD9A-415ED16B6E42}"/>
              </a:ext>
            </a:extLst>
          </p:cNvPr>
          <p:cNvSpPr/>
          <p:nvPr/>
        </p:nvSpPr>
        <p:spPr>
          <a:xfrm>
            <a:off x="8909416" y="3882933"/>
            <a:ext cx="234584" cy="369124"/>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3" name="Rettangolo 52">
            <a:extLst>
              <a:ext uri="{FF2B5EF4-FFF2-40B4-BE49-F238E27FC236}">
                <a16:creationId xmlns:a16="http://schemas.microsoft.com/office/drawing/2014/main" id="{E60945AD-8099-4487-B327-CFAAF2BD6C90}"/>
              </a:ext>
            </a:extLst>
          </p:cNvPr>
          <p:cNvSpPr/>
          <p:nvPr/>
        </p:nvSpPr>
        <p:spPr>
          <a:xfrm>
            <a:off x="8909416" y="3606426"/>
            <a:ext cx="234584" cy="276507"/>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4" name="Rettangolo 53">
            <a:extLst>
              <a:ext uri="{FF2B5EF4-FFF2-40B4-BE49-F238E27FC236}">
                <a16:creationId xmlns:a16="http://schemas.microsoft.com/office/drawing/2014/main" id="{F0940CE1-BB24-418E-9C06-CBEFF5ADC298}"/>
              </a:ext>
            </a:extLst>
          </p:cNvPr>
          <p:cNvSpPr/>
          <p:nvPr/>
        </p:nvSpPr>
        <p:spPr>
          <a:xfrm>
            <a:off x="8909416" y="4251219"/>
            <a:ext cx="234584" cy="882459"/>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Ovale 3">
            <a:extLst>
              <a:ext uri="{FF2B5EF4-FFF2-40B4-BE49-F238E27FC236}">
                <a16:creationId xmlns:a16="http://schemas.microsoft.com/office/drawing/2014/main" id="{16FC0251-631D-4FF9-AB3A-3D1B2D9314F5}"/>
              </a:ext>
            </a:extLst>
          </p:cNvPr>
          <p:cNvSpPr/>
          <p:nvPr/>
        </p:nvSpPr>
        <p:spPr>
          <a:xfrm>
            <a:off x="198983" y="3602815"/>
            <a:ext cx="158498" cy="1584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Ovale 3">
            <a:extLst>
              <a:ext uri="{FF2B5EF4-FFF2-40B4-BE49-F238E27FC236}">
                <a16:creationId xmlns:a16="http://schemas.microsoft.com/office/drawing/2014/main" id="{0FD870BB-D534-4FC6-B03D-5610402F5991}"/>
              </a:ext>
            </a:extLst>
          </p:cNvPr>
          <p:cNvSpPr/>
          <p:nvPr/>
        </p:nvSpPr>
        <p:spPr>
          <a:xfrm>
            <a:off x="198983" y="3934775"/>
            <a:ext cx="158498" cy="158498"/>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Ovale 3">
            <a:extLst>
              <a:ext uri="{FF2B5EF4-FFF2-40B4-BE49-F238E27FC236}">
                <a16:creationId xmlns:a16="http://schemas.microsoft.com/office/drawing/2014/main" id="{03E95011-6433-4585-8F27-B004098FF9EC}"/>
              </a:ext>
            </a:extLst>
          </p:cNvPr>
          <p:cNvSpPr/>
          <p:nvPr/>
        </p:nvSpPr>
        <p:spPr>
          <a:xfrm>
            <a:off x="198983" y="4279270"/>
            <a:ext cx="158498" cy="158498"/>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 name="TextBox 1">
            <a:extLst>
              <a:ext uri="{FF2B5EF4-FFF2-40B4-BE49-F238E27FC236}">
                <a16:creationId xmlns:a16="http://schemas.microsoft.com/office/drawing/2014/main" id="{83F23270-7636-40C4-99D9-A2CA542A56A3}"/>
              </a:ext>
            </a:extLst>
          </p:cNvPr>
          <p:cNvSpPr txBox="1"/>
          <p:nvPr/>
        </p:nvSpPr>
        <p:spPr>
          <a:xfrm>
            <a:off x="348168" y="3884604"/>
            <a:ext cx="1350904" cy="276999"/>
          </a:xfrm>
          <a:prstGeom prst="rect">
            <a:avLst/>
          </a:prstGeom>
          <a:noFill/>
        </p:spPr>
        <p:txBody>
          <a:bodyPr wrap="square" rtlCol="0">
            <a:spAutoFit/>
          </a:bodyPr>
          <a:lstStyle/>
          <a:p>
            <a:r>
              <a:rPr lang="en-US" sz="1200" b="1" dirty="0">
                <a:solidFill>
                  <a:srgbClr val="FFB13F"/>
                </a:solidFill>
                <a:latin typeface="Open Sans" panose="020B0606030504020204" pitchFamily="34" charset="0"/>
                <a:ea typeface="Open Sans" panose="020B0606030504020204" pitchFamily="34" charset="0"/>
                <a:cs typeface="Open Sans" panose="020B0606030504020204" pitchFamily="34" charset="0"/>
              </a:rPr>
              <a:t>THEORY</a:t>
            </a:r>
          </a:p>
        </p:txBody>
      </p:sp>
      <p:sp>
        <p:nvSpPr>
          <p:cNvPr id="35" name="TextBox 34">
            <a:extLst>
              <a:ext uri="{FF2B5EF4-FFF2-40B4-BE49-F238E27FC236}">
                <a16:creationId xmlns:a16="http://schemas.microsoft.com/office/drawing/2014/main" id="{90D7A3A3-92FF-4AFC-B9C7-E23FC5F6BF2F}"/>
              </a:ext>
            </a:extLst>
          </p:cNvPr>
          <p:cNvSpPr txBox="1"/>
          <p:nvPr/>
        </p:nvSpPr>
        <p:spPr>
          <a:xfrm>
            <a:off x="348168" y="4227894"/>
            <a:ext cx="1350904" cy="276999"/>
          </a:xfrm>
          <a:prstGeom prst="rect">
            <a:avLst/>
          </a:prstGeom>
          <a:noFill/>
        </p:spPr>
        <p:txBody>
          <a:bodyPr wrap="square" rtlCol="0">
            <a:spAutoFit/>
          </a:bodyPr>
          <a:lstStyle/>
          <a:p>
            <a:r>
              <a:rPr lang="en-US" sz="1200" b="1" dirty="0">
                <a:solidFill>
                  <a:srgbClr val="1CA6DF"/>
                </a:solidFill>
                <a:latin typeface="Open Sans" panose="020B0606030504020204" pitchFamily="34" charset="0"/>
                <a:ea typeface="Open Sans" panose="020B0606030504020204" pitchFamily="34" charset="0"/>
                <a:cs typeface="Open Sans" panose="020B0606030504020204" pitchFamily="34" charset="0"/>
              </a:rPr>
              <a:t>PRACTICE</a:t>
            </a:r>
          </a:p>
        </p:txBody>
      </p:sp>
      <p:sp>
        <p:nvSpPr>
          <p:cNvPr id="37" name="TextBox 36">
            <a:extLst>
              <a:ext uri="{FF2B5EF4-FFF2-40B4-BE49-F238E27FC236}">
                <a16:creationId xmlns:a16="http://schemas.microsoft.com/office/drawing/2014/main" id="{CC7CF032-322F-4A44-AF2C-92E9DBEA7F97}"/>
              </a:ext>
            </a:extLst>
          </p:cNvPr>
          <p:cNvSpPr txBox="1"/>
          <p:nvPr/>
        </p:nvSpPr>
        <p:spPr>
          <a:xfrm>
            <a:off x="348168" y="3560883"/>
            <a:ext cx="1350904" cy="276999"/>
          </a:xfrm>
          <a:prstGeom prst="rect">
            <a:avLst/>
          </a:prstGeom>
          <a:noFill/>
        </p:spPr>
        <p:txBody>
          <a:bodyPr wrap="square" rtlCol="0">
            <a:spAutoFit/>
          </a:bodyPr>
          <a:lstStyle/>
          <a:p>
            <a:r>
              <a:rPr lang="en-US" sz="12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INTRO</a:t>
            </a:r>
          </a:p>
        </p:txBody>
      </p:sp>
      <p:sp>
        <p:nvSpPr>
          <p:cNvPr id="38" name="Rettangolo 46">
            <a:extLst>
              <a:ext uri="{FF2B5EF4-FFF2-40B4-BE49-F238E27FC236}">
                <a16:creationId xmlns:a16="http://schemas.microsoft.com/office/drawing/2014/main" id="{61D29007-FDBA-4881-8FB5-1B085982795B}"/>
              </a:ext>
            </a:extLst>
          </p:cNvPr>
          <p:cNvSpPr/>
          <p:nvPr/>
        </p:nvSpPr>
        <p:spPr>
          <a:xfrm>
            <a:off x="8909416" y="-3"/>
            <a:ext cx="234584" cy="2581573"/>
          </a:xfrm>
          <a:prstGeom prst="rect">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9" name="Ovale 38">
            <a:extLst>
              <a:ext uri="{FF2B5EF4-FFF2-40B4-BE49-F238E27FC236}">
                <a16:creationId xmlns:a16="http://schemas.microsoft.com/office/drawing/2014/main" id="{AD37080A-C842-4984-90B3-3942B61B1EF2}"/>
              </a:ext>
            </a:extLst>
          </p:cNvPr>
          <p:cNvSpPr/>
          <p:nvPr/>
        </p:nvSpPr>
        <p:spPr>
          <a:xfrm>
            <a:off x="3891197" y="993183"/>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0" name="Ovale 39">
            <a:extLst>
              <a:ext uri="{FF2B5EF4-FFF2-40B4-BE49-F238E27FC236}">
                <a16:creationId xmlns:a16="http://schemas.microsoft.com/office/drawing/2014/main" id="{0DC2CE5A-9658-4E04-8E70-4B1D628E9614}"/>
              </a:ext>
            </a:extLst>
          </p:cNvPr>
          <p:cNvSpPr/>
          <p:nvPr/>
        </p:nvSpPr>
        <p:spPr>
          <a:xfrm>
            <a:off x="3891197" y="126147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4</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4" name="Ovale 43">
            <a:extLst>
              <a:ext uri="{FF2B5EF4-FFF2-40B4-BE49-F238E27FC236}">
                <a16:creationId xmlns:a16="http://schemas.microsoft.com/office/drawing/2014/main" id="{58143DB2-C762-4A61-82F4-8D7BBCE00267}"/>
              </a:ext>
            </a:extLst>
          </p:cNvPr>
          <p:cNvSpPr/>
          <p:nvPr/>
        </p:nvSpPr>
        <p:spPr>
          <a:xfrm>
            <a:off x="3891197" y="1536222"/>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5</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1" name="Ovale 40">
            <a:extLst>
              <a:ext uri="{FF2B5EF4-FFF2-40B4-BE49-F238E27FC236}">
                <a16:creationId xmlns:a16="http://schemas.microsoft.com/office/drawing/2014/main" id="{81C1F93D-1F91-42A9-B405-88C0DD79F58D}"/>
              </a:ext>
            </a:extLst>
          </p:cNvPr>
          <p:cNvSpPr/>
          <p:nvPr/>
        </p:nvSpPr>
        <p:spPr>
          <a:xfrm>
            <a:off x="3891197" y="1822324"/>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6</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2" name="Ovale 40">
            <a:extLst>
              <a:ext uri="{FF2B5EF4-FFF2-40B4-BE49-F238E27FC236}">
                <a16:creationId xmlns:a16="http://schemas.microsoft.com/office/drawing/2014/main" id="{1D46B0D1-CA4B-41F9-826A-BEE312CBCF08}"/>
              </a:ext>
            </a:extLst>
          </p:cNvPr>
          <p:cNvSpPr/>
          <p:nvPr/>
        </p:nvSpPr>
        <p:spPr>
          <a:xfrm>
            <a:off x="3891197" y="2105741"/>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7</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5" name="Oval 44">
            <a:extLst>
              <a:ext uri="{FF2B5EF4-FFF2-40B4-BE49-F238E27FC236}">
                <a16:creationId xmlns:a16="http://schemas.microsoft.com/office/drawing/2014/main" id="{9D580DB5-BEA3-4615-95A8-C5EE5B2BF7F6}"/>
              </a:ext>
            </a:extLst>
          </p:cNvPr>
          <p:cNvSpPr/>
          <p:nvPr/>
        </p:nvSpPr>
        <p:spPr>
          <a:xfrm>
            <a:off x="7617769" y="2981647"/>
            <a:ext cx="462390" cy="462390"/>
          </a:xfrm>
          <a:prstGeom prst="ellipse">
            <a:avLst/>
          </a:prstGeom>
          <a:solidFill>
            <a:srgbClr val="FF0000">
              <a:alpha val="51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Open Sans ExtraBold" panose="020B0906030804020204" pitchFamily="34" charset="0"/>
                <a:ea typeface="Open Sans ExtraBold" panose="020B0906030804020204" pitchFamily="34" charset="0"/>
                <a:cs typeface="Open Sans ExtraBold" panose="020B0906030804020204" pitchFamily="34" charset="0"/>
              </a:rPr>
              <a:t>x2</a:t>
            </a:r>
          </a:p>
        </p:txBody>
      </p:sp>
      <p:sp>
        <p:nvSpPr>
          <p:cNvPr id="12" name="TextBox 11">
            <a:extLst>
              <a:ext uri="{FF2B5EF4-FFF2-40B4-BE49-F238E27FC236}">
                <a16:creationId xmlns:a16="http://schemas.microsoft.com/office/drawing/2014/main" id="{62DEF423-2922-447D-8C6C-AA2F2D06EEE8}"/>
              </a:ext>
            </a:extLst>
          </p:cNvPr>
          <p:cNvSpPr txBox="1"/>
          <p:nvPr/>
        </p:nvSpPr>
        <p:spPr>
          <a:xfrm>
            <a:off x="7573079" y="2785040"/>
            <a:ext cx="1695669" cy="523220"/>
          </a:xfrm>
          <a:prstGeom prst="rect">
            <a:avLst/>
          </a:prstGeom>
          <a:noFill/>
        </p:spPr>
        <p:txBody>
          <a:bodyPr wrap="square" rtlCol="0">
            <a:spAutoFit/>
          </a:bodyPr>
          <a:lstStyle/>
          <a:p>
            <a:pPr algn="ctr"/>
            <a:r>
              <a:rPr lang="en-US" b="1" dirty="0">
                <a:solidFill>
                  <a:srgbClr val="FF0000"/>
                </a:solidFill>
                <a:effectLst>
                  <a:outerShdw blurRad="50800" dist="38100" dir="2700000" algn="tl" rotWithShape="0">
                    <a:prstClr val="black">
                      <a:alpha val="40000"/>
                    </a:prst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5:30 p.m. </a:t>
            </a:r>
          </a:p>
          <a:p>
            <a:pPr algn="ctr"/>
            <a:r>
              <a:rPr lang="en-US" b="1" dirty="0">
                <a:solidFill>
                  <a:srgbClr val="FF0000"/>
                </a:solidFill>
                <a:effectLst>
                  <a:outerShdw blurRad="50800" dist="38100" dir="2700000" algn="tl" rotWithShape="0">
                    <a:prstClr val="black">
                      <a:alpha val="40000"/>
                    </a:prst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CEST</a:t>
            </a:r>
          </a:p>
        </p:txBody>
      </p:sp>
      <p:sp>
        <p:nvSpPr>
          <p:cNvPr id="46" name="Ovale 40">
            <a:extLst>
              <a:ext uri="{FF2B5EF4-FFF2-40B4-BE49-F238E27FC236}">
                <a16:creationId xmlns:a16="http://schemas.microsoft.com/office/drawing/2014/main" id="{1028587D-32A7-4D9B-B91E-1F5B10E0ED65}"/>
              </a:ext>
            </a:extLst>
          </p:cNvPr>
          <p:cNvSpPr/>
          <p:nvPr/>
        </p:nvSpPr>
        <p:spPr>
          <a:xfrm>
            <a:off x="3891197" y="2389027"/>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8</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357383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Definition</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Numberer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riangolo isoscele 16">
            <a:extLst>
              <a:ext uri="{FF2B5EF4-FFF2-40B4-BE49-F238E27FC236}">
                <a16:creationId xmlns:a16="http://schemas.microsoft.com/office/drawing/2014/main" id="{84723F16-F213-4F5E-B890-E1F1DF57771D}"/>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0" name="Triangolo isoscele 16">
            <a:extLst>
              <a:ext uri="{FF2B5EF4-FFF2-40B4-BE49-F238E27FC236}">
                <a16:creationId xmlns:a16="http://schemas.microsoft.com/office/drawing/2014/main" id="{DAA9964A-EBB7-4371-862B-C6B99EBFEB5E}"/>
              </a:ext>
            </a:extLst>
          </p:cNvPr>
          <p:cNvSpPr/>
          <p:nvPr/>
        </p:nvSpPr>
        <p:spPr>
          <a:xfrm>
            <a:off x="-1540218" y="628650"/>
            <a:ext cx="3080436" cy="3536911"/>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Rectangle 11">
            <a:extLst>
              <a:ext uri="{FF2B5EF4-FFF2-40B4-BE49-F238E27FC236}">
                <a16:creationId xmlns:a16="http://schemas.microsoft.com/office/drawing/2014/main" id="{326396F6-522B-4E0D-8F7D-85A6930BE052}"/>
              </a:ext>
            </a:extLst>
          </p:cNvPr>
          <p:cNvSpPr/>
          <p:nvPr/>
        </p:nvSpPr>
        <p:spPr>
          <a:xfrm>
            <a:off x="0" y="628650"/>
            <a:ext cx="7334250" cy="3536911"/>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sp>
        <p:nvSpPr>
          <p:cNvPr id="13" name="TextBox 12">
            <a:extLst>
              <a:ext uri="{FF2B5EF4-FFF2-40B4-BE49-F238E27FC236}">
                <a16:creationId xmlns:a16="http://schemas.microsoft.com/office/drawing/2014/main" id="{0FAC4068-6C96-4099-85CC-E6A3DBCAC4E1}"/>
              </a:ext>
            </a:extLst>
          </p:cNvPr>
          <p:cNvSpPr txBox="1"/>
          <p:nvPr/>
        </p:nvSpPr>
        <p:spPr>
          <a:xfrm>
            <a:off x="148280" y="702916"/>
            <a:ext cx="7616500" cy="4216539"/>
          </a:xfrm>
          <a:prstGeom prst="rect">
            <a:avLst/>
          </a:prstGeom>
          <a:noFill/>
        </p:spPr>
        <p:txBody>
          <a:bodyPr wrap="square" rtlCol="0">
            <a:spAutoFit/>
          </a:bodyPr>
          <a:lstStyle/>
          <a:p>
            <a:r>
              <a:rPr lang="en-GB" sz="2000" dirty="0">
                <a:latin typeface="+mj-lt"/>
              </a:rPr>
              <a:t>The </a:t>
            </a:r>
            <a:r>
              <a:rPr lang="en-GB" sz="2000" dirty="0" err="1">
                <a:latin typeface="+mj-lt"/>
              </a:rPr>
              <a:t>DOF_Numberer</a:t>
            </a:r>
            <a:r>
              <a:rPr lang="en-GB" sz="2000" dirty="0">
                <a:latin typeface="+mj-lt"/>
              </a:rPr>
              <a:t> object determines the mapping between equation numbers and degrees-of-freedom -- </a:t>
            </a:r>
            <a:r>
              <a:rPr lang="en-GB" sz="2000" b="1" dirty="0">
                <a:latin typeface="+mj-lt"/>
              </a:rPr>
              <a:t>how degrees-of-freedom are numbered</a:t>
            </a:r>
            <a:r>
              <a:rPr lang="en-GB" sz="2000" dirty="0"/>
              <a:t>.</a:t>
            </a:r>
            <a:endParaRPr lang="en-GB" sz="2000" dirty="0">
              <a:latin typeface="+mj-lt"/>
            </a:endParaRPr>
          </a:p>
          <a:p>
            <a:endParaRPr lang="en-GB" sz="2000" dirty="0">
              <a:latin typeface="+mj-lt"/>
            </a:endParaRPr>
          </a:p>
          <a:p>
            <a:r>
              <a:rPr lang="en-GB" sz="2000" dirty="0">
                <a:latin typeface="+mj-lt"/>
              </a:rPr>
              <a:t>Renumbering allows to concentrate relevant information around the diagonal of the global stiffness matrix and obtain </a:t>
            </a:r>
            <a:r>
              <a:rPr lang="en-GB" sz="2000" b="1" dirty="0">
                <a:latin typeface="+mj-lt"/>
              </a:rPr>
              <a:t>sparse matrices </a:t>
            </a:r>
            <a:r>
              <a:rPr lang="en-GB" sz="2000" dirty="0">
                <a:latin typeface="+mj-lt"/>
              </a:rPr>
              <a:t>(matrices that </a:t>
            </a:r>
            <a:r>
              <a:rPr lang="en-GB" sz="2000" b="1" dirty="0">
                <a:latin typeface="+mj-lt"/>
              </a:rPr>
              <a:t>allocate only the non-zero values </a:t>
            </a:r>
            <a:r>
              <a:rPr lang="en-GB" sz="2000" dirty="0">
                <a:latin typeface="+mj-lt"/>
              </a:rPr>
              <a:t>in the machine memory), reducing the computational cost of the analysis. Sparse matrices are necessary to run large models.</a:t>
            </a:r>
          </a:p>
          <a:p>
            <a:endParaRPr lang="en-GB" sz="2000" dirty="0">
              <a:latin typeface="+mj-lt"/>
            </a:endParaRPr>
          </a:p>
          <a:p>
            <a:endParaRPr lang="en-GB" sz="1600" i="1" dirty="0">
              <a:latin typeface="+mj-lt"/>
            </a:endParaRPr>
          </a:p>
          <a:p>
            <a:r>
              <a:rPr lang="en-GB" sz="1600" i="1" dirty="0" err="1">
                <a:latin typeface="+mj-lt"/>
              </a:rPr>
              <a:t>e.i.</a:t>
            </a:r>
            <a:r>
              <a:rPr lang="en-GB" sz="1600" i="1" dirty="0">
                <a:latin typeface="+mj-lt"/>
              </a:rPr>
              <a:t> 1000 nodes * 6 DOFs ^ 2 * 8 bytes </a:t>
            </a:r>
            <a:r>
              <a:rPr lang="en-GB" sz="1600" i="1" dirty="0">
                <a:latin typeface="Arial" panose="020B0604020202020204" pitchFamily="34" charset="0"/>
                <a:cs typeface="Arial" panose="020B0604020202020204" pitchFamily="34" charset="0"/>
              </a:rPr>
              <a:t>≈ </a:t>
            </a:r>
            <a:r>
              <a:rPr lang="en-GB" sz="1600" i="1" dirty="0">
                <a:latin typeface="+mj-lt"/>
              </a:rPr>
              <a:t>300MB </a:t>
            </a:r>
          </a:p>
          <a:p>
            <a:r>
              <a:rPr lang="en-GB" sz="1600" i="1" dirty="0">
                <a:latin typeface="+mj-lt"/>
              </a:rPr>
              <a:t>+ space for matrix transformation, factorization, results…...</a:t>
            </a:r>
          </a:p>
        </p:txBody>
      </p:sp>
      <p:sp>
        <p:nvSpPr>
          <p:cNvPr id="15" name="TextBox 14">
            <a:extLst>
              <a:ext uri="{FF2B5EF4-FFF2-40B4-BE49-F238E27FC236}">
                <a16:creationId xmlns:a16="http://schemas.microsoft.com/office/drawing/2014/main" id="{6CAB7043-363D-4A7F-B3CA-0627B821DA81}"/>
              </a:ext>
            </a:extLst>
          </p:cNvPr>
          <p:cNvSpPr txBox="1"/>
          <p:nvPr/>
        </p:nvSpPr>
        <p:spPr>
          <a:xfrm>
            <a:off x="6753725" y="4477898"/>
            <a:ext cx="2970800" cy="261610"/>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50" i="1" dirty="0"/>
              <a:t>numbers the DOFs</a:t>
            </a:r>
            <a:endParaRPr lang="en-US" sz="1050" i="1" dirty="0"/>
          </a:p>
        </p:txBody>
      </p:sp>
    </p:spTree>
    <p:extLst>
      <p:ext uri="{BB962C8B-B14F-4D97-AF65-F5344CB8AC3E}">
        <p14:creationId xmlns:p14="http://schemas.microsoft.com/office/powerpoint/2010/main" val="2406278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Types of </a:t>
            </a:r>
            <a:r>
              <a:rPr lang="it-IT" dirty="0" err="1"/>
              <a:t>Numberers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Numberer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21</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riangolo isoscele 67">
            <a:extLst>
              <a:ext uri="{FF2B5EF4-FFF2-40B4-BE49-F238E27FC236}">
                <a16:creationId xmlns:a16="http://schemas.microsoft.com/office/drawing/2014/main" id="{1C506F92-93F7-4F2A-AFCF-1552C53CC100}"/>
              </a:ext>
            </a:extLst>
          </p:cNvPr>
          <p:cNvSpPr/>
          <p:nvPr/>
        </p:nvSpPr>
        <p:spPr>
          <a:xfrm>
            <a:off x="403507" y="694902"/>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Triangolo isoscele 67">
            <a:extLst>
              <a:ext uri="{FF2B5EF4-FFF2-40B4-BE49-F238E27FC236}">
                <a16:creationId xmlns:a16="http://schemas.microsoft.com/office/drawing/2014/main" id="{D85F030E-5EBE-4638-B6BD-FCD2184CB7D9}"/>
              </a:ext>
            </a:extLst>
          </p:cNvPr>
          <p:cNvSpPr/>
          <p:nvPr/>
        </p:nvSpPr>
        <p:spPr>
          <a:xfrm>
            <a:off x="407201" y="1817997"/>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8" name="Triangolo isoscele 67">
            <a:extLst>
              <a:ext uri="{FF2B5EF4-FFF2-40B4-BE49-F238E27FC236}">
                <a16:creationId xmlns:a16="http://schemas.microsoft.com/office/drawing/2014/main" id="{EE486ACA-D556-4761-9871-F59B9ACF072C}"/>
              </a:ext>
            </a:extLst>
          </p:cNvPr>
          <p:cNvSpPr/>
          <p:nvPr/>
        </p:nvSpPr>
        <p:spPr>
          <a:xfrm>
            <a:off x="430885" y="3011232"/>
            <a:ext cx="361089" cy="436008"/>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9" name="Triangolo isoscele 67">
            <a:extLst>
              <a:ext uri="{FF2B5EF4-FFF2-40B4-BE49-F238E27FC236}">
                <a16:creationId xmlns:a16="http://schemas.microsoft.com/office/drawing/2014/main" id="{B79A8A0C-03B3-4570-B140-E36C8519A7F0}"/>
              </a:ext>
            </a:extLst>
          </p:cNvPr>
          <p:cNvSpPr/>
          <p:nvPr/>
        </p:nvSpPr>
        <p:spPr>
          <a:xfrm>
            <a:off x="414777" y="3950001"/>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0" name="Rectangle 29">
            <a:extLst>
              <a:ext uri="{FF2B5EF4-FFF2-40B4-BE49-F238E27FC236}">
                <a16:creationId xmlns:a16="http://schemas.microsoft.com/office/drawing/2014/main" id="{9034AAE0-912C-4EDA-97F9-BC9CF3BF5328}"/>
              </a:ext>
            </a:extLst>
          </p:cNvPr>
          <p:cNvSpPr/>
          <p:nvPr/>
        </p:nvSpPr>
        <p:spPr>
          <a:xfrm>
            <a:off x="584051" y="694902"/>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a:t>
            </a:r>
          </a:p>
        </p:txBody>
      </p:sp>
      <p:sp>
        <p:nvSpPr>
          <p:cNvPr id="31" name="Rectangle 30">
            <a:extLst>
              <a:ext uri="{FF2B5EF4-FFF2-40B4-BE49-F238E27FC236}">
                <a16:creationId xmlns:a16="http://schemas.microsoft.com/office/drawing/2014/main" id="{AC960F84-153A-4442-BAD0-9B00AB9E9625}"/>
              </a:ext>
            </a:extLst>
          </p:cNvPr>
          <p:cNvSpPr/>
          <p:nvPr/>
        </p:nvSpPr>
        <p:spPr>
          <a:xfrm>
            <a:off x="592430" y="1817997"/>
            <a:ext cx="3547770"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Reverse </a:t>
            </a:r>
            <a:r>
              <a:rPr lang="en-US" sz="1800" dirty="0" err="1">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CuthillMcKee</a:t>
            </a: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 (RCM) </a:t>
            </a:r>
          </a:p>
        </p:txBody>
      </p:sp>
      <p:sp>
        <p:nvSpPr>
          <p:cNvPr id="32" name="Rectangle 31">
            <a:extLst>
              <a:ext uri="{FF2B5EF4-FFF2-40B4-BE49-F238E27FC236}">
                <a16:creationId xmlns:a16="http://schemas.microsoft.com/office/drawing/2014/main" id="{98F574A0-DCFA-4315-BA32-622112A436D9}"/>
              </a:ext>
            </a:extLst>
          </p:cNvPr>
          <p:cNvSpPr/>
          <p:nvPr/>
        </p:nvSpPr>
        <p:spPr>
          <a:xfrm>
            <a:off x="616114" y="3016153"/>
            <a:ext cx="4140036" cy="431087"/>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Alternative_Minimum_Degree</a:t>
            </a:r>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3" name="Rectangle 32">
            <a:extLst>
              <a:ext uri="{FF2B5EF4-FFF2-40B4-BE49-F238E27FC236}">
                <a16:creationId xmlns:a16="http://schemas.microsoft.com/office/drawing/2014/main" id="{C6E4BE68-9701-4171-B5CD-4D23A6D683A1}"/>
              </a:ext>
            </a:extLst>
          </p:cNvPr>
          <p:cNvSpPr/>
          <p:nvPr/>
        </p:nvSpPr>
        <p:spPr>
          <a:xfrm>
            <a:off x="595322" y="3950001"/>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Parallel RCM</a:t>
            </a:r>
          </a:p>
        </p:txBody>
      </p:sp>
      <p:sp>
        <p:nvSpPr>
          <p:cNvPr id="34" name="Triangolo isoscele 67">
            <a:extLst>
              <a:ext uri="{FF2B5EF4-FFF2-40B4-BE49-F238E27FC236}">
                <a16:creationId xmlns:a16="http://schemas.microsoft.com/office/drawing/2014/main" id="{E9DCA76B-8565-4127-A4BB-F2F9E007F7E7}"/>
              </a:ext>
            </a:extLst>
          </p:cNvPr>
          <p:cNvSpPr/>
          <p:nvPr/>
        </p:nvSpPr>
        <p:spPr>
          <a:xfrm rot="10800000">
            <a:off x="3009070" y="3950001"/>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5" name="Triangolo isoscele 67">
            <a:extLst>
              <a:ext uri="{FF2B5EF4-FFF2-40B4-BE49-F238E27FC236}">
                <a16:creationId xmlns:a16="http://schemas.microsoft.com/office/drawing/2014/main" id="{CA10AC1C-5642-492E-AA54-3EC8E92E67AE}"/>
              </a:ext>
            </a:extLst>
          </p:cNvPr>
          <p:cNvSpPr/>
          <p:nvPr/>
        </p:nvSpPr>
        <p:spPr>
          <a:xfrm rot="10800000">
            <a:off x="4580289" y="3015390"/>
            <a:ext cx="361089" cy="436008"/>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6" name="Triangolo isoscele 67">
            <a:extLst>
              <a:ext uri="{FF2B5EF4-FFF2-40B4-BE49-F238E27FC236}">
                <a16:creationId xmlns:a16="http://schemas.microsoft.com/office/drawing/2014/main" id="{4B320228-BD39-42DB-BBDD-3747589A9137}"/>
              </a:ext>
            </a:extLst>
          </p:cNvPr>
          <p:cNvSpPr/>
          <p:nvPr/>
        </p:nvSpPr>
        <p:spPr>
          <a:xfrm rot="10800000">
            <a:off x="3959655" y="1817234"/>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7" name="Triangolo isoscele 67">
            <a:extLst>
              <a:ext uri="{FF2B5EF4-FFF2-40B4-BE49-F238E27FC236}">
                <a16:creationId xmlns:a16="http://schemas.microsoft.com/office/drawing/2014/main" id="{2FFA1107-D83E-4852-B306-17EEE89F57E2}"/>
              </a:ext>
            </a:extLst>
          </p:cNvPr>
          <p:cNvSpPr/>
          <p:nvPr/>
        </p:nvSpPr>
        <p:spPr>
          <a:xfrm rot="10800000">
            <a:off x="2997799" y="694902"/>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8" name="TextBox 37">
            <a:extLst>
              <a:ext uri="{FF2B5EF4-FFF2-40B4-BE49-F238E27FC236}">
                <a16:creationId xmlns:a16="http://schemas.microsoft.com/office/drawing/2014/main" id="{42BC7417-8695-471D-909F-B5507999A5DA}"/>
              </a:ext>
            </a:extLst>
          </p:cNvPr>
          <p:cNvSpPr txBox="1"/>
          <p:nvPr/>
        </p:nvSpPr>
        <p:spPr>
          <a:xfrm>
            <a:off x="365538" y="1162440"/>
            <a:ext cx="7425912" cy="523220"/>
          </a:xfrm>
          <a:prstGeom prst="rect">
            <a:avLst/>
          </a:prstGeom>
          <a:noFill/>
        </p:spPr>
        <p:txBody>
          <a:bodyPr wrap="square" rtlCol="0">
            <a:spAutoFit/>
          </a:bodyPr>
          <a:lstStyle/>
          <a:p>
            <a:r>
              <a:rPr lang="en-US" b="1" i="1" dirty="0">
                <a:latin typeface="+mj-lt"/>
              </a:rPr>
              <a:t>small problems </a:t>
            </a:r>
            <a:r>
              <a:rPr lang="en-US" i="1" dirty="0">
                <a:latin typeface="+mj-lt"/>
              </a:rPr>
              <a:t>or for </a:t>
            </a:r>
            <a:r>
              <a:rPr lang="en-US" b="1" i="1" dirty="0">
                <a:latin typeface="+mj-lt"/>
              </a:rPr>
              <a:t>sparse solvers</a:t>
            </a:r>
            <a:r>
              <a:rPr lang="en-US" i="1" dirty="0">
                <a:latin typeface="+mj-lt"/>
              </a:rPr>
              <a:t>, no internal DOFs numbering system</a:t>
            </a:r>
          </a:p>
          <a:p>
            <a:r>
              <a:rPr lang="en-US" i="1" dirty="0" err="1">
                <a:latin typeface="+mj-lt"/>
              </a:rPr>
              <a:t>rr</a:t>
            </a:r>
            <a:r>
              <a:rPr lang="en-US" i="1" dirty="0">
                <a:latin typeface="+mj-lt"/>
              </a:rPr>
              <a:t> if you wish to </a:t>
            </a:r>
            <a:r>
              <a:rPr lang="en-US" b="1" i="1" dirty="0">
                <a:latin typeface="+mj-lt"/>
              </a:rPr>
              <a:t>print the global matrix </a:t>
            </a:r>
            <a:r>
              <a:rPr lang="en-US" i="1" dirty="0">
                <a:latin typeface="+mj-lt"/>
              </a:rPr>
              <a:t>(only with </a:t>
            </a:r>
            <a:r>
              <a:rPr lang="en-US" i="1" dirty="0" err="1">
                <a:latin typeface="+mj-lt"/>
              </a:rPr>
              <a:t>FullGeneral</a:t>
            </a:r>
            <a:r>
              <a:rPr lang="en-US" i="1" dirty="0">
                <a:latin typeface="+mj-lt"/>
              </a:rPr>
              <a:t> solver – </a:t>
            </a:r>
            <a:r>
              <a:rPr lang="en-US" i="1" dirty="0" err="1">
                <a:latin typeface="+mj-lt"/>
              </a:rPr>
              <a:t>printA</a:t>
            </a:r>
            <a:r>
              <a:rPr lang="en-US" i="1" dirty="0">
                <a:latin typeface="+mj-lt"/>
              </a:rPr>
              <a:t> function)</a:t>
            </a:r>
          </a:p>
        </p:txBody>
      </p:sp>
      <p:sp>
        <p:nvSpPr>
          <p:cNvPr id="39" name="TextBox 38">
            <a:extLst>
              <a:ext uri="{FF2B5EF4-FFF2-40B4-BE49-F238E27FC236}">
                <a16:creationId xmlns:a16="http://schemas.microsoft.com/office/drawing/2014/main" id="{53743313-C256-4F21-B6E9-EABF4064793F}"/>
              </a:ext>
            </a:extLst>
          </p:cNvPr>
          <p:cNvSpPr txBox="1"/>
          <p:nvPr/>
        </p:nvSpPr>
        <p:spPr>
          <a:xfrm>
            <a:off x="365538" y="4427846"/>
            <a:ext cx="6759315" cy="307777"/>
          </a:xfrm>
          <a:prstGeom prst="rect">
            <a:avLst/>
          </a:prstGeom>
          <a:noFill/>
        </p:spPr>
        <p:txBody>
          <a:bodyPr wrap="square" rtlCol="0">
            <a:spAutoFit/>
          </a:bodyPr>
          <a:lstStyle/>
          <a:p>
            <a:r>
              <a:rPr lang="en-US" i="1" dirty="0">
                <a:latin typeface="+mj-lt"/>
              </a:rPr>
              <a:t>RCM for parallel analysis</a:t>
            </a:r>
          </a:p>
        </p:txBody>
      </p:sp>
      <p:sp>
        <p:nvSpPr>
          <p:cNvPr id="40" name="TextBox 39">
            <a:extLst>
              <a:ext uri="{FF2B5EF4-FFF2-40B4-BE49-F238E27FC236}">
                <a16:creationId xmlns:a16="http://schemas.microsoft.com/office/drawing/2014/main" id="{36AC0322-C5A4-4EB6-989A-1A79C8B00FAC}"/>
              </a:ext>
            </a:extLst>
          </p:cNvPr>
          <p:cNvSpPr txBox="1"/>
          <p:nvPr/>
        </p:nvSpPr>
        <p:spPr>
          <a:xfrm>
            <a:off x="365538" y="2296231"/>
            <a:ext cx="6608354" cy="523220"/>
          </a:xfrm>
          <a:prstGeom prst="rect">
            <a:avLst/>
          </a:prstGeom>
          <a:noFill/>
        </p:spPr>
        <p:txBody>
          <a:bodyPr wrap="square" rtlCol="0">
            <a:spAutoFit/>
          </a:bodyPr>
          <a:lstStyle/>
          <a:p>
            <a:r>
              <a:rPr lang="en-US" b="1" i="1" dirty="0">
                <a:latin typeface="+mj-lt"/>
              </a:rPr>
              <a:t>large problems</a:t>
            </a:r>
            <a:r>
              <a:rPr lang="en-US" i="1" dirty="0">
                <a:latin typeface="+mj-lt"/>
              </a:rPr>
              <a:t>, builds a sparse matrix than can optimize factorization and cut on computational cost</a:t>
            </a:r>
          </a:p>
        </p:txBody>
      </p:sp>
      <p:sp>
        <p:nvSpPr>
          <p:cNvPr id="41" name="TextBox 40">
            <a:extLst>
              <a:ext uri="{FF2B5EF4-FFF2-40B4-BE49-F238E27FC236}">
                <a16:creationId xmlns:a16="http://schemas.microsoft.com/office/drawing/2014/main" id="{8D313C1B-E69F-4628-A4FA-357970E18060}"/>
              </a:ext>
            </a:extLst>
          </p:cNvPr>
          <p:cNvSpPr txBox="1"/>
          <p:nvPr/>
        </p:nvSpPr>
        <p:spPr>
          <a:xfrm>
            <a:off x="365538" y="3517310"/>
            <a:ext cx="6608354" cy="307777"/>
          </a:xfrm>
          <a:prstGeom prst="rect">
            <a:avLst/>
          </a:prstGeom>
          <a:noFill/>
        </p:spPr>
        <p:txBody>
          <a:bodyPr wrap="square" rtlCol="0">
            <a:spAutoFit/>
          </a:bodyPr>
          <a:lstStyle/>
          <a:p>
            <a:r>
              <a:rPr lang="en-US" i="1" dirty="0">
                <a:latin typeface="+mj-lt"/>
              </a:rPr>
              <a:t>not much used</a:t>
            </a:r>
          </a:p>
        </p:txBody>
      </p:sp>
      <p:sp>
        <p:nvSpPr>
          <p:cNvPr id="43" name="TextBox 42">
            <a:extLst>
              <a:ext uri="{FF2B5EF4-FFF2-40B4-BE49-F238E27FC236}">
                <a16:creationId xmlns:a16="http://schemas.microsoft.com/office/drawing/2014/main" id="{A8F2C258-7E52-45E2-B307-F73DF5D8F940}"/>
              </a:ext>
            </a:extLst>
          </p:cNvPr>
          <p:cNvSpPr txBox="1"/>
          <p:nvPr/>
        </p:nvSpPr>
        <p:spPr>
          <a:xfrm>
            <a:off x="3324439" y="651296"/>
            <a:ext cx="5278540" cy="523220"/>
          </a:xfrm>
          <a:prstGeom prst="rect">
            <a:avLst/>
          </a:prstGeom>
          <a:noFill/>
        </p:spPr>
        <p:txBody>
          <a:bodyPr wrap="square">
            <a:spAutoFit/>
          </a:bodyPr>
          <a:lstStyle/>
          <a:p>
            <a:r>
              <a:rPr lang="en-GB" dirty="0">
                <a:solidFill>
                  <a:srgbClr val="00B0F0"/>
                </a:solidFill>
                <a:latin typeface="+mj-lt"/>
              </a:rPr>
              <a:t>Nodes are assigned degrees-of-freedom arbitrarily, based on the input file. The user has no control.</a:t>
            </a:r>
            <a:endParaRPr lang="en-US" dirty="0">
              <a:solidFill>
                <a:srgbClr val="00B0F0"/>
              </a:solidFill>
              <a:latin typeface="+mj-lt"/>
            </a:endParaRPr>
          </a:p>
        </p:txBody>
      </p:sp>
      <p:sp>
        <p:nvSpPr>
          <p:cNvPr id="45" name="TextBox 44">
            <a:extLst>
              <a:ext uri="{FF2B5EF4-FFF2-40B4-BE49-F238E27FC236}">
                <a16:creationId xmlns:a16="http://schemas.microsoft.com/office/drawing/2014/main" id="{27BABEA7-D0F8-4721-BF30-F8276B0097C4}"/>
              </a:ext>
            </a:extLst>
          </p:cNvPr>
          <p:cNvSpPr txBox="1"/>
          <p:nvPr/>
        </p:nvSpPr>
        <p:spPr>
          <a:xfrm>
            <a:off x="4320744" y="1770551"/>
            <a:ext cx="3524354" cy="523220"/>
          </a:xfrm>
          <a:prstGeom prst="rect">
            <a:avLst/>
          </a:prstGeom>
          <a:noFill/>
        </p:spPr>
        <p:txBody>
          <a:bodyPr wrap="square">
            <a:spAutoFit/>
          </a:bodyPr>
          <a:lstStyle/>
          <a:p>
            <a:r>
              <a:rPr lang="en-GB" dirty="0">
                <a:solidFill>
                  <a:srgbClr val="00B0F0"/>
                </a:solidFill>
                <a:latin typeface="+mj-lt"/>
              </a:rPr>
              <a:t>Optimizes node numbering to reduce bandwidth using a numbering graph.</a:t>
            </a:r>
            <a:endParaRPr lang="en-US" dirty="0">
              <a:solidFill>
                <a:srgbClr val="00B0F0"/>
              </a:solidFill>
              <a:latin typeface="+mj-lt"/>
            </a:endParaRPr>
          </a:p>
        </p:txBody>
      </p:sp>
    </p:spTree>
    <p:extLst>
      <p:ext uri="{BB962C8B-B14F-4D97-AF65-F5344CB8AC3E}">
        <p14:creationId xmlns:p14="http://schemas.microsoft.com/office/powerpoint/2010/main" val="3732368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273121-55D0-4101-920A-4F3373A63B88}"/>
              </a:ext>
            </a:extLst>
          </p:cNvPr>
          <p:cNvSpPr txBox="1"/>
          <p:nvPr/>
        </p:nvSpPr>
        <p:spPr>
          <a:xfrm>
            <a:off x="1841500" y="1567329"/>
            <a:ext cx="4914900" cy="1938992"/>
          </a:xfrm>
          <a:prstGeom prst="rect">
            <a:avLst/>
          </a:prstGeom>
          <a:noFill/>
        </p:spPr>
        <p:txBody>
          <a:bodyPr wrap="square" rtlCol="0">
            <a:spAutoFit/>
          </a:bodyPr>
          <a:lstStyle/>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System solvers</a:t>
            </a:r>
          </a:p>
        </p:txBody>
      </p:sp>
    </p:spTree>
    <p:extLst>
      <p:ext uri="{BB962C8B-B14F-4D97-AF65-F5344CB8AC3E}">
        <p14:creationId xmlns:p14="http://schemas.microsoft.com/office/powerpoint/2010/main" val="2207331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Definition</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System solver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23</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riangolo isoscele 16">
            <a:extLst>
              <a:ext uri="{FF2B5EF4-FFF2-40B4-BE49-F238E27FC236}">
                <a16:creationId xmlns:a16="http://schemas.microsoft.com/office/drawing/2014/main" id="{06E1422D-E17E-44B2-8DF3-D03E137462B2}"/>
              </a:ext>
            </a:extLst>
          </p:cNvPr>
          <p:cNvSpPr/>
          <p:nvPr/>
        </p:nvSpPr>
        <p:spPr>
          <a:xfrm rot="10800000">
            <a:off x="6361710" y="1071545"/>
            <a:ext cx="2326584" cy="267135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3" name="Rectangle 12">
            <a:extLst>
              <a:ext uri="{FF2B5EF4-FFF2-40B4-BE49-F238E27FC236}">
                <a16:creationId xmlns:a16="http://schemas.microsoft.com/office/drawing/2014/main" id="{B336C7FF-CB42-47D2-BF06-E3CEEFBE4A5B}"/>
              </a:ext>
            </a:extLst>
          </p:cNvPr>
          <p:cNvSpPr/>
          <p:nvPr/>
        </p:nvSpPr>
        <p:spPr>
          <a:xfrm>
            <a:off x="0" y="1067214"/>
            <a:ext cx="7539038" cy="2671350"/>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sp>
        <p:nvSpPr>
          <p:cNvPr id="15" name="TextBox 14">
            <a:extLst>
              <a:ext uri="{FF2B5EF4-FFF2-40B4-BE49-F238E27FC236}">
                <a16:creationId xmlns:a16="http://schemas.microsoft.com/office/drawing/2014/main" id="{6BCEFEF7-A876-47D1-B90B-1AEAC37F507D}"/>
              </a:ext>
            </a:extLst>
          </p:cNvPr>
          <p:cNvSpPr txBox="1"/>
          <p:nvPr/>
        </p:nvSpPr>
        <p:spPr>
          <a:xfrm>
            <a:off x="669479" y="1129947"/>
            <a:ext cx="6509695" cy="2554545"/>
          </a:xfrm>
          <a:prstGeom prst="rect">
            <a:avLst/>
          </a:prstGeom>
          <a:noFill/>
        </p:spPr>
        <p:txBody>
          <a:bodyPr wrap="square" rtlCol="0">
            <a:spAutoFit/>
          </a:bodyPr>
          <a:lstStyle/>
          <a:p>
            <a:pPr algn="ctr"/>
            <a:r>
              <a:rPr lang="en-GB" sz="2000" dirty="0">
                <a:latin typeface="+mj-lt"/>
              </a:rPr>
              <a:t>The system solver constructs the linear system of equations </a:t>
            </a:r>
            <a:r>
              <a:rPr lang="en-GB" sz="2000" dirty="0" err="1">
                <a:latin typeface="+mj-lt"/>
              </a:rPr>
              <a:t>LinearSOE</a:t>
            </a:r>
            <a:r>
              <a:rPr lang="en-GB" sz="2000" dirty="0">
                <a:latin typeface="+mj-lt"/>
              </a:rPr>
              <a:t>, and </a:t>
            </a:r>
            <a:r>
              <a:rPr lang="en-GB" sz="2000" dirty="0" err="1">
                <a:latin typeface="+mj-lt"/>
              </a:rPr>
              <a:t>LinearSolver</a:t>
            </a:r>
            <a:r>
              <a:rPr lang="en-GB" sz="2000" dirty="0">
                <a:latin typeface="+mj-lt"/>
              </a:rPr>
              <a:t> object, to store and solve the system of equations for the solution of the boundary value problem. It </a:t>
            </a:r>
            <a:r>
              <a:rPr lang="en-GB" sz="2000" b="1" dirty="0">
                <a:latin typeface="+mj-lt"/>
              </a:rPr>
              <a:t>provides the solution </a:t>
            </a:r>
            <a:r>
              <a:rPr lang="en-GB" sz="2000" dirty="0">
                <a:latin typeface="+mj-lt"/>
              </a:rPr>
              <a:t>of the differential equations.</a:t>
            </a:r>
          </a:p>
          <a:p>
            <a:pPr algn="ctr"/>
            <a:endParaRPr lang="en-GB" sz="2000" dirty="0">
              <a:latin typeface="+mj-lt"/>
            </a:endParaRPr>
          </a:p>
          <a:p>
            <a:pPr algn="ctr"/>
            <a:r>
              <a:rPr lang="en-GB" sz="2000" dirty="0">
                <a:latin typeface="+mj-lt"/>
              </a:rPr>
              <a:t>The problem matrices has to respect the characteristics available in the solver.</a:t>
            </a:r>
          </a:p>
        </p:txBody>
      </p:sp>
      <p:sp>
        <p:nvSpPr>
          <p:cNvPr id="16" name="TextBox 15">
            <a:extLst>
              <a:ext uri="{FF2B5EF4-FFF2-40B4-BE49-F238E27FC236}">
                <a16:creationId xmlns:a16="http://schemas.microsoft.com/office/drawing/2014/main" id="{A6E6306B-5350-4EC9-9C46-56474883118A}"/>
              </a:ext>
            </a:extLst>
          </p:cNvPr>
          <p:cNvSpPr txBox="1"/>
          <p:nvPr/>
        </p:nvSpPr>
        <p:spPr>
          <a:xfrm>
            <a:off x="6160601" y="4477898"/>
            <a:ext cx="2970800" cy="415498"/>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r"/>
            <a:r>
              <a:rPr lang="en-GB" sz="1050" i="1" dirty="0"/>
              <a:t>provides  and stores </a:t>
            </a:r>
          </a:p>
          <a:p>
            <a:pPr algn="r"/>
            <a:r>
              <a:rPr lang="en-GB" sz="1050" i="1" dirty="0"/>
              <a:t>the solution</a:t>
            </a:r>
            <a:endParaRPr lang="en-US" sz="1050" i="1" dirty="0"/>
          </a:p>
        </p:txBody>
      </p:sp>
      <p:grpSp>
        <p:nvGrpSpPr>
          <p:cNvPr id="5" name="Group 4">
            <a:extLst>
              <a:ext uri="{FF2B5EF4-FFF2-40B4-BE49-F238E27FC236}">
                <a16:creationId xmlns:a16="http://schemas.microsoft.com/office/drawing/2014/main" id="{F786DF53-ECA6-4A67-BEAF-20C94A2EAB2C}"/>
              </a:ext>
            </a:extLst>
          </p:cNvPr>
          <p:cNvGrpSpPr/>
          <p:nvPr/>
        </p:nvGrpSpPr>
        <p:grpSpPr>
          <a:xfrm>
            <a:off x="784537" y="4165591"/>
            <a:ext cx="5396555" cy="516388"/>
            <a:chOff x="784537" y="4362856"/>
            <a:chExt cx="5396555" cy="516388"/>
          </a:xfrm>
        </p:grpSpPr>
        <p:pic>
          <p:nvPicPr>
            <p:cNvPr id="18" name="Picture 17">
              <a:extLst>
                <a:ext uri="{FF2B5EF4-FFF2-40B4-BE49-F238E27FC236}">
                  <a16:creationId xmlns:a16="http://schemas.microsoft.com/office/drawing/2014/main" id="{F3943E1F-0F2E-4352-B3EE-D116D07613AF}"/>
                </a:ext>
              </a:extLst>
            </p:cNvPr>
            <p:cNvPicPr>
              <a:picLocks noChangeAspect="1"/>
            </p:cNvPicPr>
            <p:nvPr/>
          </p:nvPicPr>
          <p:blipFill rotWithShape="1">
            <a:blip r:embed="rId3"/>
            <a:srcRect l="19020" t="9477" r="69970" b="77784"/>
            <a:stretch/>
          </p:blipFill>
          <p:spPr>
            <a:xfrm>
              <a:off x="851154" y="4369651"/>
              <a:ext cx="489069" cy="452438"/>
            </a:xfrm>
            <a:prstGeom prst="rect">
              <a:avLst/>
            </a:prstGeom>
          </p:spPr>
        </p:pic>
        <p:pic>
          <p:nvPicPr>
            <p:cNvPr id="19" name="Picture 18">
              <a:extLst>
                <a:ext uri="{FF2B5EF4-FFF2-40B4-BE49-F238E27FC236}">
                  <a16:creationId xmlns:a16="http://schemas.microsoft.com/office/drawing/2014/main" id="{9F183C0E-D707-4294-955A-508C0818B79D}"/>
                </a:ext>
              </a:extLst>
            </p:cNvPr>
            <p:cNvPicPr>
              <a:picLocks noChangeAspect="1"/>
            </p:cNvPicPr>
            <p:nvPr/>
          </p:nvPicPr>
          <p:blipFill rotWithShape="1">
            <a:blip r:embed="rId3"/>
            <a:srcRect l="19020" t="28819" r="69970" b="58442"/>
            <a:stretch/>
          </p:blipFill>
          <p:spPr>
            <a:xfrm>
              <a:off x="2049192" y="4426806"/>
              <a:ext cx="489069" cy="452438"/>
            </a:xfrm>
            <a:prstGeom prst="rect">
              <a:avLst/>
            </a:prstGeom>
          </p:spPr>
        </p:pic>
        <p:pic>
          <p:nvPicPr>
            <p:cNvPr id="20" name="Picture 19">
              <a:extLst>
                <a:ext uri="{FF2B5EF4-FFF2-40B4-BE49-F238E27FC236}">
                  <a16:creationId xmlns:a16="http://schemas.microsoft.com/office/drawing/2014/main" id="{A7E75379-5979-46BE-91C6-06CC0D355AFD}"/>
                </a:ext>
              </a:extLst>
            </p:cNvPr>
            <p:cNvPicPr>
              <a:picLocks noChangeAspect="1"/>
            </p:cNvPicPr>
            <p:nvPr/>
          </p:nvPicPr>
          <p:blipFill rotWithShape="1">
            <a:blip r:embed="rId3"/>
            <a:srcRect l="19020" t="48263" r="69970" b="38998"/>
            <a:stretch/>
          </p:blipFill>
          <p:spPr>
            <a:xfrm>
              <a:off x="3149554" y="4369651"/>
              <a:ext cx="489069" cy="452438"/>
            </a:xfrm>
            <a:prstGeom prst="rect">
              <a:avLst/>
            </a:prstGeom>
          </p:spPr>
        </p:pic>
        <p:pic>
          <p:nvPicPr>
            <p:cNvPr id="21" name="Picture 20">
              <a:extLst>
                <a:ext uri="{FF2B5EF4-FFF2-40B4-BE49-F238E27FC236}">
                  <a16:creationId xmlns:a16="http://schemas.microsoft.com/office/drawing/2014/main" id="{47C694DC-9645-4F47-BA40-3BB2D4193B78}"/>
                </a:ext>
              </a:extLst>
            </p:cNvPr>
            <p:cNvPicPr>
              <a:picLocks noChangeAspect="1"/>
            </p:cNvPicPr>
            <p:nvPr/>
          </p:nvPicPr>
          <p:blipFill rotWithShape="1">
            <a:blip r:embed="rId3"/>
            <a:srcRect l="19020" t="64746" r="69970" b="22515"/>
            <a:stretch/>
          </p:blipFill>
          <p:spPr>
            <a:xfrm>
              <a:off x="4240391" y="4369651"/>
              <a:ext cx="489069" cy="452438"/>
            </a:xfrm>
            <a:prstGeom prst="rect">
              <a:avLst/>
            </a:prstGeom>
          </p:spPr>
        </p:pic>
        <p:pic>
          <p:nvPicPr>
            <p:cNvPr id="22" name="Picture 21">
              <a:extLst>
                <a:ext uri="{FF2B5EF4-FFF2-40B4-BE49-F238E27FC236}">
                  <a16:creationId xmlns:a16="http://schemas.microsoft.com/office/drawing/2014/main" id="{95D4DC1E-0A70-471B-B319-579D12A5627C}"/>
                </a:ext>
              </a:extLst>
            </p:cNvPr>
            <p:cNvPicPr>
              <a:picLocks noChangeAspect="1"/>
            </p:cNvPicPr>
            <p:nvPr/>
          </p:nvPicPr>
          <p:blipFill rotWithShape="1">
            <a:blip r:embed="rId3"/>
            <a:srcRect l="19020" t="82286" r="67300" b="4975"/>
            <a:stretch/>
          </p:blipFill>
          <p:spPr>
            <a:xfrm>
              <a:off x="5573442" y="4369651"/>
              <a:ext cx="607650" cy="452438"/>
            </a:xfrm>
            <a:prstGeom prst="rect">
              <a:avLst/>
            </a:prstGeom>
          </p:spPr>
        </p:pic>
        <p:grpSp>
          <p:nvGrpSpPr>
            <p:cNvPr id="2" name="Group 1">
              <a:extLst>
                <a:ext uri="{FF2B5EF4-FFF2-40B4-BE49-F238E27FC236}">
                  <a16:creationId xmlns:a16="http://schemas.microsoft.com/office/drawing/2014/main" id="{7A00FE54-A17F-4EC5-B741-2834FDF67266}"/>
                </a:ext>
              </a:extLst>
            </p:cNvPr>
            <p:cNvGrpSpPr/>
            <p:nvPr/>
          </p:nvGrpSpPr>
          <p:grpSpPr>
            <a:xfrm>
              <a:off x="784537" y="4362856"/>
              <a:ext cx="579468" cy="484279"/>
              <a:chOff x="960749" y="3873488"/>
              <a:chExt cx="1237866" cy="1034522"/>
            </a:xfrm>
          </p:grpSpPr>
          <p:sp>
            <p:nvSpPr>
              <p:cNvPr id="23" name="Left Bracket 22">
                <a:extLst>
                  <a:ext uri="{FF2B5EF4-FFF2-40B4-BE49-F238E27FC236}">
                    <a16:creationId xmlns:a16="http://schemas.microsoft.com/office/drawing/2014/main" id="{37AEFE8C-625E-4DF8-9019-DEA095B065DB}"/>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Left Bracket 23">
                <a:extLst>
                  <a:ext uri="{FF2B5EF4-FFF2-40B4-BE49-F238E27FC236}">
                    <a16:creationId xmlns:a16="http://schemas.microsoft.com/office/drawing/2014/main" id="{473BAB3A-6290-42E1-A6FF-FD950FAE2632}"/>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5854FF26-5A13-4FE9-A3ED-85F565F43078}"/>
                </a:ext>
              </a:extLst>
            </p:cNvPr>
            <p:cNvGrpSpPr/>
            <p:nvPr/>
          </p:nvGrpSpPr>
          <p:grpSpPr>
            <a:xfrm>
              <a:off x="1974706" y="4362856"/>
              <a:ext cx="579468" cy="484279"/>
              <a:chOff x="960749" y="3873488"/>
              <a:chExt cx="1237866" cy="1034522"/>
            </a:xfrm>
          </p:grpSpPr>
          <p:sp>
            <p:nvSpPr>
              <p:cNvPr id="27" name="Left Bracket 26">
                <a:extLst>
                  <a:ext uri="{FF2B5EF4-FFF2-40B4-BE49-F238E27FC236}">
                    <a16:creationId xmlns:a16="http://schemas.microsoft.com/office/drawing/2014/main" id="{DC1A9230-7182-4747-BA01-9232464D2B94}"/>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Left Bracket 27">
                <a:extLst>
                  <a:ext uri="{FF2B5EF4-FFF2-40B4-BE49-F238E27FC236}">
                    <a16:creationId xmlns:a16="http://schemas.microsoft.com/office/drawing/2014/main" id="{57F2D364-743F-4D80-8E85-DA76280B9CE9}"/>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0BF61229-F5C0-4AAA-8F22-119F7429F799}"/>
                </a:ext>
              </a:extLst>
            </p:cNvPr>
            <p:cNvGrpSpPr/>
            <p:nvPr/>
          </p:nvGrpSpPr>
          <p:grpSpPr>
            <a:xfrm>
              <a:off x="3118786" y="4362856"/>
              <a:ext cx="579468" cy="484279"/>
              <a:chOff x="960749" y="3873488"/>
              <a:chExt cx="1237866" cy="1034522"/>
            </a:xfrm>
          </p:grpSpPr>
          <p:sp>
            <p:nvSpPr>
              <p:cNvPr id="30" name="Left Bracket 29">
                <a:extLst>
                  <a:ext uri="{FF2B5EF4-FFF2-40B4-BE49-F238E27FC236}">
                    <a16:creationId xmlns:a16="http://schemas.microsoft.com/office/drawing/2014/main" id="{1E858637-C4F6-4DFE-BFE5-991666B268AE}"/>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Left Bracket 30">
                <a:extLst>
                  <a:ext uri="{FF2B5EF4-FFF2-40B4-BE49-F238E27FC236}">
                    <a16:creationId xmlns:a16="http://schemas.microsoft.com/office/drawing/2014/main" id="{673982F2-5871-4234-9715-607B09709E9E}"/>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2" name="Group 31">
              <a:extLst>
                <a:ext uri="{FF2B5EF4-FFF2-40B4-BE49-F238E27FC236}">
                  <a16:creationId xmlns:a16="http://schemas.microsoft.com/office/drawing/2014/main" id="{9A92B26E-8872-41FA-A166-08A73AE6AD3C}"/>
                </a:ext>
              </a:extLst>
            </p:cNvPr>
            <p:cNvGrpSpPr/>
            <p:nvPr/>
          </p:nvGrpSpPr>
          <p:grpSpPr>
            <a:xfrm>
              <a:off x="4269803" y="4362856"/>
              <a:ext cx="579468" cy="484279"/>
              <a:chOff x="960749" y="3873488"/>
              <a:chExt cx="1237866" cy="1034522"/>
            </a:xfrm>
          </p:grpSpPr>
          <p:sp>
            <p:nvSpPr>
              <p:cNvPr id="33" name="Left Bracket 32">
                <a:extLst>
                  <a:ext uri="{FF2B5EF4-FFF2-40B4-BE49-F238E27FC236}">
                    <a16:creationId xmlns:a16="http://schemas.microsoft.com/office/drawing/2014/main" id="{1AB6B577-BD29-4741-BDA5-17CA67B673CA}"/>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Left Bracket 33">
                <a:extLst>
                  <a:ext uri="{FF2B5EF4-FFF2-40B4-BE49-F238E27FC236}">
                    <a16:creationId xmlns:a16="http://schemas.microsoft.com/office/drawing/2014/main" id="{CAB039E7-8712-4376-8151-226D17E91F66}"/>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5EEA6C8F-6EB3-4D6E-8949-4D95736B3598}"/>
                </a:ext>
              </a:extLst>
            </p:cNvPr>
            <p:cNvGrpSpPr/>
            <p:nvPr/>
          </p:nvGrpSpPr>
          <p:grpSpPr>
            <a:xfrm>
              <a:off x="5574611" y="4362856"/>
              <a:ext cx="579468" cy="484279"/>
              <a:chOff x="960749" y="3873488"/>
              <a:chExt cx="1237866" cy="1034522"/>
            </a:xfrm>
          </p:grpSpPr>
          <p:sp>
            <p:nvSpPr>
              <p:cNvPr id="36" name="Left Bracket 35">
                <a:extLst>
                  <a:ext uri="{FF2B5EF4-FFF2-40B4-BE49-F238E27FC236}">
                    <a16:creationId xmlns:a16="http://schemas.microsoft.com/office/drawing/2014/main" id="{2449E378-8D01-47AF-AD93-7308562F7714}"/>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Left Bracket 36">
                <a:extLst>
                  <a:ext uri="{FF2B5EF4-FFF2-40B4-BE49-F238E27FC236}">
                    <a16:creationId xmlns:a16="http://schemas.microsoft.com/office/drawing/2014/main" id="{CF5162C7-E936-40CC-9B93-E91F9DCC742B}"/>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3" name="TextBox 2">
            <a:extLst>
              <a:ext uri="{FF2B5EF4-FFF2-40B4-BE49-F238E27FC236}">
                <a16:creationId xmlns:a16="http://schemas.microsoft.com/office/drawing/2014/main" id="{F072E575-C616-4A87-98CF-06B33C92DFF4}"/>
              </a:ext>
            </a:extLst>
          </p:cNvPr>
          <p:cNvSpPr txBox="1"/>
          <p:nvPr/>
        </p:nvSpPr>
        <p:spPr>
          <a:xfrm>
            <a:off x="625789" y="4642959"/>
            <a:ext cx="1387003" cy="261610"/>
          </a:xfrm>
          <a:prstGeom prst="rect">
            <a:avLst/>
          </a:prstGeom>
          <a:noFill/>
        </p:spPr>
        <p:txBody>
          <a:bodyPr wrap="square" rtlCol="0">
            <a:spAutoFit/>
          </a:bodyPr>
          <a:lstStyle/>
          <a:p>
            <a:r>
              <a:rPr lang="en-US" sz="1100" i="1" dirty="0">
                <a:solidFill>
                  <a:srgbClr val="00B0F0"/>
                </a:solidFill>
                <a:latin typeface="+mj-lt"/>
              </a:rPr>
              <a:t>Profile SPD</a:t>
            </a:r>
          </a:p>
        </p:txBody>
      </p:sp>
      <p:sp>
        <p:nvSpPr>
          <p:cNvPr id="38" name="TextBox 37">
            <a:extLst>
              <a:ext uri="{FF2B5EF4-FFF2-40B4-BE49-F238E27FC236}">
                <a16:creationId xmlns:a16="http://schemas.microsoft.com/office/drawing/2014/main" id="{D7FFBDB3-F708-4854-AC77-8F924F428958}"/>
              </a:ext>
            </a:extLst>
          </p:cNvPr>
          <p:cNvSpPr txBox="1"/>
          <p:nvPr/>
        </p:nvSpPr>
        <p:spPr>
          <a:xfrm>
            <a:off x="1819514" y="4642959"/>
            <a:ext cx="1387003" cy="261610"/>
          </a:xfrm>
          <a:prstGeom prst="rect">
            <a:avLst/>
          </a:prstGeom>
          <a:noFill/>
        </p:spPr>
        <p:txBody>
          <a:bodyPr wrap="square" rtlCol="0">
            <a:spAutoFit/>
          </a:bodyPr>
          <a:lstStyle/>
          <a:p>
            <a:r>
              <a:rPr lang="en-US" sz="1100" i="1" dirty="0">
                <a:solidFill>
                  <a:srgbClr val="00B0F0"/>
                </a:solidFill>
                <a:latin typeface="+mj-lt"/>
              </a:rPr>
              <a:t>Banded SPD</a:t>
            </a:r>
          </a:p>
        </p:txBody>
      </p:sp>
      <p:sp>
        <p:nvSpPr>
          <p:cNvPr id="39" name="TextBox 38">
            <a:extLst>
              <a:ext uri="{FF2B5EF4-FFF2-40B4-BE49-F238E27FC236}">
                <a16:creationId xmlns:a16="http://schemas.microsoft.com/office/drawing/2014/main" id="{6DA631AA-853F-41CB-9249-3E990EA6919A}"/>
              </a:ext>
            </a:extLst>
          </p:cNvPr>
          <p:cNvSpPr txBox="1"/>
          <p:nvPr/>
        </p:nvSpPr>
        <p:spPr>
          <a:xfrm>
            <a:off x="2932033" y="4642959"/>
            <a:ext cx="1387003" cy="261610"/>
          </a:xfrm>
          <a:prstGeom prst="rect">
            <a:avLst/>
          </a:prstGeom>
          <a:noFill/>
        </p:spPr>
        <p:txBody>
          <a:bodyPr wrap="square" rtlCol="0">
            <a:spAutoFit/>
          </a:bodyPr>
          <a:lstStyle/>
          <a:p>
            <a:r>
              <a:rPr lang="en-US" sz="1100" i="1" dirty="0">
                <a:solidFill>
                  <a:srgbClr val="00B0F0"/>
                </a:solidFill>
                <a:latin typeface="+mj-lt"/>
              </a:rPr>
              <a:t>Sparce SPD</a:t>
            </a:r>
          </a:p>
        </p:txBody>
      </p:sp>
      <p:sp>
        <p:nvSpPr>
          <p:cNvPr id="40" name="TextBox 39">
            <a:extLst>
              <a:ext uri="{FF2B5EF4-FFF2-40B4-BE49-F238E27FC236}">
                <a16:creationId xmlns:a16="http://schemas.microsoft.com/office/drawing/2014/main" id="{60CFA3AB-7AED-405A-8D62-687F756A6B6F}"/>
              </a:ext>
            </a:extLst>
          </p:cNvPr>
          <p:cNvSpPr txBox="1"/>
          <p:nvPr/>
        </p:nvSpPr>
        <p:spPr>
          <a:xfrm>
            <a:off x="3986194" y="4642959"/>
            <a:ext cx="1387003" cy="261610"/>
          </a:xfrm>
          <a:prstGeom prst="rect">
            <a:avLst/>
          </a:prstGeom>
          <a:noFill/>
        </p:spPr>
        <p:txBody>
          <a:bodyPr wrap="square" rtlCol="0">
            <a:spAutoFit/>
          </a:bodyPr>
          <a:lstStyle/>
          <a:p>
            <a:r>
              <a:rPr lang="en-US" sz="1100" i="1" dirty="0">
                <a:solidFill>
                  <a:srgbClr val="00B0F0"/>
                </a:solidFill>
                <a:latin typeface="+mj-lt"/>
              </a:rPr>
              <a:t>Banded General</a:t>
            </a:r>
          </a:p>
        </p:txBody>
      </p:sp>
      <p:sp>
        <p:nvSpPr>
          <p:cNvPr id="41" name="TextBox 40">
            <a:extLst>
              <a:ext uri="{FF2B5EF4-FFF2-40B4-BE49-F238E27FC236}">
                <a16:creationId xmlns:a16="http://schemas.microsoft.com/office/drawing/2014/main" id="{3615B299-0898-460E-8D81-F7461CAE66A0}"/>
              </a:ext>
            </a:extLst>
          </p:cNvPr>
          <p:cNvSpPr txBox="1"/>
          <p:nvPr/>
        </p:nvSpPr>
        <p:spPr>
          <a:xfrm>
            <a:off x="5251244" y="4642960"/>
            <a:ext cx="1549606" cy="261610"/>
          </a:xfrm>
          <a:prstGeom prst="rect">
            <a:avLst/>
          </a:prstGeom>
          <a:noFill/>
        </p:spPr>
        <p:txBody>
          <a:bodyPr wrap="square" rtlCol="0">
            <a:spAutoFit/>
          </a:bodyPr>
          <a:lstStyle/>
          <a:p>
            <a:r>
              <a:rPr lang="en-US" sz="1100" i="1" dirty="0">
                <a:solidFill>
                  <a:srgbClr val="00B0F0"/>
                </a:solidFill>
                <a:latin typeface="+mj-lt"/>
              </a:rPr>
              <a:t>Sparse </a:t>
            </a:r>
            <a:r>
              <a:rPr lang="en-US" sz="1100" i="1" dirty="0" err="1">
                <a:solidFill>
                  <a:srgbClr val="00B0F0"/>
                </a:solidFill>
                <a:latin typeface="+mj-lt"/>
              </a:rPr>
              <a:t>Asymm</a:t>
            </a:r>
            <a:r>
              <a:rPr lang="en-US" sz="1100" i="1" dirty="0">
                <a:solidFill>
                  <a:srgbClr val="00B0F0"/>
                </a:solidFill>
                <a:latin typeface="+mj-lt"/>
              </a:rPr>
              <a:t> </a:t>
            </a:r>
            <a:r>
              <a:rPr lang="en-US" sz="1100" i="1" dirty="0" err="1">
                <a:solidFill>
                  <a:srgbClr val="00B0F0"/>
                </a:solidFill>
                <a:latin typeface="+mj-lt"/>
              </a:rPr>
              <a:t>nPD</a:t>
            </a:r>
            <a:endParaRPr lang="en-US" sz="1100" i="1" dirty="0">
              <a:solidFill>
                <a:srgbClr val="00B0F0"/>
              </a:solidFill>
              <a:latin typeface="+mj-lt"/>
            </a:endParaRPr>
          </a:p>
        </p:txBody>
      </p:sp>
      <p:sp>
        <p:nvSpPr>
          <p:cNvPr id="43" name="Triangolo isoscele 16">
            <a:extLst>
              <a:ext uri="{FF2B5EF4-FFF2-40B4-BE49-F238E27FC236}">
                <a16:creationId xmlns:a16="http://schemas.microsoft.com/office/drawing/2014/main" id="{582E7B6D-E721-40C6-9894-D1DF6BE48711}"/>
              </a:ext>
            </a:extLst>
          </p:cNvPr>
          <p:cNvSpPr/>
          <p:nvPr/>
        </p:nvSpPr>
        <p:spPr>
          <a:xfrm>
            <a:off x="-1163292" y="1071545"/>
            <a:ext cx="2326584" cy="267135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Tree>
    <p:extLst>
      <p:ext uri="{BB962C8B-B14F-4D97-AF65-F5344CB8AC3E}">
        <p14:creationId xmlns:p14="http://schemas.microsoft.com/office/powerpoint/2010/main" val="1729854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90312-C607-4BA3-A19F-87B2D36CD3CF}"/>
              </a:ext>
            </a:extLst>
          </p:cNvPr>
          <p:cNvSpPr/>
          <p:nvPr/>
        </p:nvSpPr>
        <p:spPr>
          <a:xfrm>
            <a:off x="304801" y="4071938"/>
            <a:ext cx="947738" cy="234330"/>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b="0" dirty="0"/>
              <a:t>Types of </a:t>
            </a:r>
            <a:r>
              <a:rPr lang="it-IT" b="0" dirty="0" err="1"/>
              <a:t>solvers</a:t>
            </a:r>
            <a:endParaRPr lang="en-GB" b="0"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System solver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D38F9A2B-CF75-4552-ADA8-0E647027AA8A}"/>
              </a:ext>
            </a:extLst>
          </p:cNvPr>
          <p:cNvSpPr txBox="1"/>
          <p:nvPr/>
        </p:nvSpPr>
        <p:spPr>
          <a:xfrm>
            <a:off x="262989" y="605180"/>
            <a:ext cx="3638859" cy="4616648"/>
          </a:xfrm>
          <a:prstGeom prst="rect">
            <a:avLst/>
          </a:prstGeom>
          <a:noFill/>
        </p:spPr>
        <p:txBody>
          <a:bodyPr wrap="square">
            <a:spAutoFit/>
          </a:bodyPr>
          <a:lstStyle/>
          <a:p>
            <a:pPr algn="l"/>
            <a:r>
              <a:rPr lang="en-GB" b="1" i="0" dirty="0" err="1">
                <a:solidFill>
                  <a:schemeClr val="tx1"/>
                </a:solidFill>
                <a:effectLst/>
                <a:latin typeface="Open Sans ExtraBold" panose="020B0906030804020204" pitchFamily="34" charset="0"/>
                <a:ea typeface="Open Sans ExtraBold" panose="020B0906030804020204" pitchFamily="34" charset="0"/>
                <a:cs typeface="Open Sans ExtraBold" panose="020B0906030804020204" pitchFamily="34" charset="0"/>
              </a:rPr>
              <a:t>B</a:t>
            </a:r>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an</a:t>
            </a:r>
            <a:r>
              <a:rPr lang="en-GB" b="1" i="0" dirty="0" err="1">
                <a:solidFill>
                  <a:schemeClr val="tx1"/>
                </a:solidFill>
                <a:effectLst/>
                <a:latin typeface="Open Sans ExtraBold" panose="020B0906030804020204" pitchFamily="34" charset="0"/>
                <a:ea typeface="Open Sans ExtraBold" panose="020B0906030804020204" pitchFamily="34" charset="0"/>
                <a:cs typeface="Open Sans ExtraBold" panose="020B0906030804020204" pitchFamily="34" charset="0"/>
              </a:rPr>
              <a:t>dGeneral</a:t>
            </a:r>
            <a:endParaRPr lang="en-GB" b="1" i="0" dirty="0">
              <a:solidFill>
                <a:schemeClr val="tx1"/>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gn="l"/>
            <a:r>
              <a:rPr lang="en-GB" dirty="0" err="1">
                <a:solidFill>
                  <a:schemeClr val="tx1"/>
                </a:solidFill>
                <a:latin typeface="+mj-lt"/>
              </a:rPr>
              <a:t>Lapack</a:t>
            </a:r>
            <a:r>
              <a:rPr lang="en-GB" dirty="0">
                <a:solidFill>
                  <a:schemeClr val="tx1"/>
                </a:solidFill>
                <a:latin typeface="+mj-lt"/>
              </a:rPr>
              <a:t> band general solver for </a:t>
            </a:r>
            <a:r>
              <a:rPr lang="en-GB" b="1" dirty="0">
                <a:solidFill>
                  <a:schemeClr val="tx1"/>
                </a:solidFill>
                <a:latin typeface="+mj-lt"/>
              </a:rPr>
              <a:t>band</a:t>
            </a:r>
            <a:r>
              <a:rPr lang="en-GB" dirty="0">
                <a:solidFill>
                  <a:schemeClr val="tx1"/>
                </a:solidFill>
                <a:latin typeface="+mj-lt"/>
              </a:rPr>
              <a:t> matrices</a:t>
            </a:r>
          </a:p>
          <a:p>
            <a:pPr algn="l"/>
            <a:endParaRPr lang="en-GB" b="0" i="0" dirty="0">
              <a:solidFill>
                <a:schemeClr val="tx1"/>
              </a:solidFill>
              <a:effectLst/>
              <a:latin typeface="+mj-lt"/>
            </a:endParaRPr>
          </a:p>
          <a:p>
            <a:pPr algn="l"/>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BandSPD</a:t>
            </a:r>
            <a:endPar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gn="l"/>
            <a:r>
              <a:rPr lang="en-GB" dirty="0" err="1">
                <a:solidFill>
                  <a:schemeClr val="tx1"/>
                </a:solidFill>
                <a:latin typeface="+mj-lt"/>
              </a:rPr>
              <a:t>Lapack</a:t>
            </a:r>
            <a:r>
              <a:rPr lang="en-GB" dirty="0">
                <a:solidFill>
                  <a:schemeClr val="tx1"/>
                </a:solidFill>
                <a:latin typeface="+mj-lt"/>
              </a:rPr>
              <a:t> band </a:t>
            </a:r>
            <a:r>
              <a:rPr lang="en-GB" dirty="0" err="1">
                <a:solidFill>
                  <a:schemeClr val="tx1"/>
                </a:solidFill>
                <a:latin typeface="+mj-lt"/>
              </a:rPr>
              <a:t>spd</a:t>
            </a:r>
            <a:r>
              <a:rPr lang="en-GB" dirty="0">
                <a:solidFill>
                  <a:schemeClr val="tx1"/>
                </a:solidFill>
                <a:latin typeface="+mj-lt"/>
              </a:rPr>
              <a:t> solver for </a:t>
            </a:r>
            <a:r>
              <a:rPr lang="en-GB" b="1" dirty="0">
                <a:solidFill>
                  <a:schemeClr val="tx1"/>
                </a:solidFill>
                <a:latin typeface="+mj-lt"/>
              </a:rPr>
              <a:t>SPD</a:t>
            </a:r>
            <a:r>
              <a:rPr lang="en-GB" dirty="0">
                <a:solidFill>
                  <a:schemeClr val="tx1"/>
                </a:solidFill>
                <a:latin typeface="+mj-lt"/>
              </a:rPr>
              <a:t> matrices</a:t>
            </a:r>
          </a:p>
          <a:p>
            <a:pPr algn="l"/>
            <a:endParaRPr lang="en-GB" b="0" i="0" strike="noStrike" dirty="0">
              <a:solidFill>
                <a:schemeClr val="tx1"/>
              </a:solidFill>
              <a:effectLst/>
              <a:latin typeface="+mj-lt"/>
            </a:endParaRPr>
          </a:p>
          <a:p>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ProfileSPD</a:t>
            </a:r>
            <a:endPar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dirty="0">
                <a:solidFill>
                  <a:schemeClr val="tx1"/>
                </a:solidFill>
                <a:latin typeface="+mj-lt"/>
              </a:rPr>
              <a:t>Profile solver for </a:t>
            </a:r>
            <a:r>
              <a:rPr lang="en-GB" b="1" dirty="0">
                <a:solidFill>
                  <a:schemeClr val="tx1"/>
                </a:solidFill>
                <a:latin typeface="+mj-lt"/>
              </a:rPr>
              <a:t>SPD</a:t>
            </a:r>
            <a:r>
              <a:rPr lang="en-GB" dirty="0">
                <a:solidFill>
                  <a:schemeClr val="tx1"/>
                </a:solidFill>
                <a:latin typeface="+mj-lt"/>
              </a:rPr>
              <a:t> matrices</a:t>
            </a:r>
          </a:p>
          <a:p>
            <a:pPr algn="l"/>
            <a:endParaRPr lang="en-GB" b="0" i="0" dirty="0">
              <a:solidFill>
                <a:schemeClr val="tx1"/>
              </a:solidFill>
              <a:effectLst/>
              <a:latin typeface="+mj-lt"/>
            </a:endParaRPr>
          </a:p>
          <a:p>
            <a:pPr algn="l"/>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SuperLU</a:t>
            </a:r>
            <a:endPar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gn="l"/>
            <a:r>
              <a:rPr lang="en-GB" dirty="0">
                <a:solidFill>
                  <a:schemeClr val="tx1"/>
                </a:solidFill>
                <a:latin typeface="+mj-lt"/>
              </a:rPr>
              <a:t>For </a:t>
            </a:r>
            <a:r>
              <a:rPr lang="en-GB" b="1" dirty="0">
                <a:solidFill>
                  <a:schemeClr val="tx1"/>
                </a:solidFill>
                <a:latin typeface="+mj-lt"/>
              </a:rPr>
              <a:t>sparse</a:t>
            </a:r>
            <a:r>
              <a:rPr lang="en-GB" dirty="0">
                <a:solidFill>
                  <a:schemeClr val="tx1"/>
                </a:solidFill>
                <a:latin typeface="+mj-lt"/>
              </a:rPr>
              <a:t> and </a:t>
            </a:r>
            <a:r>
              <a:rPr lang="en-GB" b="1" dirty="0">
                <a:solidFill>
                  <a:schemeClr val="tx1"/>
                </a:solidFill>
                <a:latin typeface="+mj-lt"/>
              </a:rPr>
              <a:t>asymmetrical</a:t>
            </a:r>
            <a:r>
              <a:rPr lang="en-GB" dirty="0">
                <a:solidFill>
                  <a:schemeClr val="tx1"/>
                </a:solidFill>
                <a:latin typeface="+mj-lt"/>
              </a:rPr>
              <a:t> matrices </a:t>
            </a:r>
          </a:p>
          <a:p>
            <a:pPr algn="l"/>
            <a:r>
              <a:rPr lang="en-GB" i="1" dirty="0">
                <a:solidFill>
                  <a:schemeClr val="tx1"/>
                </a:solidFill>
                <a:latin typeface="+mj-lt"/>
              </a:rPr>
              <a:t>(</a:t>
            </a:r>
            <a:r>
              <a:rPr lang="en-GB" i="1" dirty="0" err="1">
                <a:solidFill>
                  <a:schemeClr val="tx1"/>
                </a:solidFill>
                <a:latin typeface="+mj-lt"/>
              </a:rPr>
              <a:t>e.i.</a:t>
            </a:r>
            <a:r>
              <a:rPr lang="en-GB" i="1" dirty="0">
                <a:solidFill>
                  <a:schemeClr val="tx1"/>
                </a:solidFill>
                <a:latin typeface="+mj-lt"/>
              </a:rPr>
              <a:t> non-associated plasticity, DamageTC3D without the IMPLEX</a:t>
            </a:r>
            <a:r>
              <a:rPr lang="en-GB" b="0" i="1" dirty="0">
                <a:solidFill>
                  <a:schemeClr val="tx1"/>
                </a:solidFill>
                <a:effectLst/>
                <a:latin typeface="+mj-lt"/>
              </a:rPr>
              <a:t> algorithm)</a:t>
            </a:r>
          </a:p>
          <a:p>
            <a:pPr algn="l"/>
            <a:endParaRPr lang="en-GB" b="0" i="0" dirty="0">
              <a:solidFill>
                <a:schemeClr val="tx1"/>
              </a:solidFill>
              <a:effectLst/>
              <a:latin typeface="+mj-lt"/>
            </a:endParaRPr>
          </a:p>
          <a:p>
            <a:pPr algn="l"/>
            <a:r>
              <a:rPr lang="en-GB" b="1" dirty="0" err="1">
                <a:solidFill>
                  <a:srgbClr val="00B0F0"/>
                </a:solidFill>
                <a:latin typeface="Open Sans ExtraBold" panose="020B0906030804020204" pitchFamily="34" charset="0"/>
                <a:ea typeface="Open Sans ExtraBold" panose="020B0906030804020204" pitchFamily="34" charset="0"/>
                <a:cs typeface="Open Sans ExtraBold" panose="020B0906030804020204" pitchFamily="34" charset="0"/>
              </a:rPr>
              <a:t>UmfPack</a:t>
            </a:r>
            <a:endParaRPr lang="en-GB" b="1" dirty="0">
              <a:solidFill>
                <a:srgbClr val="00B0F0"/>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gn="l"/>
            <a:r>
              <a:rPr lang="en-GB" b="0" i="0" dirty="0">
                <a:solidFill>
                  <a:schemeClr val="tx1"/>
                </a:solidFill>
                <a:effectLst/>
                <a:latin typeface="+mj-lt"/>
              </a:rPr>
              <a:t>For </a:t>
            </a:r>
            <a:r>
              <a:rPr lang="en-GB" b="1" i="0" dirty="0">
                <a:solidFill>
                  <a:schemeClr val="tx1"/>
                </a:solidFill>
                <a:effectLst/>
                <a:latin typeface="+mj-lt"/>
              </a:rPr>
              <a:t>sparse</a:t>
            </a:r>
            <a:r>
              <a:rPr lang="en-GB" b="0" i="0" dirty="0">
                <a:solidFill>
                  <a:schemeClr val="tx1"/>
                </a:solidFill>
                <a:effectLst/>
                <a:latin typeface="+mj-lt"/>
              </a:rPr>
              <a:t> </a:t>
            </a:r>
            <a:r>
              <a:rPr lang="en-GB" dirty="0">
                <a:solidFill>
                  <a:schemeClr val="tx1"/>
                </a:solidFill>
                <a:latin typeface="+mj-lt"/>
              </a:rPr>
              <a:t>and </a:t>
            </a:r>
            <a:r>
              <a:rPr lang="en-GB" b="1" dirty="0">
                <a:solidFill>
                  <a:schemeClr val="tx1"/>
                </a:solidFill>
                <a:latin typeface="+mj-lt"/>
              </a:rPr>
              <a:t>asymmetrical</a:t>
            </a:r>
            <a:r>
              <a:rPr lang="en-GB" dirty="0">
                <a:solidFill>
                  <a:schemeClr val="tx1"/>
                </a:solidFill>
                <a:latin typeface="+mj-lt"/>
              </a:rPr>
              <a:t> matrices, </a:t>
            </a:r>
            <a:r>
              <a:rPr lang="en-GB" b="1" dirty="0">
                <a:solidFill>
                  <a:schemeClr val="tx1"/>
                </a:solidFill>
                <a:latin typeface="+mj-lt"/>
              </a:rPr>
              <a:t>faster</a:t>
            </a:r>
            <a:r>
              <a:rPr lang="en-GB" dirty="0">
                <a:solidFill>
                  <a:schemeClr val="tx1"/>
                </a:solidFill>
                <a:latin typeface="+mj-lt"/>
              </a:rPr>
              <a:t> than the </a:t>
            </a:r>
            <a:r>
              <a:rPr lang="en-GB" dirty="0" err="1">
                <a:solidFill>
                  <a:schemeClr val="tx1"/>
                </a:solidFill>
                <a:latin typeface="+mj-lt"/>
              </a:rPr>
              <a:t>SuperLU</a:t>
            </a:r>
            <a:endParaRPr lang="en-GB" b="0" i="0" dirty="0">
              <a:solidFill>
                <a:schemeClr val="tx1"/>
              </a:solidFill>
              <a:effectLst/>
              <a:latin typeface="+mj-lt"/>
            </a:endParaRPr>
          </a:p>
          <a:p>
            <a:pPr algn="l"/>
            <a:endParaRPr lang="en-GB" b="0" i="0" dirty="0">
              <a:solidFill>
                <a:schemeClr val="tx1"/>
              </a:solidFill>
              <a:effectLst/>
              <a:latin typeface="+mj-lt"/>
            </a:endParaRPr>
          </a:p>
          <a:p>
            <a:pPr algn="l"/>
            <a:endParaRPr lang="en-GB" b="0" i="0" dirty="0">
              <a:solidFill>
                <a:schemeClr val="tx1"/>
              </a:solidFill>
              <a:effectLst/>
              <a:latin typeface="+mj-lt"/>
            </a:endParaRPr>
          </a:p>
        </p:txBody>
      </p:sp>
      <p:sp>
        <p:nvSpPr>
          <p:cNvPr id="14" name="TextBox 13">
            <a:extLst>
              <a:ext uri="{FF2B5EF4-FFF2-40B4-BE49-F238E27FC236}">
                <a16:creationId xmlns:a16="http://schemas.microsoft.com/office/drawing/2014/main" id="{E91880A1-5F7C-412F-92EF-7C4F94E90083}"/>
              </a:ext>
            </a:extLst>
          </p:cNvPr>
          <p:cNvSpPr txBox="1"/>
          <p:nvPr/>
        </p:nvSpPr>
        <p:spPr>
          <a:xfrm>
            <a:off x="3893299" y="1362416"/>
            <a:ext cx="3208337" cy="3323987"/>
          </a:xfrm>
          <a:prstGeom prst="rect">
            <a:avLst/>
          </a:prstGeom>
          <a:noFill/>
        </p:spPr>
        <p:txBody>
          <a:bodyPr wrap="square">
            <a:spAutoFit/>
          </a:bodyPr>
          <a:lstStyle/>
          <a:p>
            <a:pPr algn="l"/>
            <a:endParaRPr lang="en-GB" i="0" dirty="0">
              <a:solidFill>
                <a:schemeClr val="tx1"/>
              </a:solidFill>
              <a:effectLst/>
              <a:latin typeface="+mj-lt"/>
            </a:endParaRPr>
          </a:p>
          <a:p>
            <a:pPr algn="l"/>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SparseSYM</a:t>
            </a:r>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 SOE</a:t>
            </a:r>
          </a:p>
          <a:p>
            <a:pPr algn="l"/>
            <a:r>
              <a:rPr lang="en-GB" b="0" i="0" dirty="0">
                <a:solidFill>
                  <a:schemeClr val="tx1"/>
                </a:solidFill>
                <a:effectLst/>
                <a:latin typeface="+mj-lt"/>
              </a:rPr>
              <a:t>For sparse by symmetric matrices</a:t>
            </a:r>
          </a:p>
          <a:p>
            <a:pPr algn="l"/>
            <a:endParaRPr lang="en-GB" b="0" i="0" dirty="0">
              <a:solidFill>
                <a:schemeClr val="tx1"/>
              </a:solidFill>
              <a:effectLst/>
              <a:latin typeface="+mj-lt"/>
            </a:endParaRPr>
          </a:p>
          <a:p>
            <a:pPr algn="l"/>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Mumps</a:t>
            </a:r>
            <a:r>
              <a:rPr lang="en-GB" b="0" i="0" strike="noStrike" dirty="0">
                <a:solidFill>
                  <a:schemeClr val="tx1"/>
                </a:solidFill>
                <a:effectLst/>
                <a:latin typeface="+mj-lt"/>
              </a:rPr>
              <a:t> </a:t>
            </a:r>
          </a:p>
          <a:p>
            <a:pPr algn="l"/>
            <a:r>
              <a:rPr lang="en-GB" b="0" i="0" dirty="0">
                <a:solidFill>
                  <a:schemeClr val="tx1"/>
                </a:solidFill>
                <a:effectLst/>
                <a:latin typeface="+mj-lt"/>
              </a:rPr>
              <a:t>Parallel computing</a:t>
            </a:r>
            <a:endParaRPr lang="en-GB" dirty="0">
              <a:solidFill>
                <a:schemeClr val="tx1"/>
              </a:solidFill>
              <a:latin typeface="+mj-lt"/>
            </a:endParaRPr>
          </a:p>
          <a:p>
            <a:pPr algn="l"/>
            <a:r>
              <a:rPr lang="en-GB" b="0" i="0" dirty="0">
                <a:solidFill>
                  <a:schemeClr val="tx1"/>
                </a:solidFill>
                <a:effectLst/>
                <a:latin typeface="+mj-lt"/>
              </a:rPr>
              <a:t>Very fast (1 </a:t>
            </a:r>
            <a:r>
              <a:rPr lang="en-GB" b="0" i="0" dirty="0" err="1">
                <a:solidFill>
                  <a:schemeClr val="tx1"/>
                </a:solidFill>
                <a:effectLst/>
                <a:latin typeface="+mj-lt"/>
              </a:rPr>
              <a:t>partion</a:t>
            </a:r>
            <a:r>
              <a:rPr lang="en-GB" b="0" i="0" dirty="0">
                <a:solidFill>
                  <a:schemeClr val="tx1"/>
                </a:solidFill>
                <a:effectLst/>
                <a:latin typeface="+mj-lt"/>
              </a:rPr>
              <a:t> not in parallel)</a:t>
            </a:r>
          </a:p>
          <a:p>
            <a:pPr algn="l"/>
            <a:endParaRPr lang="en-GB" b="0" i="0" dirty="0">
              <a:solidFill>
                <a:schemeClr val="tx1"/>
              </a:solidFill>
              <a:effectLst/>
              <a:latin typeface="+mj-lt"/>
            </a:endParaRPr>
          </a:p>
          <a:p>
            <a:pPr algn="l"/>
            <a:r>
              <a:rPr lang="en-GB" b="1" dirty="0">
                <a:solidFill>
                  <a:schemeClr val="bg1">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Cusp</a:t>
            </a:r>
          </a:p>
          <a:p>
            <a:r>
              <a:rPr lang="en-GB" dirty="0">
                <a:solidFill>
                  <a:schemeClr val="bg1">
                    <a:lumMod val="75000"/>
                  </a:schemeClr>
                </a:solidFill>
                <a:latin typeface="+mj-lt"/>
              </a:rPr>
              <a:t>Linear sparse solver for sparse matrices, runs on the GPU</a:t>
            </a:r>
          </a:p>
          <a:p>
            <a:pPr algn="l"/>
            <a:endParaRPr lang="en-GB" b="0" i="0" strike="noStrike" dirty="0">
              <a:solidFill>
                <a:schemeClr val="tx1"/>
              </a:solidFill>
              <a:effectLst/>
              <a:latin typeface="+mj-lt"/>
            </a:endParaRPr>
          </a:p>
          <a:p>
            <a:pPr algn="l"/>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ParallelProfileSPD</a:t>
            </a:r>
            <a:endPar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gn="l"/>
            <a:r>
              <a:rPr lang="en-GB" dirty="0">
                <a:solidFill>
                  <a:schemeClr val="tx1"/>
                </a:solidFill>
                <a:latin typeface="+mj-lt"/>
              </a:rPr>
              <a:t>Profile solver for p</a:t>
            </a:r>
            <a:r>
              <a:rPr lang="en-GB" b="0" i="0" dirty="0">
                <a:solidFill>
                  <a:schemeClr val="tx1"/>
                </a:solidFill>
                <a:effectLst/>
                <a:latin typeface="+mj-lt"/>
              </a:rPr>
              <a:t>arallel computing of SPD matrices</a:t>
            </a:r>
            <a:endParaRPr lang="en-US" dirty="0"/>
          </a:p>
        </p:txBody>
      </p:sp>
      <p:sp>
        <p:nvSpPr>
          <p:cNvPr id="16" name="TextBox 15">
            <a:extLst>
              <a:ext uri="{FF2B5EF4-FFF2-40B4-BE49-F238E27FC236}">
                <a16:creationId xmlns:a16="http://schemas.microsoft.com/office/drawing/2014/main" id="{ADF28B1C-08D8-41BB-9FE4-6D396D99E7DF}"/>
              </a:ext>
            </a:extLst>
          </p:cNvPr>
          <p:cNvSpPr txBox="1"/>
          <p:nvPr/>
        </p:nvSpPr>
        <p:spPr>
          <a:xfrm>
            <a:off x="3901848" y="150090"/>
            <a:ext cx="4423002" cy="1384995"/>
          </a:xfrm>
          <a:prstGeom prst="rect">
            <a:avLst/>
          </a:prstGeom>
          <a:noFill/>
        </p:spPr>
        <p:txBody>
          <a:bodyPr wrap="square">
            <a:spAutoFit/>
          </a:bodyPr>
          <a:lstStyle/>
          <a:p>
            <a:pPr algn="l"/>
            <a:r>
              <a:rPr lang="en-GB" b="1"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FullGeneral</a:t>
            </a:r>
            <a:r>
              <a:rPr lang="en-GB" b="0" i="0" strike="noStrike" dirty="0">
                <a:solidFill>
                  <a:schemeClr val="tx1"/>
                </a:solidFill>
                <a:effectLst/>
                <a:latin typeface="+mj-lt"/>
              </a:rPr>
              <a:t> </a:t>
            </a:r>
          </a:p>
          <a:p>
            <a:pPr algn="l"/>
            <a:r>
              <a:rPr lang="en-GB" i="0" dirty="0">
                <a:solidFill>
                  <a:schemeClr val="tx1"/>
                </a:solidFill>
                <a:effectLst/>
                <a:latin typeface="+mj-lt"/>
              </a:rPr>
              <a:t>Only for </a:t>
            </a:r>
            <a:r>
              <a:rPr lang="en-GB" b="1" i="0" dirty="0">
                <a:solidFill>
                  <a:schemeClr val="tx1"/>
                </a:solidFill>
                <a:effectLst/>
                <a:latin typeface="+mj-lt"/>
              </a:rPr>
              <a:t>small models</a:t>
            </a:r>
            <a:r>
              <a:rPr lang="en-GB" i="0" dirty="0">
                <a:solidFill>
                  <a:schemeClr val="tx1"/>
                </a:solidFill>
                <a:effectLst/>
                <a:latin typeface="+mj-lt"/>
              </a:rPr>
              <a:t>, if you want to </a:t>
            </a:r>
            <a:r>
              <a:rPr lang="en-GB" b="1" i="0" dirty="0">
                <a:solidFill>
                  <a:schemeClr val="tx1"/>
                </a:solidFill>
                <a:effectLst/>
                <a:latin typeface="+mj-lt"/>
              </a:rPr>
              <a:t>print the global matrix</a:t>
            </a:r>
            <a:r>
              <a:rPr lang="en-GB" i="0" dirty="0">
                <a:solidFill>
                  <a:schemeClr val="tx1"/>
                </a:solidFill>
                <a:effectLst/>
                <a:latin typeface="+mj-lt"/>
              </a:rPr>
              <a:t>. It </a:t>
            </a:r>
            <a:r>
              <a:rPr lang="en-GB" b="1" i="0" dirty="0">
                <a:solidFill>
                  <a:schemeClr val="tx1"/>
                </a:solidFill>
                <a:effectLst/>
                <a:latin typeface="+mj-lt"/>
              </a:rPr>
              <a:t>should almost never be used!,</a:t>
            </a:r>
            <a:r>
              <a:rPr lang="en-GB" dirty="0">
                <a:solidFill>
                  <a:schemeClr val="tx1"/>
                </a:solidFill>
                <a:latin typeface="+mj-lt"/>
              </a:rPr>
              <a:t> because </a:t>
            </a:r>
            <a:r>
              <a:rPr lang="en-GB" i="0" dirty="0">
                <a:solidFill>
                  <a:schemeClr val="tx1"/>
                </a:solidFill>
                <a:effectLst/>
                <a:latin typeface="+mj-lt"/>
              </a:rPr>
              <a:t>it requires a lot more memory than every other solver and takes more time in the actual solving operation than any other solver.</a:t>
            </a:r>
          </a:p>
        </p:txBody>
      </p:sp>
      <p:sp>
        <p:nvSpPr>
          <p:cNvPr id="18" name="Rectangle 17">
            <a:extLst>
              <a:ext uri="{FF2B5EF4-FFF2-40B4-BE49-F238E27FC236}">
                <a16:creationId xmlns:a16="http://schemas.microsoft.com/office/drawing/2014/main" id="{32E039AC-D32F-49A4-AE2E-A2282F4A436E}"/>
              </a:ext>
            </a:extLst>
          </p:cNvPr>
          <p:cNvSpPr/>
          <p:nvPr/>
        </p:nvSpPr>
        <p:spPr>
          <a:xfrm>
            <a:off x="262989" y="2796339"/>
            <a:ext cx="947738" cy="234330"/>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A53F367-58FD-4F8A-9842-B23ED52EE85C}"/>
              </a:ext>
            </a:extLst>
          </p:cNvPr>
          <p:cNvSpPr/>
          <p:nvPr/>
        </p:nvSpPr>
        <p:spPr>
          <a:xfrm>
            <a:off x="3901848" y="2278022"/>
            <a:ext cx="803502" cy="203241"/>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a:extLst>
              <a:ext uri="{FF2B5EF4-FFF2-40B4-BE49-F238E27FC236}">
                <a16:creationId xmlns:a16="http://schemas.microsoft.com/office/drawing/2014/main" id="{8DF85B6C-2184-40A1-97FE-CF1AC1A58669}"/>
              </a:ext>
            </a:extLst>
          </p:cNvPr>
          <p:cNvPicPr>
            <a:picLocks noChangeAspect="1"/>
          </p:cNvPicPr>
          <p:nvPr/>
        </p:nvPicPr>
        <p:blipFill rotWithShape="1">
          <a:blip r:embed="rId3"/>
          <a:srcRect l="19020" t="9477" r="69970" b="77784"/>
          <a:stretch/>
        </p:blipFill>
        <p:spPr>
          <a:xfrm flipV="1">
            <a:off x="3065561" y="2287120"/>
            <a:ext cx="318884" cy="294999"/>
          </a:xfrm>
          <a:prstGeom prst="rect">
            <a:avLst/>
          </a:prstGeom>
        </p:spPr>
      </p:pic>
      <p:pic>
        <p:nvPicPr>
          <p:cNvPr id="42" name="Picture 41">
            <a:extLst>
              <a:ext uri="{FF2B5EF4-FFF2-40B4-BE49-F238E27FC236}">
                <a16:creationId xmlns:a16="http://schemas.microsoft.com/office/drawing/2014/main" id="{6ED5A745-9517-4909-8762-F9A3617CECEF}"/>
              </a:ext>
            </a:extLst>
          </p:cNvPr>
          <p:cNvPicPr>
            <a:picLocks noChangeAspect="1"/>
          </p:cNvPicPr>
          <p:nvPr/>
        </p:nvPicPr>
        <p:blipFill rotWithShape="1">
          <a:blip r:embed="rId3"/>
          <a:srcRect l="19020" t="28819" r="69970" b="58442"/>
          <a:stretch/>
        </p:blipFill>
        <p:spPr>
          <a:xfrm flipV="1">
            <a:off x="3067687" y="1324593"/>
            <a:ext cx="318884" cy="294999"/>
          </a:xfrm>
          <a:prstGeom prst="rect">
            <a:avLst/>
          </a:prstGeom>
        </p:spPr>
      </p:pic>
      <p:pic>
        <p:nvPicPr>
          <p:cNvPr id="43" name="Picture 42">
            <a:extLst>
              <a:ext uri="{FF2B5EF4-FFF2-40B4-BE49-F238E27FC236}">
                <a16:creationId xmlns:a16="http://schemas.microsoft.com/office/drawing/2014/main" id="{38F98293-899E-4EA6-A081-74C9D6C8E37A}"/>
              </a:ext>
            </a:extLst>
          </p:cNvPr>
          <p:cNvPicPr>
            <a:picLocks noChangeAspect="1"/>
          </p:cNvPicPr>
          <p:nvPr/>
        </p:nvPicPr>
        <p:blipFill rotWithShape="1">
          <a:blip r:embed="rId3"/>
          <a:srcRect l="19020" t="48263" r="69970" b="38998"/>
          <a:stretch/>
        </p:blipFill>
        <p:spPr>
          <a:xfrm flipV="1">
            <a:off x="6976484" y="1687468"/>
            <a:ext cx="318884" cy="294999"/>
          </a:xfrm>
          <a:prstGeom prst="rect">
            <a:avLst/>
          </a:prstGeom>
        </p:spPr>
      </p:pic>
      <p:pic>
        <p:nvPicPr>
          <p:cNvPr id="44" name="Picture 43">
            <a:extLst>
              <a:ext uri="{FF2B5EF4-FFF2-40B4-BE49-F238E27FC236}">
                <a16:creationId xmlns:a16="http://schemas.microsoft.com/office/drawing/2014/main" id="{106EA05D-59DC-4D0A-81C9-0F7C1E4C0D41}"/>
              </a:ext>
            </a:extLst>
          </p:cNvPr>
          <p:cNvPicPr>
            <a:picLocks noChangeAspect="1"/>
          </p:cNvPicPr>
          <p:nvPr/>
        </p:nvPicPr>
        <p:blipFill rotWithShape="1">
          <a:blip r:embed="rId3"/>
          <a:srcRect l="19020" t="64746" r="69970" b="22515"/>
          <a:stretch/>
        </p:blipFill>
        <p:spPr>
          <a:xfrm flipV="1">
            <a:off x="3019120" y="440174"/>
            <a:ext cx="318884" cy="294999"/>
          </a:xfrm>
          <a:prstGeom prst="rect">
            <a:avLst/>
          </a:prstGeom>
        </p:spPr>
      </p:pic>
      <p:pic>
        <p:nvPicPr>
          <p:cNvPr id="45" name="Picture 44">
            <a:extLst>
              <a:ext uri="{FF2B5EF4-FFF2-40B4-BE49-F238E27FC236}">
                <a16:creationId xmlns:a16="http://schemas.microsoft.com/office/drawing/2014/main" id="{2C4A1FDB-D78C-4348-8978-F87D7F56B34D}"/>
              </a:ext>
            </a:extLst>
          </p:cNvPr>
          <p:cNvPicPr>
            <a:picLocks noChangeAspect="1"/>
          </p:cNvPicPr>
          <p:nvPr/>
        </p:nvPicPr>
        <p:blipFill rotWithShape="1">
          <a:blip r:embed="rId3"/>
          <a:srcRect l="19020" t="82286" r="67300" b="4975"/>
          <a:stretch/>
        </p:blipFill>
        <p:spPr>
          <a:xfrm flipV="1">
            <a:off x="3019120" y="3924438"/>
            <a:ext cx="396202" cy="294999"/>
          </a:xfrm>
          <a:prstGeom prst="rect">
            <a:avLst/>
          </a:prstGeom>
        </p:spPr>
      </p:pic>
      <p:grpSp>
        <p:nvGrpSpPr>
          <p:cNvPr id="46" name="Group 45">
            <a:extLst>
              <a:ext uri="{FF2B5EF4-FFF2-40B4-BE49-F238E27FC236}">
                <a16:creationId xmlns:a16="http://schemas.microsoft.com/office/drawing/2014/main" id="{69216A4C-9B14-4083-9344-26407CECEA0D}"/>
              </a:ext>
            </a:extLst>
          </p:cNvPr>
          <p:cNvGrpSpPr/>
          <p:nvPr/>
        </p:nvGrpSpPr>
        <p:grpSpPr>
          <a:xfrm flipV="1">
            <a:off x="3022125" y="2270790"/>
            <a:ext cx="377827" cy="315760"/>
            <a:chOff x="960749" y="3873488"/>
            <a:chExt cx="1237866" cy="1034522"/>
          </a:xfrm>
        </p:grpSpPr>
        <p:sp>
          <p:nvSpPr>
            <p:cNvPr id="59" name="Left Bracket 58">
              <a:extLst>
                <a:ext uri="{FF2B5EF4-FFF2-40B4-BE49-F238E27FC236}">
                  <a16:creationId xmlns:a16="http://schemas.microsoft.com/office/drawing/2014/main" id="{3AA6C73B-802A-4518-A788-F0A313576DF3}"/>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Left Bracket 59">
              <a:extLst>
                <a:ext uri="{FF2B5EF4-FFF2-40B4-BE49-F238E27FC236}">
                  <a16:creationId xmlns:a16="http://schemas.microsoft.com/office/drawing/2014/main" id="{28EA4470-4136-4A9C-AD76-5E5AA6CAC32F}"/>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FA2A2317-CBDF-48CF-9E75-FA94A8F8A610}"/>
              </a:ext>
            </a:extLst>
          </p:cNvPr>
          <p:cNvGrpSpPr/>
          <p:nvPr/>
        </p:nvGrpSpPr>
        <p:grpSpPr>
          <a:xfrm flipV="1">
            <a:off x="3019120" y="1345529"/>
            <a:ext cx="377827" cy="315760"/>
            <a:chOff x="960749" y="3873488"/>
            <a:chExt cx="1237866" cy="1034522"/>
          </a:xfrm>
        </p:grpSpPr>
        <p:sp>
          <p:nvSpPr>
            <p:cNvPr id="57" name="Left Bracket 56">
              <a:extLst>
                <a:ext uri="{FF2B5EF4-FFF2-40B4-BE49-F238E27FC236}">
                  <a16:creationId xmlns:a16="http://schemas.microsoft.com/office/drawing/2014/main" id="{0474A28F-4A3B-4C8E-882B-1662E9713F8A}"/>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Left Bracket 57">
              <a:extLst>
                <a:ext uri="{FF2B5EF4-FFF2-40B4-BE49-F238E27FC236}">
                  <a16:creationId xmlns:a16="http://schemas.microsoft.com/office/drawing/2014/main" id="{D586A272-BC6C-4AD3-B04A-0FD7A7193AE6}"/>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8" name="Group 47">
            <a:extLst>
              <a:ext uri="{FF2B5EF4-FFF2-40B4-BE49-F238E27FC236}">
                <a16:creationId xmlns:a16="http://schemas.microsoft.com/office/drawing/2014/main" id="{86733723-4315-4F88-A5A6-8EF821E42727}"/>
              </a:ext>
            </a:extLst>
          </p:cNvPr>
          <p:cNvGrpSpPr/>
          <p:nvPr/>
        </p:nvGrpSpPr>
        <p:grpSpPr>
          <a:xfrm flipV="1">
            <a:off x="6956423" y="1671138"/>
            <a:ext cx="377827" cy="315760"/>
            <a:chOff x="960749" y="3873488"/>
            <a:chExt cx="1237866" cy="1034522"/>
          </a:xfrm>
        </p:grpSpPr>
        <p:sp>
          <p:nvSpPr>
            <p:cNvPr id="55" name="Left Bracket 54">
              <a:extLst>
                <a:ext uri="{FF2B5EF4-FFF2-40B4-BE49-F238E27FC236}">
                  <a16:creationId xmlns:a16="http://schemas.microsoft.com/office/drawing/2014/main" id="{F960EBE9-6186-4D75-A946-A89602AE6BB9}"/>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Left Bracket 55">
              <a:extLst>
                <a:ext uri="{FF2B5EF4-FFF2-40B4-BE49-F238E27FC236}">
                  <a16:creationId xmlns:a16="http://schemas.microsoft.com/office/drawing/2014/main" id="{7E38D00D-91B9-4D4F-B30F-DE85FEF36DDE}"/>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9" name="Group 48">
            <a:extLst>
              <a:ext uri="{FF2B5EF4-FFF2-40B4-BE49-F238E27FC236}">
                <a16:creationId xmlns:a16="http://schemas.microsoft.com/office/drawing/2014/main" id="{367D2BEE-756F-4026-B7B0-6EA5989246DD}"/>
              </a:ext>
            </a:extLst>
          </p:cNvPr>
          <p:cNvGrpSpPr/>
          <p:nvPr/>
        </p:nvGrpSpPr>
        <p:grpSpPr>
          <a:xfrm flipV="1">
            <a:off x="3038297" y="423844"/>
            <a:ext cx="377827" cy="315760"/>
            <a:chOff x="960749" y="3873488"/>
            <a:chExt cx="1237866" cy="1034522"/>
          </a:xfrm>
        </p:grpSpPr>
        <p:sp>
          <p:nvSpPr>
            <p:cNvPr id="53" name="Left Bracket 52">
              <a:extLst>
                <a:ext uri="{FF2B5EF4-FFF2-40B4-BE49-F238E27FC236}">
                  <a16:creationId xmlns:a16="http://schemas.microsoft.com/office/drawing/2014/main" id="{71485574-A96B-477F-BA00-E547D203A1C8}"/>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Left Bracket 53">
              <a:extLst>
                <a:ext uri="{FF2B5EF4-FFF2-40B4-BE49-F238E27FC236}">
                  <a16:creationId xmlns:a16="http://schemas.microsoft.com/office/drawing/2014/main" id="{BFD603BA-00CB-4F6E-B54C-37FBCC8A5B4C}"/>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3A570E87-558F-4A21-AA22-CB79AFC66449}"/>
              </a:ext>
            </a:extLst>
          </p:cNvPr>
          <p:cNvGrpSpPr/>
          <p:nvPr/>
        </p:nvGrpSpPr>
        <p:grpSpPr>
          <a:xfrm flipV="1">
            <a:off x="3019882" y="3908108"/>
            <a:ext cx="377827" cy="315760"/>
            <a:chOff x="960749" y="3873488"/>
            <a:chExt cx="1237866" cy="1034522"/>
          </a:xfrm>
        </p:grpSpPr>
        <p:sp>
          <p:nvSpPr>
            <p:cNvPr id="51" name="Left Bracket 50">
              <a:extLst>
                <a:ext uri="{FF2B5EF4-FFF2-40B4-BE49-F238E27FC236}">
                  <a16:creationId xmlns:a16="http://schemas.microsoft.com/office/drawing/2014/main" id="{00D0EA05-1288-41BC-BCDA-B15CF95F0213}"/>
                </a:ext>
              </a:extLst>
            </p:cNvPr>
            <p:cNvSpPr/>
            <p:nvPr/>
          </p:nvSpPr>
          <p:spPr>
            <a:xfrm rot="10800000">
              <a:off x="2078712" y="3876289"/>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Left Bracket 51">
              <a:extLst>
                <a:ext uri="{FF2B5EF4-FFF2-40B4-BE49-F238E27FC236}">
                  <a16:creationId xmlns:a16="http://schemas.microsoft.com/office/drawing/2014/main" id="{B5DC6B5E-A058-4C1B-9B94-976ECFD4A9B4}"/>
                </a:ext>
              </a:extLst>
            </p:cNvPr>
            <p:cNvSpPr/>
            <p:nvPr/>
          </p:nvSpPr>
          <p:spPr>
            <a:xfrm>
              <a:off x="960749" y="3873488"/>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597033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273121-55D0-4101-920A-4F3373A63B88}"/>
              </a:ext>
            </a:extLst>
          </p:cNvPr>
          <p:cNvSpPr txBox="1"/>
          <p:nvPr/>
        </p:nvSpPr>
        <p:spPr>
          <a:xfrm>
            <a:off x="1841500" y="1567329"/>
            <a:ext cx="4914900" cy="1938992"/>
          </a:xfrm>
          <a:prstGeom prst="rect">
            <a:avLst/>
          </a:prstGeom>
          <a:noFill/>
        </p:spPr>
        <p:txBody>
          <a:bodyPr wrap="square" rtlCol="0">
            <a:spAutoFit/>
          </a:bodyPr>
          <a:lstStyle/>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Solution algorithms</a:t>
            </a:r>
          </a:p>
        </p:txBody>
      </p:sp>
    </p:spTree>
    <p:extLst>
      <p:ext uri="{BB962C8B-B14F-4D97-AF65-F5344CB8AC3E}">
        <p14:creationId xmlns:p14="http://schemas.microsoft.com/office/powerpoint/2010/main" val="2117220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Definition and types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Solution Algorithm</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74B1ED7C-3FBC-41EB-9247-72C10D4BBBA3}"/>
              </a:ext>
            </a:extLst>
          </p:cNvPr>
          <p:cNvSpPr txBox="1"/>
          <p:nvPr/>
        </p:nvSpPr>
        <p:spPr>
          <a:xfrm>
            <a:off x="6753725" y="4477898"/>
            <a:ext cx="2970800" cy="261610"/>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50" i="1" dirty="0"/>
              <a:t>determines the next step</a:t>
            </a:r>
            <a:endParaRPr lang="en-US" sz="1050" i="1" dirty="0"/>
          </a:p>
        </p:txBody>
      </p:sp>
      <p:sp>
        <p:nvSpPr>
          <p:cNvPr id="12" name="Triangolo isoscele 16">
            <a:extLst>
              <a:ext uri="{FF2B5EF4-FFF2-40B4-BE49-F238E27FC236}">
                <a16:creationId xmlns:a16="http://schemas.microsoft.com/office/drawing/2014/main" id="{0A66C266-116B-442F-97A5-5E77E00D4C4D}"/>
              </a:ext>
            </a:extLst>
          </p:cNvPr>
          <p:cNvSpPr/>
          <p:nvPr/>
        </p:nvSpPr>
        <p:spPr>
          <a:xfrm rot="10800000">
            <a:off x="7929660" y="648488"/>
            <a:ext cx="941172" cy="108064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 name="Rectangle 14">
            <a:extLst>
              <a:ext uri="{FF2B5EF4-FFF2-40B4-BE49-F238E27FC236}">
                <a16:creationId xmlns:a16="http://schemas.microsoft.com/office/drawing/2014/main" id="{D5F49DBC-81AD-4C7D-8A62-66EA716F51FE}"/>
              </a:ext>
            </a:extLst>
          </p:cNvPr>
          <p:cNvSpPr/>
          <p:nvPr/>
        </p:nvSpPr>
        <p:spPr>
          <a:xfrm>
            <a:off x="0" y="648480"/>
            <a:ext cx="8413349" cy="1080640"/>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sp>
        <p:nvSpPr>
          <p:cNvPr id="16" name="TextBox 15">
            <a:extLst>
              <a:ext uri="{FF2B5EF4-FFF2-40B4-BE49-F238E27FC236}">
                <a16:creationId xmlns:a16="http://schemas.microsoft.com/office/drawing/2014/main" id="{42BD890F-BCB5-4CAB-A4E9-6E6A423C1900}"/>
              </a:ext>
            </a:extLst>
          </p:cNvPr>
          <p:cNvSpPr txBox="1"/>
          <p:nvPr/>
        </p:nvSpPr>
        <p:spPr>
          <a:xfrm>
            <a:off x="273168" y="834857"/>
            <a:ext cx="7642763" cy="707886"/>
          </a:xfrm>
          <a:prstGeom prst="rect">
            <a:avLst/>
          </a:prstGeom>
          <a:noFill/>
        </p:spPr>
        <p:txBody>
          <a:bodyPr wrap="square" rtlCol="0">
            <a:spAutoFit/>
          </a:bodyPr>
          <a:lstStyle/>
          <a:p>
            <a:r>
              <a:rPr lang="en-GB" sz="2000" dirty="0">
                <a:latin typeface="+mj-lt"/>
              </a:rPr>
              <a:t>The solution algorithm determines the </a:t>
            </a:r>
            <a:r>
              <a:rPr lang="en-GB" sz="2000" b="1" dirty="0">
                <a:latin typeface="+mj-lt"/>
              </a:rPr>
              <a:t>sequence of steps taken to solve the non-linear equation system</a:t>
            </a:r>
            <a:r>
              <a:rPr lang="en-GB" sz="2000" dirty="0">
                <a:latin typeface="+mj-lt"/>
              </a:rPr>
              <a:t>.</a:t>
            </a:r>
          </a:p>
        </p:txBody>
      </p:sp>
      <p:sp>
        <p:nvSpPr>
          <p:cNvPr id="17" name="Triangolo isoscele 16">
            <a:extLst>
              <a:ext uri="{FF2B5EF4-FFF2-40B4-BE49-F238E27FC236}">
                <a16:creationId xmlns:a16="http://schemas.microsoft.com/office/drawing/2014/main" id="{1E538B3A-0B37-486C-9EF3-E0817E095565}"/>
              </a:ext>
            </a:extLst>
          </p:cNvPr>
          <p:cNvSpPr/>
          <p:nvPr/>
        </p:nvSpPr>
        <p:spPr>
          <a:xfrm>
            <a:off x="-470586" y="648488"/>
            <a:ext cx="941172" cy="108064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9" name="TextBox 18">
            <a:extLst>
              <a:ext uri="{FF2B5EF4-FFF2-40B4-BE49-F238E27FC236}">
                <a16:creationId xmlns:a16="http://schemas.microsoft.com/office/drawing/2014/main" id="{D0BB4128-888B-4AB6-87B1-67F266C3CAA1}"/>
              </a:ext>
            </a:extLst>
          </p:cNvPr>
          <p:cNvSpPr txBox="1"/>
          <p:nvPr/>
        </p:nvSpPr>
        <p:spPr>
          <a:xfrm>
            <a:off x="283302" y="1945040"/>
            <a:ext cx="2959961" cy="3108543"/>
          </a:xfrm>
          <a:prstGeom prst="rect">
            <a:avLst/>
          </a:prstGeom>
          <a:noFill/>
        </p:spPr>
        <p:txBody>
          <a:bodyPr wrap="square">
            <a:spAutoFit/>
          </a:bodyPr>
          <a:lstStyle/>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Linear</a:t>
            </a:r>
          </a:p>
          <a:p>
            <a:r>
              <a:rPr lang="en-GB" dirty="0">
                <a:solidFill>
                  <a:schemeClr val="tx1"/>
                </a:solidFill>
                <a:latin typeface="+mj-lt"/>
              </a:rPr>
              <a:t>For linear problems</a:t>
            </a:r>
          </a:p>
          <a:p>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Newton</a:t>
            </a:r>
          </a:p>
          <a:p>
            <a:r>
              <a:rPr lang="en-GB" dirty="0">
                <a:solidFill>
                  <a:schemeClr val="tx1"/>
                </a:solidFill>
                <a:latin typeface="+mj-lt"/>
              </a:rPr>
              <a:t>Newton-Raphson NR algorithm</a:t>
            </a:r>
          </a:p>
          <a:p>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Newton with Line Search</a:t>
            </a:r>
          </a:p>
          <a:p>
            <a:r>
              <a:rPr lang="en-GB" dirty="0">
                <a:solidFill>
                  <a:schemeClr val="tx1"/>
                </a:solidFill>
                <a:latin typeface="+mj-lt"/>
              </a:rPr>
              <a:t>Newton with improved convergence</a:t>
            </a:r>
          </a:p>
          <a:p>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Modified Newton</a:t>
            </a:r>
          </a:p>
          <a:p>
            <a:r>
              <a:rPr lang="en-GB" dirty="0">
                <a:solidFill>
                  <a:schemeClr val="tx1"/>
                </a:solidFill>
                <a:latin typeface="+mj-lt"/>
              </a:rPr>
              <a:t>Newton with initial stiffness (faster but less accurate)</a:t>
            </a:r>
          </a:p>
          <a:p>
            <a:endParaRPr lang="en-GB" dirty="0">
              <a:solidFill>
                <a:schemeClr val="tx1"/>
              </a:solidFill>
              <a:latin typeface="+mj-lt"/>
            </a:endParaRPr>
          </a:p>
        </p:txBody>
      </p:sp>
      <p:grpSp>
        <p:nvGrpSpPr>
          <p:cNvPr id="22" name="Group 21">
            <a:extLst>
              <a:ext uri="{FF2B5EF4-FFF2-40B4-BE49-F238E27FC236}">
                <a16:creationId xmlns:a16="http://schemas.microsoft.com/office/drawing/2014/main" id="{64386C83-2061-49B1-9A77-A835FCFA0423}"/>
              </a:ext>
            </a:extLst>
          </p:cNvPr>
          <p:cNvGrpSpPr/>
          <p:nvPr/>
        </p:nvGrpSpPr>
        <p:grpSpPr>
          <a:xfrm>
            <a:off x="3301971" y="1860109"/>
            <a:ext cx="1061778" cy="3108543"/>
            <a:chOff x="2657202" y="1915489"/>
            <a:chExt cx="1883167" cy="5513306"/>
          </a:xfrm>
        </p:grpSpPr>
        <p:pic>
          <p:nvPicPr>
            <p:cNvPr id="4" name="Picture 3">
              <a:extLst>
                <a:ext uri="{FF2B5EF4-FFF2-40B4-BE49-F238E27FC236}">
                  <a16:creationId xmlns:a16="http://schemas.microsoft.com/office/drawing/2014/main" id="{5092BF85-313F-4638-A378-F005406DDA36}"/>
                </a:ext>
              </a:extLst>
            </p:cNvPr>
            <p:cNvPicPr>
              <a:picLocks noChangeAspect="1"/>
            </p:cNvPicPr>
            <p:nvPr/>
          </p:nvPicPr>
          <p:blipFill>
            <a:blip r:embed="rId3"/>
            <a:stretch>
              <a:fillRect/>
            </a:stretch>
          </p:blipFill>
          <p:spPr>
            <a:xfrm>
              <a:off x="2661242" y="3307466"/>
              <a:ext cx="1875088" cy="1308160"/>
            </a:xfrm>
            <a:prstGeom prst="rect">
              <a:avLst/>
            </a:prstGeom>
            <a:ln>
              <a:noFill/>
            </a:ln>
          </p:spPr>
        </p:pic>
        <p:pic>
          <p:nvPicPr>
            <p:cNvPr id="6" name="Picture 5">
              <a:extLst>
                <a:ext uri="{FF2B5EF4-FFF2-40B4-BE49-F238E27FC236}">
                  <a16:creationId xmlns:a16="http://schemas.microsoft.com/office/drawing/2014/main" id="{5D06F061-25EC-45C9-9543-2564641642A6}"/>
                </a:ext>
              </a:extLst>
            </p:cNvPr>
            <p:cNvPicPr>
              <a:picLocks noChangeAspect="1"/>
            </p:cNvPicPr>
            <p:nvPr/>
          </p:nvPicPr>
          <p:blipFill>
            <a:blip r:embed="rId4"/>
            <a:stretch>
              <a:fillRect/>
            </a:stretch>
          </p:blipFill>
          <p:spPr>
            <a:xfrm>
              <a:off x="2661242" y="4659816"/>
              <a:ext cx="1879127" cy="1314489"/>
            </a:xfrm>
            <a:prstGeom prst="rect">
              <a:avLst/>
            </a:prstGeom>
            <a:ln>
              <a:noFill/>
            </a:ln>
          </p:spPr>
        </p:pic>
        <p:pic>
          <p:nvPicPr>
            <p:cNvPr id="8" name="Picture 7">
              <a:extLst>
                <a:ext uri="{FF2B5EF4-FFF2-40B4-BE49-F238E27FC236}">
                  <a16:creationId xmlns:a16="http://schemas.microsoft.com/office/drawing/2014/main" id="{12B57E5C-4065-40F5-8DAA-C4B10B83EC89}"/>
                </a:ext>
              </a:extLst>
            </p:cNvPr>
            <p:cNvPicPr>
              <a:picLocks noChangeAspect="1"/>
            </p:cNvPicPr>
            <p:nvPr/>
          </p:nvPicPr>
          <p:blipFill>
            <a:blip r:embed="rId5"/>
            <a:stretch>
              <a:fillRect/>
            </a:stretch>
          </p:blipFill>
          <p:spPr>
            <a:xfrm>
              <a:off x="2657202" y="6012166"/>
              <a:ext cx="1879127" cy="1416629"/>
            </a:xfrm>
            <a:prstGeom prst="rect">
              <a:avLst/>
            </a:prstGeom>
            <a:ln>
              <a:noFill/>
            </a:ln>
          </p:spPr>
        </p:pic>
        <p:pic>
          <p:nvPicPr>
            <p:cNvPr id="20" name="Picture 19">
              <a:extLst>
                <a:ext uri="{FF2B5EF4-FFF2-40B4-BE49-F238E27FC236}">
                  <a16:creationId xmlns:a16="http://schemas.microsoft.com/office/drawing/2014/main" id="{FB84510F-B823-4A1E-9375-7011F870511A}"/>
                </a:ext>
              </a:extLst>
            </p:cNvPr>
            <p:cNvPicPr>
              <a:picLocks noChangeAspect="1"/>
            </p:cNvPicPr>
            <p:nvPr/>
          </p:nvPicPr>
          <p:blipFill>
            <a:blip r:embed="rId6"/>
            <a:stretch>
              <a:fillRect/>
            </a:stretch>
          </p:blipFill>
          <p:spPr>
            <a:xfrm>
              <a:off x="2661242" y="1915489"/>
              <a:ext cx="1875088" cy="1347787"/>
            </a:xfrm>
            <a:prstGeom prst="rect">
              <a:avLst/>
            </a:prstGeom>
            <a:ln>
              <a:noFill/>
            </a:ln>
          </p:spPr>
        </p:pic>
      </p:grpSp>
      <p:sp>
        <p:nvSpPr>
          <p:cNvPr id="27" name="TextBox 26">
            <a:extLst>
              <a:ext uri="{FF2B5EF4-FFF2-40B4-BE49-F238E27FC236}">
                <a16:creationId xmlns:a16="http://schemas.microsoft.com/office/drawing/2014/main" id="{B71A4E85-0D77-41EA-843F-0293A1AF821C}"/>
              </a:ext>
            </a:extLst>
          </p:cNvPr>
          <p:cNvSpPr txBox="1"/>
          <p:nvPr/>
        </p:nvSpPr>
        <p:spPr>
          <a:xfrm>
            <a:off x="4594106" y="1915489"/>
            <a:ext cx="2991522" cy="2893100"/>
          </a:xfrm>
          <a:prstGeom prst="rect">
            <a:avLst/>
          </a:prstGeom>
          <a:noFill/>
        </p:spPr>
        <p:txBody>
          <a:bodyPr wrap="square">
            <a:spAutoFit/>
          </a:bodyPr>
          <a:lstStyle/>
          <a:p>
            <a:r>
              <a:rPr lang="en-GB" b="1" dirty="0" err="1">
                <a:solidFill>
                  <a:srgbClr val="00B0F0"/>
                </a:solidFill>
                <a:latin typeface="Open Sans ExtraBold" panose="020B0906030804020204" pitchFamily="34" charset="0"/>
                <a:ea typeface="Open Sans ExtraBold" panose="020B0906030804020204" pitchFamily="34" charset="0"/>
                <a:cs typeface="Open Sans ExtraBold" panose="020B0906030804020204" pitchFamily="34" charset="0"/>
              </a:rPr>
              <a:t>Krylov</a:t>
            </a:r>
            <a:r>
              <a:rPr lang="en-GB" b="1" dirty="0">
                <a:solidFill>
                  <a:srgbClr val="00B0F0"/>
                </a:solidFill>
                <a:latin typeface="Open Sans ExtraBold" panose="020B0906030804020204" pitchFamily="34" charset="0"/>
                <a:ea typeface="Open Sans ExtraBold" panose="020B0906030804020204" pitchFamily="34" charset="0"/>
                <a:cs typeface="Open Sans ExtraBold" panose="020B0906030804020204" pitchFamily="34" charset="0"/>
              </a:rPr>
              <a:t>-Newton</a:t>
            </a:r>
          </a:p>
          <a:p>
            <a:r>
              <a:rPr lang="en-GB" dirty="0">
                <a:solidFill>
                  <a:schemeClr val="tx1"/>
                </a:solidFill>
                <a:latin typeface="+mj-lt"/>
              </a:rPr>
              <a:t>Often used with softening behaviour, faster analysis, can ask to update the matrix at a specific interval, helps with instability.</a:t>
            </a:r>
          </a:p>
          <a:p>
            <a:endParaRPr lang="en-GB" b="1"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Quasi-Newton or Secant</a:t>
            </a:r>
          </a:p>
          <a:p>
            <a:r>
              <a:rPr lang="en-GB" dirty="0">
                <a:solidFill>
                  <a:schemeClr val="tx1"/>
                </a:solidFill>
                <a:latin typeface="+mj-lt"/>
              </a:rPr>
              <a:t>Newton with secant stiffness</a:t>
            </a:r>
          </a:p>
          <a:p>
            <a:endParaRPr lang="en-GB" b="1" dirty="0"/>
          </a:p>
          <a:p>
            <a:r>
              <a:rPr lang="en-GB" b="1" dirty="0">
                <a:solidFill>
                  <a:schemeClr val="bg1">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BFGS Algorithm </a:t>
            </a:r>
          </a:p>
          <a:p>
            <a:endParaRPr lang="en-GB" dirty="0"/>
          </a:p>
          <a:p>
            <a:r>
              <a:rPr lang="en-GB" b="1" dirty="0" err="1">
                <a:solidFill>
                  <a:schemeClr val="bg1">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Broyden</a:t>
            </a:r>
            <a:r>
              <a:rPr lang="en-GB" b="1" dirty="0">
                <a:solidFill>
                  <a:schemeClr val="bg1">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 Algorithm</a:t>
            </a:r>
          </a:p>
        </p:txBody>
      </p:sp>
      <p:cxnSp>
        <p:nvCxnSpPr>
          <p:cNvPr id="24" name="Connector: Elbow 23">
            <a:extLst>
              <a:ext uri="{FF2B5EF4-FFF2-40B4-BE49-F238E27FC236}">
                <a16:creationId xmlns:a16="http://schemas.microsoft.com/office/drawing/2014/main" id="{B802401C-EAF4-4391-B388-22BEB92771F5}"/>
              </a:ext>
            </a:extLst>
          </p:cNvPr>
          <p:cNvCxnSpPr>
            <a:endCxn id="8" idx="3"/>
          </p:cNvCxnSpPr>
          <p:nvPr/>
        </p:nvCxnSpPr>
        <p:spPr>
          <a:xfrm rot="5400000">
            <a:off x="4042830" y="4040116"/>
            <a:ext cx="847812" cy="210529"/>
          </a:xfrm>
          <a:prstGeom prst="bentConnector2">
            <a:avLst/>
          </a:prstGeom>
          <a:ln w="635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1E6EA921-A3AF-438E-A497-06A37782CC34}"/>
              </a:ext>
            </a:extLst>
          </p:cNvPr>
          <p:cNvCxnSpPr>
            <a:cxnSpLocks/>
          </p:cNvCxnSpPr>
          <p:nvPr/>
        </p:nvCxnSpPr>
        <p:spPr>
          <a:xfrm flipV="1">
            <a:off x="2076226" y="3742791"/>
            <a:ext cx="1106355" cy="495725"/>
          </a:xfrm>
          <a:prstGeom prst="bentConnector3">
            <a:avLst>
              <a:gd name="adj1" fmla="val 50000"/>
            </a:avLst>
          </a:prstGeom>
          <a:ln w="635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8D4B8EAF-2244-479A-8F88-B23B9A622F35}"/>
              </a:ext>
            </a:extLst>
          </p:cNvPr>
          <p:cNvCxnSpPr>
            <a:cxnSpLocks/>
          </p:cNvCxnSpPr>
          <p:nvPr/>
        </p:nvCxnSpPr>
        <p:spPr>
          <a:xfrm flipV="1">
            <a:off x="1173333" y="2741613"/>
            <a:ext cx="2009248" cy="1"/>
          </a:xfrm>
          <a:prstGeom prst="bentConnector3">
            <a:avLst>
              <a:gd name="adj1" fmla="val 50000"/>
            </a:avLst>
          </a:prstGeom>
          <a:ln w="635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D61FC8CC-A7F6-4CA0-968C-06806DA6F04B}"/>
              </a:ext>
            </a:extLst>
          </p:cNvPr>
          <p:cNvCxnSpPr>
            <a:cxnSpLocks/>
          </p:cNvCxnSpPr>
          <p:nvPr/>
        </p:nvCxnSpPr>
        <p:spPr>
          <a:xfrm>
            <a:off x="1068593" y="2118748"/>
            <a:ext cx="2113988" cy="1"/>
          </a:xfrm>
          <a:prstGeom prst="bentConnector3">
            <a:avLst>
              <a:gd name="adj1" fmla="val 50000"/>
            </a:avLst>
          </a:prstGeom>
          <a:ln w="635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CF3DF93-BF97-4C90-9D57-0181F252CAFB}"/>
              </a:ext>
            </a:extLst>
          </p:cNvPr>
          <p:cNvSpPr txBox="1"/>
          <p:nvPr/>
        </p:nvSpPr>
        <p:spPr>
          <a:xfrm>
            <a:off x="2125587" y="4935537"/>
            <a:ext cx="4983164" cy="215444"/>
          </a:xfrm>
          <a:prstGeom prst="rect">
            <a:avLst/>
          </a:prstGeom>
          <a:noFill/>
        </p:spPr>
        <p:txBody>
          <a:bodyPr wrap="square" rtlCol="0">
            <a:spAutoFit/>
          </a:bodyPr>
          <a:lstStyle/>
          <a:p>
            <a:r>
              <a:rPr lang="en-US" sz="800" i="1" dirty="0">
                <a:latin typeface="+mj-lt"/>
              </a:rPr>
              <a:t>Diagrams are an elaboration from SAHC2019 lecture notes (Milan </a:t>
            </a:r>
            <a:r>
              <a:rPr lang="en-US" sz="800" i="1" dirty="0" err="1">
                <a:latin typeface="+mj-lt"/>
              </a:rPr>
              <a:t>Jirásekv</a:t>
            </a:r>
            <a:r>
              <a:rPr lang="en-US" sz="800" i="1" dirty="0">
                <a:latin typeface="+mj-lt"/>
              </a:rPr>
              <a:t> and Paulo B. </a:t>
            </a:r>
            <a:r>
              <a:rPr lang="en-US" sz="800" i="1" dirty="0" err="1">
                <a:latin typeface="+mj-lt"/>
              </a:rPr>
              <a:t>Lourenço</a:t>
            </a:r>
            <a:r>
              <a:rPr lang="en-US" sz="800" i="1" dirty="0">
                <a:latin typeface="+mj-lt"/>
              </a:rPr>
              <a:t>).</a:t>
            </a:r>
          </a:p>
        </p:txBody>
      </p:sp>
    </p:spTree>
    <p:extLst>
      <p:ext uri="{BB962C8B-B14F-4D97-AF65-F5344CB8AC3E}">
        <p14:creationId xmlns:p14="http://schemas.microsoft.com/office/powerpoint/2010/main" val="3695796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273121-55D0-4101-920A-4F3373A63B88}"/>
              </a:ext>
            </a:extLst>
          </p:cNvPr>
          <p:cNvSpPr txBox="1"/>
          <p:nvPr/>
        </p:nvSpPr>
        <p:spPr>
          <a:xfrm>
            <a:off x="1265236" y="1567329"/>
            <a:ext cx="5426075" cy="1938992"/>
          </a:xfrm>
          <a:prstGeom prst="rect">
            <a:avLst/>
          </a:prstGeom>
          <a:noFill/>
        </p:spPr>
        <p:txBody>
          <a:bodyPr wrap="square" rtlCol="0">
            <a:spAutoFit/>
          </a:bodyPr>
          <a:lstStyle/>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Convergence</a:t>
            </a:r>
          </a:p>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Tests</a:t>
            </a:r>
          </a:p>
        </p:txBody>
      </p:sp>
    </p:spTree>
    <p:extLst>
      <p:ext uri="{BB962C8B-B14F-4D97-AF65-F5344CB8AC3E}">
        <p14:creationId xmlns:p14="http://schemas.microsoft.com/office/powerpoint/2010/main" val="4006723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Definition and types</a:t>
            </a:r>
            <a:endParaRPr lang="en-GB"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Convergence Test</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4E74E8E1-F29A-4E04-9A97-FA2C997422F0}"/>
              </a:ext>
            </a:extLst>
          </p:cNvPr>
          <p:cNvSpPr txBox="1"/>
          <p:nvPr/>
        </p:nvSpPr>
        <p:spPr>
          <a:xfrm>
            <a:off x="6753725" y="4477898"/>
            <a:ext cx="2970800" cy="261610"/>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50" i="1" dirty="0"/>
              <a:t>tests the convergence</a:t>
            </a:r>
            <a:endParaRPr lang="en-US" sz="1050" i="1" dirty="0"/>
          </a:p>
        </p:txBody>
      </p:sp>
      <p:sp>
        <p:nvSpPr>
          <p:cNvPr id="13" name="Triangolo isoscele 16">
            <a:extLst>
              <a:ext uri="{FF2B5EF4-FFF2-40B4-BE49-F238E27FC236}">
                <a16:creationId xmlns:a16="http://schemas.microsoft.com/office/drawing/2014/main" id="{DCD5A72C-F645-48C2-A9E0-38F67F128A7E}"/>
              </a:ext>
            </a:extLst>
          </p:cNvPr>
          <p:cNvSpPr/>
          <p:nvPr/>
        </p:nvSpPr>
        <p:spPr>
          <a:xfrm rot="10800000">
            <a:off x="7929660" y="648488"/>
            <a:ext cx="941172" cy="108064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4" name="Rectangle 13">
            <a:extLst>
              <a:ext uri="{FF2B5EF4-FFF2-40B4-BE49-F238E27FC236}">
                <a16:creationId xmlns:a16="http://schemas.microsoft.com/office/drawing/2014/main" id="{5FFE10D7-E236-4D78-91BE-B50AE46FE1A9}"/>
              </a:ext>
            </a:extLst>
          </p:cNvPr>
          <p:cNvSpPr/>
          <p:nvPr/>
        </p:nvSpPr>
        <p:spPr>
          <a:xfrm>
            <a:off x="0" y="648480"/>
            <a:ext cx="8413349" cy="1080640"/>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sp>
        <p:nvSpPr>
          <p:cNvPr id="17" name="TextBox 16">
            <a:extLst>
              <a:ext uri="{FF2B5EF4-FFF2-40B4-BE49-F238E27FC236}">
                <a16:creationId xmlns:a16="http://schemas.microsoft.com/office/drawing/2014/main" id="{D039FB57-3150-4C8D-ACB3-4ED243EEBFEC}"/>
              </a:ext>
            </a:extLst>
          </p:cNvPr>
          <p:cNvSpPr txBox="1"/>
          <p:nvPr/>
        </p:nvSpPr>
        <p:spPr>
          <a:xfrm>
            <a:off x="273168" y="834857"/>
            <a:ext cx="7642763" cy="707886"/>
          </a:xfrm>
          <a:prstGeom prst="rect">
            <a:avLst/>
          </a:prstGeom>
          <a:noFill/>
        </p:spPr>
        <p:txBody>
          <a:bodyPr wrap="square" rtlCol="0">
            <a:spAutoFit/>
          </a:bodyPr>
          <a:lstStyle/>
          <a:p>
            <a:r>
              <a:rPr lang="en-GB" sz="2000" dirty="0">
                <a:latin typeface="+mj-lt"/>
              </a:rPr>
              <a:t>Determines if the </a:t>
            </a:r>
            <a:r>
              <a:rPr lang="en-GB" sz="2000" b="1" dirty="0">
                <a:latin typeface="+mj-lt"/>
              </a:rPr>
              <a:t>convergence</a:t>
            </a:r>
            <a:r>
              <a:rPr lang="en-GB" sz="2000" dirty="0">
                <a:latin typeface="+mj-lt"/>
              </a:rPr>
              <a:t> has been achieved at the end of each iteration step, against a specific </a:t>
            </a:r>
            <a:r>
              <a:rPr lang="en-GB" sz="2000" b="1" dirty="0">
                <a:latin typeface="+mj-lt"/>
              </a:rPr>
              <a:t>tolerance</a:t>
            </a:r>
            <a:r>
              <a:rPr lang="en-GB" sz="2000" dirty="0">
                <a:latin typeface="+mj-lt"/>
              </a:rPr>
              <a:t>.</a:t>
            </a:r>
          </a:p>
        </p:txBody>
      </p:sp>
      <p:sp>
        <p:nvSpPr>
          <p:cNvPr id="18" name="Triangolo isoscele 16">
            <a:extLst>
              <a:ext uri="{FF2B5EF4-FFF2-40B4-BE49-F238E27FC236}">
                <a16:creationId xmlns:a16="http://schemas.microsoft.com/office/drawing/2014/main" id="{7A4D9F2D-EB79-43CD-9CA7-366E8346BD27}"/>
              </a:ext>
            </a:extLst>
          </p:cNvPr>
          <p:cNvSpPr/>
          <p:nvPr/>
        </p:nvSpPr>
        <p:spPr>
          <a:xfrm>
            <a:off x="-470586" y="648488"/>
            <a:ext cx="941172" cy="1080640"/>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9" name="TextBox 18">
            <a:extLst>
              <a:ext uri="{FF2B5EF4-FFF2-40B4-BE49-F238E27FC236}">
                <a16:creationId xmlns:a16="http://schemas.microsoft.com/office/drawing/2014/main" id="{F76DB9C0-96D1-4086-BBFF-1E0389C73532}"/>
              </a:ext>
            </a:extLst>
          </p:cNvPr>
          <p:cNvSpPr txBox="1"/>
          <p:nvPr/>
        </p:nvSpPr>
        <p:spPr>
          <a:xfrm>
            <a:off x="283721" y="1843460"/>
            <a:ext cx="3272698" cy="3108543"/>
          </a:xfrm>
          <a:prstGeom prst="rect">
            <a:avLst/>
          </a:prstGeom>
          <a:noFill/>
        </p:spPr>
        <p:txBody>
          <a:bodyPr wrap="square">
            <a:spAutoFit/>
          </a:bodyPr>
          <a:lstStyle/>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Norm Unbalance</a:t>
            </a:r>
          </a:p>
          <a:p>
            <a:r>
              <a:rPr lang="en-GB" dirty="0">
                <a:solidFill>
                  <a:schemeClr val="tx1"/>
                </a:solidFill>
                <a:latin typeface="+mj-lt"/>
              </a:rPr>
              <a:t>Test on forces equilibrium</a:t>
            </a:r>
          </a:p>
          <a:p>
            <a:r>
              <a:rPr lang="en-GB" dirty="0">
                <a:solidFill>
                  <a:schemeClr val="tx1"/>
                </a:solidFill>
                <a:latin typeface="+mj-lt"/>
              </a:rPr>
              <a:t>Not with the Penalty Handler</a:t>
            </a:r>
          </a:p>
          <a:p>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Norm Displacement Increment</a:t>
            </a:r>
          </a:p>
          <a:p>
            <a:r>
              <a:rPr lang="en-GB" dirty="0">
                <a:solidFill>
                  <a:schemeClr val="tx1"/>
                </a:solidFill>
                <a:latin typeface="+mj-lt"/>
              </a:rPr>
              <a:t>Test on displacement coherence</a:t>
            </a:r>
          </a:p>
          <a:p>
            <a:r>
              <a:rPr lang="en-GB" dirty="0">
                <a:solidFill>
                  <a:schemeClr val="tx1"/>
                </a:solidFill>
                <a:latin typeface="+mj-lt"/>
              </a:rPr>
              <a:t>Not with Lagrange Multipliers</a:t>
            </a:r>
          </a:p>
          <a:p>
            <a:endParaRPr lang="en-GB" dirty="0">
              <a:solidFill>
                <a:schemeClr val="tx1"/>
              </a:solidFill>
              <a:latin typeface="+mj-lt"/>
            </a:endParaRPr>
          </a:p>
          <a:p>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Energy Increment</a:t>
            </a:r>
          </a:p>
          <a:p>
            <a:r>
              <a:rPr lang="en-GB" dirty="0">
                <a:solidFill>
                  <a:schemeClr val="tx1"/>
                </a:solidFill>
                <a:latin typeface="+mj-lt"/>
              </a:rPr>
              <a:t>Test on energy, which comes down to a product of forces * displacements </a:t>
            </a:r>
          </a:p>
          <a:p>
            <a:endParaRPr lang="en-GB" dirty="0">
              <a:solidFill>
                <a:schemeClr val="tx1"/>
              </a:solidFill>
              <a:latin typeface="+mj-lt"/>
            </a:endParaRPr>
          </a:p>
        </p:txBody>
      </p:sp>
      <p:sp>
        <p:nvSpPr>
          <p:cNvPr id="21" name="TextBox 20">
            <a:extLst>
              <a:ext uri="{FF2B5EF4-FFF2-40B4-BE49-F238E27FC236}">
                <a16:creationId xmlns:a16="http://schemas.microsoft.com/office/drawing/2014/main" id="{CFE53A63-C826-4F35-A21D-C023A8C81D78}"/>
              </a:ext>
            </a:extLst>
          </p:cNvPr>
          <p:cNvSpPr txBox="1"/>
          <p:nvPr/>
        </p:nvSpPr>
        <p:spPr>
          <a:xfrm>
            <a:off x="3556419" y="1843460"/>
            <a:ext cx="3575040" cy="2462213"/>
          </a:xfrm>
          <a:prstGeom prst="rect">
            <a:avLst/>
          </a:prstGeom>
          <a:noFill/>
        </p:spPr>
        <p:txBody>
          <a:bodyPr wrap="square">
            <a:spAutoFit/>
          </a:bodyPr>
          <a:lstStyle/>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Relative Norm Unbalance</a:t>
            </a:r>
            <a:endParaRPr lang="en-GB" dirty="0"/>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Relative Norm Displacement</a:t>
            </a:r>
          </a:p>
          <a:p>
            <a:r>
              <a:rPr lang="en-GB" b="1"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Relative Energy Increment</a:t>
            </a:r>
          </a:p>
          <a:p>
            <a:r>
              <a:rPr lang="en-GB" dirty="0">
                <a:solidFill>
                  <a:schemeClr val="tx1"/>
                </a:solidFill>
                <a:latin typeface="+mj-lt"/>
              </a:rPr>
              <a:t>Ratio of the error at the time step against the initial error</a:t>
            </a:r>
          </a:p>
          <a:p>
            <a:endParaRPr lang="en-GB" dirty="0"/>
          </a:p>
          <a:p>
            <a:r>
              <a:rPr lang="en-GB" b="1" dirty="0">
                <a:solidFill>
                  <a:schemeClr val="bg1">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Total Relative Norm Displacement Increment</a:t>
            </a:r>
          </a:p>
          <a:p>
            <a:endParaRPr lang="en-GB" dirty="0">
              <a:solidFill>
                <a:schemeClr val="tx1"/>
              </a:solidFill>
              <a:latin typeface="+mj-lt"/>
            </a:endParaRPr>
          </a:p>
          <a:p>
            <a:r>
              <a:rPr lang="en-GB" b="1" strike="sngStrike"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Fixed number of iteration</a:t>
            </a:r>
          </a:p>
          <a:p>
            <a:endParaRPr lang="en-GB" b="1" strike="sngStrike"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3" name="Picture 2">
            <a:extLst>
              <a:ext uri="{FF2B5EF4-FFF2-40B4-BE49-F238E27FC236}">
                <a16:creationId xmlns:a16="http://schemas.microsoft.com/office/drawing/2014/main" id="{0711D7BE-6A48-49DA-ABB1-C8CD5AB58F71}"/>
              </a:ext>
            </a:extLst>
          </p:cNvPr>
          <p:cNvPicPr>
            <a:picLocks noChangeAspect="1"/>
          </p:cNvPicPr>
          <p:nvPr/>
        </p:nvPicPr>
        <p:blipFill>
          <a:blip r:embed="rId3"/>
          <a:stretch>
            <a:fillRect/>
          </a:stretch>
        </p:blipFill>
        <p:spPr>
          <a:xfrm>
            <a:off x="6103897" y="3709028"/>
            <a:ext cx="575035" cy="575035"/>
          </a:xfrm>
          <a:prstGeom prst="rect">
            <a:avLst/>
          </a:prstGeom>
        </p:spPr>
      </p:pic>
    </p:spTree>
    <p:extLst>
      <p:ext uri="{BB962C8B-B14F-4D97-AF65-F5344CB8AC3E}">
        <p14:creationId xmlns:p14="http://schemas.microsoft.com/office/powerpoint/2010/main" val="208941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CF5AD6A5-A57F-4B8E-B335-E5D04C35FCC4}"/>
              </a:ext>
            </a:extLst>
          </p:cNvPr>
          <p:cNvSpPr/>
          <p:nvPr/>
        </p:nvSpPr>
        <p:spPr>
          <a:xfrm>
            <a:off x="7869849" y="244395"/>
            <a:ext cx="733130" cy="733130"/>
          </a:xfrm>
          <a:prstGeom prst="ellipse">
            <a:avLst/>
          </a:prstGeom>
          <a:solidFill>
            <a:srgbClr val="FF99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Common errors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Convergence Test</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C35C592D-0702-4910-87DB-4BC414A1CCA4}"/>
              </a:ext>
            </a:extLst>
          </p:cNvPr>
          <p:cNvSpPr/>
          <p:nvPr/>
        </p:nvSpPr>
        <p:spPr>
          <a:xfrm>
            <a:off x="333701" y="836962"/>
            <a:ext cx="6647704" cy="3468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8775" lvl="2" indent="-271463">
              <a:buClr>
                <a:srgbClr val="00B0F0"/>
              </a:buClr>
              <a:buFont typeface="Arial" panose="020B0604020202020204" pitchFamily="34" charset="0"/>
              <a:buChar char="•"/>
            </a:pPr>
            <a:r>
              <a:rPr lang="en-US" sz="1800" dirty="0">
                <a:solidFill>
                  <a:schemeClr val="tx1"/>
                </a:solidFill>
              </a:rPr>
              <a:t>Be careful with your </a:t>
            </a:r>
            <a:r>
              <a:rPr lang="en-US" sz="1800" b="1" dirty="0">
                <a:solidFill>
                  <a:schemeClr val="tx1"/>
                </a:solidFill>
              </a:rPr>
              <a:t>units</a:t>
            </a:r>
            <a:r>
              <a:rPr lang="en-US" sz="1800" dirty="0">
                <a:solidFill>
                  <a:schemeClr val="tx1"/>
                </a:solidFill>
              </a:rPr>
              <a:t>, and with relative tests, to the unit of the initial step error.</a:t>
            </a:r>
          </a:p>
          <a:p>
            <a:pPr marL="357188" lvl="5">
              <a:buClr>
                <a:srgbClr val="00B0F0"/>
              </a:buClr>
            </a:pPr>
            <a:r>
              <a:rPr lang="en-US" sz="1600" i="1" dirty="0">
                <a:solidFill>
                  <a:schemeClr val="tx1"/>
                </a:solidFill>
              </a:rPr>
              <a:t>(the tolerance is applied to the results obtained, if you are modelling in mm a Norm Displacement Increment Test with a tolerance of 10e+9, it’s never going to converge!)</a:t>
            </a:r>
          </a:p>
          <a:p>
            <a:pPr marL="358775" lvl="5" indent="-271463">
              <a:buClr>
                <a:srgbClr val="00B0F0"/>
              </a:buClr>
              <a:buFont typeface="Arial" panose="020B0604020202020204" pitchFamily="34" charset="0"/>
              <a:buChar char="•"/>
            </a:pPr>
            <a:endParaRPr lang="en-US" sz="1800" dirty="0">
              <a:solidFill>
                <a:schemeClr val="tx1"/>
              </a:solidFill>
            </a:endParaRPr>
          </a:p>
          <a:p>
            <a:pPr marL="358775" lvl="5" indent="-271463">
              <a:buClr>
                <a:srgbClr val="00B0F0"/>
              </a:buClr>
              <a:buFont typeface="Arial" panose="020B0604020202020204" pitchFamily="34" charset="0"/>
              <a:buChar char="•"/>
            </a:pPr>
            <a:r>
              <a:rPr lang="en-US" sz="1800" dirty="0">
                <a:solidFill>
                  <a:schemeClr val="tx1"/>
                </a:solidFill>
              </a:rPr>
              <a:t>If you are using Energy tests, your convergence will be improved (as they are less restrictive), but be careful with units of different magnitude orders </a:t>
            </a:r>
            <a:r>
              <a:rPr lang="en-US" sz="1600" i="1" dirty="0">
                <a:solidFill>
                  <a:schemeClr val="tx1"/>
                </a:solidFill>
              </a:rPr>
              <a:t>(kN and mm for example)</a:t>
            </a:r>
          </a:p>
          <a:p>
            <a:pPr marL="358775" lvl="5" indent="-271463">
              <a:buClr>
                <a:srgbClr val="00B0F0"/>
              </a:buClr>
              <a:buFont typeface="Arial" panose="020B0604020202020204" pitchFamily="34" charset="0"/>
              <a:buChar char="•"/>
            </a:pPr>
            <a:endParaRPr lang="en-US" sz="1600" i="1" dirty="0">
              <a:solidFill>
                <a:schemeClr val="tx1"/>
              </a:solidFill>
            </a:endParaRPr>
          </a:p>
          <a:p>
            <a:pPr marL="358775" lvl="2" indent="-271463">
              <a:buClr>
                <a:srgbClr val="00B0F0"/>
              </a:buClr>
              <a:buFont typeface="Arial" panose="020B0604020202020204" pitchFamily="34" charset="0"/>
              <a:buChar char="•"/>
            </a:pPr>
            <a:r>
              <a:rPr lang="en-US" sz="1800" dirty="0">
                <a:solidFill>
                  <a:schemeClr val="tx1"/>
                </a:solidFill>
              </a:rPr>
              <a:t>Combination CONSTRAINT HANDLER and CONVERGENCE TEST.</a:t>
            </a:r>
          </a:p>
        </p:txBody>
      </p:sp>
      <p:pic>
        <p:nvPicPr>
          <p:cNvPr id="6" name="Picture 5" descr="Shape&#10;&#10;Description automatically generated with low confidence">
            <a:extLst>
              <a:ext uri="{FF2B5EF4-FFF2-40B4-BE49-F238E27FC236}">
                <a16:creationId xmlns:a16="http://schemas.microsoft.com/office/drawing/2014/main" id="{6DF7C257-A63D-480C-B889-93143756663E}"/>
              </a:ext>
            </a:extLst>
          </p:cNvPr>
          <p:cNvPicPr>
            <a:picLocks noChangeAspect="1"/>
          </p:cNvPicPr>
          <p:nvPr/>
        </p:nvPicPr>
        <p:blipFill>
          <a:blip r:embed="rId3"/>
          <a:stretch>
            <a:fillRect/>
          </a:stretch>
        </p:blipFill>
        <p:spPr>
          <a:xfrm>
            <a:off x="8007145" y="378424"/>
            <a:ext cx="458538" cy="458538"/>
          </a:xfrm>
          <a:prstGeom prst="rect">
            <a:avLst/>
          </a:prstGeom>
        </p:spPr>
      </p:pic>
      <p:sp>
        <p:nvSpPr>
          <p:cNvPr id="7" name="Oval 6">
            <a:extLst>
              <a:ext uri="{FF2B5EF4-FFF2-40B4-BE49-F238E27FC236}">
                <a16:creationId xmlns:a16="http://schemas.microsoft.com/office/drawing/2014/main" id="{D39D754D-1DA8-4360-87CE-383FD4410EDD}"/>
              </a:ext>
            </a:extLst>
          </p:cNvPr>
          <p:cNvSpPr/>
          <p:nvPr/>
        </p:nvSpPr>
        <p:spPr>
          <a:xfrm>
            <a:off x="7379708" y="116781"/>
            <a:ext cx="733130" cy="733130"/>
          </a:xfrm>
          <a:prstGeom prst="ellipse">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hape&#10;&#10;Description automatically generated with low confidence">
            <a:extLst>
              <a:ext uri="{FF2B5EF4-FFF2-40B4-BE49-F238E27FC236}">
                <a16:creationId xmlns:a16="http://schemas.microsoft.com/office/drawing/2014/main" id="{732F2FE0-C5E8-4E7A-962E-8CEAF47F73C6}"/>
              </a:ext>
            </a:extLst>
          </p:cNvPr>
          <p:cNvPicPr>
            <a:picLocks noChangeAspect="1"/>
          </p:cNvPicPr>
          <p:nvPr/>
        </p:nvPicPr>
        <p:blipFill>
          <a:blip r:embed="rId4"/>
          <a:stretch>
            <a:fillRect/>
          </a:stretch>
        </p:blipFill>
        <p:spPr>
          <a:xfrm>
            <a:off x="7472708" y="206514"/>
            <a:ext cx="547129" cy="547129"/>
          </a:xfrm>
          <a:prstGeom prst="rect">
            <a:avLst/>
          </a:prstGeom>
        </p:spPr>
      </p:pic>
    </p:spTree>
    <p:extLst>
      <p:ext uri="{BB962C8B-B14F-4D97-AF65-F5344CB8AC3E}">
        <p14:creationId xmlns:p14="http://schemas.microsoft.com/office/powerpoint/2010/main" val="392346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39309" y="658903"/>
            <a:ext cx="2892425" cy="462200"/>
          </a:xfrm>
        </p:spPr>
        <p:txBody>
          <a:bodyPr/>
          <a:lstStyle/>
          <a:p>
            <a:pPr marL="90488" indent="0"/>
            <a:r>
              <a:rPr lang="en-US" dirty="0" err="1"/>
              <a:t>AnalysesCommand</a:t>
            </a:r>
            <a:endParaRPr lang="en-US" dirty="0"/>
          </a:p>
        </p:txBody>
      </p:sp>
      <p:sp>
        <p:nvSpPr>
          <p:cNvPr id="10" name="Ovale 9">
            <a:extLst>
              <a:ext uri="{FF2B5EF4-FFF2-40B4-BE49-F238E27FC236}">
                <a16:creationId xmlns:a16="http://schemas.microsoft.com/office/drawing/2014/main" id="{BDA7EAF4-6AB7-4E46-824A-473640F222E5}"/>
              </a:ext>
            </a:extLst>
          </p:cNvPr>
          <p:cNvSpPr/>
          <p:nvPr/>
        </p:nvSpPr>
        <p:spPr>
          <a:xfrm>
            <a:off x="273723" y="702383"/>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9</a:t>
            </a:r>
          </a:p>
        </p:txBody>
      </p:sp>
      <p:sp>
        <p:nvSpPr>
          <p:cNvPr id="58" name="Segnaposto testo 3">
            <a:extLst>
              <a:ext uri="{FF2B5EF4-FFF2-40B4-BE49-F238E27FC236}">
                <a16:creationId xmlns:a16="http://schemas.microsoft.com/office/drawing/2014/main" id="{05091030-F1C1-4A7D-A859-0504EE4559BC}"/>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21 July 2021</a:t>
            </a:r>
          </a:p>
          <a:p>
            <a:r>
              <a:rPr lang="en-US" b="1" dirty="0" err="1">
                <a:latin typeface="Open Sans" panose="020B0606030504020204" pitchFamily="34" charset="0"/>
                <a:ea typeface="Open Sans" panose="020B0606030504020204" pitchFamily="34" charset="0"/>
                <a:cs typeface="Open Sans" panose="020B0606030504020204" pitchFamily="34" charset="0"/>
              </a:rPr>
              <a:t>AnalysesCommand</a:t>
            </a:r>
            <a:endParaRPr lang="en-US" b="1" dirty="0">
              <a:latin typeface="Open Sans" panose="020B0606030504020204" pitchFamily="34" charset="0"/>
              <a:ea typeface="Open Sans" panose="020B0606030504020204" pitchFamily="34" charset="0"/>
              <a:cs typeface="Open Sans" panose="020B0606030504020204" pitchFamily="34" charset="0"/>
            </a:endParaRPr>
          </a:p>
        </p:txBody>
      </p:sp>
      <p:sp>
        <p:nvSpPr>
          <p:cNvPr id="59" name="Ovale 58">
            <a:extLst>
              <a:ext uri="{FF2B5EF4-FFF2-40B4-BE49-F238E27FC236}">
                <a16:creationId xmlns:a16="http://schemas.microsoft.com/office/drawing/2014/main" id="{96DADC7C-D27F-4155-9648-FA66D1C223AC}"/>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9</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6" name="Triangolo isoscele 25">
            <a:extLst>
              <a:ext uri="{FF2B5EF4-FFF2-40B4-BE49-F238E27FC236}">
                <a16:creationId xmlns:a16="http://schemas.microsoft.com/office/drawing/2014/main" id="{DAE20A6A-588B-43F4-AC62-A20E3491CC60}"/>
              </a:ext>
            </a:extLst>
          </p:cNvPr>
          <p:cNvSpPr/>
          <p:nvPr/>
        </p:nvSpPr>
        <p:spPr>
          <a:xfrm rot="10800000">
            <a:off x="4820650" y="2107559"/>
            <a:ext cx="699320" cy="844415"/>
          </a:xfrm>
          <a:prstGeom prst="triangle">
            <a:avLst/>
          </a:prstGeom>
          <a:solidFill>
            <a:srgbClr val="FF99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27" name="Rettangolo 26">
            <a:extLst>
              <a:ext uri="{FF2B5EF4-FFF2-40B4-BE49-F238E27FC236}">
                <a16:creationId xmlns:a16="http://schemas.microsoft.com/office/drawing/2014/main" id="{AE135AD3-AA21-4824-91FD-22F2DFC0438E}"/>
              </a:ext>
            </a:extLst>
          </p:cNvPr>
          <p:cNvSpPr/>
          <p:nvPr/>
        </p:nvSpPr>
        <p:spPr>
          <a:xfrm>
            <a:off x="3483883" y="2107559"/>
            <a:ext cx="1686427" cy="844417"/>
          </a:xfrm>
          <a:prstGeom prst="rect">
            <a:avLst/>
          </a:prstGeom>
          <a:solidFill>
            <a:srgbClr val="FF99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28" name="Triangolo isoscele 27">
            <a:extLst>
              <a:ext uri="{FF2B5EF4-FFF2-40B4-BE49-F238E27FC236}">
                <a16:creationId xmlns:a16="http://schemas.microsoft.com/office/drawing/2014/main" id="{BCDB4B9D-74A9-4BA8-87A7-2D2011F449AB}"/>
              </a:ext>
            </a:extLst>
          </p:cNvPr>
          <p:cNvSpPr/>
          <p:nvPr/>
        </p:nvSpPr>
        <p:spPr>
          <a:xfrm>
            <a:off x="3131923" y="2107554"/>
            <a:ext cx="699320" cy="844415"/>
          </a:xfrm>
          <a:prstGeom prst="triangle">
            <a:avLst/>
          </a:prstGeom>
          <a:solidFill>
            <a:srgbClr val="FF99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0" name="Rettangolo 29">
            <a:extLst>
              <a:ext uri="{FF2B5EF4-FFF2-40B4-BE49-F238E27FC236}">
                <a16:creationId xmlns:a16="http://schemas.microsoft.com/office/drawing/2014/main" id="{F3D9A2A4-BD84-4F22-9516-95C8E739F83A}"/>
              </a:ext>
            </a:extLst>
          </p:cNvPr>
          <p:cNvSpPr/>
          <p:nvPr/>
        </p:nvSpPr>
        <p:spPr>
          <a:xfrm>
            <a:off x="3135948" y="2107556"/>
            <a:ext cx="2357955"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bg2">
                    <a:lumMod val="25000"/>
                  </a:schemeClr>
                </a:solidFill>
                <a:latin typeface="Open Sans" panose="020B0606030504020204" pitchFamily="34" charset="0"/>
              </a:rPr>
              <a:t>AnalysesCommand</a:t>
            </a:r>
            <a:endParaRPr lang="en-US" sz="1600" b="1" dirty="0">
              <a:solidFill>
                <a:schemeClr val="bg2">
                  <a:lumMod val="25000"/>
                </a:schemeClr>
              </a:solidFill>
              <a:latin typeface="Open Sans" panose="020B0606030504020204" pitchFamily="34" charset="0"/>
            </a:endParaRPr>
          </a:p>
        </p:txBody>
      </p:sp>
      <p:sp>
        <p:nvSpPr>
          <p:cNvPr id="65" name="Rettangolo 64">
            <a:extLst>
              <a:ext uri="{FF2B5EF4-FFF2-40B4-BE49-F238E27FC236}">
                <a16:creationId xmlns:a16="http://schemas.microsoft.com/office/drawing/2014/main" id="{095E058A-0C01-48E4-A007-0ABF59719632}"/>
              </a:ext>
            </a:extLst>
          </p:cNvPr>
          <p:cNvSpPr/>
          <p:nvPr/>
        </p:nvSpPr>
        <p:spPr>
          <a:xfrm>
            <a:off x="6071873" y="1996139"/>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6" name="Triangolo isoscele 65">
            <a:extLst>
              <a:ext uri="{FF2B5EF4-FFF2-40B4-BE49-F238E27FC236}">
                <a16:creationId xmlns:a16="http://schemas.microsoft.com/office/drawing/2014/main" id="{4DEA0112-77DA-4D28-87F5-B53DC47671C5}"/>
              </a:ext>
            </a:extLst>
          </p:cNvPr>
          <p:cNvSpPr/>
          <p:nvPr/>
        </p:nvSpPr>
        <p:spPr>
          <a:xfrm>
            <a:off x="5936906" y="1996137"/>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7" name="Rettangolo 66">
            <a:extLst>
              <a:ext uri="{FF2B5EF4-FFF2-40B4-BE49-F238E27FC236}">
                <a16:creationId xmlns:a16="http://schemas.microsoft.com/office/drawing/2014/main" id="{EC5440AE-6FF6-42E3-A590-7441D1FE9137}"/>
              </a:ext>
            </a:extLst>
          </p:cNvPr>
          <p:cNvSpPr/>
          <p:nvPr/>
        </p:nvSpPr>
        <p:spPr>
          <a:xfrm>
            <a:off x="6264565" y="1503807"/>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8" name="Triangolo isoscele 67">
            <a:extLst>
              <a:ext uri="{FF2B5EF4-FFF2-40B4-BE49-F238E27FC236}">
                <a16:creationId xmlns:a16="http://schemas.microsoft.com/office/drawing/2014/main" id="{4B0DAD87-1106-459A-9766-6BC5AE518FED}"/>
              </a:ext>
            </a:extLst>
          </p:cNvPr>
          <p:cNvSpPr/>
          <p:nvPr/>
        </p:nvSpPr>
        <p:spPr>
          <a:xfrm>
            <a:off x="6129598" y="1503805"/>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9" name="Rettangolo 68">
            <a:extLst>
              <a:ext uri="{FF2B5EF4-FFF2-40B4-BE49-F238E27FC236}">
                <a16:creationId xmlns:a16="http://schemas.microsoft.com/office/drawing/2014/main" id="{C4314CE1-95C8-41BC-8EFE-E49AA1D3B7B7}"/>
              </a:ext>
            </a:extLst>
          </p:cNvPr>
          <p:cNvSpPr/>
          <p:nvPr/>
        </p:nvSpPr>
        <p:spPr>
          <a:xfrm>
            <a:off x="5893237" y="2458085"/>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0" name="Triangolo isoscele 69">
            <a:extLst>
              <a:ext uri="{FF2B5EF4-FFF2-40B4-BE49-F238E27FC236}">
                <a16:creationId xmlns:a16="http://schemas.microsoft.com/office/drawing/2014/main" id="{534B4C46-F166-48AE-8A2F-A19651219821}"/>
              </a:ext>
            </a:extLst>
          </p:cNvPr>
          <p:cNvSpPr/>
          <p:nvPr/>
        </p:nvSpPr>
        <p:spPr>
          <a:xfrm>
            <a:off x="5758270" y="2458083"/>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cxnSp>
        <p:nvCxnSpPr>
          <p:cNvPr id="72" name="Straight Connector 6">
            <a:extLst>
              <a:ext uri="{FF2B5EF4-FFF2-40B4-BE49-F238E27FC236}">
                <a16:creationId xmlns:a16="http://schemas.microsoft.com/office/drawing/2014/main" id="{A20BB437-81FA-49FB-AF27-1DC7D589ED3B}"/>
              </a:ext>
            </a:extLst>
          </p:cNvPr>
          <p:cNvCxnSpPr>
            <a:cxnSpLocks/>
          </p:cNvCxnSpPr>
          <p:nvPr/>
        </p:nvCxnSpPr>
        <p:spPr>
          <a:xfrm flipV="1">
            <a:off x="5356024" y="1503805"/>
            <a:ext cx="903516" cy="2260466"/>
          </a:xfrm>
          <a:prstGeom prst="line">
            <a:avLst/>
          </a:prstGeom>
          <a:ln w="28575">
            <a:solidFill>
              <a:srgbClr val="FFB13F"/>
            </a:solidFill>
          </a:ln>
        </p:spPr>
        <p:style>
          <a:lnRef idx="1">
            <a:schemeClr val="accent1"/>
          </a:lnRef>
          <a:fillRef idx="0">
            <a:schemeClr val="accent1"/>
          </a:fillRef>
          <a:effectRef idx="0">
            <a:schemeClr val="accent1"/>
          </a:effectRef>
          <a:fontRef idx="minor">
            <a:schemeClr val="tx1"/>
          </a:fontRef>
        </p:style>
      </p:cxnSp>
      <p:cxnSp>
        <p:nvCxnSpPr>
          <p:cNvPr id="76" name="Straight Connector 11">
            <a:extLst>
              <a:ext uri="{FF2B5EF4-FFF2-40B4-BE49-F238E27FC236}">
                <a16:creationId xmlns:a16="http://schemas.microsoft.com/office/drawing/2014/main" id="{AF5FAF22-F57B-4B41-9291-3C4BCB11A4A1}"/>
              </a:ext>
            </a:extLst>
          </p:cNvPr>
          <p:cNvCxnSpPr>
            <a:cxnSpLocks/>
          </p:cNvCxnSpPr>
          <p:nvPr/>
        </p:nvCxnSpPr>
        <p:spPr>
          <a:xfrm flipH="1">
            <a:off x="5441818" y="2588041"/>
            <a:ext cx="377112" cy="0"/>
          </a:xfrm>
          <a:prstGeom prst="line">
            <a:avLst/>
          </a:prstGeom>
          <a:ln w="28575">
            <a:solidFill>
              <a:srgbClr val="FFB13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1" name="CasellaDiTesto 80">
            <a:extLst>
              <a:ext uri="{FF2B5EF4-FFF2-40B4-BE49-F238E27FC236}">
                <a16:creationId xmlns:a16="http://schemas.microsoft.com/office/drawing/2014/main" id="{1232A0E9-FD34-45A1-87CB-4D8E07186471}"/>
              </a:ext>
            </a:extLst>
          </p:cNvPr>
          <p:cNvSpPr txBox="1"/>
          <p:nvPr/>
        </p:nvSpPr>
        <p:spPr>
          <a:xfrm>
            <a:off x="6249616" y="1505859"/>
            <a:ext cx="2118604"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Constraint handlers</a:t>
            </a:r>
          </a:p>
        </p:txBody>
      </p:sp>
      <p:sp>
        <p:nvSpPr>
          <p:cNvPr id="82" name="CasellaDiTesto 81">
            <a:extLst>
              <a:ext uri="{FF2B5EF4-FFF2-40B4-BE49-F238E27FC236}">
                <a16:creationId xmlns:a16="http://schemas.microsoft.com/office/drawing/2014/main" id="{B8A5D2C5-7F99-4329-8537-7EAD070D3C11}"/>
              </a:ext>
            </a:extLst>
          </p:cNvPr>
          <p:cNvSpPr txBox="1"/>
          <p:nvPr/>
        </p:nvSpPr>
        <p:spPr>
          <a:xfrm>
            <a:off x="6115663" y="1991383"/>
            <a:ext cx="1751886"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Numberers</a:t>
            </a:r>
          </a:p>
        </p:txBody>
      </p:sp>
      <p:sp>
        <p:nvSpPr>
          <p:cNvPr id="41" name="Rettangolo 64">
            <a:extLst>
              <a:ext uri="{FF2B5EF4-FFF2-40B4-BE49-F238E27FC236}">
                <a16:creationId xmlns:a16="http://schemas.microsoft.com/office/drawing/2014/main" id="{88613458-A25B-48B0-9EC8-277F2AAC14F4}"/>
              </a:ext>
            </a:extLst>
          </p:cNvPr>
          <p:cNvSpPr/>
          <p:nvPr/>
        </p:nvSpPr>
        <p:spPr>
          <a:xfrm>
            <a:off x="5490991" y="3437995"/>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2" name="Triangolo isoscele 65">
            <a:extLst>
              <a:ext uri="{FF2B5EF4-FFF2-40B4-BE49-F238E27FC236}">
                <a16:creationId xmlns:a16="http://schemas.microsoft.com/office/drawing/2014/main" id="{D07B04A1-FB5E-4537-9E72-47D0B074ADE6}"/>
              </a:ext>
            </a:extLst>
          </p:cNvPr>
          <p:cNvSpPr/>
          <p:nvPr/>
        </p:nvSpPr>
        <p:spPr>
          <a:xfrm>
            <a:off x="5350859" y="3437993"/>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4" name="Rettangolo 66">
            <a:extLst>
              <a:ext uri="{FF2B5EF4-FFF2-40B4-BE49-F238E27FC236}">
                <a16:creationId xmlns:a16="http://schemas.microsoft.com/office/drawing/2014/main" id="{F9FF6F17-5503-4065-9CD1-BFEE40FC0E29}"/>
              </a:ext>
            </a:extLst>
          </p:cNvPr>
          <p:cNvSpPr/>
          <p:nvPr/>
        </p:nvSpPr>
        <p:spPr>
          <a:xfrm>
            <a:off x="5683683" y="2945663"/>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3" name="Triangolo isoscele 67">
            <a:extLst>
              <a:ext uri="{FF2B5EF4-FFF2-40B4-BE49-F238E27FC236}">
                <a16:creationId xmlns:a16="http://schemas.microsoft.com/office/drawing/2014/main" id="{8435858B-A952-4193-8E20-E616FDEF2C58}"/>
              </a:ext>
            </a:extLst>
          </p:cNvPr>
          <p:cNvSpPr/>
          <p:nvPr/>
        </p:nvSpPr>
        <p:spPr>
          <a:xfrm>
            <a:off x="5548716" y="2945661"/>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2" name="CasellaDiTesto 82">
            <a:extLst>
              <a:ext uri="{FF2B5EF4-FFF2-40B4-BE49-F238E27FC236}">
                <a16:creationId xmlns:a16="http://schemas.microsoft.com/office/drawing/2014/main" id="{90F8E2D1-3E1E-4C9E-A5E6-D31351800E24}"/>
              </a:ext>
            </a:extLst>
          </p:cNvPr>
          <p:cNvSpPr txBox="1"/>
          <p:nvPr/>
        </p:nvSpPr>
        <p:spPr>
          <a:xfrm>
            <a:off x="5600055" y="3425718"/>
            <a:ext cx="2184879"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Convergence test</a:t>
            </a:r>
          </a:p>
        </p:txBody>
      </p:sp>
      <p:sp>
        <p:nvSpPr>
          <p:cNvPr id="71" name="CasellaDiTesto 80">
            <a:extLst>
              <a:ext uri="{FF2B5EF4-FFF2-40B4-BE49-F238E27FC236}">
                <a16:creationId xmlns:a16="http://schemas.microsoft.com/office/drawing/2014/main" id="{A0AA7F97-AA91-40B2-9A60-D917BBF1E276}"/>
              </a:ext>
            </a:extLst>
          </p:cNvPr>
          <p:cNvSpPr txBox="1"/>
          <p:nvPr/>
        </p:nvSpPr>
        <p:spPr>
          <a:xfrm>
            <a:off x="5966225" y="2461625"/>
            <a:ext cx="1901323"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System solvers</a:t>
            </a:r>
          </a:p>
        </p:txBody>
      </p:sp>
      <p:sp>
        <p:nvSpPr>
          <p:cNvPr id="83" name="CasellaDiTesto 82">
            <a:extLst>
              <a:ext uri="{FF2B5EF4-FFF2-40B4-BE49-F238E27FC236}">
                <a16:creationId xmlns:a16="http://schemas.microsoft.com/office/drawing/2014/main" id="{E148997D-3BF2-4D3D-9379-EFA5496FBC80}"/>
              </a:ext>
            </a:extLst>
          </p:cNvPr>
          <p:cNvSpPr txBox="1"/>
          <p:nvPr/>
        </p:nvSpPr>
        <p:spPr>
          <a:xfrm>
            <a:off x="5724959" y="2945658"/>
            <a:ext cx="224039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Solution algorithms</a:t>
            </a:r>
          </a:p>
        </p:txBody>
      </p:sp>
      <p:sp>
        <p:nvSpPr>
          <p:cNvPr id="74" name="CasellaDiTesto 39">
            <a:extLst>
              <a:ext uri="{FF2B5EF4-FFF2-40B4-BE49-F238E27FC236}">
                <a16:creationId xmlns:a16="http://schemas.microsoft.com/office/drawing/2014/main" id="{15F56F42-EB22-47CC-98A0-1AF201993E61}"/>
              </a:ext>
            </a:extLst>
          </p:cNvPr>
          <p:cNvSpPr txBox="1"/>
          <p:nvPr/>
        </p:nvSpPr>
        <p:spPr>
          <a:xfrm>
            <a:off x="2183506" y="4750722"/>
            <a:ext cx="6893736" cy="307777"/>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it-IT" sz="1800" b="1" dirty="0">
                <a:solidFill>
                  <a:schemeClr val="tx1"/>
                </a:solidFill>
                <a:sym typeface="News Cycle"/>
              </a:rPr>
              <a:t>Next week, </a:t>
            </a:r>
            <a:r>
              <a:rPr lang="it-IT" sz="1800" b="1" dirty="0" err="1">
                <a:solidFill>
                  <a:schemeClr val="tx1"/>
                </a:solidFill>
                <a:sym typeface="News Cycle"/>
              </a:rPr>
              <a:t>specific</a:t>
            </a:r>
            <a:r>
              <a:rPr lang="it-IT" sz="1800" b="1" dirty="0">
                <a:solidFill>
                  <a:schemeClr val="tx1"/>
                </a:solidFill>
                <a:sym typeface="News Cycle"/>
              </a:rPr>
              <a:t> setup for STATIC and TRANSIENT </a:t>
            </a:r>
            <a:r>
              <a:rPr lang="it-IT" sz="1800" b="1" dirty="0" err="1">
                <a:solidFill>
                  <a:schemeClr val="tx1"/>
                </a:solidFill>
                <a:sym typeface="News Cycle"/>
              </a:rPr>
              <a:t>analyses</a:t>
            </a:r>
            <a:endParaRPr lang="it-IT" sz="1800" b="1" dirty="0">
              <a:solidFill>
                <a:schemeClr val="tx1"/>
              </a:solidFill>
              <a:sym typeface="News Cycle"/>
            </a:endParaRPr>
          </a:p>
        </p:txBody>
      </p:sp>
      <p:pic>
        <p:nvPicPr>
          <p:cNvPr id="77" name="Immagine 45">
            <a:extLst>
              <a:ext uri="{FF2B5EF4-FFF2-40B4-BE49-F238E27FC236}">
                <a16:creationId xmlns:a16="http://schemas.microsoft.com/office/drawing/2014/main" id="{FF2066B5-1E44-4D68-B590-3E1DC9009018}"/>
              </a:ext>
            </a:extLst>
          </p:cNvPr>
          <p:cNvPicPr>
            <a:picLocks noChangeAspect="1"/>
          </p:cNvPicPr>
          <p:nvPr/>
        </p:nvPicPr>
        <p:blipFill>
          <a:blip r:embed="rId3">
            <a:alphaModFix amt="50000"/>
          </a:blip>
          <a:stretch>
            <a:fillRect/>
          </a:stretch>
        </p:blipFill>
        <p:spPr>
          <a:xfrm>
            <a:off x="7965356" y="244230"/>
            <a:ext cx="596130" cy="596130"/>
          </a:xfrm>
          <a:prstGeom prst="rect">
            <a:avLst/>
          </a:prstGeom>
        </p:spPr>
      </p:pic>
      <p:pic>
        <p:nvPicPr>
          <p:cNvPr id="20" name="Picture 19" descr="Shape&#10;&#10;Description automatically generated with low confidence">
            <a:extLst>
              <a:ext uri="{FF2B5EF4-FFF2-40B4-BE49-F238E27FC236}">
                <a16:creationId xmlns:a16="http://schemas.microsoft.com/office/drawing/2014/main" id="{BD89E64D-A4E8-449B-B177-814AD83096E6}"/>
              </a:ext>
            </a:extLst>
          </p:cNvPr>
          <p:cNvPicPr>
            <a:picLocks noChangeAspect="1"/>
          </p:cNvPicPr>
          <p:nvPr/>
        </p:nvPicPr>
        <p:blipFill>
          <a:blip r:embed="rId4"/>
          <a:stretch>
            <a:fillRect/>
          </a:stretch>
        </p:blipFill>
        <p:spPr>
          <a:xfrm>
            <a:off x="8303493" y="500604"/>
            <a:ext cx="607553" cy="607553"/>
          </a:xfrm>
          <a:prstGeom prst="rect">
            <a:avLst/>
          </a:prstGeom>
        </p:spPr>
      </p:pic>
      <p:sp>
        <p:nvSpPr>
          <p:cNvPr id="21" name="TextBox 20">
            <a:extLst>
              <a:ext uri="{FF2B5EF4-FFF2-40B4-BE49-F238E27FC236}">
                <a16:creationId xmlns:a16="http://schemas.microsoft.com/office/drawing/2014/main" id="{A54905B1-3A81-4B3E-9845-68BD00B5DE6B}"/>
              </a:ext>
            </a:extLst>
          </p:cNvPr>
          <p:cNvSpPr txBox="1"/>
          <p:nvPr/>
        </p:nvSpPr>
        <p:spPr>
          <a:xfrm rot="2087099">
            <a:off x="7551185" y="914081"/>
            <a:ext cx="1352111" cy="307777"/>
          </a:xfrm>
          <a:prstGeom prst="rect">
            <a:avLst/>
          </a:prstGeom>
          <a:noFill/>
        </p:spPr>
        <p:txBody>
          <a:bodyPr wrap="square" rtlCol="0">
            <a:spAutoFit/>
          </a:bodyPr>
          <a:lstStyle/>
          <a:p>
            <a:r>
              <a:rPr lang="en-US" b="1" dirty="0">
                <a:solidFill>
                  <a:srgbClr val="F0A9A4"/>
                </a:solidFill>
                <a:latin typeface="Open Sans ExtraBold" panose="020B0906030804020204" pitchFamily="34" charset="0"/>
                <a:ea typeface="Open Sans ExtraBold" panose="020B0906030804020204" pitchFamily="34" charset="0"/>
                <a:cs typeface="Open Sans ExtraBold" panose="020B0906030804020204" pitchFamily="34" charset="0"/>
              </a:rPr>
              <a:t>DISCLAIMER</a:t>
            </a:r>
          </a:p>
        </p:txBody>
      </p:sp>
    </p:spTree>
    <p:extLst>
      <p:ext uri="{BB962C8B-B14F-4D97-AF65-F5344CB8AC3E}">
        <p14:creationId xmlns:p14="http://schemas.microsoft.com/office/powerpoint/2010/main" val="4291419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ppt_x"/>
                                          </p:val>
                                        </p:tav>
                                        <p:tav tm="100000">
                                          <p:val>
                                            <p:strVal val="#ppt_x"/>
                                          </p:val>
                                        </p:tav>
                                      </p:tavLst>
                                    </p:anim>
                                    <p:anim calcmode="lin" valueType="num">
                                      <p:cBhvr additive="base">
                                        <p:cTn id="12" dur="5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30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a:xfrm>
            <a:off x="194001" y="191488"/>
            <a:ext cx="6846879" cy="262691"/>
          </a:xfrm>
        </p:spPr>
        <p:txBody>
          <a:bodyPr/>
          <a:lstStyle/>
          <a:p>
            <a:r>
              <a:rPr lang="it-IT" dirty="0"/>
              <a:t>RESOURCES &amp; REFERENCES</a:t>
            </a:r>
            <a:endParaRPr lang="en-GB"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406640" y="4165592"/>
            <a:ext cx="173736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R&amp;R</a:t>
            </a:r>
          </a:p>
        </p:txBody>
      </p:sp>
      <p:sp>
        <p:nvSpPr>
          <p:cNvPr id="8" name="Segnaposto testo 3">
            <a:extLst>
              <a:ext uri="{FF2B5EF4-FFF2-40B4-BE49-F238E27FC236}">
                <a16:creationId xmlns:a16="http://schemas.microsoft.com/office/drawing/2014/main" id="{6BE715A0-FD17-436A-8778-D4896A8513FE}"/>
              </a:ext>
            </a:extLst>
          </p:cNvPr>
          <p:cNvSpPr txBox="1">
            <a:spLocks/>
          </p:cNvSpPr>
          <p:nvPr/>
        </p:nvSpPr>
        <p:spPr>
          <a:xfrm>
            <a:off x="4296727" y="632336"/>
            <a:ext cx="7236065" cy="43812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Installation guide</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Python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PyMpc</a:t>
            </a: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6"/>
              </a:rPr>
              <a:t>MPCO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7"/>
              </a:rPr>
              <a:t>OpenSees Validation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8"/>
              </a:rPr>
              <a:t>HDF group</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HDF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viewer</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endParaRPr>
          </a:p>
          <a:p>
            <a:pPr marL="285750" indent="-285750">
              <a:lnSpc>
                <a:spcPct val="150000"/>
              </a:lnSpc>
              <a:buClrTx/>
              <a:buFont typeface="Arial" panose="020B0604020202020204" pitchFamily="34" charset="0"/>
              <a:buChar char="•"/>
            </a:pPr>
            <a:r>
              <a:rPr lang="en-GB"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0">
                  <a:extLst>
                    <a:ext uri="{A12FA001-AC4F-418D-AE19-62706E023703}">
                      <ahyp:hlinkClr xmlns:ahyp="http://schemas.microsoft.com/office/drawing/2018/hyperlinkcolor" val="tx"/>
                    </a:ext>
                  </a:extLst>
                </a:hlinkClick>
              </a:rPr>
              <a:t>Michael Scott’s blog index</a:t>
            </a:r>
            <a:endParaRPr lang="en-GB"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1">
                  <a:extLst>
                    <a:ext uri="{A12FA001-AC4F-418D-AE19-62706E023703}">
                      <ahyp:hlinkClr xmlns:ahyp="http://schemas.microsoft.com/office/drawing/2018/hyperlinkcolor" val="tx"/>
                    </a:ext>
                  </a:extLst>
                </a:hlinkClick>
              </a:rPr>
              <a:t>Nonlinear finite element formulations</a:t>
            </a: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lvl="4" indent="-285750">
              <a:lnSpc>
                <a:spcPct val="150000"/>
              </a:lnSpc>
              <a:buClrTx/>
              <a:buFont typeface="Arial" panose="020B0604020202020204" pitchFamily="34" charset="0"/>
              <a:buChar char="•"/>
            </a:pP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A tale of </a:t>
            </a: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two</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 </a:t>
            </a: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element</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 </a:t>
            </a: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2">
                  <a:extLst>
                    <a:ext uri="{A12FA001-AC4F-418D-AE19-62706E023703}">
                      <ahyp:hlinkClr xmlns:ahyp="http://schemas.microsoft.com/office/drawing/2018/hyperlinkcolor" val="tx"/>
                    </a:ext>
                  </a:extLst>
                </a:hlinkClick>
              </a:rPr>
              <a:t>formulations</a:t>
            </a: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lvl="4" indent="-285750">
              <a:lnSpc>
                <a:spcPct val="150000"/>
              </a:lnSpc>
              <a:buClrTx/>
              <a:buFont typeface="Arial" panose="020B0604020202020204" pitchFamily="34" charset="0"/>
              <a:buChar char="•"/>
            </a:pP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3">
                  <a:extLst>
                    <a:ext uri="{A12FA001-AC4F-418D-AE19-62706E023703}">
                      <ahyp:hlinkClr xmlns:ahyp="http://schemas.microsoft.com/office/drawing/2018/hyperlinkcolor" val="tx"/>
                    </a:ext>
                  </a:extLst>
                </a:hlinkClick>
              </a:rPr>
              <a:t>Numerical</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3">
                  <a:extLst>
                    <a:ext uri="{A12FA001-AC4F-418D-AE19-62706E023703}">
                      <ahyp:hlinkClr xmlns:ahyp="http://schemas.microsoft.com/office/drawing/2018/hyperlinkcolor" val="tx"/>
                    </a:ext>
                  </a:extLst>
                </a:hlinkClick>
              </a:rPr>
              <a:t> </a:t>
            </a: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3">
                  <a:extLst>
                    <a:ext uri="{A12FA001-AC4F-418D-AE19-62706E023703}">
                      <ahyp:hlinkClr xmlns:ahyp="http://schemas.microsoft.com/office/drawing/2018/hyperlinkcolor" val="tx"/>
                    </a:ext>
                  </a:extLst>
                </a:hlinkClick>
              </a:rPr>
              <a:t>integration</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3">
                  <a:extLst>
                    <a:ext uri="{A12FA001-AC4F-418D-AE19-62706E023703}">
                      <ahyp:hlinkClr xmlns:ahyp="http://schemas.microsoft.com/office/drawing/2018/hyperlinkcolor" val="tx"/>
                    </a:ext>
                  </a:extLst>
                </a:hlinkClick>
              </a:rPr>
              <a:t> options</a:t>
            </a: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lvl="4" indent="-285750">
              <a:lnSpc>
                <a:spcPct val="150000"/>
              </a:lnSpc>
              <a:buClrTx/>
              <a:buFont typeface="Arial" panose="020B0604020202020204" pitchFamily="34" charset="0"/>
              <a:buChar char="•"/>
            </a:pP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4">
                  <a:extLst>
                    <a:ext uri="{A12FA001-AC4F-418D-AE19-62706E023703}">
                      <ahyp:hlinkClr xmlns:ahyp="http://schemas.microsoft.com/office/drawing/2018/hyperlinkcolor" val="tx"/>
                    </a:ext>
                  </a:extLst>
                </a:hlinkClick>
              </a:rPr>
              <a:t>Massimo’s</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4">
                  <a:extLst>
                    <a:ext uri="{A12FA001-AC4F-418D-AE19-62706E023703}">
                      <ahyp:hlinkClr xmlns:ahyp="http://schemas.microsoft.com/office/drawing/2018/hyperlinkcolor" val="tx"/>
                    </a:ext>
                  </a:extLst>
                </a:hlinkClick>
              </a:rPr>
              <a:t> </a:t>
            </a:r>
            <a:r>
              <a:rPr lang="it-IT" sz="1100" dirty="0" err="1">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4">
                  <a:extLst>
                    <a:ext uri="{A12FA001-AC4F-418D-AE19-62706E023703}">
                      <ahyp:hlinkClr xmlns:ahyp="http://schemas.microsoft.com/office/drawing/2018/hyperlinkcolor" val="tx"/>
                    </a:ext>
                  </a:extLst>
                </a:hlinkClick>
              </a:rPr>
              <a:t>OpenSees</a:t>
            </a:r>
            <a:r>
              <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hlinkClick r:id="rId14">
                  <a:extLst>
                    <a:ext uri="{A12FA001-AC4F-418D-AE19-62706E023703}">
                      <ahyp:hlinkClr xmlns:ahyp="http://schemas.microsoft.com/office/drawing/2018/hyperlinkcolor" val="tx"/>
                    </a:ext>
                  </a:extLst>
                </a:hlinkClick>
              </a:rPr>
              <a:t> support group</a:t>
            </a: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lvl="4" indent="-285750">
              <a:lnSpc>
                <a:spcPct val="150000"/>
              </a:lnSpc>
              <a:buClrTx/>
              <a:buFont typeface="Arial" panose="020B0604020202020204" pitchFamily="34" charset="0"/>
              <a:buChar char="•"/>
            </a:pP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85750" lvl="4" indent="-285750">
              <a:lnSpc>
                <a:spcPct val="150000"/>
              </a:lnSpc>
              <a:buClrTx/>
              <a:buFont typeface="Arial" panose="020B0604020202020204" pitchFamily="34" charset="0"/>
              <a:buChar char="•"/>
            </a:pPr>
            <a:endParaRPr lang="it-IT" sz="11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Segnaposto testo 3">
            <a:extLst>
              <a:ext uri="{FF2B5EF4-FFF2-40B4-BE49-F238E27FC236}">
                <a16:creationId xmlns:a16="http://schemas.microsoft.com/office/drawing/2014/main" id="{2D648361-1132-4A04-AB18-82C959E2FDB2}"/>
              </a:ext>
            </a:extLst>
          </p:cNvPr>
          <p:cNvSpPr txBox="1">
            <a:spLocks/>
          </p:cNvSpPr>
          <p:nvPr/>
        </p:nvSpPr>
        <p:spPr>
          <a:xfrm>
            <a:off x="286624" y="632336"/>
            <a:ext cx="4117813" cy="423438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5"/>
              </a:rPr>
              <a:t>Official</a:t>
            </a:r>
            <a:r>
              <a:rPr lang="it-IT" sz="1100" dirty="0">
                <a:solidFill>
                  <a:schemeClr val="tx1"/>
                </a:solidFill>
                <a:latin typeface="+mn-lt"/>
                <a:ea typeface="Open Sans" panose="020B0606030504020204" pitchFamily="34" charset="0"/>
                <a:cs typeface="Open Sans" panose="020B0606030504020204" pitchFamily="34" charset="0"/>
                <a:hlinkClick r:id="rId15"/>
              </a:rPr>
              <a:t> </a:t>
            </a:r>
            <a:r>
              <a:rPr lang="it-IT" sz="1100" dirty="0" err="1">
                <a:solidFill>
                  <a:schemeClr val="tx1"/>
                </a:solidFill>
                <a:latin typeface="+mn-lt"/>
                <a:ea typeface="Open Sans" panose="020B0606030504020204" pitchFamily="34" charset="0"/>
                <a:cs typeface="Open Sans" panose="020B0606030504020204" pitchFamily="34" charset="0"/>
                <a:hlinkClick r:id="rId15"/>
              </a:rPr>
              <a:t>webpage</a:t>
            </a:r>
            <a:r>
              <a:rPr lang="it-IT" sz="1100" dirty="0">
                <a:solidFill>
                  <a:schemeClr val="tx1"/>
                </a:solidFill>
                <a:latin typeface="+mn-lt"/>
                <a:ea typeface="Open Sans" panose="020B0606030504020204" pitchFamily="34" charset="0"/>
                <a:cs typeface="Open Sans" panose="020B0606030504020204" pitchFamily="34" charset="0"/>
                <a:hlinkClick r:id="rId15"/>
              </a:rPr>
              <a:t> </a:t>
            </a:r>
            <a:endParaRPr lang="it-IT" sz="1100" dirty="0">
              <a:solidFill>
                <a:schemeClr val="tx1"/>
              </a:solidFill>
              <a:latin typeface="+mn-lt"/>
              <a:ea typeface="Open Sans" panose="020B0606030504020204" pitchFamily="34" charset="0"/>
              <a:cs typeface="Open Sans" panose="020B0606030504020204" pitchFamily="34" charset="0"/>
              <a:hlinkClick r:id="rId16"/>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7"/>
              </a:rPr>
              <a:t>OpenSees</a:t>
            </a:r>
            <a:r>
              <a:rPr lang="it-IT" sz="1100" dirty="0">
                <a:solidFill>
                  <a:schemeClr val="tx1"/>
                </a:solidFill>
                <a:latin typeface="+mn-lt"/>
                <a:ea typeface="Open Sans" panose="020B0606030504020204" pitchFamily="34" charset="0"/>
                <a:cs typeface="Open Sans" panose="020B0606030504020204" pitchFamily="34" charset="0"/>
                <a:hlinkClick r:id="rId17"/>
              </a:rPr>
              <a:t> Manual</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8"/>
              </a:rPr>
              <a:t>GitHub </a:t>
            </a:r>
            <a:r>
              <a:rPr lang="it-IT" sz="1100" dirty="0" err="1">
                <a:solidFill>
                  <a:schemeClr val="tx1"/>
                </a:solidFill>
                <a:latin typeface="+mn-lt"/>
                <a:ea typeface="Open Sans" panose="020B0606030504020204" pitchFamily="34" charset="0"/>
                <a:cs typeface="Open Sans" panose="020B0606030504020204" pitchFamily="34" charset="0"/>
                <a:hlinkClick r:id="rId18"/>
              </a:rPr>
              <a:t>documentation</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9"/>
              </a:rPr>
              <a:t>OpenSees</a:t>
            </a:r>
            <a:r>
              <a:rPr lang="it-IT" sz="1100" dirty="0">
                <a:solidFill>
                  <a:schemeClr val="tx1"/>
                </a:solidFill>
                <a:latin typeface="+mn-lt"/>
                <a:ea typeface="Open Sans" panose="020B0606030504020204" pitchFamily="34" charset="0"/>
                <a:cs typeface="Open Sans" panose="020B0606030504020204" pitchFamily="34" charset="0"/>
                <a:hlinkClick r:id="rId19"/>
              </a:rPr>
              <a:t> Community</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0"/>
              </a:rPr>
              <a:t>OpenSees</a:t>
            </a:r>
            <a:r>
              <a:rPr lang="it-IT" sz="1100" dirty="0">
                <a:solidFill>
                  <a:schemeClr val="tx1"/>
                </a:solidFill>
                <a:latin typeface="+mn-lt"/>
                <a:ea typeface="Open Sans" panose="020B0606030504020204" pitchFamily="34" charset="0"/>
                <a:cs typeface="Open Sans" panose="020B0606030504020204" pitchFamily="34" charset="0"/>
                <a:hlinkClick r:id="rId20"/>
              </a:rPr>
              <a:t> Facebook</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1"/>
              </a:rPr>
              <a:t>OpenSees</a:t>
            </a:r>
            <a:r>
              <a:rPr lang="it-IT" sz="1100" dirty="0">
                <a:solidFill>
                  <a:schemeClr val="tx1"/>
                </a:solidFill>
                <a:latin typeface="+mn-lt"/>
                <a:ea typeface="Open Sans" panose="020B0606030504020204" pitchFamily="34" charset="0"/>
                <a:cs typeface="Open Sans" panose="020B0606030504020204" pitchFamily="34" charset="0"/>
                <a:hlinkClick r:id="rId21"/>
              </a:rPr>
              <a:t> source code</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22"/>
              </a:rPr>
              <a:t>Basic </a:t>
            </a:r>
            <a:r>
              <a:rPr lang="it-IT" sz="1100" dirty="0" err="1">
                <a:solidFill>
                  <a:schemeClr val="tx1"/>
                </a:solidFill>
                <a:latin typeface="+mn-lt"/>
                <a:ea typeface="Open Sans" panose="020B0606030504020204" pitchFamily="34" charset="0"/>
                <a:cs typeface="Open Sans" panose="020B0606030504020204" pitchFamily="34" charset="0"/>
                <a:hlinkClick r:id="rId22"/>
              </a:rPr>
              <a:t>OpenSees</a:t>
            </a:r>
            <a:r>
              <a:rPr lang="it-IT" sz="1100" dirty="0">
                <a:solidFill>
                  <a:schemeClr val="tx1"/>
                </a:solidFill>
                <a:latin typeface="+mn-lt"/>
                <a:ea typeface="Open Sans" panose="020B0606030504020204" pitchFamily="34" charset="0"/>
                <a:cs typeface="Open Sans" panose="020B0606030504020204" pitchFamily="34" charset="0"/>
                <a:hlinkClick r:id="rId22"/>
              </a:rPr>
              <a:t> </a:t>
            </a:r>
            <a:r>
              <a:rPr lang="it-IT" sz="1100" dirty="0" err="1">
                <a:solidFill>
                  <a:schemeClr val="tx1"/>
                </a:solidFill>
                <a:latin typeface="+mn-lt"/>
                <a:ea typeface="Open Sans" panose="020B0606030504020204" pitchFamily="34" charset="0"/>
                <a:cs typeface="Open Sans" panose="020B0606030504020204" pitchFamily="34" charset="0"/>
                <a:hlinkClick r:id="rId22"/>
              </a:rPr>
              <a:t>Examples</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3"/>
              </a:rPr>
              <a:t>OpenSees</a:t>
            </a:r>
            <a:r>
              <a:rPr lang="it-IT" sz="1100" dirty="0">
                <a:solidFill>
                  <a:schemeClr val="tx1"/>
                </a:solidFill>
                <a:latin typeface="+mn-lt"/>
                <a:ea typeface="Open Sans" panose="020B0606030504020204" pitchFamily="34" charset="0"/>
                <a:cs typeface="Open Sans" panose="020B0606030504020204" pitchFamily="34" charset="0"/>
                <a:hlinkClick r:id="rId23"/>
              </a:rPr>
              <a:t> support group on </a:t>
            </a:r>
            <a:r>
              <a:rPr lang="it-IT" sz="1100" dirty="0" err="1">
                <a:solidFill>
                  <a:schemeClr val="tx1"/>
                </a:solidFill>
                <a:latin typeface="+mn-lt"/>
                <a:ea typeface="Open Sans" panose="020B0606030504020204" pitchFamily="34" charset="0"/>
                <a:cs typeface="Open Sans" panose="020B0606030504020204" pitchFamily="34" charset="0"/>
                <a:hlinkClick r:id="rId23"/>
              </a:rPr>
              <a:t>youtube</a:t>
            </a:r>
            <a:r>
              <a:rPr lang="it-IT" sz="1100" dirty="0">
                <a:solidFill>
                  <a:schemeClr val="tx1"/>
                </a:solidFill>
                <a:latin typeface="+mn-lt"/>
                <a:ea typeface="Open Sans" panose="020B0606030504020204" pitchFamily="34" charset="0"/>
                <a:cs typeface="Open Sans" panose="020B0606030504020204" pitchFamily="34" charset="0"/>
                <a:hlinkClick r:id="rId23"/>
              </a:rPr>
              <a:t> </a:t>
            </a:r>
            <a:endParaRPr lang="it-IT" sz="1100" dirty="0">
              <a:solidFill>
                <a:schemeClr val="tx1"/>
              </a:solidFill>
              <a:latin typeface="+mn-lt"/>
              <a:ea typeface="Open Sans" panose="020B0606030504020204" pitchFamily="34" charset="0"/>
              <a:cs typeface="Open Sans" panose="020B0606030504020204" pitchFamily="34" charset="0"/>
            </a:endParaRPr>
          </a:p>
          <a:p>
            <a:pPr marL="266700">
              <a:lnSpc>
                <a:spcPct val="150000"/>
              </a:lnSpc>
              <a:buClr>
                <a:schemeClr val="accent4">
                  <a:lumMod val="60000"/>
                  <a:lumOff val="40000"/>
                </a:schemeClr>
              </a:buClr>
            </a:pPr>
            <a:r>
              <a:rPr lang="it-IT" sz="1000" i="1" dirty="0">
                <a:solidFill>
                  <a:schemeClr val="tx1"/>
                </a:solidFill>
                <a:latin typeface="+mn-lt"/>
                <a:ea typeface="Open Sans" panose="020B0606030504020204" pitchFamily="34" charset="0"/>
                <a:cs typeface="Open Sans" panose="020B0606030504020204" pitchFamily="34" charset="0"/>
              </a:rPr>
              <a:t>(to </a:t>
            </a:r>
            <a:r>
              <a:rPr lang="it-IT" sz="1000" i="1" dirty="0" err="1">
                <a:solidFill>
                  <a:schemeClr val="tx1"/>
                </a:solidFill>
                <a:latin typeface="+mn-lt"/>
                <a:ea typeface="Open Sans" panose="020B0606030504020204" pitchFamily="34" charset="0"/>
                <a:cs typeface="Open Sans" panose="020B0606030504020204" pitchFamily="34" charset="0"/>
              </a:rPr>
              <a:t>get</a:t>
            </a:r>
            <a:r>
              <a:rPr lang="it-IT" sz="1000" i="1" dirty="0">
                <a:solidFill>
                  <a:schemeClr val="tx1"/>
                </a:solidFill>
                <a:latin typeface="+mn-lt"/>
                <a:ea typeface="Open Sans" panose="020B0606030504020204" pitchFamily="34" charset="0"/>
                <a:cs typeface="Open Sans" panose="020B0606030504020204" pitchFamily="34" charset="0"/>
              </a:rPr>
              <a:t> in </a:t>
            </a:r>
            <a:r>
              <a:rPr lang="it-IT" sz="1000" i="1" dirty="0" err="1">
                <a:solidFill>
                  <a:schemeClr val="tx1"/>
                </a:solidFill>
                <a:latin typeface="+mn-lt"/>
                <a:ea typeface="Open Sans" panose="020B0606030504020204" pitchFamily="34" charset="0"/>
                <a:cs typeface="Open Sans" panose="020B0606030504020204" pitchFamily="34" charset="0"/>
              </a:rPr>
              <a:t>send</a:t>
            </a:r>
            <a:r>
              <a:rPr lang="it-IT" sz="1000" i="1" dirty="0">
                <a:solidFill>
                  <a:schemeClr val="tx1"/>
                </a:solidFill>
                <a:latin typeface="+mn-lt"/>
                <a:ea typeface="Open Sans" panose="020B0606030504020204" pitchFamily="34" charset="0"/>
                <a:cs typeface="Open Sans" panose="020B0606030504020204" pitchFamily="34" charset="0"/>
              </a:rPr>
              <a:t> an email to </a:t>
            </a:r>
            <a:r>
              <a:rPr lang="en-GB" sz="1000" b="0" i="1" u="none" strike="noStrike" dirty="0">
                <a:effectLst/>
                <a:latin typeface="+mn-lt"/>
                <a:ea typeface="Open Sans" panose="020B0606030504020204" pitchFamily="34" charset="0"/>
                <a:cs typeface="Open Sans" panose="020B0606030504020204" pitchFamily="34" charset="0"/>
                <a:hlinkClick r:id="rId24"/>
              </a:rPr>
              <a:t>pchi893@aucklanduni.ac.nz</a:t>
            </a:r>
            <a:r>
              <a:rPr lang="en-GB" sz="1000" b="0" i="1" u="none" strike="noStrike" dirty="0">
                <a:effectLst/>
                <a:latin typeface="+mn-lt"/>
                <a:ea typeface="Open Sans" panose="020B0606030504020204" pitchFamily="34" charset="0"/>
                <a:cs typeface="Open Sans" panose="020B0606030504020204" pitchFamily="34" charset="0"/>
              </a:rPr>
              <a:t>)</a:t>
            </a:r>
            <a:endParaRPr lang="it-IT" sz="1000" i="1"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5"/>
              </a:rPr>
              <a:t>Silvia </a:t>
            </a:r>
            <a:r>
              <a:rPr lang="en-GB" sz="1100" dirty="0" err="1">
                <a:solidFill>
                  <a:schemeClr val="tx1"/>
                </a:solidFill>
                <a:latin typeface="+mn-lt"/>
                <a:ea typeface="Open Sans" panose="020B0606030504020204" pitchFamily="34" charset="0"/>
                <a:cs typeface="Open Sans" panose="020B0606030504020204" pitchFamily="34" charset="0"/>
                <a:hlinkClick r:id="rId25"/>
              </a:rPr>
              <a:t>Mazzoni’s</a:t>
            </a:r>
            <a:r>
              <a:rPr lang="en-GB" sz="1100" dirty="0">
                <a:solidFill>
                  <a:schemeClr val="tx1"/>
                </a:solidFill>
                <a:latin typeface="+mn-lt"/>
                <a:ea typeface="Open Sans" panose="020B0606030504020204" pitchFamily="34" charset="0"/>
                <a:cs typeface="Open Sans" panose="020B0606030504020204" pitchFamily="34" charset="0"/>
                <a:hlinkClick r:id="rId25"/>
              </a:rPr>
              <a:t> site</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6"/>
              </a:rPr>
              <a:t>Michael Scott blog</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latin typeface="Open Sans" panose="020B0606030504020204" pitchFamily="34" charset="0"/>
                <a:ea typeface="Open Sans" panose="020B0606030504020204" pitchFamily="34" charset="0"/>
                <a:cs typeface="Open Sans" panose="020B0606030504020204" pitchFamily="34" charset="0"/>
                <a:hlinkClick r:id="rId27"/>
              </a:rPr>
              <a:t>STKO purchase page</a:t>
            </a:r>
            <a:endParaRPr lang="en-US" sz="110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8"/>
              </a:rPr>
              <a:t>NAFEMS</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9"/>
              </a:rPr>
              <a:t>STKO Manual</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0"/>
              </a:rPr>
              <a:t>Tutorial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30"/>
              </a:rPr>
              <a:t>videos</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endParaRPr lang="en-GB" sz="1100" b="0" i="0" dirty="0">
              <a:solidFill>
                <a:schemeClr val="tx1"/>
              </a:solidFill>
              <a:effectLst/>
              <a:latin typeface="+mn-lt"/>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68261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80FBD931-18FA-4DB1-ACFC-D840B9CA7E93}"/>
              </a:ext>
            </a:extLst>
          </p:cNvPr>
          <p:cNvSpPr>
            <a:spLocks noGrp="1"/>
          </p:cNvSpPr>
          <p:nvPr>
            <p:ph type="ctrTitle"/>
          </p:nvPr>
        </p:nvSpPr>
        <p:spPr>
          <a:xfrm>
            <a:off x="240030" y="1525942"/>
            <a:ext cx="5566410" cy="901309"/>
          </a:xfrm>
        </p:spPr>
        <p:txBody>
          <a:bodyPr/>
          <a:lstStyle/>
          <a:p>
            <a:pPr marL="92075"/>
            <a:r>
              <a:rPr lang="it-IT" dirty="0">
                <a:solidFill>
                  <a:schemeClr val="bg1"/>
                </a:solidFill>
              </a:rPr>
              <a:t>Thank </a:t>
            </a:r>
            <a:r>
              <a:rPr lang="it-IT" dirty="0" err="1">
                <a:solidFill>
                  <a:schemeClr val="bg1"/>
                </a:solidFill>
              </a:rPr>
              <a:t>you</a:t>
            </a:r>
            <a:r>
              <a:rPr lang="it-IT" dirty="0">
                <a:solidFill>
                  <a:schemeClr val="bg1"/>
                </a:solidFill>
              </a:rPr>
              <a:t> for </a:t>
            </a:r>
            <a:r>
              <a:rPr lang="it-IT" dirty="0" err="1">
                <a:solidFill>
                  <a:schemeClr val="bg1"/>
                </a:solidFill>
              </a:rPr>
              <a:t>your</a:t>
            </a:r>
            <a:r>
              <a:rPr lang="it-IT" dirty="0">
                <a:solidFill>
                  <a:schemeClr val="bg1"/>
                </a:solidFill>
              </a:rPr>
              <a:t> </a:t>
            </a:r>
            <a:r>
              <a:rPr lang="it-IT" dirty="0" err="1">
                <a:solidFill>
                  <a:schemeClr val="bg1"/>
                </a:solidFill>
              </a:rPr>
              <a:t>attention</a:t>
            </a:r>
            <a:r>
              <a:rPr lang="it-IT" dirty="0">
                <a:solidFill>
                  <a:schemeClr val="bg1"/>
                </a:solidFill>
              </a:rPr>
              <a:t>!</a:t>
            </a:r>
            <a:endParaRPr lang="en-GB" dirty="0">
              <a:solidFill>
                <a:schemeClr val="bg1"/>
              </a:solidFill>
            </a:endParaRPr>
          </a:p>
        </p:txBody>
      </p:sp>
      <p:sp>
        <p:nvSpPr>
          <p:cNvPr id="6" name="CasellaDiTesto 5">
            <a:extLst>
              <a:ext uri="{FF2B5EF4-FFF2-40B4-BE49-F238E27FC236}">
                <a16:creationId xmlns:a16="http://schemas.microsoft.com/office/drawing/2014/main" id="{24E64E11-E790-4C8C-BAC8-2A76479AEE1A}"/>
              </a:ext>
            </a:extLst>
          </p:cNvPr>
          <p:cNvSpPr txBox="1"/>
          <p:nvPr/>
        </p:nvSpPr>
        <p:spPr>
          <a:xfrm>
            <a:off x="6507480" y="587529"/>
            <a:ext cx="2964180" cy="738664"/>
          </a:xfrm>
          <a:prstGeom prst="rect">
            <a:avLst/>
          </a:prstGeom>
          <a:noFill/>
        </p:spPr>
        <p:txBody>
          <a:bodyPr wrap="square" rtlCol="0">
            <a:spAutoFit/>
          </a:bodyPr>
          <a:lstStyle/>
          <a:p>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Following:</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Q/A Session</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Dive into the </a:t>
            </a:r>
            <a:r>
              <a:rPr lang="en-US" i="1" dirty="0">
                <a:solidFill>
                  <a:srgbClr val="1CA6DF"/>
                </a:solidFill>
                <a:latin typeface="Open Sans" panose="020B06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forum</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GB"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CasellaDiTesto 2">
            <a:extLst>
              <a:ext uri="{FF2B5EF4-FFF2-40B4-BE49-F238E27FC236}">
                <a16:creationId xmlns:a16="http://schemas.microsoft.com/office/drawing/2014/main" id="{CF4F163B-D7CC-4031-A5EC-5C7780905B28}"/>
              </a:ext>
            </a:extLst>
          </p:cNvPr>
          <p:cNvSpPr txBox="1"/>
          <p:nvPr/>
        </p:nvSpPr>
        <p:spPr>
          <a:xfrm>
            <a:off x="148590" y="4331970"/>
            <a:ext cx="2476500" cy="600164"/>
          </a:xfrm>
          <a:prstGeom prst="rect">
            <a:avLst/>
          </a:prstGeom>
          <a:noFill/>
        </p:spPr>
        <p:txBody>
          <a:bodyPr wrap="square" rtlCol="0">
            <a:spAutoFit/>
          </a:bodyPr>
          <a:lstStyle/>
          <a:p>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rPr>
              <a:t>Graphics credits:</a:t>
            </a:r>
          </a:p>
          <a:p>
            <a:r>
              <a:rPr lang="it-IT"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Slidecarnival</a:t>
            </a:r>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 </a:t>
            </a:r>
            <a:endPar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GB"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5" action="ppaction://hlinkfile">
                  <a:extLst>
                    <a:ext uri="{A12FA001-AC4F-418D-AE19-62706E023703}">
                      <ahyp:hlinkClr xmlns:ahyp="http://schemas.microsoft.com/office/drawing/2018/hyperlinkcolor" val="tx"/>
                    </a:ext>
                  </a:extLst>
                </a:hlinkClick>
              </a:rPr>
              <a:t>Freepick</a:t>
            </a:r>
            <a:endParaRPr lang="en-GB"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87107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51">
            <a:extLst>
              <a:ext uri="{FF2B5EF4-FFF2-40B4-BE49-F238E27FC236}">
                <a16:creationId xmlns:a16="http://schemas.microsoft.com/office/drawing/2014/main" id="{BA526A1D-5F63-467F-B71B-3C16F1E4E980}"/>
              </a:ext>
            </a:extLst>
          </p:cNvPr>
          <p:cNvSpPr/>
          <p:nvPr/>
        </p:nvSpPr>
        <p:spPr>
          <a:xfrm>
            <a:off x="5954561" y="949858"/>
            <a:ext cx="1705901" cy="470975"/>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5" name="TextBox 4">
            <a:extLst>
              <a:ext uri="{FF2B5EF4-FFF2-40B4-BE49-F238E27FC236}">
                <a16:creationId xmlns:a16="http://schemas.microsoft.com/office/drawing/2014/main" id="{CFE449C7-1B47-466A-A6E5-AE59B506F78A}"/>
              </a:ext>
            </a:extLst>
          </p:cNvPr>
          <p:cNvSpPr txBox="1"/>
          <p:nvPr/>
        </p:nvSpPr>
        <p:spPr>
          <a:xfrm>
            <a:off x="2427696" y="4341879"/>
            <a:ext cx="2636449" cy="338554"/>
          </a:xfrm>
          <a:prstGeom prst="rect">
            <a:avLst/>
          </a:prstGeom>
        </p:spPr>
        <p:txBody>
          <a:bodyPr wrap="square">
            <a:spAutoFit/>
          </a:bodyPr>
          <a:lstStyle>
            <a:defPPr marR="0" lvl="0" algn="l" rtl="0">
              <a:lnSpc>
                <a:spcPct val="100000"/>
              </a:lnSpc>
              <a:spcBef>
                <a:spcPts val="0"/>
              </a:spcBef>
              <a:spcAft>
                <a:spcPts val="0"/>
              </a:spcAft>
              <a:defRPr/>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provide the solution</a:t>
            </a:r>
            <a:endParaRPr lang="en-US" dirty="0"/>
          </a:p>
        </p:txBody>
      </p:sp>
      <p:sp>
        <p:nvSpPr>
          <p:cNvPr id="6" name="TextBox 5">
            <a:extLst>
              <a:ext uri="{FF2B5EF4-FFF2-40B4-BE49-F238E27FC236}">
                <a16:creationId xmlns:a16="http://schemas.microsoft.com/office/drawing/2014/main" id="{655FFC12-51A9-4DBF-8661-B261C523C119}"/>
              </a:ext>
            </a:extLst>
          </p:cNvPr>
          <p:cNvSpPr txBox="1"/>
          <p:nvPr/>
        </p:nvSpPr>
        <p:spPr>
          <a:xfrm>
            <a:off x="191695" y="1981971"/>
            <a:ext cx="2099076" cy="584775"/>
          </a:xfrm>
          <a:prstGeom prst="rect">
            <a:avLst/>
          </a:prstGeom>
        </p:spPr>
        <p:txBody>
          <a:bodyPr wrap="square">
            <a:spAutoFit/>
          </a:bodyPr>
          <a:lstStyle>
            <a:defPPr marR="0" lvl="0" algn="l" rtl="0">
              <a:lnSpc>
                <a:spcPct val="100000"/>
              </a:lnSpc>
              <a:spcBef>
                <a:spcPts val="0"/>
              </a:spcBef>
              <a:spcAft>
                <a:spcPts val="0"/>
              </a:spcAft>
              <a:defRPr/>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numbers </a:t>
            </a:r>
          </a:p>
          <a:p>
            <a:r>
              <a:rPr lang="en-GB" dirty="0"/>
              <a:t>the </a:t>
            </a:r>
            <a:r>
              <a:rPr lang="en-GB" dirty="0" err="1"/>
              <a:t>dof</a:t>
            </a:r>
            <a:endParaRPr lang="en-US" dirty="0"/>
          </a:p>
        </p:txBody>
      </p:sp>
      <p:sp>
        <p:nvSpPr>
          <p:cNvPr id="7" name="TextBox 6">
            <a:extLst>
              <a:ext uri="{FF2B5EF4-FFF2-40B4-BE49-F238E27FC236}">
                <a16:creationId xmlns:a16="http://schemas.microsoft.com/office/drawing/2014/main" id="{4F9D4156-880D-48AF-B6A0-29844F4577D3}"/>
              </a:ext>
            </a:extLst>
          </p:cNvPr>
          <p:cNvSpPr txBox="1"/>
          <p:nvPr/>
        </p:nvSpPr>
        <p:spPr>
          <a:xfrm>
            <a:off x="896257" y="3084257"/>
            <a:ext cx="2615664" cy="584775"/>
          </a:xfrm>
          <a:prstGeom prst="rect">
            <a:avLst/>
          </a:prstGeom>
        </p:spPr>
        <p:txBody>
          <a:bodyPr wrap="square">
            <a:spAutoFit/>
          </a:bodyPr>
          <a:lstStyle>
            <a:defPPr marR="0" lvl="0" algn="l" rtl="0">
              <a:lnSpc>
                <a:spcPct val="100000"/>
              </a:lnSpc>
              <a:spcBef>
                <a:spcPts val="0"/>
              </a:spcBef>
              <a:spcAft>
                <a:spcPts val="0"/>
              </a:spcAft>
              <a:defRPr/>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determines the next time step for an analysis</a:t>
            </a:r>
            <a:endParaRPr lang="en-US" dirty="0"/>
          </a:p>
        </p:txBody>
      </p:sp>
      <p:sp>
        <p:nvSpPr>
          <p:cNvPr id="8" name="TextBox 7">
            <a:extLst>
              <a:ext uri="{FF2B5EF4-FFF2-40B4-BE49-F238E27FC236}">
                <a16:creationId xmlns:a16="http://schemas.microsoft.com/office/drawing/2014/main" id="{6B3BBEA7-431B-4247-B766-EF1509B09A90}"/>
              </a:ext>
            </a:extLst>
          </p:cNvPr>
          <p:cNvSpPr txBox="1"/>
          <p:nvPr/>
        </p:nvSpPr>
        <p:spPr>
          <a:xfrm>
            <a:off x="1716515" y="3664618"/>
            <a:ext cx="2581566" cy="584775"/>
          </a:xfrm>
          <a:prstGeom prst="rect">
            <a:avLst/>
          </a:prstGeom>
        </p:spPr>
        <p:txBody>
          <a:bodyPr wrap="square">
            <a:spAutoFit/>
          </a:bodyPr>
          <a:lstStyle>
            <a:defPPr marR="0" lvl="0" algn="l" rtl="0">
              <a:lnSpc>
                <a:spcPct val="100000"/>
              </a:lnSpc>
              <a:spcBef>
                <a:spcPts val="0"/>
              </a:spcBef>
              <a:spcAft>
                <a:spcPts val="0"/>
              </a:spcAft>
              <a:defRPr/>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1">
                    <a:lumMod val="85000"/>
                  </a:schemeClr>
                </a:solidFill>
              </a:rPr>
              <a:t>iterates from the last time step to the current </a:t>
            </a:r>
            <a:endParaRPr lang="en-US" dirty="0">
              <a:solidFill>
                <a:schemeClr val="bg1">
                  <a:lumMod val="85000"/>
                </a:schemeClr>
              </a:solidFill>
            </a:endParaRPr>
          </a:p>
        </p:txBody>
      </p:sp>
      <p:sp>
        <p:nvSpPr>
          <p:cNvPr id="9" name="TextBox 8">
            <a:extLst>
              <a:ext uri="{FF2B5EF4-FFF2-40B4-BE49-F238E27FC236}">
                <a16:creationId xmlns:a16="http://schemas.microsoft.com/office/drawing/2014/main" id="{1B7F2BA2-493C-4533-BAB9-BF98D88DBA1C}"/>
              </a:ext>
            </a:extLst>
          </p:cNvPr>
          <p:cNvSpPr txBox="1"/>
          <p:nvPr/>
        </p:nvSpPr>
        <p:spPr>
          <a:xfrm>
            <a:off x="610632" y="2549370"/>
            <a:ext cx="2663125" cy="584775"/>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tests the convergence </a:t>
            </a:r>
          </a:p>
          <a:p>
            <a:r>
              <a:rPr lang="en-GB" dirty="0"/>
              <a:t>of the solution</a:t>
            </a:r>
            <a:endParaRPr lang="en-US" dirty="0"/>
          </a:p>
        </p:txBody>
      </p:sp>
      <p:sp>
        <p:nvSpPr>
          <p:cNvPr id="10" name="TextBox 9">
            <a:extLst>
              <a:ext uri="{FF2B5EF4-FFF2-40B4-BE49-F238E27FC236}">
                <a16:creationId xmlns:a16="http://schemas.microsoft.com/office/drawing/2014/main" id="{26C00788-E2CE-4D3F-B707-1258298CDBC5}"/>
              </a:ext>
            </a:extLst>
          </p:cNvPr>
          <p:cNvSpPr txBox="1"/>
          <p:nvPr/>
        </p:nvSpPr>
        <p:spPr>
          <a:xfrm>
            <a:off x="183762" y="1429708"/>
            <a:ext cx="1409540" cy="584775"/>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handles the constraints</a:t>
            </a:r>
            <a:endParaRPr lang="en-US" dirty="0"/>
          </a:p>
        </p:txBody>
      </p:sp>
      <p:sp>
        <p:nvSpPr>
          <p:cNvPr id="11" name="TextBox 10">
            <a:extLst>
              <a:ext uri="{FF2B5EF4-FFF2-40B4-BE49-F238E27FC236}">
                <a16:creationId xmlns:a16="http://schemas.microsoft.com/office/drawing/2014/main" id="{4658E049-A21C-45A4-A4D3-072BDD18EE79}"/>
              </a:ext>
            </a:extLst>
          </p:cNvPr>
          <p:cNvSpPr txBox="1"/>
          <p:nvPr/>
        </p:nvSpPr>
        <p:spPr>
          <a:xfrm>
            <a:off x="5523601" y="599980"/>
            <a:ext cx="2875466" cy="338554"/>
          </a:xfrm>
          <a:prstGeom prst="rect">
            <a:avLst/>
          </a:prstGeom>
        </p:spPr>
        <p:txBody>
          <a:bodyPr wrap="square">
            <a:spAutoFit/>
          </a:bodyPr>
          <a:lstStyle>
            <a:defPPr marR="0" lvl="0" algn="l" rtl="0">
              <a:lnSpc>
                <a:spcPct val="100000"/>
              </a:lnSpc>
              <a:spcBef>
                <a:spcPts val="0"/>
              </a:spcBef>
              <a:spcAft>
                <a:spcPts val="0"/>
              </a:spcAft>
              <a:defRPr/>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defines the type of analysis</a:t>
            </a:r>
            <a:endParaRPr lang="en-US" dirty="0"/>
          </a:p>
        </p:txBody>
      </p:sp>
      <p:sp>
        <p:nvSpPr>
          <p:cNvPr id="12" name="Triangolo isoscele 50">
            <a:extLst>
              <a:ext uri="{FF2B5EF4-FFF2-40B4-BE49-F238E27FC236}">
                <a16:creationId xmlns:a16="http://schemas.microsoft.com/office/drawing/2014/main" id="{42782AFB-30B2-45D3-93FB-D723C6528415}"/>
              </a:ext>
            </a:extLst>
          </p:cNvPr>
          <p:cNvSpPr/>
          <p:nvPr/>
        </p:nvSpPr>
        <p:spPr>
          <a:xfrm rot="10800000">
            <a:off x="3835682" y="2602073"/>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ttangolo 51">
            <a:extLst>
              <a:ext uri="{FF2B5EF4-FFF2-40B4-BE49-F238E27FC236}">
                <a16:creationId xmlns:a16="http://schemas.microsoft.com/office/drawing/2014/main" id="{9D6E9FF3-4765-4525-82F0-A7141C47F941}"/>
              </a:ext>
            </a:extLst>
          </p:cNvPr>
          <p:cNvSpPr/>
          <p:nvPr/>
        </p:nvSpPr>
        <p:spPr>
          <a:xfrm>
            <a:off x="3165198" y="2602073"/>
            <a:ext cx="862632" cy="470975"/>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4" name="Triangolo isoscele 74">
            <a:extLst>
              <a:ext uri="{FF2B5EF4-FFF2-40B4-BE49-F238E27FC236}">
                <a16:creationId xmlns:a16="http://schemas.microsoft.com/office/drawing/2014/main" id="{201C637C-8417-4A7E-8085-D31FDD754BC7}"/>
              </a:ext>
            </a:extLst>
          </p:cNvPr>
          <p:cNvSpPr/>
          <p:nvPr/>
        </p:nvSpPr>
        <p:spPr>
          <a:xfrm>
            <a:off x="2970377" y="2602070"/>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laborazione 13">
            <a:extLst>
              <a:ext uri="{FF2B5EF4-FFF2-40B4-BE49-F238E27FC236}">
                <a16:creationId xmlns:a16="http://schemas.microsoft.com/office/drawing/2014/main" id="{7000405F-A6BF-4198-8898-2BF4857AE39B}"/>
              </a:ext>
            </a:extLst>
          </p:cNvPr>
          <p:cNvSpPr/>
          <p:nvPr/>
        </p:nvSpPr>
        <p:spPr>
          <a:xfrm>
            <a:off x="3013607" y="2639337"/>
            <a:ext cx="1199144" cy="383547"/>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CTest</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6" name="Triangolo isoscele 50">
            <a:extLst>
              <a:ext uri="{FF2B5EF4-FFF2-40B4-BE49-F238E27FC236}">
                <a16:creationId xmlns:a16="http://schemas.microsoft.com/office/drawing/2014/main" id="{913B2631-FB65-49D0-9225-BDC340C0514F}"/>
              </a:ext>
            </a:extLst>
          </p:cNvPr>
          <p:cNvSpPr/>
          <p:nvPr/>
        </p:nvSpPr>
        <p:spPr>
          <a:xfrm rot="10800000">
            <a:off x="5113090" y="3131534"/>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ttangolo 51">
            <a:extLst>
              <a:ext uri="{FF2B5EF4-FFF2-40B4-BE49-F238E27FC236}">
                <a16:creationId xmlns:a16="http://schemas.microsoft.com/office/drawing/2014/main" id="{2C546A53-073E-4B02-A75F-97D217A965C8}"/>
              </a:ext>
            </a:extLst>
          </p:cNvPr>
          <p:cNvSpPr/>
          <p:nvPr/>
        </p:nvSpPr>
        <p:spPr>
          <a:xfrm>
            <a:off x="3598053" y="3131534"/>
            <a:ext cx="1705901" cy="470975"/>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8" name="Triangolo isoscele 74">
            <a:extLst>
              <a:ext uri="{FF2B5EF4-FFF2-40B4-BE49-F238E27FC236}">
                <a16:creationId xmlns:a16="http://schemas.microsoft.com/office/drawing/2014/main" id="{8973AD26-CD4C-4A91-8F57-7357B4462CD2}"/>
              </a:ext>
            </a:extLst>
          </p:cNvPr>
          <p:cNvSpPr/>
          <p:nvPr/>
        </p:nvSpPr>
        <p:spPr>
          <a:xfrm>
            <a:off x="3403233" y="3131531"/>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Elaborazione 13">
            <a:extLst>
              <a:ext uri="{FF2B5EF4-FFF2-40B4-BE49-F238E27FC236}">
                <a16:creationId xmlns:a16="http://schemas.microsoft.com/office/drawing/2014/main" id="{FEDF185F-65DB-4857-9C23-84B2AC657F37}"/>
              </a:ext>
            </a:extLst>
          </p:cNvPr>
          <p:cNvSpPr/>
          <p:nvPr/>
        </p:nvSpPr>
        <p:spPr>
          <a:xfrm>
            <a:off x="3604113" y="3096164"/>
            <a:ext cx="1754205" cy="54170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SolnAlgorithm</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0" name="Triangolo isoscele 50">
            <a:extLst>
              <a:ext uri="{FF2B5EF4-FFF2-40B4-BE49-F238E27FC236}">
                <a16:creationId xmlns:a16="http://schemas.microsoft.com/office/drawing/2014/main" id="{2B34840E-C394-43A8-8C0B-845AA2435F47}"/>
              </a:ext>
            </a:extLst>
          </p:cNvPr>
          <p:cNvSpPr/>
          <p:nvPr/>
        </p:nvSpPr>
        <p:spPr>
          <a:xfrm rot="10800000">
            <a:off x="5920687" y="3714924"/>
            <a:ext cx="390047" cy="470974"/>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ttangolo 51">
            <a:extLst>
              <a:ext uri="{FF2B5EF4-FFF2-40B4-BE49-F238E27FC236}">
                <a16:creationId xmlns:a16="http://schemas.microsoft.com/office/drawing/2014/main" id="{E6900565-66A4-4FA5-90C3-A759474873F5}"/>
              </a:ext>
            </a:extLst>
          </p:cNvPr>
          <p:cNvSpPr/>
          <p:nvPr/>
        </p:nvSpPr>
        <p:spPr>
          <a:xfrm>
            <a:off x="4402745" y="3721438"/>
            <a:ext cx="1705901" cy="470975"/>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22" name="Triangolo isoscele 74">
            <a:extLst>
              <a:ext uri="{FF2B5EF4-FFF2-40B4-BE49-F238E27FC236}">
                <a16:creationId xmlns:a16="http://schemas.microsoft.com/office/drawing/2014/main" id="{D3B75832-638F-45F6-A209-FDE4B2078526}"/>
              </a:ext>
            </a:extLst>
          </p:cNvPr>
          <p:cNvSpPr/>
          <p:nvPr/>
        </p:nvSpPr>
        <p:spPr>
          <a:xfrm>
            <a:off x="4210830" y="3714921"/>
            <a:ext cx="390047" cy="470974"/>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Elaborazione 13">
            <a:extLst>
              <a:ext uri="{FF2B5EF4-FFF2-40B4-BE49-F238E27FC236}">
                <a16:creationId xmlns:a16="http://schemas.microsoft.com/office/drawing/2014/main" id="{7C35C7F4-3E2A-4F6A-A54A-6407452C2E5F}"/>
              </a:ext>
            </a:extLst>
          </p:cNvPr>
          <p:cNvSpPr/>
          <p:nvPr/>
        </p:nvSpPr>
        <p:spPr>
          <a:xfrm>
            <a:off x="4411710" y="3679554"/>
            <a:ext cx="1754205" cy="54170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Integrator</a:t>
            </a:r>
            <a:endParaRPr lang="en-US" sz="2000" dirty="0">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4" name="Triangolo isoscele 50">
            <a:extLst>
              <a:ext uri="{FF2B5EF4-FFF2-40B4-BE49-F238E27FC236}">
                <a16:creationId xmlns:a16="http://schemas.microsoft.com/office/drawing/2014/main" id="{6ADCCE0A-8396-4CB8-977E-7D2D167E4AC3}"/>
              </a:ext>
            </a:extLst>
          </p:cNvPr>
          <p:cNvSpPr/>
          <p:nvPr/>
        </p:nvSpPr>
        <p:spPr>
          <a:xfrm rot="10800000">
            <a:off x="6435307" y="4292002"/>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ttangolo 51">
            <a:extLst>
              <a:ext uri="{FF2B5EF4-FFF2-40B4-BE49-F238E27FC236}">
                <a16:creationId xmlns:a16="http://schemas.microsoft.com/office/drawing/2014/main" id="{9C9A90C6-3543-4EC8-B196-B0F678EE55CC}"/>
              </a:ext>
            </a:extLst>
          </p:cNvPr>
          <p:cNvSpPr/>
          <p:nvPr/>
        </p:nvSpPr>
        <p:spPr>
          <a:xfrm>
            <a:off x="4920270" y="4292002"/>
            <a:ext cx="1705901" cy="470975"/>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26" name="Triangolo isoscele 74">
            <a:extLst>
              <a:ext uri="{FF2B5EF4-FFF2-40B4-BE49-F238E27FC236}">
                <a16:creationId xmlns:a16="http://schemas.microsoft.com/office/drawing/2014/main" id="{60FADB72-1CE2-427C-AEB5-D96B2949E88C}"/>
              </a:ext>
            </a:extLst>
          </p:cNvPr>
          <p:cNvSpPr/>
          <p:nvPr/>
        </p:nvSpPr>
        <p:spPr>
          <a:xfrm>
            <a:off x="4725450" y="4291999"/>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Elaborazione 13">
            <a:extLst>
              <a:ext uri="{FF2B5EF4-FFF2-40B4-BE49-F238E27FC236}">
                <a16:creationId xmlns:a16="http://schemas.microsoft.com/office/drawing/2014/main" id="{812CDAF7-5ABF-41F1-B400-C92BC4DC3F50}"/>
              </a:ext>
            </a:extLst>
          </p:cNvPr>
          <p:cNvSpPr/>
          <p:nvPr/>
        </p:nvSpPr>
        <p:spPr>
          <a:xfrm>
            <a:off x="4926330" y="4256632"/>
            <a:ext cx="1754205" cy="54170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Solver</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8" name="Triangolo isoscele 50">
            <a:extLst>
              <a:ext uri="{FF2B5EF4-FFF2-40B4-BE49-F238E27FC236}">
                <a16:creationId xmlns:a16="http://schemas.microsoft.com/office/drawing/2014/main" id="{8F5BFC78-79F9-4DB8-91D6-8E8A7D07A467}"/>
              </a:ext>
            </a:extLst>
          </p:cNvPr>
          <p:cNvSpPr/>
          <p:nvPr/>
        </p:nvSpPr>
        <p:spPr>
          <a:xfrm rot="10800000">
            <a:off x="3430735" y="2053372"/>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ttangolo 51">
            <a:extLst>
              <a:ext uri="{FF2B5EF4-FFF2-40B4-BE49-F238E27FC236}">
                <a16:creationId xmlns:a16="http://schemas.microsoft.com/office/drawing/2014/main" id="{89E10995-C185-40AB-BD3C-4E6A5E4E5945}"/>
              </a:ext>
            </a:extLst>
          </p:cNvPr>
          <p:cNvSpPr/>
          <p:nvPr/>
        </p:nvSpPr>
        <p:spPr>
          <a:xfrm>
            <a:off x="1915698" y="2053372"/>
            <a:ext cx="1705901" cy="470975"/>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30" name="Triangolo isoscele 74">
            <a:extLst>
              <a:ext uri="{FF2B5EF4-FFF2-40B4-BE49-F238E27FC236}">
                <a16:creationId xmlns:a16="http://schemas.microsoft.com/office/drawing/2014/main" id="{1AE85231-F744-48E0-AADF-29C92D75668D}"/>
              </a:ext>
            </a:extLst>
          </p:cNvPr>
          <p:cNvSpPr/>
          <p:nvPr/>
        </p:nvSpPr>
        <p:spPr>
          <a:xfrm>
            <a:off x="1720878" y="2053369"/>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Elaborazione 13">
            <a:extLst>
              <a:ext uri="{FF2B5EF4-FFF2-40B4-BE49-F238E27FC236}">
                <a16:creationId xmlns:a16="http://schemas.microsoft.com/office/drawing/2014/main" id="{F561A5E8-9BB7-4131-8C64-C0D2B1677249}"/>
              </a:ext>
            </a:extLst>
          </p:cNvPr>
          <p:cNvSpPr/>
          <p:nvPr/>
        </p:nvSpPr>
        <p:spPr>
          <a:xfrm>
            <a:off x="2092366" y="2094875"/>
            <a:ext cx="1356928" cy="35896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Numberer</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32" name="Triangolo isoscele 50">
            <a:extLst>
              <a:ext uri="{FF2B5EF4-FFF2-40B4-BE49-F238E27FC236}">
                <a16:creationId xmlns:a16="http://schemas.microsoft.com/office/drawing/2014/main" id="{4067070E-65B2-4E8E-B7B3-DCA21F068C01}"/>
              </a:ext>
            </a:extLst>
          </p:cNvPr>
          <p:cNvSpPr/>
          <p:nvPr/>
        </p:nvSpPr>
        <p:spPr>
          <a:xfrm rot="10800000">
            <a:off x="3176591" y="1504953"/>
            <a:ext cx="390047" cy="477911"/>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ttangolo 51">
            <a:extLst>
              <a:ext uri="{FF2B5EF4-FFF2-40B4-BE49-F238E27FC236}">
                <a16:creationId xmlns:a16="http://schemas.microsoft.com/office/drawing/2014/main" id="{165385C9-C3DA-469A-B6CE-208C4353D576}"/>
              </a:ext>
            </a:extLst>
          </p:cNvPr>
          <p:cNvSpPr/>
          <p:nvPr/>
        </p:nvSpPr>
        <p:spPr>
          <a:xfrm>
            <a:off x="1661554" y="1504953"/>
            <a:ext cx="1705901" cy="477912"/>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34" name="Triangolo isoscele 74">
            <a:extLst>
              <a:ext uri="{FF2B5EF4-FFF2-40B4-BE49-F238E27FC236}">
                <a16:creationId xmlns:a16="http://schemas.microsoft.com/office/drawing/2014/main" id="{7BA485EC-94E4-479B-8E75-C0F37AEC1342}"/>
              </a:ext>
            </a:extLst>
          </p:cNvPr>
          <p:cNvSpPr/>
          <p:nvPr/>
        </p:nvSpPr>
        <p:spPr>
          <a:xfrm>
            <a:off x="1466734" y="1504950"/>
            <a:ext cx="390047" cy="477911"/>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Elaborazione 13">
            <a:extLst>
              <a:ext uri="{FF2B5EF4-FFF2-40B4-BE49-F238E27FC236}">
                <a16:creationId xmlns:a16="http://schemas.microsoft.com/office/drawing/2014/main" id="{7C44202B-15C1-40FE-B654-C7E854ADD547}"/>
              </a:ext>
            </a:extLst>
          </p:cNvPr>
          <p:cNvSpPr/>
          <p:nvPr/>
        </p:nvSpPr>
        <p:spPr>
          <a:xfrm>
            <a:off x="1677533" y="1468787"/>
            <a:ext cx="1678306" cy="54170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CHandler</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cxnSp>
        <p:nvCxnSpPr>
          <p:cNvPr id="36" name="Straight Connector 35">
            <a:extLst>
              <a:ext uri="{FF2B5EF4-FFF2-40B4-BE49-F238E27FC236}">
                <a16:creationId xmlns:a16="http://schemas.microsoft.com/office/drawing/2014/main" id="{0BDC3568-0B4B-4013-B383-62106BE3BFEC}"/>
              </a:ext>
            </a:extLst>
          </p:cNvPr>
          <p:cNvCxnSpPr>
            <a:cxnSpLocks/>
            <a:stCxn id="34" idx="0"/>
            <a:endCxn id="32" idx="2"/>
          </p:cNvCxnSpPr>
          <p:nvPr/>
        </p:nvCxnSpPr>
        <p:spPr>
          <a:xfrm>
            <a:off x="1661758" y="1504950"/>
            <a:ext cx="1904880" cy="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0E36DB3-CEA6-4233-88C2-3BA16633031C}"/>
              </a:ext>
            </a:extLst>
          </p:cNvPr>
          <p:cNvCxnSpPr>
            <a:cxnSpLocks/>
            <a:endCxn id="28" idx="2"/>
          </p:cNvCxnSpPr>
          <p:nvPr/>
        </p:nvCxnSpPr>
        <p:spPr>
          <a:xfrm>
            <a:off x="1898912" y="2053369"/>
            <a:ext cx="1921870" cy="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A31CA25-02D1-4205-88C1-EAC0DB6A0611}"/>
              </a:ext>
            </a:extLst>
          </p:cNvPr>
          <p:cNvCxnSpPr>
            <a:cxnSpLocks/>
          </p:cNvCxnSpPr>
          <p:nvPr/>
        </p:nvCxnSpPr>
        <p:spPr>
          <a:xfrm>
            <a:off x="3165691" y="2590856"/>
            <a:ext cx="10451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0921E0B-13B3-4E30-ACB7-D12119128234}"/>
              </a:ext>
            </a:extLst>
          </p:cNvPr>
          <p:cNvCxnSpPr>
            <a:cxnSpLocks/>
            <a:endCxn id="16" idx="2"/>
          </p:cNvCxnSpPr>
          <p:nvPr/>
        </p:nvCxnSpPr>
        <p:spPr>
          <a:xfrm flipV="1">
            <a:off x="3598053" y="3131534"/>
            <a:ext cx="1905084" cy="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9BA75ED-E69C-4FFA-AF42-B4B7EE5F7B07}"/>
              </a:ext>
            </a:extLst>
          </p:cNvPr>
          <p:cNvCxnSpPr>
            <a:cxnSpLocks/>
            <a:endCxn id="20" idx="2"/>
          </p:cNvCxnSpPr>
          <p:nvPr/>
        </p:nvCxnSpPr>
        <p:spPr>
          <a:xfrm>
            <a:off x="4416474" y="3714921"/>
            <a:ext cx="1894260" cy="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B30D762-E765-4E1F-9489-C26CC49947BE}"/>
              </a:ext>
            </a:extLst>
          </p:cNvPr>
          <p:cNvCxnSpPr>
            <a:cxnSpLocks/>
            <a:endCxn id="24" idx="2"/>
          </p:cNvCxnSpPr>
          <p:nvPr/>
        </p:nvCxnSpPr>
        <p:spPr>
          <a:xfrm>
            <a:off x="4920270" y="4291999"/>
            <a:ext cx="1905084" cy="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A9C7E54-21B7-441D-8819-BBB2343D09C6}"/>
              </a:ext>
            </a:extLst>
          </p:cNvPr>
          <p:cNvCxnSpPr>
            <a:cxnSpLocks/>
            <a:stCxn id="16" idx="0"/>
          </p:cNvCxnSpPr>
          <p:nvPr/>
        </p:nvCxnSpPr>
        <p:spPr>
          <a:xfrm flipV="1">
            <a:off x="5308113" y="1664584"/>
            <a:ext cx="802468" cy="19379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959F8B8-212F-4BCD-B8D4-3C82038896F8}"/>
              </a:ext>
            </a:extLst>
          </p:cNvPr>
          <p:cNvCxnSpPr>
            <a:cxnSpLocks/>
          </p:cNvCxnSpPr>
          <p:nvPr/>
        </p:nvCxnSpPr>
        <p:spPr>
          <a:xfrm flipV="1">
            <a:off x="4018301" y="1671097"/>
            <a:ext cx="580529" cy="1401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E88D70F-EE11-455C-9E12-50CA70CF5799}"/>
              </a:ext>
            </a:extLst>
          </p:cNvPr>
          <p:cNvCxnSpPr>
            <a:cxnSpLocks/>
          </p:cNvCxnSpPr>
          <p:nvPr/>
        </p:nvCxnSpPr>
        <p:spPr>
          <a:xfrm flipV="1">
            <a:off x="6108646" y="1664439"/>
            <a:ext cx="1046798" cy="25279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0A2C957-0144-4978-B461-3BBCB5A060FF}"/>
              </a:ext>
            </a:extLst>
          </p:cNvPr>
          <p:cNvCxnSpPr>
            <a:cxnSpLocks/>
          </p:cNvCxnSpPr>
          <p:nvPr/>
        </p:nvCxnSpPr>
        <p:spPr>
          <a:xfrm flipV="1">
            <a:off x="6641783" y="1664439"/>
            <a:ext cx="1280142" cy="30914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5E51D6E-CB86-469C-AD75-6EC6D9B173F6}"/>
              </a:ext>
            </a:extLst>
          </p:cNvPr>
          <p:cNvCxnSpPr>
            <a:cxnSpLocks/>
          </p:cNvCxnSpPr>
          <p:nvPr/>
        </p:nvCxnSpPr>
        <p:spPr>
          <a:xfrm flipV="1">
            <a:off x="3629490" y="1190252"/>
            <a:ext cx="551286" cy="13313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0E26D73-27B2-4BAF-92E1-943141153B75}"/>
              </a:ext>
            </a:extLst>
          </p:cNvPr>
          <p:cNvCxnSpPr>
            <a:cxnSpLocks/>
          </p:cNvCxnSpPr>
          <p:nvPr/>
        </p:nvCxnSpPr>
        <p:spPr>
          <a:xfrm>
            <a:off x="3971925" y="1671097"/>
            <a:ext cx="395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DDF3B0A-8310-4BBA-B502-B294E1C97AD4}"/>
              </a:ext>
            </a:extLst>
          </p:cNvPr>
          <p:cNvCxnSpPr>
            <a:cxnSpLocks/>
          </p:cNvCxnSpPr>
          <p:nvPr/>
        </p:nvCxnSpPr>
        <p:spPr>
          <a:xfrm flipV="1">
            <a:off x="3373155" y="1368082"/>
            <a:ext cx="254627" cy="6149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200FE51-CED2-47D6-AD99-1CE7CFD0E3A3}"/>
              </a:ext>
            </a:extLst>
          </p:cNvPr>
          <p:cNvCxnSpPr>
            <a:cxnSpLocks/>
          </p:cNvCxnSpPr>
          <p:nvPr/>
        </p:nvCxnSpPr>
        <p:spPr>
          <a:xfrm>
            <a:off x="3621599" y="1368082"/>
            <a:ext cx="4794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3A6F338A-C3D4-42F1-BE84-9D5E10A47078}"/>
              </a:ext>
            </a:extLst>
          </p:cNvPr>
          <p:cNvGrpSpPr/>
          <p:nvPr/>
        </p:nvGrpSpPr>
        <p:grpSpPr>
          <a:xfrm>
            <a:off x="3436546" y="598513"/>
            <a:ext cx="1627599" cy="609241"/>
            <a:chOff x="3149189" y="504827"/>
            <a:chExt cx="2255891" cy="844422"/>
          </a:xfrm>
        </p:grpSpPr>
        <p:grpSp>
          <p:nvGrpSpPr>
            <p:cNvPr id="51" name="Group 50">
              <a:extLst>
                <a:ext uri="{FF2B5EF4-FFF2-40B4-BE49-F238E27FC236}">
                  <a16:creationId xmlns:a16="http://schemas.microsoft.com/office/drawing/2014/main" id="{DF01EC74-41E6-4EBC-BA53-04653A426D21}"/>
                </a:ext>
              </a:extLst>
            </p:cNvPr>
            <p:cNvGrpSpPr/>
            <p:nvPr/>
          </p:nvGrpSpPr>
          <p:grpSpPr>
            <a:xfrm>
              <a:off x="3154344" y="504827"/>
              <a:ext cx="2250736" cy="844422"/>
              <a:chOff x="2737980" y="2101273"/>
              <a:chExt cx="2250736" cy="844422"/>
            </a:xfrm>
          </p:grpSpPr>
          <p:sp>
            <p:nvSpPr>
              <p:cNvPr id="54" name="Triangolo isoscele 50">
                <a:extLst>
                  <a:ext uri="{FF2B5EF4-FFF2-40B4-BE49-F238E27FC236}">
                    <a16:creationId xmlns:a16="http://schemas.microsoft.com/office/drawing/2014/main" id="{61DC5B61-199A-4A58-AEBD-ADEC3F023B0B}"/>
                  </a:ext>
                </a:extLst>
              </p:cNvPr>
              <p:cNvSpPr/>
              <p:nvPr/>
            </p:nvSpPr>
            <p:spPr>
              <a:xfrm rot="10800000">
                <a:off x="4289396" y="2101278"/>
                <a:ext cx="699320" cy="844415"/>
              </a:xfrm>
              <a:prstGeom prst="triangle">
                <a:avLst/>
              </a:prstGeom>
              <a:solidFill>
                <a:srgbClr val="FF99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ttangolo 51">
                <a:extLst>
                  <a:ext uri="{FF2B5EF4-FFF2-40B4-BE49-F238E27FC236}">
                    <a16:creationId xmlns:a16="http://schemas.microsoft.com/office/drawing/2014/main" id="{6B80BC45-C78C-4462-A802-E645D2C331CF}"/>
                  </a:ext>
                </a:extLst>
              </p:cNvPr>
              <p:cNvSpPr/>
              <p:nvPr/>
            </p:nvSpPr>
            <p:spPr>
              <a:xfrm>
                <a:off x="3087277" y="2101278"/>
                <a:ext cx="1546624" cy="844417"/>
              </a:xfrm>
              <a:prstGeom prst="rect">
                <a:avLst/>
              </a:prstGeom>
              <a:solidFill>
                <a:srgbClr val="FF99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56" name="Triangolo isoscele 74">
                <a:extLst>
                  <a:ext uri="{FF2B5EF4-FFF2-40B4-BE49-F238E27FC236}">
                    <a16:creationId xmlns:a16="http://schemas.microsoft.com/office/drawing/2014/main" id="{0293DF70-0118-4241-8A97-DAB91E979FA6}"/>
                  </a:ext>
                </a:extLst>
              </p:cNvPr>
              <p:cNvSpPr/>
              <p:nvPr/>
            </p:nvSpPr>
            <p:spPr>
              <a:xfrm>
                <a:off x="2737980" y="2101273"/>
                <a:ext cx="699320" cy="844415"/>
              </a:xfrm>
              <a:prstGeom prst="triangle">
                <a:avLst/>
              </a:prstGeom>
              <a:solidFill>
                <a:srgbClr val="FF99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2" name="Straight Connector 51">
              <a:extLst>
                <a:ext uri="{FF2B5EF4-FFF2-40B4-BE49-F238E27FC236}">
                  <a16:creationId xmlns:a16="http://schemas.microsoft.com/office/drawing/2014/main" id="{BFDD1797-A534-4589-BC54-0039230378DC}"/>
                </a:ext>
              </a:extLst>
            </p:cNvPr>
            <p:cNvCxnSpPr>
              <a:cxnSpLocks/>
              <a:stCxn id="56" idx="0"/>
              <a:endCxn id="54" idx="2"/>
            </p:cNvCxnSpPr>
            <p:nvPr/>
          </p:nvCxnSpPr>
          <p:spPr>
            <a:xfrm>
              <a:off x="3504004" y="504827"/>
              <a:ext cx="1901076" cy="5"/>
            </a:xfrm>
            <a:prstGeom prst="line">
              <a:avLst/>
            </a:prstGeom>
            <a:ln w="381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95E8A439-44B7-4D0A-94B1-8C94358916FA}"/>
                </a:ext>
              </a:extLst>
            </p:cNvPr>
            <p:cNvCxnSpPr>
              <a:cxnSpLocks/>
            </p:cNvCxnSpPr>
            <p:nvPr/>
          </p:nvCxnSpPr>
          <p:spPr>
            <a:xfrm>
              <a:off x="3149189" y="1338246"/>
              <a:ext cx="1901076" cy="5"/>
            </a:xfrm>
            <a:prstGeom prst="line">
              <a:avLst/>
            </a:prstGeom>
            <a:ln w="38100">
              <a:solidFill>
                <a:srgbClr val="FF9900"/>
              </a:solidFill>
            </a:ln>
          </p:spPr>
          <p:style>
            <a:lnRef idx="1">
              <a:schemeClr val="accent1"/>
            </a:lnRef>
            <a:fillRef idx="0">
              <a:schemeClr val="accent1"/>
            </a:fillRef>
            <a:effectRef idx="0">
              <a:schemeClr val="accent1"/>
            </a:effectRef>
            <a:fontRef idx="minor">
              <a:schemeClr val="tx1"/>
            </a:fontRef>
          </p:style>
        </p:cxnSp>
      </p:grpSp>
      <p:sp>
        <p:nvSpPr>
          <p:cNvPr id="57" name="Elaborazione 5">
            <a:extLst>
              <a:ext uri="{FF2B5EF4-FFF2-40B4-BE49-F238E27FC236}">
                <a16:creationId xmlns:a16="http://schemas.microsoft.com/office/drawing/2014/main" id="{28A99128-585F-442D-A0EE-9D821F9B9E58}"/>
              </a:ext>
            </a:extLst>
          </p:cNvPr>
          <p:cNvSpPr/>
          <p:nvPr/>
        </p:nvSpPr>
        <p:spPr>
          <a:xfrm>
            <a:off x="3461028" y="599717"/>
            <a:ext cx="1589319" cy="585116"/>
          </a:xfrm>
          <a:prstGeom prst="round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it-IT" sz="20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Analysis</a:t>
            </a:r>
          </a:p>
        </p:txBody>
      </p:sp>
      <p:cxnSp>
        <p:nvCxnSpPr>
          <p:cNvPr id="58" name="Straight Connector 57">
            <a:extLst>
              <a:ext uri="{FF2B5EF4-FFF2-40B4-BE49-F238E27FC236}">
                <a16:creationId xmlns:a16="http://schemas.microsoft.com/office/drawing/2014/main" id="{7E949F2E-F221-4961-AEC6-05E926189D46}"/>
              </a:ext>
            </a:extLst>
          </p:cNvPr>
          <p:cNvCxnSpPr>
            <a:cxnSpLocks/>
          </p:cNvCxnSpPr>
          <p:nvPr/>
        </p:nvCxnSpPr>
        <p:spPr>
          <a:xfrm flipV="1">
            <a:off x="5651231" y="952436"/>
            <a:ext cx="295694" cy="7140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riangolo isoscele 50">
            <a:extLst>
              <a:ext uri="{FF2B5EF4-FFF2-40B4-BE49-F238E27FC236}">
                <a16:creationId xmlns:a16="http://schemas.microsoft.com/office/drawing/2014/main" id="{EF0F3BB2-072C-47E7-BA4A-76FB2C21108A}"/>
              </a:ext>
            </a:extLst>
          </p:cNvPr>
          <p:cNvSpPr/>
          <p:nvPr/>
        </p:nvSpPr>
        <p:spPr>
          <a:xfrm rot="10800000">
            <a:off x="7468469" y="953605"/>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riangolo isoscele 74">
            <a:extLst>
              <a:ext uri="{FF2B5EF4-FFF2-40B4-BE49-F238E27FC236}">
                <a16:creationId xmlns:a16="http://schemas.microsoft.com/office/drawing/2014/main" id="{6D50E514-C35A-46BF-9C65-9A62D5BF7334}"/>
              </a:ext>
            </a:extLst>
          </p:cNvPr>
          <p:cNvSpPr/>
          <p:nvPr/>
        </p:nvSpPr>
        <p:spPr>
          <a:xfrm>
            <a:off x="5758612" y="957977"/>
            <a:ext cx="390047" cy="470974"/>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Elaborazione 13">
            <a:extLst>
              <a:ext uri="{FF2B5EF4-FFF2-40B4-BE49-F238E27FC236}">
                <a16:creationId xmlns:a16="http://schemas.microsoft.com/office/drawing/2014/main" id="{69984E04-968B-43FE-BECD-EF2018C7A721}"/>
              </a:ext>
            </a:extLst>
          </p:cNvPr>
          <p:cNvSpPr/>
          <p:nvPr/>
        </p:nvSpPr>
        <p:spPr>
          <a:xfrm>
            <a:off x="5847888" y="922610"/>
            <a:ext cx="1865810" cy="541708"/>
          </a:xfrm>
          <a:prstGeom prst="flowChartProcess">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sz="1800"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AnalysisModel</a:t>
            </a:r>
            <a:endPar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cxnSp>
        <p:nvCxnSpPr>
          <p:cNvPr id="62" name="Straight Connector 61">
            <a:extLst>
              <a:ext uri="{FF2B5EF4-FFF2-40B4-BE49-F238E27FC236}">
                <a16:creationId xmlns:a16="http://schemas.microsoft.com/office/drawing/2014/main" id="{D1E54FD6-B73C-4D1E-91CD-497BE4055BCE}"/>
              </a:ext>
            </a:extLst>
          </p:cNvPr>
          <p:cNvCxnSpPr>
            <a:cxnSpLocks/>
          </p:cNvCxnSpPr>
          <p:nvPr/>
        </p:nvCxnSpPr>
        <p:spPr>
          <a:xfrm flipV="1">
            <a:off x="5755155" y="1429613"/>
            <a:ext cx="1905084" cy="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p:txBody>
          <a:bodyPr/>
          <a:lstStyle/>
          <a:p>
            <a:r>
              <a:rPr lang="it-IT" dirty="0"/>
              <a:t>OpenSees </a:t>
            </a:r>
            <a:r>
              <a:rPr lang="it-IT" dirty="0" err="1"/>
              <a:t>abstraction</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err="1">
                <a:solidFill>
                  <a:schemeClr val="bg2">
                    <a:lumMod val="25000"/>
                  </a:schemeClr>
                </a:solidFill>
                <a:latin typeface="Open Sans" panose="020B0606030504020204" pitchFamily="34" charset="0"/>
              </a:rPr>
              <a:t>AnalysesCommand</a:t>
            </a:r>
            <a:endParaRPr lang="en-US" b="1" dirty="0">
              <a:solidFill>
                <a:schemeClr val="bg2">
                  <a:lumMod val="25000"/>
                </a:schemeClr>
              </a:solidFill>
              <a:latin typeface="Open Sans" panose="020B0606030504020204" pitchFamily="34" charset="0"/>
            </a:endParaRP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4530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14DA97-7079-464F-BD42-DFC7EBB7A452}"/>
              </a:ext>
            </a:extLst>
          </p:cNvPr>
          <p:cNvSpPr>
            <a:spLocks noGrp="1"/>
          </p:cNvSpPr>
          <p:nvPr>
            <p:ph type="body" sz="quarter" idx="11"/>
          </p:nvPr>
        </p:nvSpPr>
        <p:spPr>
          <a:xfrm>
            <a:off x="194001" y="191488"/>
            <a:ext cx="4606599" cy="262691"/>
          </a:xfrm>
        </p:spPr>
        <p:txBody>
          <a:bodyPr/>
          <a:lstStyle/>
          <a:p>
            <a:r>
              <a:rPr lang="en-US" dirty="0" err="1"/>
              <a:t>AnalysesCommand</a:t>
            </a:r>
            <a:r>
              <a:rPr lang="en-US" dirty="0"/>
              <a:t> – default settings</a:t>
            </a:r>
          </a:p>
        </p:txBody>
      </p:sp>
      <p:sp>
        <p:nvSpPr>
          <p:cNvPr id="3" name="Rettangolo 9">
            <a:extLst>
              <a:ext uri="{FF2B5EF4-FFF2-40B4-BE49-F238E27FC236}">
                <a16:creationId xmlns:a16="http://schemas.microsoft.com/office/drawing/2014/main" id="{4DF2C2C0-538C-464F-8318-B4EADC165F7B}"/>
              </a:ext>
            </a:extLst>
          </p:cNvPr>
          <p:cNvSpPr/>
          <p:nvPr/>
        </p:nvSpPr>
        <p:spPr>
          <a:xfrm>
            <a:off x="7334250" y="4165591"/>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err="1">
                <a:solidFill>
                  <a:schemeClr val="bg2">
                    <a:lumMod val="25000"/>
                  </a:schemeClr>
                </a:solidFill>
                <a:latin typeface="Open Sans" panose="020B0606030504020204" pitchFamily="34" charset="0"/>
              </a:rPr>
              <a:t>AnalysesCommand</a:t>
            </a:r>
            <a:endParaRPr lang="en-US" b="1" dirty="0">
              <a:solidFill>
                <a:schemeClr val="bg2">
                  <a:lumMod val="25000"/>
                </a:schemeClr>
              </a:solidFill>
              <a:latin typeface="Open Sans" panose="020B0606030504020204" pitchFamily="34" charset="0"/>
            </a:endParaRPr>
          </a:p>
        </p:txBody>
      </p:sp>
      <p:sp>
        <p:nvSpPr>
          <p:cNvPr id="4" name="Triangolo isoscele 12">
            <a:extLst>
              <a:ext uri="{FF2B5EF4-FFF2-40B4-BE49-F238E27FC236}">
                <a16:creationId xmlns:a16="http://schemas.microsoft.com/office/drawing/2014/main" id="{4164316A-D88B-4EF1-B6F8-D953BE56B73E}"/>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 name="CasellaDiTesto 5">
            <a:extLst>
              <a:ext uri="{FF2B5EF4-FFF2-40B4-BE49-F238E27FC236}">
                <a16:creationId xmlns:a16="http://schemas.microsoft.com/office/drawing/2014/main" id="{B717C6F8-E3BB-470A-BBCD-4F36C2D232E7}"/>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Segnaposto testo 3">
            <a:extLst>
              <a:ext uri="{FF2B5EF4-FFF2-40B4-BE49-F238E27FC236}">
                <a16:creationId xmlns:a16="http://schemas.microsoft.com/office/drawing/2014/main" id="{D75FD6CF-63DE-4ADE-ADBF-901E3FB617FC}"/>
              </a:ext>
            </a:extLst>
          </p:cNvPr>
          <p:cNvSpPr txBox="1">
            <a:spLocks/>
          </p:cNvSpPr>
          <p:nvPr/>
        </p:nvSpPr>
        <p:spPr>
          <a:xfrm>
            <a:off x="327503" y="530344"/>
            <a:ext cx="3573937" cy="415289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lnSpc>
                <a:spcPct val="130000"/>
              </a:lnSpc>
              <a:buClr>
                <a:srgbClr val="FFB13F"/>
              </a:buClr>
              <a:buFont typeface="Arial" panose="020B0604020202020204" pitchFamily="34" charset="0"/>
              <a:buChar char="•"/>
            </a:pPr>
            <a:endParaRPr lang="en-US" sz="1600" dirty="0">
              <a:solidFill>
                <a:schemeClr val="tx1"/>
              </a:solidFill>
              <a:latin typeface="+mj-lt"/>
              <a:ea typeface="Open Sans Semibold" panose="020B0706030804020204" pitchFamily="34" charset="0"/>
              <a:cs typeface="Open Sans Semibold" panose="020B0706030804020204" pitchFamily="34" charset="0"/>
            </a:endParaRPr>
          </a:p>
        </p:txBody>
      </p:sp>
      <p:pic>
        <p:nvPicPr>
          <p:cNvPr id="20" name="Picture 19">
            <a:extLst>
              <a:ext uri="{FF2B5EF4-FFF2-40B4-BE49-F238E27FC236}">
                <a16:creationId xmlns:a16="http://schemas.microsoft.com/office/drawing/2014/main" id="{D92DCFFE-2B05-489E-A751-0ECE4286A2D7}"/>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3405" t="68787" r="-1"/>
          <a:stretch/>
        </p:blipFill>
        <p:spPr>
          <a:xfrm>
            <a:off x="312184" y="2726529"/>
            <a:ext cx="3217138" cy="840373"/>
          </a:xfrm>
          <a:prstGeom prst="rect">
            <a:avLst/>
          </a:prstGeom>
        </p:spPr>
      </p:pic>
      <p:sp>
        <p:nvSpPr>
          <p:cNvPr id="22" name="Rectangle 21">
            <a:extLst>
              <a:ext uri="{FF2B5EF4-FFF2-40B4-BE49-F238E27FC236}">
                <a16:creationId xmlns:a16="http://schemas.microsoft.com/office/drawing/2014/main" id="{2BF01F45-8B6D-4854-8364-047EFD6F614C}"/>
              </a:ext>
            </a:extLst>
          </p:cNvPr>
          <p:cNvSpPr/>
          <p:nvPr/>
        </p:nvSpPr>
        <p:spPr>
          <a:xfrm>
            <a:off x="1285388" y="925313"/>
            <a:ext cx="1011217" cy="294042"/>
          </a:xfrm>
          <a:prstGeom prst="rect">
            <a:avLst/>
          </a:prstGeom>
          <a:solidFill>
            <a:schemeClr val="bg1">
              <a:lumMod val="7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65000"/>
                  </a:schemeClr>
                </a:solidFill>
                <a:latin typeface="Open Sans" panose="020B0606030504020204" pitchFamily="34" charset="0"/>
              </a:rPr>
              <a:t>recorder</a:t>
            </a:r>
          </a:p>
        </p:txBody>
      </p:sp>
      <p:sp>
        <p:nvSpPr>
          <p:cNvPr id="23" name="Rectangle 22">
            <a:extLst>
              <a:ext uri="{FF2B5EF4-FFF2-40B4-BE49-F238E27FC236}">
                <a16:creationId xmlns:a16="http://schemas.microsoft.com/office/drawing/2014/main" id="{515BEDAD-D15C-4D64-BF13-B30FA4609B33}"/>
              </a:ext>
            </a:extLst>
          </p:cNvPr>
          <p:cNvSpPr/>
          <p:nvPr/>
        </p:nvSpPr>
        <p:spPr>
          <a:xfrm>
            <a:off x="1099860" y="1334050"/>
            <a:ext cx="1690839" cy="294042"/>
          </a:xfrm>
          <a:prstGeom prst="rect">
            <a:avLst/>
          </a:prstGeom>
          <a:solidFill>
            <a:schemeClr val="bg1">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bg1">
                    <a:lumMod val="65000"/>
                  </a:schemeClr>
                </a:solidFill>
              </a:rPr>
              <a:t>constraintPattern</a:t>
            </a:r>
            <a:endParaRPr lang="en-US" dirty="0">
              <a:solidFill>
                <a:schemeClr val="bg1">
                  <a:lumMod val="65000"/>
                </a:schemeClr>
              </a:solidFill>
            </a:endParaRPr>
          </a:p>
        </p:txBody>
      </p:sp>
      <p:sp>
        <p:nvSpPr>
          <p:cNvPr id="24" name="Rectangle 23">
            <a:extLst>
              <a:ext uri="{FF2B5EF4-FFF2-40B4-BE49-F238E27FC236}">
                <a16:creationId xmlns:a16="http://schemas.microsoft.com/office/drawing/2014/main" id="{45FD1984-8701-4ADD-A471-CE99D552B7A1}"/>
              </a:ext>
            </a:extLst>
          </p:cNvPr>
          <p:cNvSpPr/>
          <p:nvPr/>
        </p:nvSpPr>
        <p:spPr>
          <a:xfrm>
            <a:off x="926019" y="1742787"/>
            <a:ext cx="1202049" cy="294042"/>
          </a:xfrm>
          <a:prstGeom prst="rect">
            <a:avLst/>
          </a:prstGeom>
          <a:solidFill>
            <a:schemeClr val="bg1">
              <a:lumMod val="7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bg1">
                    <a:lumMod val="65000"/>
                  </a:schemeClr>
                </a:solidFill>
              </a:rPr>
              <a:t>loadPattern</a:t>
            </a:r>
            <a:endParaRPr lang="en-US" dirty="0">
              <a:solidFill>
                <a:schemeClr val="bg1">
                  <a:lumMod val="65000"/>
                </a:schemeClr>
              </a:solidFill>
            </a:endParaRPr>
          </a:p>
        </p:txBody>
      </p:sp>
      <p:sp>
        <p:nvSpPr>
          <p:cNvPr id="25" name="Rectangle 24">
            <a:extLst>
              <a:ext uri="{FF2B5EF4-FFF2-40B4-BE49-F238E27FC236}">
                <a16:creationId xmlns:a16="http://schemas.microsoft.com/office/drawing/2014/main" id="{1D9E2DC0-EC81-4CB8-8383-9D1A5EE3C0E7}"/>
              </a:ext>
            </a:extLst>
          </p:cNvPr>
          <p:cNvSpPr/>
          <p:nvPr/>
        </p:nvSpPr>
        <p:spPr>
          <a:xfrm>
            <a:off x="746095" y="2151524"/>
            <a:ext cx="1850972" cy="294042"/>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t>AnalysesCommand</a:t>
            </a:r>
            <a:endParaRPr lang="en-US" dirty="0"/>
          </a:p>
        </p:txBody>
      </p:sp>
      <p:sp>
        <p:nvSpPr>
          <p:cNvPr id="26" name="Triangolo isoscele 12">
            <a:extLst>
              <a:ext uri="{FF2B5EF4-FFF2-40B4-BE49-F238E27FC236}">
                <a16:creationId xmlns:a16="http://schemas.microsoft.com/office/drawing/2014/main" id="{4EB434D7-2244-4182-B8FF-7602E5D2C197}"/>
              </a:ext>
            </a:extLst>
          </p:cNvPr>
          <p:cNvSpPr/>
          <p:nvPr/>
        </p:nvSpPr>
        <p:spPr>
          <a:xfrm>
            <a:off x="1158825" y="925308"/>
            <a:ext cx="263913" cy="294047"/>
          </a:xfrm>
          <a:prstGeom prst="triangle">
            <a:avLst/>
          </a:prstGeom>
          <a:solidFill>
            <a:schemeClr val="bg1">
              <a:lumMod val="7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Open Sans" panose="020B0606030504020204" pitchFamily="34" charset="0"/>
            </a:endParaRPr>
          </a:p>
        </p:txBody>
      </p:sp>
      <p:sp>
        <p:nvSpPr>
          <p:cNvPr id="27" name="Triangolo isoscele 12">
            <a:extLst>
              <a:ext uri="{FF2B5EF4-FFF2-40B4-BE49-F238E27FC236}">
                <a16:creationId xmlns:a16="http://schemas.microsoft.com/office/drawing/2014/main" id="{A078BA8D-8339-4773-8590-7A1B1BBC55B6}"/>
              </a:ext>
            </a:extLst>
          </p:cNvPr>
          <p:cNvSpPr/>
          <p:nvPr/>
        </p:nvSpPr>
        <p:spPr>
          <a:xfrm>
            <a:off x="973297" y="1334045"/>
            <a:ext cx="263913" cy="294047"/>
          </a:xfrm>
          <a:prstGeom prst="triangle">
            <a:avLst/>
          </a:prstGeom>
          <a:solidFill>
            <a:schemeClr val="bg1">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28" name="Triangolo isoscele 12">
            <a:extLst>
              <a:ext uri="{FF2B5EF4-FFF2-40B4-BE49-F238E27FC236}">
                <a16:creationId xmlns:a16="http://schemas.microsoft.com/office/drawing/2014/main" id="{C01881A1-83D5-465B-9F3D-509988312C56}"/>
              </a:ext>
            </a:extLst>
          </p:cNvPr>
          <p:cNvSpPr/>
          <p:nvPr/>
        </p:nvSpPr>
        <p:spPr>
          <a:xfrm>
            <a:off x="795250" y="1738095"/>
            <a:ext cx="268120" cy="298734"/>
          </a:xfrm>
          <a:prstGeom prst="triangle">
            <a:avLst/>
          </a:prstGeom>
          <a:solidFill>
            <a:schemeClr val="bg1">
              <a:lumMod val="7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Open Sans" panose="020B0606030504020204" pitchFamily="34" charset="0"/>
            </a:endParaRPr>
          </a:p>
        </p:txBody>
      </p:sp>
      <p:sp>
        <p:nvSpPr>
          <p:cNvPr id="29" name="Triangolo isoscele 12">
            <a:extLst>
              <a:ext uri="{FF2B5EF4-FFF2-40B4-BE49-F238E27FC236}">
                <a16:creationId xmlns:a16="http://schemas.microsoft.com/office/drawing/2014/main" id="{06EABB10-FFDC-425A-8EE4-274B225948C4}"/>
              </a:ext>
            </a:extLst>
          </p:cNvPr>
          <p:cNvSpPr/>
          <p:nvPr/>
        </p:nvSpPr>
        <p:spPr>
          <a:xfrm>
            <a:off x="619532" y="2151524"/>
            <a:ext cx="263913" cy="294047"/>
          </a:xfrm>
          <a:prstGeom prst="triangle">
            <a:avLst/>
          </a:prstGeom>
          <a:solidFill>
            <a:srgbClr val="00B0F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cxnSp>
        <p:nvCxnSpPr>
          <p:cNvPr id="31" name="Straight Connector 30">
            <a:extLst>
              <a:ext uri="{FF2B5EF4-FFF2-40B4-BE49-F238E27FC236}">
                <a16:creationId xmlns:a16="http://schemas.microsoft.com/office/drawing/2014/main" id="{BA9B89BA-D456-4128-B5E4-DE6A48C13492}"/>
              </a:ext>
            </a:extLst>
          </p:cNvPr>
          <p:cNvCxnSpPr>
            <a:cxnSpLocks/>
            <a:endCxn id="26" idx="0"/>
          </p:cNvCxnSpPr>
          <p:nvPr/>
        </p:nvCxnSpPr>
        <p:spPr>
          <a:xfrm flipV="1">
            <a:off x="746095" y="925308"/>
            <a:ext cx="544687" cy="1243493"/>
          </a:xfrm>
          <a:prstGeom prst="line">
            <a:avLst/>
          </a:prstGeom>
          <a:ln w="28575">
            <a:solidFill>
              <a:schemeClr val="bg1">
                <a:lumMod val="75000"/>
                <a:alpha val="58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FA449842-2DEA-419C-9945-494DE340D7D1}"/>
              </a:ext>
            </a:extLst>
          </p:cNvPr>
          <p:cNvSpPr txBox="1"/>
          <p:nvPr/>
        </p:nvSpPr>
        <p:spPr>
          <a:xfrm>
            <a:off x="845429" y="864465"/>
            <a:ext cx="292043" cy="369332"/>
          </a:xfrm>
          <a:prstGeom prst="rect">
            <a:avLst/>
          </a:prstGeom>
          <a:noFill/>
        </p:spPr>
        <p:txBody>
          <a:bodyPr wrap="square" rtlCol="0">
            <a:spAutoFit/>
          </a:bodyPr>
          <a:lstStyle/>
          <a:p>
            <a:r>
              <a:rPr lang="en-US" sz="1800" dirty="0">
                <a:solidFill>
                  <a:schemeClr val="bg1">
                    <a:lumMod val="6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1</a:t>
            </a:r>
          </a:p>
        </p:txBody>
      </p:sp>
      <p:sp>
        <p:nvSpPr>
          <p:cNvPr id="33" name="TextBox 32">
            <a:extLst>
              <a:ext uri="{FF2B5EF4-FFF2-40B4-BE49-F238E27FC236}">
                <a16:creationId xmlns:a16="http://schemas.microsoft.com/office/drawing/2014/main" id="{D648D4DB-B691-4C50-8A46-407CD3335CBD}"/>
              </a:ext>
            </a:extLst>
          </p:cNvPr>
          <p:cNvSpPr txBox="1"/>
          <p:nvPr/>
        </p:nvSpPr>
        <p:spPr>
          <a:xfrm>
            <a:off x="685585" y="1288027"/>
            <a:ext cx="305440" cy="369332"/>
          </a:xfrm>
          <a:prstGeom prst="rect">
            <a:avLst/>
          </a:prstGeom>
          <a:noFill/>
        </p:spPr>
        <p:txBody>
          <a:bodyPr wrap="square" rtlCol="0">
            <a:spAutoFit/>
          </a:bodyPr>
          <a:lstStyle/>
          <a:p>
            <a:r>
              <a:rPr lang="en-US" sz="1800" dirty="0">
                <a:solidFill>
                  <a:schemeClr val="bg1">
                    <a:lumMod val="6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a:t>
            </a:r>
          </a:p>
        </p:txBody>
      </p:sp>
      <p:sp>
        <p:nvSpPr>
          <p:cNvPr id="34" name="TextBox 33">
            <a:extLst>
              <a:ext uri="{FF2B5EF4-FFF2-40B4-BE49-F238E27FC236}">
                <a16:creationId xmlns:a16="http://schemas.microsoft.com/office/drawing/2014/main" id="{FE4C1A80-B675-43DA-8260-E18E302562B0}"/>
              </a:ext>
            </a:extLst>
          </p:cNvPr>
          <p:cNvSpPr txBox="1"/>
          <p:nvPr/>
        </p:nvSpPr>
        <p:spPr>
          <a:xfrm>
            <a:off x="497237" y="1672189"/>
            <a:ext cx="248858" cy="369332"/>
          </a:xfrm>
          <a:prstGeom prst="rect">
            <a:avLst/>
          </a:prstGeom>
          <a:noFill/>
        </p:spPr>
        <p:txBody>
          <a:bodyPr wrap="square" rtlCol="0">
            <a:spAutoFit/>
          </a:bodyPr>
          <a:lstStyle/>
          <a:p>
            <a:r>
              <a:rPr lang="en-US" sz="1800" dirty="0">
                <a:solidFill>
                  <a:schemeClr val="bg1">
                    <a:lumMod val="6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35" name="TextBox 34">
            <a:extLst>
              <a:ext uri="{FF2B5EF4-FFF2-40B4-BE49-F238E27FC236}">
                <a16:creationId xmlns:a16="http://schemas.microsoft.com/office/drawing/2014/main" id="{9014AEE8-2B72-490A-8D9F-1FA5021499B6}"/>
              </a:ext>
            </a:extLst>
          </p:cNvPr>
          <p:cNvSpPr txBox="1"/>
          <p:nvPr/>
        </p:nvSpPr>
        <p:spPr>
          <a:xfrm>
            <a:off x="312184" y="2094138"/>
            <a:ext cx="281172" cy="369332"/>
          </a:xfrm>
          <a:prstGeom prst="rect">
            <a:avLst/>
          </a:prstGeom>
          <a:noFill/>
        </p:spPr>
        <p:txBody>
          <a:bodyPr wrap="square" rtlCol="0">
            <a:spAutoFit/>
          </a:bodyPr>
          <a:lstStyle/>
          <a:p>
            <a:r>
              <a:rPr lang="en-US" sz="1800" dirty="0">
                <a:solidFill>
                  <a:srgbClr val="00B0F0"/>
                </a:solidFill>
                <a:latin typeface="Open Sans ExtraBold" panose="020B0906030804020204" pitchFamily="34" charset="0"/>
                <a:ea typeface="Open Sans ExtraBold" panose="020B0906030804020204" pitchFamily="34" charset="0"/>
                <a:cs typeface="Open Sans ExtraBold" panose="020B0906030804020204" pitchFamily="34" charset="0"/>
              </a:rPr>
              <a:t>4</a:t>
            </a:r>
          </a:p>
        </p:txBody>
      </p:sp>
      <p:sp>
        <p:nvSpPr>
          <p:cNvPr id="36" name="TextBox 35">
            <a:extLst>
              <a:ext uri="{FF2B5EF4-FFF2-40B4-BE49-F238E27FC236}">
                <a16:creationId xmlns:a16="http://schemas.microsoft.com/office/drawing/2014/main" id="{4ECB542C-518A-43E3-9915-A2DF8EC624BA}"/>
              </a:ext>
            </a:extLst>
          </p:cNvPr>
          <p:cNvSpPr txBox="1"/>
          <p:nvPr/>
        </p:nvSpPr>
        <p:spPr>
          <a:xfrm>
            <a:off x="257416" y="558905"/>
            <a:ext cx="2268027" cy="276999"/>
          </a:xfrm>
          <a:prstGeom prst="rect">
            <a:avLst/>
          </a:prstGeom>
          <a:noFill/>
        </p:spPr>
        <p:txBody>
          <a:bodyPr wrap="square" rtlCol="0">
            <a:spAutoFit/>
          </a:bodyPr>
          <a:lstStyle/>
          <a:p>
            <a:r>
              <a:rPr lang="en-US" sz="1200" b="1" i="1" dirty="0">
                <a:solidFill>
                  <a:schemeClr val="tx1"/>
                </a:solidFill>
                <a:latin typeface="+mj-lt"/>
                <a:ea typeface="Open Sans ExtraBold" panose="020B0906030804020204" pitchFamily="34" charset="0"/>
                <a:cs typeface="Open Sans ExtraBold" panose="020B0906030804020204" pitchFamily="34" charset="0"/>
              </a:rPr>
              <a:t>Basic generic setup</a:t>
            </a:r>
          </a:p>
        </p:txBody>
      </p:sp>
      <p:cxnSp>
        <p:nvCxnSpPr>
          <p:cNvPr id="39" name="Straight Connector 38">
            <a:extLst>
              <a:ext uri="{FF2B5EF4-FFF2-40B4-BE49-F238E27FC236}">
                <a16:creationId xmlns:a16="http://schemas.microsoft.com/office/drawing/2014/main" id="{50EC5B5E-9C96-415D-BB39-C57475A93979}"/>
              </a:ext>
            </a:extLst>
          </p:cNvPr>
          <p:cNvCxnSpPr>
            <a:stCxn id="29" idx="2"/>
            <a:endCxn id="29" idx="0"/>
          </p:cNvCxnSpPr>
          <p:nvPr/>
        </p:nvCxnSpPr>
        <p:spPr>
          <a:xfrm flipV="1">
            <a:off x="619532" y="2151524"/>
            <a:ext cx="131957" cy="294047"/>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DAF55CA3-D725-485B-8764-F9833BDA7414}"/>
              </a:ext>
            </a:extLst>
          </p:cNvPr>
          <p:cNvSpPr/>
          <p:nvPr/>
        </p:nvSpPr>
        <p:spPr>
          <a:xfrm>
            <a:off x="497238" y="3282961"/>
            <a:ext cx="3032084" cy="132579"/>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41" name="Picture 40">
            <a:extLst>
              <a:ext uri="{FF2B5EF4-FFF2-40B4-BE49-F238E27FC236}">
                <a16:creationId xmlns:a16="http://schemas.microsoft.com/office/drawing/2014/main" id="{96614EBA-CD78-4781-9708-9DA07B4A5802}"/>
              </a:ext>
            </a:extLst>
          </p:cNvPr>
          <p:cNvPicPr>
            <a:picLocks noChangeAspect="1"/>
          </p:cNvPicPr>
          <p:nvPr/>
        </p:nvPicPr>
        <p:blipFill>
          <a:blip r:embed="rId5"/>
          <a:stretch>
            <a:fillRect/>
          </a:stretch>
        </p:blipFill>
        <p:spPr>
          <a:xfrm>
            <a:off x="3901440" y="611471"/>
            <a:ext cx="2900293" cy="4340541"/>
          </a:xfrm>
          <a:prstGeom prst="rect">
            <a:avLst/>
          </a:prstGeom>
        </p:spPr>
      </p:pic>
      <p:sp>
        <p:nvSpPr>
          <p:cNvPr id="42" name="Rectangle 41">
            <a:extLst>
              <a:ext uri="{FF2B5EF4-FFF2-40B4-BE49-F238E27FC236}">
                <a16:creationId xmlns:a16="http://schemas.microsoft.com/office/drawing/2014/main" id="{160FC4A9-9C12-437F-9D88-AF63BD4B23F8}"/>
              </a:ext>
            </a:extLst>
          </p:cNvPr>
          <p:cNvSpPr/>
          <p:nvPr/>
        </p:nvSpPr>
        <p:spPr>
          <a:xfrm>
            <a:off x="3956050" y="1844278"/>
            <a:ext cx="2786063" cy="217885"/>
          </a:xfrm>
          <a:prstGeom prst="rect">
            <a:avLst/>
          </a:prstGeom>
          <a:solidFill>
            <a:srgbClr val="00B0F0">
              <a:alpha val="68000"/>
            </a:srgbClr>
          </a:solidFill>
          <a:ln>
            <a:solidFill>
              <a:srgbClr val="FFB1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Constraint Handler</a:t>
            </a:r>
          </a:p>
        </p:txBody>
      </p:sp>
      <p:sp>
        <p:nvSpPr>
          <p:cNvPr id="43" name="Rectangle 42">
            <a:extLst>
              <a:ext uri="{FF2B5EF4-FFF2-40B4-BE49-F238E27FC236}">
                <a16:creationId xmlns:a16="http://schemas.microsoft.com/office/drawing/2014/main" id="{AA7D3407-40B7-4938-991F-E0206833252E}"/>
              </a:ext>
            </a:extLst>
          </p:cNvPr>
          <p:cNvSpPr/>
          <p:nvPr/>
        </p:nvSpPr>
        <p:spPr>
          <a:xfrm>
            <a:off x="3956050" y="2080660"/>
            <a:ext cx="2786063" cy="217885"/>
          </a:xfrm>
          <a:prstGeom prst="rect">
            <a:avLst/>
          </a:prstGeom>
          <a:solidFill>
            <a:srgbClr val="00B0F0">
              <a:alpha val="68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Numberer</a:t>
            </a:r>
          </a:p>
        </p:txBody>
      </p:sp>
      <p:sp>
        <p:nvSpPr>
          <p:cNvPr id="44" name="Rectangle 43">
            <a:extLst>
              <a:ext uri="{FF2B5EF4-FFF2-40B4-BE49-F238E27FC236}">
                <a16:creationId xmlns:a16="http://schemas.microsoft.com/office/drawing/2014/main" id="{E789C6B3-B6C1-4AE7-AF58-81292489F998}"/>
              </a:ext>
            </a:extLst>
          </p:cNvPr>
          <p:cNvSpPr/>
          <p:nvPr/>
        </p:nvSpPr>
        <p:spPr>
          <a:xfrm>
            <a:off x="3956050" y="2312719"/>
            <a:ext cx="2786063" cy="314594"/>
          </a:xfrm>
          <a:prstGeom prst="rect">
            <a:avLst/>
          </a:prstGeom>
          <a:solidFill>
            <a:srgbClr val="00B0F0">
              <a:alpha val="6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System solver</a:t>
            </a:r>
          </a:p>
        </p:txBody>
      </p:sp>
      <p:sp>
        <p:nvSpPr>
          <p:cNvPr id="45" name="Rectangle 44">
            <a:extLst>
              <a:ext uri="{FF2B5EF4-FFF2-40B4-BE49-F238E27FC236}">
                <a16:creationId xmlns:a16="http://schemas.microsoft.com/office/drawing/2014/main" id="{E4BC47CB-34C5-4A2F-AA93-8938986218AC}"/>
              </a:ext>
            </a:extLst>
          </p:cNvPr>
          <p:cNvSpPr/>
          <p:nvPr/>
        </p:nvSpPr>
        <p:spPr>
          <a:xfrm>
            <a:off x="3956050" y="2647682"/>
            <a:ext cx="2786063" cy="328881"/>
          </a:xfrm>
          <a:prstGeom prst="rect">
            <a:avLst/>
          </a:prstGeom>
          <a:solidFill>
            <a:srgbClr val="00B0F0">
              <a:alpha val="6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Solution algorithm</a:t>
            </a:r>
          </a:p>
        </p:txBody>
      </p:sp>
      <p:sp>
        <p:nvSpPr>
          <p:cNvPr id="46" name="Rectangle 45">
            <a:extLst>
              <a:ext uri="{FF2B5EF4-FFF2-40B4-BE49-F238E27FC236}">
                <a16:creationId xmlns:a16="http://schemas.microsoft.com/office/drawing/2014/main" id="{A09C6002-E73E-445F-A0A6-CD8039D63ED7}"/>
              </a:ext>
            </a:extLst>
          </p:cNvPr>
          <p:cNvSpPr/>
          <p:nvPr/>
        </p:nvSpPr>
        <p:spPr>
          <a:xfrm>
            <a:off x="3956050" y="2996932"/>
            <a:ext cx="2786063" cy="549543"/>
          </a:xfrm>
          <a:prstGeom prst="rect">
            <a:avLst/>
          </a:prstGeom>
          <a:solidFill>
            <a:srgbClr val="00B0F0">
              <a:alpha val="68000"/>
            </a:srgbClr>
          </a:solidFill>
          <a:ln>
            <a:solidFill>
              <a:srgbClr val="FFB1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Convergence test</a:t>
            </a:r>
          </a:p>
        </p:txBody>
      </p:sp>
    </p:spTree>
    <p:extLst>
      <p:ext uri="{BB962C8B-B14F-4D97-AF65-F5344CB8AC3E}">
        <p14:creationId xmlns:p14="http://schemas.microsoft.com/office/powerpoint/2010/main" val="426119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ppt_x"/>
                                          </p:val>
                                        </p:tav>
                                        <p:tav tm="100000">
                                          <p:val>
                                            <p:strVal val="#ppt_x"/>
                                          </p:val>
                                        </p:tav>
                                      </p:tavLst>
                                    </p:anim>
                                    <p:anim calcmode="lin" valueType="num">
                                      <p:cBhvr additive="base">
                                        <p:cTn id="23" dur="500" fill="hold"/>
                                        <p:tgtEl>
                                          <p:spTgt spid="4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273121-55D0-4101-920A-4F3373A63B88}"/>
              </a:ext>
            </a:extLst>
          </p:cNvPr>
          <p:cNvSpPr txBox="1"/>
          <p:nvPr/>
        </p:nvSpPr>
        <p:spPr>
          <a:xfrm>
            <a:off x="1841500" y="1602254"/>
            <a:ext cx="4914900" cy="1938992"/>
          </a:xfrm>
          <a:prstGeom prst="rect">
            <a:avLst/>
          </a:prstGeom>
          <a:noFill/>
        </p:spPr>
        <p:txBody>
          <a:bodyPr wrap="square" rtlCol="0">
            <a:spAutoFit/>
          </a:bodyPr>
          <a:lstStyle/>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Constraint </a:t>
            </a:r>
          </a:p>
          <a:p>
            <a:pPr algn="ctr"/>
            <a:r>
              <a:rPr lang="en-US" sz="60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Handlers</a:t>
            </a:r>
          </a:p>
        </p:txBody>
      </p:sp>
    </p:spTree>
    <p:extLst>
      <p:ext uri="{BB962C8B-B14F-4D97-AF65-F5344CB8AC3E}">
        <p14:creationId xmlns:p14="http://schemas.microsoft.com/office/powerpoint/2010/main" val="369837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4282749" cy="316512"/>
          </a:xfrm>
        </p:spPr>
        <p:txBody>
          <a:bodyPr/>
          <a:lstStyle/>
          <a:p>
            <a:r>
              <a:rPr lang="it-IT" dirty="0"/>
              <a:t>Definition</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riangolo isoscele 16">
            <a:extLst>
              <a:ext uri="{FF2B5EF4-FFF2-40B4-BE49-F238E27FC236}">
                <a16:creationId xmlns:a16="http://schemas.microsoft.com/office/drawing/2014/main" id="{F79B3AAD-0555-4621-B4F7-28F5D7569135}"/>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0" name="Triangolo isoscele 16">
            <a:extLst>
              <a:ext uri="{FF2B5EF4-FFF2-40B4-BE49-F238E27FC236}">
                <a16:creationId xmlns:a16="http://schemas.microsoft.com/office/drawing/2014/main" id="{4AEEA1C2-8A3A-4742-A980-DD78483F3668}"/>
              </a:ext>
            </a:extLst>
          </p:cNvPr>
          <p:cNvSpPr/>
          <p:nvPr/>
        </p:nvSpPr>
        <p:spPr>
          <a:xfrm>
            <a:off x="-1540218" y="628650"/>
            <a:ext cx="3080436" cy="3536911"/>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Rectangle 10">
            <a:extLst>
              <a:ext uri="{FF2B5EF4-FFF2-40B4-BE49-F238E27FC236}">
                <a16:creationId xmlns:a16="http://schemas.microsoft.com/office/drawing/2014/main" id="{67E4D3CF-E26A-4549-8313-0A0738BE80CF}"/>
              </a:ext>
            </a:extLst>
          </p:cNvPr>
          <p:cNvSpPr/>
          <p:nvPr/>
        </p:nvSpPr>
        <p:spPr>
          <a:xfrm>
            <a:off x="0" y="628650"/>
            <a:ext cx="7334250" cy="3536911"/>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sp>
        <p:nvSpPr>
          <p:cNvPr id="3" name="TextBox 2">
            <a:extLst>
              <a:ext uri="{FF2B5EF4-FFF2-40B4-BE49-F238E27FC236}">
                <a16:creationId xmlns:a16="http://schemas.microsoft.com/office/drawing/2014/main" id="{FC25347F-6DD4-4700-95BC-E488622542EA}"/>
              </a:ext>
            </a:extLst>
          </p:cNvPr>
          <p:cNvSpPr txBox="1"/>
          <p:nvPr/>
        </p:nvSpPr>
        <p:spPr>
          <a:xfrm>
            <a:off x="269279" y="702916"/>
            <a:ext cx="7616500" cy="3385542"/>
          </a:xfrm>
          <a:prstGeom prst="rect">
            <a:avLst/>
          </a:prstGeom>
          <a:noFill/>
        </p:spPr>
        <p:txBody>
          <a:bodyPr wrap="square" rtlCol="0">
            <a:spAutoFit/>
          </a:bodyPr>
          <a:lstStyle/>
          <a:p>
            <a:r>
              <a:rPr lang="en-GB" sz="2000" dirty="0">
                <a:latin typeface="+mj-lt"/>
              </a:rPr>
              <a:t>The </a:t>
            </a:r>
            <a:r>
              <a:rPr lang="en-GB" sz="2000" dirty="0" err="1">
                <a:latin typeface="+mj-lt"/>
              </a:rPr>
              <a:t>ConstraintHandler</a:t>
            </a:r>
            <a:r>
              <a:rPr lang="en-GB" sz="2000" dirty="0">
                <a:latin typeface="+mj-lt"/>
              </a:rPr>
              <a:t> object </a:t>
            </a:r>
            <a:r>
              <a:rPr lang="en-GB" sz="2000" b="1" dirty="0">
                <a:latin typeface="+mj-lt"/>
              </a:rPr>
              <a:t>determines how the constraint equations are enforced in the analysis</a:t>
            </a:r>
            <a:r>
              <a:rPr lang="en-GB" sz="2000" dirty="0">
                <a:latin typeface="+mj-lt"/>
              </a:rPr>
              <a:t>. It’s how OpenSees applies the boundary conditions to the system matrix.</a:t>
            </a:r>
          </a:p>
          <a:p>
            <a:endParaRPr lang="en-GB" sz="2000" dirty="0">
              <a:latin typeface="+mj-lt"/>
            </a:endParaRPr>
          </a:p>
          <a:p>
            <a:r>
              <a:rPr lang="en-GB" sz="2000" dirty="0">
                <a:latin typeface="+mj-lt"/>
              </a:rPr>
              <a:t>Constraint equations enforce </a:t>
            </a:r>
          </a:p>
          <a:p>
            <a:r>
              <a:rPr lang="en-GB" sz="2000" b="1" dirty="0">
                <a:latin typeface="+mj-lt"/>
              </a:rPr>
              <a:t>a specified value </a:t>
            </a:r>
            <a:r>
              <a:rPr lang="en-GB" sz="2000" dirty="0">
                <a:latin typeface="+mj-lt"/>
              </a:rPr>
              <a:t>for a degree-of-freedom, </a:t>
            </a:r>
          </a:p>
          <a:p>
            <a:r>
              <a:rPr lang="en-GB" sz="2000" b="1" dirty="0">
                <a:latin typeface="+mj-lt"/>
              </a:rPr>
              <a:t>or a relationship between degrees-of-freedom</a:t>
            </a:r>
            <a:r>
              <a:rPr lang="en-GB" sz="2000" dirty="0">
                <a:latin typeface="+mj-lt"/>
              </a:rPr>
              <a:t>.</a:t>
            </a:r>
          </a:p>
          <a:p>
            <a:pPr>
              <a:spcBef>
                <a:spcPts val="1200"/>
              </a:spcBef>
            </a:pPr>
            <a:r>
              <a:rPr lang="en-GB" sz="1600" i="1" dirty="0">
                <a:latin typeface="+mj-lt"/>
              </a:rPr>
              <a:t>In relationships between DOFs, they are distinguished between retained (</a:t>
            </a:r>
            <a:r>
              <a:rPr lang="en-GB" sz="1600" i="1" strike="sngStrike" dirty="0">
                <a:latin typeface="+mj-lt"/>
              </a:rPr>
              <a:t>master</a:t>
            </a:r>
            <a:r>
              <a:rPr lang="en-GB" sz="1600" i="1" dirty="0">
                <a:latin typeface="+mj-lt"/>
              </a:rPr>
              <a:t>) and constrained (</a:t>
            </a:r>
            <a:r>
              <a:rPr lang="en-GB" sz="1600" i="1" strike="sngStrike" dirty="0">
                <a:latin typeface="+mj-lt"/>
              </a:rPr>
              <a:t>slaves</a:t>
            </a:r>
            <a:r>
              <a:rPr lang="en-GB" sz="1600" i="1" dirty="0">
                <a:latin typeface="+mj-lt"/>
              </a:rPr>
              <a:t>), at times this distinction is relevant </a:t>
            </a:r>
          </a:p>
          <a:p>
            <a:r>
              <a:rPr lang="en-GB" sz="1600" i="1" dirty="0">
                <a:latin typeface="+mj-lt"/>
              </a:rPr>
              <a:t>(</a:t>
            </a:r>
            <a:r>
              <a:rPr lang="en-GB" sz="1600" i="1" dirty="0" err="1">
                <a:latin typeface="+mj-lt"/>
              </a:rPr>
              <a:t>e.i.</a:t>
            </a:r>
            <a:r>
              <a:rPr lang="en-GB" sz="1600" i="1" dirty="0">
                <a:latin typeface="+mj-lt"/>
              </a:rPr>
              <a:t> </a:t>
            </a:r>
            <a:r>
              <a:rPr lang="en-GB" sz="1600" i="1" dirty="0" err="1">
                <a:latin typeface="+mj-lt"/>
              </a:rPr>
              <a:t>RigidDiaphragm</a:t>
            </a:r>
            <a:r>
              <a:rPr lang="en-GB" sz="1600" i="1" dirty="0">
                <a:latin typeface="+mj-lt"/>
              </a:rPr>
              <a:t>), in other instances they are interchangeable </a:t>
            </a:r>
          </a:p>
          <a:p>
            <a:r>
              <a:rPr lang="en-GB" sz="1600" i="1" dirty="0">
                <a:latin typeface="+mj-lt"/>
              </a:rPr>
              <a:t>(</a:t>
            </a:r>
            <a:r>
              <a:rPr lang="en-GB" sz="1600" i="1" dirty="0" err="1">
                <a:latin typeface="+mj-lt"/>
              </a:rPr>
              <a:t>e.i.</a:t>
            </a:r>
            <a:r>
              <a:rPr lang="en-GB" sz="1600" i="1" dirty="0">
                <a:latin typeface="+mj-lt"/>
              </a:rPr>
              <a:t> </a:t>
            </a:r>
            <a:r>
              <a:rPr lang="en-GB" sz="1600" i="1" dirty="0" err="1">
                <a:latin typeface="+mj-lt"/>
              </a:rPr>
              <a:t>equalDOF</a:t>
            </a:r>
            <a:r>
              <a:rPr lang="en-GB" sz="1600" i="1" dirty="0">
                <a:latin typeface="+mj-lt"/>
              </a:rPr>
              <a:t>). </a:t>
            </a:r>
          </a:p>
        </p:txBody>
      </p:sp>
      <p:sp>
        <p:nvSpPr>
          <p:cNvPr id="14" name="CasellaDiTesto 39">
            <a:extLst>
              <a:ext uri="{FF2B5EF4-FFF2-40B4-BE49-F238E27FC236}">
                <a16:creationId xmlns:a16="http://schemas.microsoft.com/office/drawing/2014/main" id="{3162EB56-3B6C-4371-A320-6756370B7E9B}"/>
              </a:ext>
            </a:extLst>
          </p:cNvPr>
          <p:cNvSpPr txBox="1"/>
          <p:nvPr/>
        </p:nvSpPr>
        <p:spPr>
          <a:xfrm>
            <a:off x="0" y="4816830"/>
            <a:ext cx="6893736" cy="307777"/>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it-IT" sz="1800" b="1" dirty="0" err="1">
                <a:solidFill>
                  <a:schemeClr val="tx1"/>
                </a:solidFill>
                <a:sym typeface="News Cycle"/>
              </a:rPr>
              <a:t>Wrong</a:t>
            </a:r>
            <a:r>
              <a:rPr lang="it-IT" sz="1800" b="1" dirty="0">
                <a:solidFill>
                  <a:schemeClr val="tx1"/>
                </a:solidFill>
                <a:sym typeface="News Cycle"/>
              </a:rPr>
              <a:t> HANDLERS can lead to </a:t>
            </a:r>
            <a:r>
              <a:rPr lang="it-IT" sz="1800" b="1" dirty="0" err="1">
                <a:solidFill>
                  <a:schemeClr val="tx1"/>
                </a:solidFill>
                <a:sym typeface="News Cycle"/>
              </a:rPr>
              <a:t>singularities</a:t>
            </a:r>
            <a:endParaRPr lang="it-IT" sz="1800" b="1" dirty="0">
              <a:solidFill>
                <a:schemeClr val="tx1"/>
              </a:solidFill>
              <a:sym typeface="News Cycle"/>
            </a:endParaRPr>
          </a:p>
        </p:txBody>
      </p:sp>
      <p:pic>
        <p:nvPicPr>
          <p:cNvPr id="15" name="Immagine 45">
            <a:extLst>
              <a:ext uri="{FF2B5EF4-FFF2-40B4-BE49-F238E27FC236}">
                <a16:creationId xmlns:a16="http://schemas.microsoft.com/office/drawing/2014/main" id="{02C12228-970A-4770-9761-CFE782911218}"/>
              </a:ext>
            </a:extLst>
          </p:cNvPr>
          <p:cNvPicPr>
            <a:picLocks noChangeAspect="1"/>
          </p:cNvPicPr>
          <p:nvPr/>
        </p:nvPicPr>
        <p:blipFill>
          <a:blip r:embed="rId3"/>
          <a:stretch>
            <a:fillRect/>
          </a:stretch>
        </p:blipFill>
        <p:spPr>
          <a:xfrm>
            <a:off x="5793779" y="4477898"/>
            <a:ext cx="596130" cy="596130"/>
          </a:xfrm>
          <a:prstGeom prst="rect">
            <a:avLst/>
          </a:prstGeom>
        </p:spPr>
      </p:pic>
      <p:sp>
        <p:nvSpPr>
          <p:cNvPr id="16" name="TextBox 15">
            <a:extLst>
              <a:ext uri="{FF2B5EF4-FFF2-40B4-BE49-F238E27FC236}">
                <a16:creationId xmlns:a16="http://schemas.microsoft.com/office/drawing/2014/main" id="{CA6410E2-41AC-436C-A8C1-427A16B51491}"/>
              </a:ext>
            </a:extLst>
          </p:cNvPr>
          <p:cNvSpPr txBox="1"/>
          <p:nvPr/>
        </p:nvSpPr>
        <p:spPr>
          <a:xfrm>
            <a:off x="6753725" y="4477898"/>
            <a:ext cx="2970800" cy="261610"/>
          </a:xfrm>
          <a:prstGeom prst="rect">
            <a:avLst/>
          </a:prstGeom>
        </p:spPr>
        <p:txBody>
          <a:bodyPr wrap="square">
            <a:spAutoFit/>
          </a:bodyPr>
          <a:lstStyle>
            <a:defPPr marR="0" lvl="0" algn="l" rtl="0">
              <a:lnSpc>
                <a:spcPct val="100000"/>
              </a:lnSpc>
              <a:spcBef>
                <a:spcPts val="0"/>
              </a:spcBef>
              <a:spcAft>
                <a:spcPts val="0"/>
              </a:spcAft>
            </a:defPPr>
            <a:lvl1pPr algn="ctr">
              <a:buNone/>
              <a:defRPr sz="16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50" i="1" dirty="0"/>
              <a:t>handles the constraints</a:t>
            </a:r>
            <a:endParaRPr lang="en-US" sz="1050" i="1" dirty="0"/>
          </a:p>
        </p:txBody>
      </p:sp>
    </p:spTree>
    <p:extLst>
      <p:ext uri="{BB962C8B-B14F-4D97-AF65-F5344CB8AC3E}">
        <p14:creationId xmlns:p14="http://schemas.microsoft.com/office/powerpoint/2010/main" val="471559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FE013BF-9FB2-49AF-B99D-828D492BE19B}"/>
              </a:ext>
            </a:extLst>
          </p:cNvPr>
          <p:cNvSpPr/>
          <p:nvPr/>
        </p:nvSpPr>
        <p:spPr>
          <a:xfrm>
            <a:off x="3730250" y="4453597"/>
            <a:ext cx="1466040" cy="186130"/>
          </a:xfrm>
          <a:prstGeom prst="rect">
            <a:avLst/>
          </a:prstGeom>
          <a:solidFill>
            <a:srgbClr val="0070C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06EFDEE-BE44-4A33-A082-65E1FE9B4515}"/>
              </a:ext>
            </a:extLst>
          </p:cNvPr>
          <p:cNvSpPr/>
          <p:nvPr/>
        </p:nvSpPr>
        <p:spPr>
          <a:xfrm>
            <a:off x="2574192" y="4134656"/>
            <a:ext cx="2550395" cy="186130"/>
          </a:xfrm>
          <a:prstGeom prst="rect">
            <a:avLst/>
          </a:prstGeom>
          <a:solidFill>
            <a:srgbClr val="7030A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A1E947E-8144-403C-8CC0-8B86AFAC52FF}"/>
              </a:ext>
            </a:extLst>
          </p:cNvPr>
          <p:cNvSpPr/>
          <p:nvPr/>
        </p:nvSpPr>
        <p:spPr>
          <a:xfrm>
            <a:off x="2574191" y="3815715"/>
            <a:ext cx="1951194" cy="186130"/>
          </a:xfrm>
          <a:prstGeom prst="rect">
            <a:avLst/>
          </a:prstGeom>
          <a:solidFill>
            <a:srgbClr val="00B05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B70A0BD5-BFE1-48CC-852C-7D0008778C54}"/>
              </a:ext>
            </a:extLst>
          </p:cNvPr>
          <p:cNvSpPr/>
          <p:nvPr/>
        </p:nvSpPr>
        <p:spPr>
          <a:xfrm>
            <a:off x="2563855" y="3481633"/>
            <a:ext cx="2517339" cy="217170"/>
          </a:xfrm>
          <a:prstGeom prst="rect">
            <a:avLst/>
          </a:prstGeom>
          <a:solidFill>
            <a:srgbClr val="FFFF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7868119-661A-4B05-B627-E8531D9B9263}"/>
              </a:ext>
            </a:extLst>
          </p:cNvPr>
          <p:cNvSpPr/>
          <p:nvPr/>
        </p:nvSpPr>
        <p:spPr>
          <a:xfrm>
            <a:off x="2202766" y="3139440"/>
            <a:ext cx="2369234" cy="217170"/>
          </a:xfrm>
          <a:prstGeom prst="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1" y="191488"/>
            <a:ext cx="3638859" cy="262691"/>
          </a:xfrm>
        </p:spPr>
        <p:txBody>
          <a:bodyPr/>
          <a:lstStyle/>
          <a:p>
            <a:r>
              <a:rPr lang="it-IT" dirty="0"/>
              <a:t>Types of </a:t>
            </a:r>
            <a:r>
              <a:rPr lang="it-IT" dirty="0" err="1"/>
              <a:t>constraints</a:t>
            </a:r>
            <a:r>
              <a:rPr lang="it-IT" dirty="0"/>
              <a:t> </a:t>
            </a:r>
            <a:r>
              <a:rPr lang="it-IT" dirty="0" err="1"/>
              <a:t>handlers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riangolo isoscele 67">
            <a:extLst>
              <a:ext uri="{FF2B5EF4-FFF2-40B4-BE49-F238E27FC236}">
                <a16:creationId xmlns:a16="http://schemas.microsoft.com/office/drawing/2014/main" id="{AC7B6261-9D56-4D6B-AEEE-CA424B769E26}"/>
              </a:ext>
            </a:extLst>
          </p:cNvPr>
          <p:cNvSpPr/>
          <p:nvPr/>
        </p:nvSpPr>
        <p:spPr>
          <a:xfrm>
            <a:off x="2202767" y="603170"/>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Triangolo isoscele 67">
            <a:extLst>
              <a:ext uri="{FF2B5EF4-FFF2-40B4-BE49-F238E27FC236}">
                <a16:creationId xmlns:a16="http://schemas.microsoft.com/office/drawing/2014/main" id="{E2C56496-580B-41E2-8696-686128327149}"/>
              </a:ext>
            </a:extLst>
          </p:cNvPr>
          <p:cNvSpPr/>
          <p:nvPr/>
        </p:nvSpPr>
        <p:spPr>
          <a:xfrm>
            <a:off x="2017537" y="1105931"/>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8" name="Triangolo isoscele 67">
            <a:extLst>
              <a:ext uri="{FF2B5EF4-FFF2-40B4-BE49-F238E27FC236}">
                <a16:creationId xmlns:a16="http://schemas.microsoft.com/office/drawing/2014/main" id="{209B6894-D0DE-4FD4-9F4E-10E1242CB57D}"/>
              </a:ext>
            </a:extLst>
          </p:cNvPr>
          <p:cNvSpPr/>
          <p:nvPr/>
        </p:nvSpPr>
        <p:spPr>
          <a:xfrm>
            <a:off x="1832308" y="1603771"/>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Triangolo isoscele 67">
            <a:extLst>
              <a:ext uri="{FF2B5EF4-FFF2-40B4-BE49-F238E27FC236}">
                <a16:creationId xmlns:a16="http://schemas.microsoft.com/office/drawing/2014/main" id="{09AFC286-1533-4D31-8FA5-1BCF52100333}"/>
              </a:ext>
            </a:extLst>
          </p:cNvPr>
          <p:cNvSpPr/>
          <p:nvPr/>
        </p:nvSpPr>
        <p:spPr>
          <a:xfrm>
            <a:off x="1651763" y="2106532"/>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Rectangle 6">
            <a:extLst>
              <a:ext uri="{FF2B5EF4-FFF2-40B4-BE49-F238E27FC236}">
                <a16:creationId xmlns:a16="http://schemas.microsoft.com/office/drawing/2014/main" id="{BF2FF9A4-DE04-4F4D-B8F6-9F72E0584185}"/>
              </a:ext>
            </a:extLst>
          </p:cNvPr>
          <p:cNvSpPr/>
          <p:nvPr/>
        </p:nvSpPr>
        <p:spPr>
          <a:xfrm>
            <a:off x="2383311" y="603170"/>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12" name="Rectangle 11">
            <a:extLst>
              <a:ext uri="{FF2B5EF4-FFF2-40B4-BE49-F238E27FC236}">
                <a16:creationId xmlns:a16="http://schemas.microsoft.com/office/drawing/2014/main" id="{B7558038-6A16-4A29-B1F7-0D6B2609FDF6}"/>
              </a:ext>
            </a:extLst>
          </p:cNvPr>
          <p:cNvSpPr/>
          <p:nvPr/>
        </p:nvSpPr>
        <p:spPr>
          <a:xfrm>
            <a:off x="2202766" y="1105931"/>
            <a:ext cx="2594294"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13" name="Rectangle 12">
            <a:extLst>
              <a:ext uri="{FF2B5EF4-FFF2-40B4-BE49-F238E27FC236}">
                <a16:creationId xmlns:a16="http://schemas.microsoft.com/office/drawing/2014/main" id="{00222B06-9ABB-4C07-9989-BCCDE3D1C31D}"/>
              </a:ext>
            </a:extLst>
          </p:cNvPr>
          <p:cNvSpPr/>
          <p:nvPr/>
        </p:nvSpPr>
        <p:spPr>
          <a:xfrm>
            <a:off x="2017537" y="1608692"/>
            <a:ext cx="2594293" cy="431087"/>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14" name="Rectangle 13">
            <a:extLst>
              <a:ext uri="{FF2B5EF4-FFF2-40B4-BE49-F238E27FC236}">
                <a16:creationId xmlns:a16="http://schemas.microsoft.com/office/drawing/2014/main" id="{EEE53DA7-D040-4DFF-9A2A-FCD67594E70F}"/>
              </a:ext>
            </a:extLst>
          </p:cNvPr>
          <p:cNvSpPr/>
          <p:nvPr/>
        </p:nvSpPr>
        <p:spPr>
          <a:xfrm>
            <a:off x="1832308" y="2106532"/>
            <a:ext cx="2594293" cy="436008"/>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sp>
        <p:nvSpPr>
          <p:cNvPr id="20" name="Rectangle 19">
            <a:extLst>
              <a:ext uri="{FF2B5EF4-FFF2-40B4-BE49-F238E27FC236}">
                <a16:creationId xmlns:a16="http://schemas.microsoft.com/office/drawing/2014/main" id="{E9E8C1FA-45ED-4803-B3DB-0ED7BCCA8503}"/>
              </a:ext>
            </a:extLst>
          </p:cNvPr>
          <p:cNvSpPr/>
          <p:nvPr/>
        </p:nvSpPr>
        <p:spPr>
          <a:xfrm>
            <a:off x="31754" y="1053466"/>
            <a:ext cx="1850972" cy="827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4 Options</a:t>
            </a:r>
          </a:p>
          <a:p>
            <a:pPr algn="r"/>
            <a:r>
              <a:rPr lang="en-US" i="1" dirty="0">
                <a:solidFill>
                  <a:schemeClr val="tx1"/>
                </a:solidFill>
              </a:rPr>
              <a:t>choice of the user</a:t>
            </a:r>
          </a:p>
        </p:txBody>
      </p:sp>
      <p:cxnSp>
        <p:nvCxnSpPr>
          <p:cNvPr id="3" name="Straight Connector 2">
            <a:extLst>
              <a:ext uri="{FF2B5EF4-FFF2-40B4-BE49-F238E27FC236}">
                <a16:creationId xmlns:a16="http://schemas.microsoft.com/office/drawing/2014/main" id="{FF9263F0-D96D-47EE-B126-39682D93AF40}"/>
              </a:ext>
            </a:extLst>
          </p:cNvPr>
          <p:cNvCxnSpPr>
            <a:stCxn id="15" idx="0"/>
            <a:endCxn id="19" idx="2"/>
          </p:cNvCxnSpPr>
          <p:nvPr/>
        </p:nvCxnSpPr>
        <p:spPr>
          <a:xfrm flipH="1">
            <a:off x="1651763" y="603170"/>
            <a:ext cx="731549" cy="193937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363A2FD0-BE4E-47D1-BA2C-74DDDCFF5DC6}"/>
              </a:ext>
            </a:extLst>
          </p:cNvPr>
          <p:cNvSpPr/>
          <p:nvPr/>
        </p:nvSpPr>
        <p:spPr>
          <a:xfrm>
            <a:off x="287655" y="2571750"/>
            <a:ext cx="7090410" cy="2254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dirty="0">
                <a:solidFill>
                  <a:schemeClr val="tx1"/>
                </a:solidFill>
              </a:rPr>
              <a:t>The four options differ on:</a:t>
            </a:r>
          </a:p>
          <a:p>
            <a:pPr marL="715963" indent="-179388">
              <a:lnSpc>
                <a:spcPct val="150000"/>
              </a:lnSpc>
              <a:buFont typeface="Arial" panose="020B0604020202020204" pitchFamily="34" charset="0"/>
              <a:buChar char="•"/>
            </a:pPr>
            <a:r>
              <a:rPr lang="en-US" dirty="0">
                <a:solidFill>
                  <a:schemeClr val="tx1"/>
                </a:solidFill>
              </a:rPr>
              <a:t>the way they </a:t>
            </a:r>
            <a:r>
              <a:rPr lang="en-US" b="1" dirty="0">
                <a:solidFill>
                  <a:schemeClr val="tx1"/>
                </a:solidFill>
              </a:rPr>
              <a:t>transform the system matrix </a:t>
            </a:r>
            <a:endParaRPr lang="en-US" dirty="0">
              <a:solidFill>
                <a:schemeClr val="tx1"/>
              </a:solidFill>
            </a:endParaRPr>
          </a:p>
          <a:p>
            <a:pPr marL="715963" indent="-179388">
              <a:lnSpc>
                <a:spcPct val="150000"/>
              </a:lnSpc>
              <a:buFont typeface="Arial" panose="020B0604020202020204" pitchFamily="34" charset="0"/>
              <a:buChar char="•"/>
            </a:pPr>
            <a:r>
              <a:rPr lang="en-US" dirty="0">
                <a:solidFill>
                  <a:schemeClr val="tx1"/>
                </a:solidFill>
              </a:rPr>
              <a:t>If they can handle </a:t>
            </a:r>
            <a:r>
              <a:rPr lang="en-US" b="1" dirty="0">
                <a:solidFill>
                  <a:schemeClr val="tx1"/>
                </a:solidFill>
              </a:rPr>
              <a:t>non-homogenous constraints </a:t>
            </a:r>
            <a:r>
              <a:rPr lang="en-US" dirty="0">
                <a:solidFill>
                  <a:schemeClr val="tx1"/>
                </a:solidFill>
              </a:rPr>
              <a:t>( </a:t>
            </a:r>
            <a:r>
              <a:rPr lang="en-US" dirty="0">
                <a:solidFill>
                  <a:schemeClr val="tx1"/>
                </a:solidFill>
                <a:latin typeface="Arial" panose="020B0604020202020204" pitchFamily="34" charset="0"/>
                <a:cs typeface="Arial" panose="020B0604020202020204" pitchFamily="34" charset="0"/>
              </a:rPr>
              <a:t>≠ 0)</a:t>
            </a:r>
            <a:endParaRPr lang="en-US" b="1" dirty="0">
              <a:solidFill>
                <a:schemeClr val="tx1"/>
              </a:solidFill>
            </a:endParaRPr>
          </a:p>
          <a:p>
            <a:pPr marL="715963" indent="-179388">
              <a:lnSpc>
                <a:spcPct val="150000"/>
              </a:lnSpc>
              <a:buFont typeface="Arial" panose="020B0604020202020204" pitchFamily="34" charset="0"/>
              <a:buChar char="•"/>
            </a:pPr>
            <a:r>
              <a:rPr lang="en-US" dirty="0">
                <a:solidFill>
                  <a:schemeClr val="tx1"/>
                </a:solidFill>
              </a:rPr>
              <a:t>If they can handle </a:t>
            </a:r>
            <a:r>
              <a:rPr lang="en-US" b="1" dirty="0">
                <a:solidFill>
                  <a:schemeClr val="tx1"/>
                </a:solidFill>
              </a:rPr>
              <a:t>multi-point constraints </a:t>
            </a:r>
            <a:r>
              <a:rPr lang="en-US" dirty="0">
                <a:solidFill>
                  <a:schemeClr val="tx1"/>
                </a:solidFill>
              </a:rPr>
              <a:t>(not identity matrices)</a:t>
            </a:r>
          </a:p>
          <a:p>
            <a:pPr marL="715963" indent="-179388">
              <a:lnSpc>
                <a:spcPct val="150000"/>
              </a:lnSpc>
              <a:buFont typeface="Arial" panose="020B0604020202020204" pitchFamily="34" charset="0"/>
              <a:buChar char="•"/>
            </a:pPr>
            <a:r>
              <a:rPr lang="en-US" dirty="0">
                <a:solidFill>
                  <a:schemeClr val="tx1"/>
                </a:solidFill>
              </a:rPr>
              <a:t>If they distinguish </a:t>
            </a:r>
            <a:r>
              <a:rPr lang="en-US" b="1" dirty="0">
                <a:solidFill>
                  <a:schemeClr val="tx1"/>
                </a:solidFill>
              </a:rPr>
              <a:t>retained and constrained pair</a:t>
            </a:r>
          </a:p>
          <a:p>
            <a:pPr marL="715963" indent="-179388">
              <a:lnSpc>
                <a:spcPct val="150000"/>
              </a:lnSpc>
              <a:buFont typeface="Arial" panose="020B0604020202020204" pitchFamily="34" charset="0"/>
              <a:buChar char="•"/>
            </a:pPr>
            <a:r>
              <a:rPr lang="en-US" dirty="0">
                <a:solidFill>
                  <a:schemeClr val="tx1"/>
                </a:solidFill>
              </a:rPr>
              <a:t>If they can be used with specific </a:t>
            </a:r>
            <a:r>
              <a:rPr lang="en-US" b="1" dirty="0">
                <a:solidFill>
                  <a:schemeClr val="tx1"/>
                </a:solidFill>
              </a:rPr>
              <a:t>convergence test </a:t>
            </a:r>
          </a:p>
        </p:txBody>
      </p:sp>
      <p:sp>
        <p:nvSpPr>
          <p:cNvPr id="24" name="Triangolo isoscele 67">
            <a:extLst>
              <a:ext uri="{FF2B5EF4-FFF2-40B4-BE49-F238E27FC236}">
                <a16:creationId xmlns:a16="http://schemas.microsoft.com/office/drawing/2014/main" id="{1410E487-17A3-4CBC-A39F-AFBA4E63EDB4}"/>
              </a:ext>
            </a:extLst>
          </p:cNvPr>
          <p:cNvSpPr/>
          <p:nvPr/>
        </p:nvSpPr>
        <p:spPr>
          <a:xfrm rot="10800000">
            <a:off x="4246056" y="2106532"/>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5" name="Triangolo isoscele 67">
            <a:extLst>
              <a:ext uri="{FF2B5EF4-FFF2-40B4-BE49-F238E27FC236}">
                <a16:creationId xmlns:a16="http://schemas.microsoft.com/office/drawing/2014/main" id="{7F254600-7E86-468B-8E2A-5B1DB323E8B9}"/>
              </a:ext>
            </a:extLst>
          </p:cNvPr>
          <p:cNvSpPr/>
          <p:nvPr/>
        </p:nvSpPr>
        <p:spPr>
          <a:xfrm rot="10800000">
            <a:off x="4435970" y="1607929"/>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6" name="Triangolo isoscele 67">
            <a:extLst>
              <a:ext uri="{FF2B5EF4-FFF2-40B4-BE49-F238E27FC236}">
                <a16:creationId xmlns:a16="http://schemas.microsoft.com/office/drawing/2014/main" id="{0BAD0387-175E-468C-B8C0-ECBFCA5DE3E4}"/>
              </a:ext>
            </a:extLst>
          </p:cNvPr>
          <p:cNvSpPr/>
          <p:nvPr/>
        </p:nvSpPr>
        <p:spPr>
          <a:xfrm rot="10800000">
            <a:off x="4616515" y="1105168"/>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Triangolo isoscele 67">
            <a:extLst>
              <a:ext uri="{FF2B5EF4-FFF2-40B4-BE49-F238E27FC236}">
                <a16:creationId xmlns:a16="http://schemas.microsoft.com/office/drawing/2014/main" id="{94175E7B-246D-48EA-8F3F-BB2C76464647}"/>
              </a:ext>
            </a:extLst>
          </p:cNvPr>
          <p:cNvSpPr/>
          <p:nvPr/>
        </p:nvSpPr>
        <p:spPr>
          <a:xfrm rot="10800000">
            <a:off x="4797059" y="603170"/>
            <a:ext cx="361089" cy="436008"/>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640903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9F7E90F-2371-4881-AAAB-906DDDB0D2F3}"/>
              </a:ext>
            </a:extLst>
          </p:cNvPr>
          <p:cNvGrpSpPr/>
          <p:nvPr/>
        </p:nvGrpSpPr>
        <p:grpSpPr>
          <a:xfrm>
            <a:off x="-756546" y="1716295"/>
            <a:ext cx="9017810" cy="1742278"/>
            <a:chOff x="-9484237" y="628650"/>
            <a:chExt cx="18358958" cy="3547027"/>
          </a:xfrm>
        </p:grpSpPr>
        <p:sp>
          <p:nvSpPr>
            <p:cNvPr id="10" name="Triangolo isoscele 16">
              <a:extLst>
                <a:ext uri="{FF2B5EF4-FFF2-40B4-BE49-F238E27FC236}">
                  <a16:creationId xmlns:a16="http://schemas.microsoft.com/office/drawing/2014/main" id="{6C955CA4-98CD-4044-BEF7-58DB56850CEA}"/>
                </a:ext>
              </a:extLst>
            </p:cNvPr>
            <p:cNvSpPr/>
            <p:nvPr/>
          </p:nvSpPr>
          <p:spPr>
            <a:xfrm rot="10800000">
              <a:off x="5794284" y="638764"/>
              <a:ext cx="3080437"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3026FFD4-D0A2-47C2-9CA8-8AAFB78A1083}"/>
                </a:ext>
              </a:extLst>
            </p:cNvPr>
            <p:cNvSpPr/>
            <p:nvPr/>
          </p:nvSpPr>
          <p:spPr>
            <a:xfrm>
              <a:off x="-9484237" y="628650"/>
              <a:ext cx="3080435" cy="353691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Rectangle 11">
              <a:extLst>
                <a:ext uri="{FF2B5EF4-FFF2-40B4-BE49-F238E27FC236}">
                  <a16:creationId xmlns:a16="http://schemas.microsoft.com/office/drawing/2014/main" id="{E636678C-263F-4A51-A678-12233224C0E0}"/>
                </a:ext>
              </a:extLst>
            </p:cNvPr>
            <p:cNvSpPr/>
            <p:nvPr/>
          </p:nvSpPr>
          <p:spPr>
            <a:xfrm>
              <a:off x="-7944019" y="628650"/>
              <a:ext cx="15278265" cy="353691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ndParaRPr>
            </a:p>
          </p:txBody>
        </p:sp>
      </p:grpSp>
      <p:sp>
        <p:nvSpPr>
          <p:cNvPr id="63" name="Segnaposto testo 5">
            <a:extLst>
              <a:ext uri="{FF2B5EF4-FFF2-40B4-BE49-F238E27FC236}">
                <a16:creationId xmlns:a16="http://schemas.microsoft.com/office/drawing/2014/main" id="{F44DC845-ED6E-4E4E-8495-6344287D2961}"/>
              </a:ext>
            </a:extLst>
          </p:cNvPr>
          <p:cNvSpPr>
            <a:spLocks noGrp="1"/>
          </p:cNvSpPr>
          <p:nvPr>
            <p:ph type="body" sz="quarter" idx="11"/>
          </p:nvPr>
        </p:nvSpPr>
        <p:spPr>
          <a:xfrm>
            <a:off x="194002" y="191488"/>
            <a:ext cx="2450774" cy="262691"/>
          </a:xfrm>
        </p:spPr>
        <p:txBody>
          <a:bodyPr/>
          <a:lstStyle/>
          <a:p>
            <a:r>
              <a:rPr lang="it-IT" dirty="0" err="1"/>
              <a:t>Plain</a:t>
            </a:r>
            <a:r>
              <a:rPr lang="it-IT" dirty="0"/>
              <a:t> </a:t>
            </a:r>
            <a:r>
              <a:rPr lang="it-IT" dirty="0" err="1"/>
              <a:t>Constraints</a:t>
            </a:r>
            <a:endParaRPr lang="en-GB" b="0" i="1" dirty="0"/>
          </a:p>
        </p:txBody>
      </p:sp>
      <p:sp>
        <p:nvSpPr>
          <p:cNvPr id="64" name="Rettangolo 9">
            <a:extLst>
              <a:ext uri="{FF2B5EF4-FFF2-40B4-BE49-F238E27FC236}">
                <a16:creationId xmlns:a16="http://schemas.microsoft.com/office/drawing/2014/main" id="{C9964051-D937-41DB-8F0D-FB194F108BE7}"/>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65" name="Triangolo isoscele 12">
            <a:extLst>
              <a:ext uri="{FF2B5EF4-FFF2-40B4-BE49-F238E27FC236}">
                <a16:creationId xmlns:a16="http://schemas.microsoft.com/office/drawing/2014/main" id="{EE8E53F7-A5C2-43DC-96C4-41DFD47A8099}"/>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66" name="Rettangolo 15">
            <a:extLst>
              <a:ext uri="{FF2B5EF4-FFF2-40B4-BE49-F238E27FC236}">
                <a16:creationId xmlns:a16="http://schemas.microsoft.com/office/drawing/2014/main" id="{01D94318-5D71-4009-8EBE-AEC4150C7824}"/>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chemeClr val="bg2">
                    <a:lumMod val="25000"/>
                  </a:schemeClr>
                </a:solidFill>
                <a:latin typeface="Open Sans" panose="020B0606030504020204" pitchFamily="34" charset="0"/>
              </a:rPr>
              <a:t>Constraint Handler</a:t>
            </a:r>
          </a:p>
        </p:txBody>
      </p:sp>
      <p:sp>
        <p:nvSpPr>
          <p:cNvPr id="67" name="CasellaDiTesto 5">
            <a:extLst>
              <a:ext uri="{FF2B5EF4-FFF2-40B4-BE49-F238E27FC236}">
                <a16:creationId xmlns:a16="http://schemas.microsoft.com/office/drawing/2014/main" id="{0722DA5A-EE24-48FF-9CBB-5C9A7FC29B4A}"/>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FCC0AE4-AEF8-4B2C-99CD-7E901FBACB1B}"/>
                  </a:ext>
                </a:extLst>
              </p:cNvPr>
              <p:cNvSpPr txBox="1"/>
              <p:nvPr/>
            </p:nvSpPr>
            <p:spPr>
              <a:xfrm>
                <a:off x="3102701" y="2833328"/>
                <a:ext cx="991260" cy="51110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1800" b="0" i="1" smtClean="0">
                          <a:latin typeface="Cambria Math" panose="02040503050406030204" pitchFamily="18" charset="0"/>
                        </a:rPr>
                        <m:t>𝑈</m:t>
                      </m:r>
                      <m:r>
                        <a:rPr lang="en-US" sz="1800" i="1" smtClean="0">
                          <a:latin typeface="Cambria Math" panose="02040503050406030204" pitchFamily="18" charset="0"/>
                        </a:rPr>
                        <m:t>=</m:t>
                      </m:r>
                      <m:d>
                        <m:dPr>
                          <m:ctrlPr>
                            <a:rPr lang="en-US" sz="1800" i="1" smtClean="0">
                              <a:latin typeface="Cambria Math" panose="02040503050406030204" pitchFamily="18" charset="0"/>
                            </a:rPr>
                          </m:ctrlPr>
                        </m:dPr>
                        <m:e>
                          <m:m>
                            <m:mPr>
                              <m:mcs>
                                <m:mc>
                                  <m:mcPr>
                                    <m:count m:val="1"/>
                                    <m:mcJc m:val="center"/>
                                  </m:mcPr>
                                </m:mc>
                              </m:mcs>
                              <m:ctrlPr>
                                <a:rPr lang="en-US" sz="1800" i="1" smtClean="0">
                                  <a:latin typeface="Cambria Math" panose="02040503050406030204" pitchFamily="18" charset="0"/>
                                </a:rPr>
                              </m:ctrlPr>
                            </m:mP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𝑅</m:t>
                                    </m:r>
                                  </m:sub>
                                </m:sSub>
                              </m:e>
                            </m:mr>
                            <m:mr>
                              <m:e>
                                <m:sSub>
                                  <m:sSubPr>
                                    <m:ctrlPr>
                                      <a:rPr lang="en-US" sz="1800" i="1" smtClean="0">
                                        <a:latin typeface="Cambria Math" panose="02040503050406030204" pitchFamily="18" charset="0"/>
                                      </a:rPr>
                                    </m:ctrlPr>
                                  </m:sSubPr>
                                  <m:e>
                                    <m:r>
                                      <a:rPr lang="it-IT" sz="1800" b="0" i="1" smtClean="0">
                                        <a:latin typeface="Cambria Math" panose="02040503050406030204" pitchFamily="18" charset="0"/>
                                      </a:rPr>
                                      <m:t>𝑈</m:t>
                                    </m:r>
                                  </m:e>
                                  <m:sub>
                                    <m:r>
                                      <a:rPr lang="it-IT" sz="1800" b="0" i="1" smtClean="0">
                                        <a:latin typeface="Cambria Math" panose="02040503050406030204" pitchFamily="18" charset="0"/>
                                      </a:rPr>
                                      <m:t>𝐶</m:t>
                                    </m:r>
                                  </m:sub>
                                </m:sSub>
                              </m:e>
                            </m:mr>
                          </m:m>
                        </m:e>
                      </m:d>
                    </m:oMath>
                  </m:oMathPara>
                </a14:m>
                <a:endParaRPr lang="en-US" sz="1800" dirty="0">
                  <a:latin typeface="+mj-lt"/>
                </a:endParaRPr>
              </a:p>
            </p:txBody>
          </p:sp>
        </mc:Choice>
        <mc:Fallback xmlns="">
          <p:sp>
            <p:nvSpPr>
              <p:cNvPr id="39" name="TextBox 38">
                <a:extLst>
                  <a:ext uri="{FF2B5EF4-FFF2-40B4-BE49-F238E27FC236}">
                    <a16:creationId xmlns:a16="http://schemas.microsoft.com/office/drawing/2014/main" id="{AFCC0AE4-AEF8-4B2C-99CD-7E901FBACB1B}"/>
                  </a:ext>
                </a:extLst>
              </p:cNvPr>
              <p:cNvSpPr txBox="1">
                <a:spLocks noRot="1" noChangeAspect="1" noMove="1" noResize="1" noEditPoints="1" noAdjustHandles="1" noChangeArrowheads="1" noChangeShapeType="1" noTextEdit="1"/>
              </p:cNvSpPr>
              <p:nvPr/>
            </p:nvSpPr>
            <p:spPr>
              <a:xfrm>
                <a:off x="3102701" y="2833328"/>
                <a:ext cx="991260" cy="511102"/>
              </a:xfrm>
              <a:prstGeom prst="rect">
                <a:avLst/>
              </a:prstGeom>
              <a:blipFill>
                <a:blip r:embed="rId3"/>
                <a:stretch>
                  <a:fillRect/>
                </a:stretch>
              </a:blipFill>
            </p:spPr>
            <p:txBody>
              <a:bodyPr/>
              <a:lstStyle/>
              <a:p>
                <a:r>
                  <a:rPr lang="en-US">
                    <a:noFill/>
                  </a:rPr>
                  <a:t> </a:t>
                </a:r>
              </a:p>
            </p:txBody>
          </p:sp>
        </mc:Fallback>
      </mc:AlternateContent>
      <p:sp>
        <p:nvSpPr>
          <p:cNvPr id="36" name="TextBox 35">
            <a:extLst>
              <a:ext uri="{FF2B5EF4-FFF2-40B4-BE49-F238E27FC236}">
                <a16:creationId xmlns:a16="http://schemas.microsoft.com/office/drawing/2014/main" id="{994BA4D7-CE1B-452F-AEC5-DEBBE190C7E8}"/>
              </a:ext>
            </a:extLst>
          </p:cNvPr>
          <p:cNvSpPr txBox="1"/>
          <p:nvPr/>
        </p:nvSpPr>
        <p:spPr>
          <a:xfrm>
            <a:off x="244075" y="1185644"/>
            <a:ext cx="6548248" cy="369332"/>
          </a:xfrm>
          <a:prstGeom prst="rect">
            <a:avLst/>
          </a:prstGeom>
          <a:noFill/>
        </p:spPr>
        <p:txBody>
          <a:bodyPr wrap="square">
            <a:spAutoFit/>
          </a:bodyPr>
          <a:lstStyle/>
          <a:p>
            <a:r>
              <a:rPr lang="en-GB" sz="1800" dirty="0">
                <a:latin typeface="Open Sans ExtraBold" panose="020B0906030804020204" pitchFamily="34" charset="0"/>
                <a:ea typeface="Open Sans ExtraBold" panose="020B0906030804020204" pitchFamily="34" charset="0"/>
                <a:cs typeface="Open Sans ExtraBold" panose="020B0906030804020204" pitchFamily="34" charset="0"/>
              </a:rPr>
              <a:t>MATRIX CONDENSATION</a:t>
            </a:r>
          </a:p>
        </p:txBody>
      </p:sp>
      <p:sp>
        <p:nvSpPr>
          <p:cNvPr id="19" name="Triangolo isoscele 67">
            <a:extLst>
              <a:ext uri="{FF2B5EF4-FFF2-40B4-BE49-F238E27FC236}">
                <a16:creationId xmlns:a16="http://schemas.microsoft.com/office/drawing/2014/main" id="{22E142C6-8095-4231-A462-A06B7EFE563B}"/>
              </a:ext>
            </a:extLst>
          </p:cNvPr>
          <p:cNvSpPr/>
          <p:nvPr/>
        </p:nvSpPr>
        <p:spPr>
          <a:xfrm>
            <a:off x="6960775" y="112075"/>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Triangolo isoscele 67">
            <a:extLst>
              <a:ext uri="{FF2B5EF4-FFF2-40B4-BE49-F238E27FC236}">
                <a16:creationId xmlns:a16="http://schemas.microsoft.com/office/drawing/2014/main" id="{7BD4AE15-F7E6-45BF-907F-7FEA1764D956}"/>
              </a:ext>
            </a:extLst>
          </p:cNvPr>
          <p:cNvSpPr/>
          <p:nvPr/>
        </p:nvSpPr>
        <p:spPr>
          <a:xfrm>
            <a:off x="6792323" y="475051"/>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Triangolo isoscele 67">
            <a:extLst>
              <a:ext uri="{FF2B5EF4-FFF2-40B4-BE49-F238E27FC236}">
                <a16:creationId xmlns:a16="http://schemas.microsoft.com/office/drawing/2014/main" id="{8A27CD4D-F7F3-43E4-8661-26E6747234AB}"/>
              </a:ext>
            </a:extLst>
          </p:cNvPr>
          <p:cNvSpPr/>
          <p:nvPr/>
        </p:nvSpPr>
        <p:spPr>
          <a:xfrm>
            <a:off x="6633194" y="834474"/>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Triangolo isoscele 67">
            <a:extLst>
              <a:ext uri="{FF2B5EF4-FFF2-40B4-BE49-F238E27FC236}">
                <a16:creationId xmlns:a16="http://schemas.microsoft.com/office/drawing/2014/main" id="{BDD833F5-0733-46F1-B580-E13AB2DCEFA3}"/>
              </a:ext>
            </a:extLst>
          </p:cNvPr>
          <p:cNvSpPr/>
          <p:nvPr/>
        </p:nvSpPr>
        <p:spPr>
          <a:xfrm>
            <a:off x="648526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Rectangle 22">
            <a:extLst>
              <a:ext uri="{FF2B5EF4-FFF2-40B4-BE49-F238E27FC236}">
                <a16:creationId xmlns:a16="http://schemas.microsoft.com/office/drawing/2014/main" id="{6AC78DC5-9F52-4700-9451-D09A0998936B}"/>
              </a:ext>
            </a:extLst>
          </p:cNvPr>
          <p:cNvSpPr/>
          <p:nvPr/>
        </p:nvSpPr>
        <p:spPr>
          <a:xfrm>
            <a:off x="7091121" y="112075"/>
            <a:ext cx="1872990" cy="314783"/>
          </a:xfrm>
          <a:prstGeom prst="rect">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Plain Constraints</a:t>
            </a:r>
          </a:p>
        </p:txBody>
      </p:sp>
      <p:sp>
        <p:nvSpPr>
          <p:cNvPr id="24" name="Rectangle 23">
            <a:extLst>
              <a:ext uri="{FF2B5EF4-FFF2-40B4-BE49-F238E27FC236}">
                <a16:creationId xmlns:a16="http://schemas.microsoft.com/office/drawing/2014/main" id="{547E5701-1310-4F85-90A1-201DBE1079D0}"/>
              </a:ext>
            </a:extLst>
          </p:cNvPr>
          <p:cNvSpPr/>
          <p:nvPr/>
        </p:nvSpPr>
        <p:spPr>
          <a:xfrm>
            <a:off x="6926052" y="475051"/>
            <a:ext cx="1872991"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Lagrange Multiplier</a:t>
            </a:r>
          </a:p>
        </p:txBody>
      </p:sp>
      <p:sp>
        <p:nvSpPr>
          <p:cNvPr id="25" name="Rectangle 24">
            <a:extLst>
              <a:ext uri="{FF2B5EF4-FFF2-40B4-BE49-F238E27FC236}">
                <a16:creationId xmlns:a16="http://schemas.microsoft.com/office/drawing/2014/main" id="{055D910E-E241-4ADB-AC1F-E818FAB2432B}"/>
              </a:ext>
            </a:extLst>
          </p:cNvPr>
          <p:cNvSpPr/>
          <p:nvPr/>
        </p:nvSpPr>
        <p:spPr>
          <a:xfrm>
            <a:off x="6766923" y="838027"/>
            <a:ext cx="1872990" cy="311230"/>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Transformation</a:t>
            </a:r>
          </a:p>
        </p:txBody>
      </p:sp>
      <p:sp>
        <p:nvSpPr>
          <p:cNvPr id="26" name="Rectangle 25">
            <a:extLst>
              <a:ext uri="{FF2B5EF4-FFF2-40B4-BE49-F238E27FC236}">
                <a16:creationId xmlns:a16="http://schemas.microsoft.com/office/drawing/2014/main" id="{D463D546-5D61-4722-A0F0-12D14ABAF7B8}"/>
              </a:ext>
            </a:extLst>
          </p:cNvPr>
          <p:cNvSpPr/>
          <p:nvPr/>
        </p:nvSpPr>
        <p:spPr>
          <a:xfrm>
            <a:off x="6615615" y="1197450"/>
            <a:ext cx="1872990" cy="314783"/>
          </a:xfrm>
          <a:prstGeom prst="rect">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Penalty Method</a:t>
            </a:r>
          </a:p>
        </p:txBody>
      </p:sp>
      <p:cxnSp>
        <p:nvCxnSpPr>
          <p:cNvPr id="28" name="Straight Connector 27">
            <a:extLst>
              <a:ext uri="{FF2B5EF4-FFF2-40B4-BE49-F238E27FC236}">
                <a16:creationId xmlns:a16="http://schemas.microsoft.com/office/drawing/2014/main" id="{89CA980A-F3D8-44FD-B67D-18A0729E2CA0}"/>
              </a:ext>
            </a:extLst>
          </p:cNvPr>
          <p:cNvCxnSpPr>
            <a:cxnSpLocks/>
          </p:cNvCxnSpPr>
          <p:nvPr/>
        </p:nvCxnSpPr>
        <p:spPr>
          <a:xfrm flipH="1">
            <a:off x="8488605" y="-12700"/>
            <a:ext cx="667914" cy="152493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Triangolo isoscele 67">
            <a:extLst>
              <a:ext uri="{FF2B5EF4-FFF2-40B4-BE49-F238E27FC236}">
                <a16:creationId xmlns:a16="http://schemas.microsoft.com/office/drawing/2014/main" id="{8FAD7C62-A13F-46D8-B112-7A0EE15BE4B0}"/>
              </a:ext>
            </a:extLst>
          </p:cNvPr>
          <p:cNvSpPr/>
          <p:nvPr/>
        </p:nvSpPr>
        <p:spPr>
          <a:xfrm rot="10800000">
            <a:off x="8358258" y="119745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0" name="Triangolo isoscele 67">
            <a:extLst>
              <a:ext uri="{FF2B5EF4-FFF2-40B4-BE49-F238E27FC236}">
                <a16:creationId xmlns:a16="http://schemas.microsoft.com/office/drawing/2014/main" id="{DE942B33-EAF9-4FA5-8EA7-2926485558D5}"/>
              </a:ext>
            </a:extLst>
          </p:cNvPr>
          <p:cNvSpPr/>
          <p:nvPr/>
        </p:nvSpPr>
        <p:spPr>
          <a:xfrm rot="10800000">
            <a:off x="8512948" y="837476"/>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Triangolo isoscele 67">
            <a:extLst>
              <a:ext uri="{FF2B5EF4-FFF2-40B4-BE49-F238E27FC236}">
                <a16:creationId xmlns:a16="http://schemas.microsoft.com/office/drawing/2014/main" id="{C0CB9D84-2C8C-41DA-928D-9935161BB3B1}"/>
              </a:ext>
            </a:extLst>
          </p:cNvPr>
          <p:cNvSpPr/>
          <p:nvPr/>
        </p:nvSpPr>
        <p:spPr>
          <a:xfrm rot="10800000">
            <a:off x="8668695" y="474500"/>
            <a:ext cx="260694" cy="314783"/>
          </a:xfrm>
          <a:prstGeom prst="triangle">
            <a:avLst/>
          </a:prstGeom>
          <a:solidFill>
            <a:schemeClr val="bg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Triangolo isoscele 67">
            <a:extLst>
              <a:ext uri="{FF2B5EF4-FFF2-40B4-BE49-F238E27FC236}">
                <a16:creationId xmlns:a16="http://schemas.microsoft.com/office/drawing/2014/main" id="{2292B09B-3E4A-4CDF-B904-839D98AFC0C3}"/>
              </a:ext>
            </a:extLst>
          </p:cNvPr>
          <p:cNvSpPr/>
          <p:nvPr/>
        </p:nvSpPr>
        <p:spPr>
          <a:xfrm rot="10800000">
            <a:off x="8833764" y="112075"/>
            <a:ext cx="260694" cy="314783"/>
          </a:xfrm>
          <a:prstGeom prst="triangle">
            <a:avLst/>
          </a:prstGeom>
          <a:solidFill>
            <a:srgbClr val="00B0F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 name="Rectangle 4">
            <a:extLst>
              <a:ext uri="{FF2B5EF4-FFF2-40B4-BE49-F238E27FC236}">
                <a16:creationId xmlns:a16="http://schemas.microsoft.com/office/drawing/2014/main" id="{98925C53-517D-407C-97B6-FFE68D96CDF9}"/>
              </a:ext>
            </a:extLst>
          </p:cNvPr>
          <p:cNvSpPr/>
          <p:nvPr/>
        </p:nvSpPr>
        <p:spPr>
          <a:xfrm>
            <a:off x="6606014" y="817431"/>
            <a:ext cx="2217506" cy="346095"/>
          </a:xfrm>
          <a:prstGeom prst="rect">
            <a:avLst/>
          </a:prstGeom>
          <a:noFill/>
          <a:ln w="1905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0318073-E3AB-4F0F-9527-B1FC383A0E59}"/>
              </a:ext>
            </a:extLst>
          </p:cNvPr>
          <p:cNvSpPr/>
          <p:nvPr/>
        </p:nvSpPr>
        <p:spPr>
          <a:xfrm>
            <a:off x="4648396" y="828239"/>
            <a:ext cx="1872990" cy="314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i="1" dirty="0">
                <a:solidFill>
                  <a:srgbClr val="00B0F0"/>
                </a:solidFill>
                <a:ea typeface="Open Sans ExtraBold" panose="020B0906030804020204" pitchFamily="34" charset="0"/>
                <a:cs typeface="Open Sans ExtraBold" panose="020B0906030804020204" pitchFamily="34" charset="0"/>
              </a:rPr>
              <a:t>same matrix condensation </a:t>
            </a:r>
          </a:p>
        </p:txBody>
      </p:sp>
      <p:sp>
        <p:nvSpPr>
          <p:cNvPr id="41" name="TextBox 40">
            <a:extLst>
              <a:ext uri="{FF2B5EF4-FFF2-40B4-BE49-F238E27FC236}">
                <a16:creationId xmlns:a16="http://schemas.microsoft.com/office/drawing/2014/main" id="{A9A62A0F-3D15-499A-919E-2F9A9781735D}"/>
              </a:ext>
            </a:extLst>
          </p:cNvPr>
          <p:cNvSpPr txBox="1"/>
          <p:nvPr/>
        </p:nvSpPr>
        <p:spPr>
          <a:xfrm>
            <a:off x="244074" y="1821566"/>
            <a:ext cx="7699775" cy="1169551"/>
          </a:xfrm>
          <a:prstGeom prst="rect">
            <a:avLst/>
          </a:prstGeom>
          <a:noFill/>
        </p:spPr>
        <p:txBody>
          <a:bodyPr wrap="square">
            <a:spAutoFit/>
          </a:bodyPr>
          <a:lstStyle/>
          <a:p>
            <a:r>
              <a:rPr lang="en-GB" dirty="0">
                <a:latin typeface="+mj-lt"/>
              </a:rPr>
              <a:t>Constraints are handled by matrix condensation, </a:t>
            </a:r>
            <a:r>
              <a:rPr lang="en-GB" b="1" dirty="0">
                <a:latin typeface="+mj-lt"/>
              </a:rPr>
              <a:t>erasing some of the DOFs from the global stiffness matrix</a:t>
            </a:r>
            <a:r>
              <a:rPr lang="en-GB" dirty="0">
                <a:latin typeface="+mj-lt"/>
              </a:rPr>
              <a:t>, </a:t>
            </a:r>
            <a:r>
              <a:rPr lang="en-GB" b="1" dirty="0">
                <a:latin typeface="+mj-lt"/>
              </a:rPr>
              <a:t>reducing its size</a:t>
            </a:r>
            <a:r>
              <a:rPr lang="en-GB" dirty="0">
                <a:latin typeface="+mj-lt"/>
              </a:rPr>
              <a:t>. </a:t>
            </a:r>
          </a:p>
          <a:p>
            <a:endParaRPr lang="en-GB" dirty="0">
              <a:latin typeface="+mj-lt"/>
            </a:endParaRPr>
          </a:p>
          <a:p>
            <a:r>
              <a:rPr lang="en-GB" sz="1400" dirty="0">
                <a:latin typeface="+mj-lt"/>
              </a:rPr>
              <a:t>In this case, the degrees of freedom can be broken down into U</a:t>
            </a:r>
            <a:r>
              <a:rPr lang="en-GB" sz="1400" baseline="-25000" dirty="0">
                <a:latin typeface="+mj-lt"/>
              </a:rPr>
              <a:t>R</a:t>
            </a:r>
            <a:r>
              <a:rPr lang="en-GB" sz="1400" dirty="0">
                <a:latin typeface="+mj-lt"/>
              </a:rPr>
              <a:t>, the retained DOF's, and U</a:t>
            </a:r>
            <a:r>
              <a:rPr lang="en-GB" sz="1400" baseline="-25000" dirty="0">
                <a:latin typeface="+mj-lt"/>
              </a:rPr>
              <a:t>C</a:t>
            </a:r>
            <a:r>
              <a:rPr lang="en-GB" sz="1400" dirty="0">
                <a:latin typeface="+mj-lt"/>
              </a:rPr>
              <a:t>, the condensed DOF’s. </a:t>
            </a:r>
            <a:endParaRPr lang="en-GB" dirty="0">
              <a:latin typeface="+mj-lt"/>
            </a:endParaRPr>
          </a:p>
        </p:txBody>
      </p:sp>
      <p:sp>
        <p:nvSpPr>
          <p:cNvPr id="42" name="TextBox 41">
            <a:extLst>
              <a:ext uri="{FF2B5EF4-FFF2-40B4-BE49-F238E27FC236}">
                <a16:creationId xmlns:a16="http://schemas.microsoft.com/office/drawing/2014/main" id="{0C0B18C5-4404-4D41-B610-8C7263EF2561}"/>
              </a:ext>
            </a:extLst>
          </p:cNvPr>
          <p:cNvSpPr txBox="1"/>
          <p:nvPr/>
        </p:nvSpPr>
        <p:spPr>
          <a:xfrm>
            <a:off x="228834" y="3719465"/>
            <a:ext cx="6922536" cy="1169551"/>
          </a:xfrm>
          <a:prstGeom prst="rect">
            <a:avLst/>
          </a:prstGeom>
          <a:noFill/>
        </p:spPr>
        <p:txBody>
          <a:bodyPr wrap="square">
            <a:spAutoFit/>
          </a:bodyPr>
          <a:lstStyle/>
          <a:p>
            <a:r>
              <a:rPr lang="en-GB" sz="1400" dirty="0">
                <a:latin typeface="+mj-lt"/>
              </a:rPr>
              <a:t>In this case it is important to pay attention to the </a:t>
            </a:r>
            <a:r>
              <a:rPr lang="en-GB" sz="1400" b="1" dirty="0">
                <a:latin typeface="+mj-lt"/>
              </a:rPr>
              <a:t>retained and constrained pairs, </a:t>
            </a:r>
            <a:r>
              <a:rPr lang="en-GB" sz="1400" dirty="0">
                <a:latin typeface="+mj-lt"/>
              </a:rPr>
              <a:t>which node is which. </a:t>
            </a:r>
          </a:p>
          <a:p>
            <a:endParaRPr lang="en-GB" sz="1400" dirty="0">
              <a:latin typeface="+mj-lt"/>
            </a:endParaRPr>
          </a:p>
          <a:p>
            <a:r>
              <a:rPr lang="en-GB" sz="1400" i="1" dirty="0">
                <a:latin typeface="+mj-lt"/>
              </a:rPr>
              <a:t>If a node is constrained by two different retained node, once it is erased for the first time, it will not be available to enforce the second condition.</a:t>
            </a:r>
            <a:endParaRPr lang="en-US" sz="1400" i="1" dirty="0">
              <a:latin typeface="+mj-lt"/>
            </a:endParaRPr>
          </a:p>
        </p:txBody>
      </p:sp>
      <p:sp>
        <p:nvSpPr>
          <p:cNvPr id="44" name="Left Bracket 43">
            <a:extLst>
              <a:ext uri="{FF2B5EF4-FFF2-40B4-BE49-F238E27FC236}">
                <a16:creationId xmlns:a16="http://schemas.microsoft.com/office/drawing/2014/main" id="{F851162F-7BDF-4611-B963-EE64F9754D79}"/>
              </a:ext>
            </a:extLst>
          </p:cNvPr>
          <p:cNvSpPr/>
          <p:nvPr/>
        </p:nvSpPr>
        <p:spPr>
          <a:xfrm rot="10800000">
            <a:off x="5142142" y="477301"/>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a:extLst>
              <a:ext uri="{FF2B5EF4-FFF2-40B4-BE49-F238E27FC236}">
                <a16:creationId xmlns:a16="http://schemas.microsoft.com/office/drawing/2014/main" id="{97472FCF-70D4-4748-BE66-03B294BB6E25}"/>
              </a:ext>
            </a:extLst>
          </p:cNvPr>
          <p:cNvSpPr/>
          <p:nvPr/>
        </p:nvSpPr>
        <p:spPr>
          <a:xfrm>
            <a:off x="4391487"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D335B09C-33AF-4D2C-A6CA-DB7276F85C5C}"/>
              </a:ext>
            </a:extLst>
          </p:cNvPr>
          <p:cNvSpPr/>
          <p:nvPr/>
        </p:nvSpPr>
        <p:spPr>
          <a:xfrm>
            <a:off x="4532125"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6AD8D858-BAB4-4F12-9AAB-8E7F408DD143}"/>
              </a:ext>
            </a:extLst>
          </p:cNvPr>
          <p:cNvSpPr/>
          <p:nvPr/>
        </p:nvSpPr>
        <p:spPr>
          <a:xfrm>
            <a:off x="4669302"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9BF7DA6-948C-480B-85C2-7AF5C4177DA0}"/>
              </a:ext>
            </a:extLst>
          </p:cNvPr>
          <p:cNvSpPr/>
          <p:nvPr/>
        </p:nvSpPr>
        <p:spPr>
          <a:xfrm>
            <a:off x="4802320"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638A41F-AC1B-4AD0-A833-E56E6DF9CB2F}"/>
              </a:ext>
            </a:extLst>
          </p:cNvPr>
          <p:cNvSpPr/>
          <p:nvPr/>
        </p:nvSpPr>
        <p:spPr>
          <a:xfrm>
            <a:off x="4935899"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1523E4C-FD13-4EA5-B521-AB22384217C4}"/>
              </a:ext>
            </a:extLst>
          </p:cNvPr>
          <p:cNvSpPr/>
          <p:nvPr/>
        </p:nvSpPr>
        <p:spPr>
          <a:xfrm>
            <a:off x="5069628" y="55176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8809E8B1-DB63-4942-8B5B-9C7CD82144AE}"/>
              </a:ext>
            </a:extLst>
          </p:cNvPr>
          <p:cNvSpPr/>
          <p:nvPr/>
        </p:nvSpPr>
        <p:spPr>
          <a:xfrm>
            <a:off x="4391487"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24F469C2-B917-43AC-9194-B7B7551B08D4}"/>
              </a:ext>
            </a:extLst>
          </p:cNvPr>
          <p:cNvSpPr/>
          <p:nvPr/>
        </p:nvSpPr>
        <p:spPr>
          <a:xfrm>
            <a:off x="4532125"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50ACB332-D467-4EBC-A5EB-5FBBB18C3668}"/>
              </a:ext>
            </a:extLst>
          </p:cNvPr>
          <p:cNvSpPr/>
          <p:nvPr/>
        </p:nvSpPr>
        <p:spPr>
          <a:xfrm>
            <a:off x="4669302"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5D12E21F-A0B0-49BA-A4FA-423AFC733FE0}"/>
              </a:ext>
            </a:extLst>
          </p:cNvPr>
          <p:cNvSpPr/>
          <p:nvPr/>
        </p:nvSpPr>
        <p:spPr>
          <a:xfrm>
            <a:off x="4802320"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26C7EC5F-B9C1-42A2-9462-673AA253A98C}"/>
              </a:ext>
            </a:extLst>
          </p:cNvPr>
          <p:cNvSpPr/>
          <p:nvPr/>
        </p:nvSpPr>
        <p:spPr>
          <a:xfrm>
            <a:off x="4935899"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AC0CD7E1-0C6F-42FB-A282-94788D1E726A}"/>
              </a:ext>
            </a:extLst>
          </p:cNvPr>
          <p:cNvSpPr/>
          <p:nvPr/>
        </p:nvSpPr>
        <p:spPr>
          <a:xfrm>
            <a:off x="5069628" y="678973"/>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AA00F721-9F54-4506-BADA-661CDA0DB00D}"/>
              </a:ext>
            </a:extLst>
          </p:cNvPr>
          <p:cNvSpPr/>
          <p:nvPr/>
        </p:nvSpPr>
        <p:spPr>
          <a:xfrm>
            <a:off x="4391487"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D670B75B-075E-4A20-9F76-C1B7F69A7716}"/>
              </a:ext>
            </a:extLst>
          </p:cNvPr>
          <p:cNvSpPr/>
          <p:nvPr/>
        </p:nvSpPr>
        <p:spPr>
          <a:xfrm>
            <a:off x="4532125"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510BFDF9-89BA-4346-BBB6-DBA8D33A64AF}"/>
              </a:ext>
            </a:extLst>
          </p:cNvPr>
          <p:cNvSpPr/>
          <p:nvPr/>
        </p:nvSpPr>
        <p:spPr>
          <a:xfrm>
            <a:off x="4669302"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11D3DEF0-5C8A-4683-BEB0-FF62492C0584}"/>
              </a:ext>
            </a:extLst>
          </p:cNvPr>
          <p:cNvSpPr/>
          <p:nvPr/>
        </p:nvSpPr>
        <p:spPr>
          <a:xfrm>
            <a:off x="4802320"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83B1C866-7B31-47B7-B76C-B4032431AD83}"/>
              </a:ext>
            </a:extLst>
          </p:cNvPr>
          <p:cNvSpPr/>
          <p:nvPr/>
        </p:nvSpPr>
        <p:spPr>
          <a:xfrm>
            <a:off x="4935899"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521B7A73-093E-4555-A3D5-32E0219BB717}"/>
              </a:ext>
            </a:extLst>
          </p:cNvPr>
          <p:cNvSpPr/>
          <p:nvPr/>
        </p:nvSpPr>
        <p:spPr>
          <a:xfrm>
            <a:off x="5069628" y="806630"/>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7CBDA60B-6244-485E-A603-666D62819490}"/>
              </a:ext>
            </a:extLst>
          </p:cNvPr>
          <p:cNvSpPr/>
          <p:nvPr/>
        </p:nvSpPr>
        <p:spPr>
          <a:xfrm>
            <a:off x="4391487"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0B83C17E-6E81-4FDD-8369-39C914913F0A}"/>
              </a:ext>
            </a:extLst>
          </p:cNvPr>
          <p:cNvSpPr/>
          <p:nvPr/>
        </p:nvSpPr>
        <p:spPr>
          <a:xfrm>
            <a:off x="4532125"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7C004536-1815-4A4B-9396-D6FED4D41C50}"/>
              </a:ext>
            </a:extLst>
          </p:cNvPr>
          <p:cNvSpPr/>
          <p:nvPr/>
        </p:nvSpPr>
        <p:spPr>
          <a:xfrm>
            <a:off x="4669302"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F5FA8333-2061-47D5-9AA4-50AF0EFF5B77}"/>
              </a:ext>
            </a:extLst>
          </p:cNvPr>
          <p:cNvSpPr/>
          <p:nvPr/>
        </p:nvSpPr>
        <p:spPr>
          <a:xfrm>
            <a:off x="4802320"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A8285489-8EC6-41A7-9A69-F6181943E64F}"/>
              </a:ext>
            </a:extLst>
          </p:cNvPr>
          <p:cNvSpPr/>
          <p:nvPr/>
        </p:nvSpPr>
        <p:spPr>
          <a:xfrm>
            <a:off x="4935899"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F4F49E61-C8B2-4FCA-929D-C5F6E4FB6129}"/>
              </a:ext>
            </a:extLst>
          </p:cNvPr>
          <p:cNvSpPr/>
          <p:nvPr/>
        </p:nvSpPr>
        <p:spPr>
          <a:xfrm>
            <a:off x="5069628" y="93656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9DCA79C1-49E9-4225-91E9-99AE39B47D5D}"/>
              </a:ext>
            </a:extLst>
          </p:cNvPr>
          <p:cNvSpPr/>
          <p:nvPr/>
        </p:nvSpPr>
        <p:spPr>
          <a:xfrm>
            <a:off x="4391487"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EE1CC424-B808-46F9-96E2-B8D24A9DAB22}"/>
              </a:ext>
            </a:extLst>
          </p:cNvPr>
          <p:cNvSpPr/>
          <p:nvPr/>
        </p:nvSpPr>
        <p:spPr>
          <a:xfrm>
            <a:off x="4532125"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57CC1182-C36E-4004-ADEC-80D0E0F07700}"/>
              </a:ext>
            </a:extLst>
          </p:cNvPr>
          <p:cNvSpPr/>
          <p:nvPr/>
        </p:nvSpPr>
        <p:spPr>
          <a:xfrm>
            <a:off x="4669302"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4454A4C-48D5-4CAE-B235-C29F660FEC4D}"/>
              </a:ext>
            </a:extLst>
          </p:cNvPr>
          <p:cNvSpPr/>
          <p:nvPr/>
        </p:nvSpPr>
        <p:spPr>
          <a:xfrm>
            <a:off x="4802320"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D1D082E1-5A4A-4B10-BF06-C8A343FBA2D5}"/>
              </a:ext>
            </a:extLst>
          </p:cNvPr>
          <p:cNvSpPr/>
          <p:nvPr/>
        </p:nvSpPr>
        <p:spPr>
          <a:xfrm>
            <a:off x="4935899"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57876700-87DC-483E-81A0-12E3886E2DDD}"/>
              </a:ext>
            </a:extLst>
          </p:cNvPr>
          <p:cNvSpPr/>
          <p:nvPr/>
        </p:nvSpPr>
        <p:spPr>
          <a:xfrm>
            <a:off x="5069628" y="106932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AD7DF7C8-4D55-417B-9DCA-BD7237C2A32E}"/>
              </a:ext>
            </a:extLst>
          </p:cNvPr>
          <p:cNvSpPr/>
          <p:nvPr/>
        </p:nvSpPr>
        <p:spPr>
          <a:xfrm>
            <a:off x="4391487"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282BA59-0B32-4FC3-8735-A90F27C49623}"/>
              </a:ext>
            </a:extLst>
          </p:cNvPr>
          <p:cNvSpPr/>
          <p:nvPr/>
        </p:nvSpPr>
        <p:spPr>
          <a:xfrm>
            <a:off x="4532125"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40A82DE8-FE39-4861-B3A9-75EC617D13EB}"/>
              </a:ext>
            </a:extLst>
          </p:cNvPr>
          <p:cNvSpPr/>
          <p:nvPr/>
        </p:nvSpPr>
        <p:spPr>
          <a:xfrm>
            <a:off x="4669302"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88E639AD-3334-43FE-91C5-34BEB57C456D}"/>
              </a:ext>
            </a:extLst>
          </p:cNvPr>
          <p:cNvSpPr/>
          <p:nvPr/>
        </p:nvSpPr>
        <p:spPr>
          <a:xfrm>
            <a:off x="4802320"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A788A5B2-C1CA-4154-A603-C398269538D7}"/>
              </a:ext>
            </a:extLst>
          </p:cNvPr>
          <p:cNvSpPr/>
          <p:nvPr/>
        </p:nvSpPr>
        <p:spPr>
          <a:xfrm>
            <a:off x="4935899"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8096549C-983A-4D65-8B43-08C024849234}"/>
              </a:ext>
            </a:extLst>
          </p:cNvPr>
          <p:cNvSpPr/>
          <p:nvPr/>
        </p:nvSpPr>
        <p:spPr>
          <a:xfrm>
            <a:off x="5069628" y="1202084"/>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9B4C0E8C-F9A7-4205-95DA-353E3FEE2112}"/>
              </a:ext>
            </a:extLst>
          </p:cNvPr>
          <p:cNvSpPr/>
          <p:nvPr/>
        </p:nvSpPr>
        <p:spPr>
          <a:xfrm>
            <a:off x="4391487"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1C6ACE9F-BC02-4EF1-AA4F-E8B2186AA74A}"/>
              </a:ext>
            </a:extLst>
          </p:cNvPr>
          <p:cNvSpPr/>
          <p:nvPr/>
        </p:nvSpPr>
        <p:spPr>
          <a:xfrm>
            <a:off x="4532125"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8ED9BD5D-6DF3-4FB2-B2E6-CDED500E5529}"/>
              </a:ext>
            </a:extLst>
          </p:cNvPr>
          <p:cNvSpPr/>
          <p:nvPr/>
        </p:nvSpPr>
        <p:spPr>
          <a:xfrm>
            <a:off x="4669302"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D721E977-7B47-4FBA-BCC8-13FD8E46B5D0}"/>
              </a:ext>
            </a:extLst>
          </p:cNvPr>
          <p:cNvSpPr/>
          <p:nvPr/>
        </p:nvSpPr>
        <p:spPr>
          <a:xfrm>
            <a:off x="4802320"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D56FD96F-5CB6-4A93-94B7-378005F8BAB5}"/>
              </a:ext>
            </a:extLst>
          </p:cNvPr>
          <p:cNvSpPr/>
          <p:nvPr/>
        </p:nvSpPr>
        <p:spPr>
          <a:xfrm>
            <a:off x="4935899"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A62E426D-BF49-4888-BA69-2F9292B90DFC}"/>
              </a:ext>
            </a:extLst>
          </p:cNvPr>
          <p:cNvSpPr/>
          <p:nvPr/>
        </p:nvSpPr>
        <p:spPr>
          <a:xfrm>
            <a:off x="5069628" y="1328291"/>
            <a:ext cx="100968" cy="100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Left Bracket 91">
            <a:extLst>
              <a:ext uri="{FF2B5EF4-FFF2-40B4-BE49-F238E27FC236}">
                <a16:creationId xmlns:a16="http://schemas.microsoft.com/office/drawing/2014/main" id="{24937DC8-E902-4CEB-AB6B-334DBE7AA747}"/>
              </a:ext>
            </a:extLst>
          </p:cNvPr>
          <p:cNvSpPr/>
          <p:nvPr/>
        </p:nvSpPr>
        <p:spPr>
          <a:xfrm>
            <a:off x="4292816" y="474500"/>
            <a:ext cx="119903" cy="1031721"/>
          </a:xfrm>
          <a:prstGeom prst="leftBracket">
            <a:avLst>
              <a:gd name="adj"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F7ADC36D-0740-4E26-8707-C2F7CDACF259}"/>
              </a:ext>
            </a:extLst>
          </p:cNvPr>
          <p:cNvCxnSpPr>
            <a:cxnSpLocks/>
          </p:cNvCxnSpPr>
          <p:nvPr/>
        </p:nvCxnSpPr>
        <p:spPr>
          <a:xfrm>
            <a:off x="4254232" y="729457"/>
            <a:ext cx="1045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4E0885CC-9518-4708-874B-95FEB82758E9}"/>
              </a:ext>
            </a:extLst>
          </p:cNvPr>
          <p:cNvCxnSpPr>
            <a:cxnSpLocks/>
          </p:cNvCxnSpPr>
          <p:nvPr/>
        </p:nvCxnSpPr>
        <p:spPr>
          <a:xfrm>
            <a:off x="4254232" y="857114"/>
            <a:ext cx="1045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347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par>
                                <p:cTn id="8" presetID="14" presetClass="entr" presetSubtype="10"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randombar(horizontal)">
                                      <p:cBhvr>
                                        <p:cTn id="10" dur="500"/>
                                        <p:tgtEl>
                                          <p:spTgt spid="9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0" grpId="0"/>
    </p:bldLst>
  </p:timing>
</p:sld>
</file>

<file path=ppt/theme/theme1.xml><?xml version="1.0" encoding="utf-8"?>
<a:theme xmlns:a="http://schemas.openxmlformats.org/drawingml/2006/main" name="Westmoreland template">
  <a:themeElements>
    <a:clrScheme name="Personalizzato 1">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1CADE4"/>
      </a:hlink>
      <a:folHlink>
        <a:srgbClr val="B26B02"/>
      </a:folHlink>
    </a:clrScheme>
    <a:fontScheme name="Personalizzato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13653</TotalTime>
  <Words>2378</Words>
  <Application>Microsoft Office PowerPoint</Application>
  <PresentationFormat>On-screen Show (16:9)</PresentationFormat>
  <Paragraphs>465</Paragraphs>
  <Slides>31</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Cambria Math</vt:lpstr>
      <vt:lpstr>Arial</vt:lpstr>
      <vt:lpstr>Open Sans ExtraBold</vt:lpstr>
      <vt:lpstr>Open Sans</vt:lpstr>
      <vt:lpstr>Open Sans Semibold</vt:lpstr>
      <vt:lpstr>Open Sans Light</vt:lpstr>
      <vt:lpstr>Westmoreland template</vt:lpstr>
      <vt:lpstr>GET STARTED in OpenSees with STKO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x</dc:creator>
  <cp:lastModifiedBy>Francesca Marafini</cp:lastModifiedBy>
  <cp:revision>624</cp:revision>
  <dcterms:modified xsi:type="dcterms:W3CDTF">2021-07-23T07:46:33Z</dcterms:modified>
</cp:coreProperties>
</file>