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17"/>
  </p:notesMasterIdLst>
  <p:handoutMasterIdLst>
    <p:handoutMasterId r:id="rId18"/>
  </p:handoutMasterIdLst>
  <p:sldIdLst>
    <p:sldId id="308" r:id="rId2"/>
    <p:sldId id="353" r:id="rId3"/>
    <p:sldId id="310" r:id="rId4"/>
    <p:sldId id="391" r:id="rId5"/>
    <p:sldId id="402" r:id="rId6"/>
    <p:sldId id="429" r:id="rId7"/>
    <p:sldId id="459" r:id="rId8"/>
    <p:sldId id="460" r:id="rId9"/>
    <p:sldId id="407" r:id="rId10"/>
    <p:sldId id="410" r:id="rId11"/>
    <p:sldId id="406" r:id="rId12"/>
    <p:sldId id="405" r:id="rId13"/>
    <p:sldId id="461" r:id="rId14"/>
    <p:sldId id="325" r:id="rId15"/>
    <p:sldId id="292" r:id="rId16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19"/>
      <p:bold r:id="rId20"/>
      <p:italic r:id="rId21"/>
      <p:boldItalic r:id="rId22"/>
    </p:embeddedFont>
    <p:embeddedFont>
      <p:font typeface="Open Sans ExtraBold" panose="020B0906030804020204" pitchFamily="34" charset="0"/>
      <p:bold r:id="rId23"/>
      <p:boldItalic r:id="rId24"/>
    </p:embeddedFont>
    <p:embeddedFont>
      <p:font typeface="Open Sans Light" panose="020B0306030504020204" pitchFamily="34" charset="0"/>
      <p:regular r:id="rId25"/>
      <p:italic r:id="rId26"/>
    </p:embeddedFont>
    <p:embeddedFont>
      <p:font typeface="Open Sans Semibold" panose="020B0706030804020204" pitchFamily="34" charset="0"/>
      <p:bold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cesca Marafini" initials="FM" lastIdx="1" clrIdx="0">
    <p:extLst>
      <p:ext uri="{19B8F6BF-5375-455C-9EA6-DF929625EA0E}">
        <p15:presenceInfo xmlns:p15="http://schemas.microsoft.com/office/powerpoint/2012/main" userId="fe38742bd9c3747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1CADE4"/>
    <a:srgbClr val="56C2EB"/>
    <a:srgbClr val="0000FF"/>
    <a:srgbClr val="FFFFFF"/>
    <a:srgbClr val="38373D"/>
    <a:srgbClr val="95B8FF"/>
    <a:srgbClr val="6600FF"/>
    <a:srgbClr val="9D71FF"/>
    <a:srgbClr val="C5E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B9FCAC-5A45-4CCA-AE65-77CEF21B6FB7}">
  <a:tblStyle styleId="{C7B9FCAC-5A45-4CCA-AE65-77CEF21B6F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98" autoAdjust="0"/>
    <p:restoredTop sz="89942" autoAdjust="0"/>
  </p:normalViewPr>
  <p:slideViewPr>
    <p:cSldViewPr snapToGrid="0">
      <p:cViewPr>
        <p:scale>
          <a:sx n="125" d="100"/>
          <a:sy n="125" d="100"/>
        </p:scale>
        <p:origin x="1278" y="2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2835" y="6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3F59597-4041-4257-84BA-78160488B6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B4AB08-8A89-4413-A677-2EF8014F13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FAE29-2401-4C43-9441-9F81BA54D091}" type="datetimeFigureOut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9/29/2021</a:t>
            </a:fld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07CD97-F0C7-46E2-8DED-7C2A56818D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D55BE-A700-47F0-B9CE-6773C633E93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2CB3B-3DE4-43D7-B3DE-48EC312F3C69}" type="slidenum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‹#›</a:t>
            </a:fld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760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675612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Open Sans" panose="020B0606030504020204" pitchFamily="34" charset="0"/>
        <a:ea typeface="Open Sans" panose="020B0606030504020204" pitchFamily="34" charset="0"/>
        <a:cs typeface="Open Sans" panose="020B0606030504020204" pitchFamily="34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dirty="0">
              <a:ea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229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15367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44819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79297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40884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5405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083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4703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1674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806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5389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2844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6520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41270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2044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userDrawn="1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9">
            <a:extLst>
              <a:ext uri="{FF2B5EF4-FFF2-40B4-BE49-F238E27FC236}">
                <a16:creationId xmlns:a16="http://schemas.microsoft.com/office/drawing/2014/main" id="{265F9C74-D256-460F-A036-D63C9CA130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165" y="60359"/>
            <a:ext cx="1210579" cy="5098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E0CA2852-DA2F-40EA-9C53-36413AE2C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251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311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olo isoscele 74">
            <a:extLst>
              <a:ext uri="{FF2B5EF4-FFF2-40B4-BE49-F238E27FC236}">
                <a16:creationId xmlns:a16="http://schemas.microsoft.com/office/drawing/2014/main" id="{4ABD13D4-57F6-44DD-953C-2B5D4B20CB23}"/>
              </a:ext>
            </a:extLst>
          </p:cNvPr>
          <p:cNvSpPr/>
          <p:nvPr userDrawn="1"/>
        </p:nvSpPr>
        <p:spPr>
          <a:xfrm rot="10800000">
            <a:off x="4930374" y="593799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sp>
        <p:nvSpPr>
          <p:cNvPr id="12" name="Rettangolo 51">
            <a:extLst>
              <a:ext uri="{FF2B5EF4-FFF2-40B4-BE49-F238E27FC236}">
                <a16:creationId xmlns:a16="http://schemas.microsoft.com/office/drawing/2014/main" id="{87657EF4-1F58-4437-951E-921DCDC61C1D}"/>
              </a:ext>
            </a:extLst>
          </p:cNvPr>
          <p:cNvSpPr/>
          <p:nvPr userDrawn="1"/>
        </p:nvSpPr>
        <p:spPr>
          <a:xfrm>
            <a:off x="-1" y="594230"/>
            <a:ext cx="6899027" cy="4547289"/>
          </a:xfrm>
          <a:prstGeom prst="rect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74">
            <a:extLst>
              <a:ext uri="{FF2B5EF4-FFF2-40B4-BE49-F238E27FC236}">
                <a16:creationId xmlns:a16="http://schemas.microsoft.com/office/drawing/2014/main" id="{7545DA56-EAA6-461E-8F3A-5941FBD7E4EC}"/>
              </a:ext>
            </a:extLst>
          </p:cNvPr>
          <p:cNvSpPr/>
          <p:nvPr userDrawn="1"/>
        </p:nvSpPr>
        <p:spPr>
          <a:xfrm>
            <a:off x="-1972137" y="591598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pic>
        <p:nvPicPr>
          <p:cNvPr id="14" name="Immagine 9">
            <a:extLst>
              <a:ext uri="{FF2B5EF4-FFF2-40B4-BE49-F238E27FC236}">
                <a16:creationId xmlns:a16="http://schemas.microsoft.com/office/drawing/2014/main" id="{0A1725AF-1FC2-46BF-8236-3CF4DDDC7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3972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671199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811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userDrawn="1">
  <p:cSld name="TITLE_1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7" name="Immagine 9">
            <a:extLst>
              <a:ext uri="{FF2B5EF4-FFF2-40B4-BE49-F238E27FC236}">
                <a16:creationId xmlns:a16="http://schemas.microsoft.com/office/drawing/2014/main" id="{0043C89A-4766-4082-9FEF-D498AD683A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033" y="4612353"/>
            <a:ext cx="1098471" cy="4626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F3F7A36E-1D87-438C-9063-1633E6FEA9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05748"/>
            <a:ext cx="9144000" cy="5243119"/>
          </a:xfrm>
          <a:prstGeom prst="rect">
            <a:avLst/>
          </a:prstGeom>
        </p:spPr>
      </p:pic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082" y="454912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14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814" y="45361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788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magine 9">
            <a:extLst>
              <a:ext uri="{FF2B5EF4-FFF2-40B4-BE49-F238E27FC236}">
                <a16:creationId xmlns:a16="http://schemas.microsoft.com/office/drawing/2014/main" id="{22087679-CC85-452F-AB85-C8D8737D9A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2550" y="75936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219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bg>
      <p:bgPr>
        <a:solidFill>
          <a:schemeClr val="bg1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D260D765-AFB3-4838-A34C-2CBD22F249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99619"/>
            <a:ext cx="9144000" cy="5243119"/>
          </a:xfrm>
          <a:prstGeom prst="rect">
            <a:avLst/>
          </a:prstGeom>
        </p:spPr>
      </p:pic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0807" y="50989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magine 9">
            <a:extLst>
              <a:ext uri="{FF2B5EF4-FFF2-40B4-BE49-F238E27FC236}">
                <a16:creationId xmlns:a16="http://schemas.microsoft.com/office/drawing/2014/main" id="{965575AA-8B68-4BFD-A28D-866FB10262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427" y="89745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42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userDrawn="1">
  <p:cSld name="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22D44AD-E30E-43AB-95F9-500D7502AF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08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99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FF99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</a:t>
            </a:r>
            <a:r>
              <a:rPr lang="it-IT" dirty="0" err="1"/>
              <a:t>ins</a:t>
            </a:r>
            <a:r>
              <a:rPr lang="it-IT" dirty="0"/>
              <a:t>&lt;</a:t>
            </a:r>
            <a:r>
              <a:rPr lang="it-IT" dirty="0" err="1"/>
              <a:t>erire</a:t>
            </a:r>
            <a:r>
              <a:rPr lang="it-IT" dirty="0"/>
              <a:t>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22D44AD-E30E-43AB-95F9-500D7502AF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19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9">
            <a:extLst>
              <a:ext uri="{FF2B5EF4-FFF2-40B4-BE49-F238E27FC236}">
                <a16:creationId xmlns:a16="http://schemas.microsoft.com/office/drawing/2014/main" id="{186FBAED-16B1-4132-B0EB-57BA0670AE9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330" y="44539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911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095B15-CC3D-4B46-9239-32D4F03A62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1917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yout personalizza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9">
            <a:extLst>
              <a:ext uri="{FF2B5EF4-FFF2-40B4-BE49-F238E27FC236}">
                <a16:creationId xmlns:a16="http://schemas.microsoft.com/office/drawing/2014/main" id="{89DFB4C3-B602-4FA3-95E2-678B511240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14318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9" y="107139"/>
            <a:ext cx="8286808" cy="535785"/>
          </a:xfrm>
        </p:spPr>
        <p:txBody>
          <a:bodyPr/>
          <a:lstStyle>
            <a:lvl1pPr>
              <a:defRPr sz="2100"/>
            </a:lvl1pPr>
          </a:lstStyle>
          <a:p>
            <a:r>
              <a:rPr lang="en-US" dirty="0"/>
              <a:t>Click to edit Master title style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750082"/>
            <a:ext cx="8286808" cy="3844541"/>
          </a:xfrm>
        </p:spPr>
        <p:txBody>
          <a:bodyPr/>
          <a:lstStyle>
            <a:lvl1pPr>
              <a:buNone/>
              <a:defRPr sz="1200">
                <a:latin typeface="Open Sans" panose="020B0606030504020204" pitchFamily="34" charset="0"/>
              </a:defRPr>
            </a:lvl1pPr>
            <a:lvl2pPr>
              <a:buNone/>
              <a:defRPr sz="1050">
                <a:latin typeface="Open Sans" panose="020B0606030504020204" pitchFamily="34" charset="0"/>
              </a:defRPr>
            </a:lvl2pPr>
            <a:lvl3pPr>
              <a:buNone/>
              <a:defRPr sz="1050">
                <a:latin typeface="Open Sans" panose="020B0606030504020204" pitchFamily="34" charset="0"/>
              </a:defRPr>
            </a:lvl3pPr>
            <a:lvl4pPr>
              <a:buNone/>
              <a:defRPr sz="1050">
                <a:latin typeface="Open Sans" panose="020B0606030504020204" pitchFamily="34" charset="0"/>
              </a:defRPr>
            </a:lvl4pPr>
            <a:lvl5pPr>
              <a:buNone/>
              <a:defRPr sz="1050">
                <a:latin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t-IT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20A33-00F9-46CC-AD6C-F7AC6A879C4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72744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88785B-2B63-449E-95D5-AA90E4A65FE9}" type="slidenum">
              <a:rPr lang="it-IT">
                <a:solidFill>
                  <a:srgbClr val="000000"/>
                </a:solidFill>
              </a:rPr>
              <a:pPr/>
              <a:t>‹#›</a:t>
            </a:fld>
            <a:endParaRPr 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726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35252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D86A798F-96FA-4F1A-92F0-D3E2EE00E6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099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2C501BB5-2942-42A7-92A7-30C0104D2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82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3603BD85-9289-4FC1-9777-290482CA7F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777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3FB0F25-238F-4FE5-AAAE-6FC79B9230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993" y="628190"/>
            <a:ext cx="2567684" cy="2121718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FAB89E-7A30-490F-8BDA-CE9BBB7F2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3842"/>
          <a:stretch/>
        </p:blipFill>
        <p:spPr>
          <a:xfrm>
            <a:off x="3071082" y="632336"/>
            <a:ext cx="2544304" cy="2117571"/>
          </a:xfrm>
          <a:prstGeom prst="rect">
            <a:avLst/>
          </a:prstGeom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57C79C2-2CDD-4F73-9810-126000C907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9274" y="628190"/>
            <a:ext cx="2548132" cy="2117572"/>
          </a:xfrm>
          <a:prstGeom prst="rect">
            <a:avLst/>
          </a:prstGeom>
          <a:ln>
            <a:noFill/>
          </a:ln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3" name="Immagine 9">
            <a:extLst>
              <a:ext uri="{FF2B5EF4-FFF2-40B4-BE49-F238E27FC236}">
                <a16:creationId xmlns:a16="http://schemas.microsoft.com/office/drawing/2014/main" id="{9334689C-8374-47F1-9F5A-143B323BF1F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75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LEGO, toy&#10;&#10;Description automatically generated">
            <a:extLst>
              <a:ext uri="{FF2B5EF4-FFF2-40B4-BE49-F238E27FC236}">
                <a16:creationId xmlns:a16="http://schemas.microsoft.com/office/drawing/2014/main" id="{94B78BA1-D001-43A1-AA75-23C645D58B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66927" y="1674446"/>
            <a:ext cx="2572351" cy="3466797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1" name="Immagine 9">
            <a:extLst>
              <a:ext uri="{FF2B5EF4-FFF2-40B4-BE49-F238E27FC236}">
                <a16:creationId xmlns:a16="http://schemas.microsoft.com/office/drawing/2014/main" id="{1C598754-CA08-4547-85CE-06A60FDF6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392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E0CA2852-DA2F-40EA-9C53-36413AE2C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251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2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1">
          <a:blip r:embed="rId25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oogle Shape;9;p1"/>
          <p:cNvCxnSpPr>
            <a:cxnSpLocks/>
          </p:cNvCxnSpPr>
          <p:nvPr/>
        </p:nvCxnSpPr>
        <p:spPr>
          <a:xfrm>
            <a:off x="457200" y="2982549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181" y="4612352"/>
            <a:ext cx="1210579" cy="509884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65" r:id="rId2"/>
    <p:sldLayoutId id="2147483666" r:id="rId3"/>
    <p:sldLayoutId id="2147483667" r:id="rId4"/>
    <p:sldLayoutId id="2147483662" r:id="rId5"/>
    <p:sldLayoutId id="2147483668" r:id="rId6"/>
    <p:sldLayoutId id="2147483674" r:id="rId7"/>
    <p:sldLayoutId id="2147483671" r:id="rId8"/>
    <p:sldLayoutId id="2147483673" r:id="rId9"/>
    <p:sldLayoutId id="2147483678" r:id="rId10"/>
    <p:sldLayoutId id="2147483672" r:id="rId11"/>
    <p:sldLayoutId id="2147483669" r:id="rId12"/>
    <p:sldLayoutId id="2147483650" r:id="rId13"/>
    <p:sldLayoutId id="2147483676" r:id="rId14"/>
    <p:sldLayoutId id="2147483677" r:id="rId15"/>
    <p:sldLayoutId id="2147483663" r:id="rId16"/>
    <p:sldLayoutId id="2147483675" r:id="rId17"/>
    <p:sldLayoutId id="2147483664" r:id="rId18"/>
    <p:sldLayoutId id="2147483680" r:id="rId19"/>
    <p:sldLayoutId id="2147483670" r:id="rId20"/>
    <p:sldLayoutId id="2147483679" r:id="rId21"/>
    <p:sldLayoutId id="2147483681" r:id="rId22"/>
    <p:sldLayoutId id="2147483682" r:id="rId2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?get-started-webina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s://asdeasoft.net/forum/viewforum.php?f=5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hdfgroup.org/" TargetMode="External"/><Relationship Id="rId13" Type="http://schemas.openxmlformats.org/officeDocument/2006/relationships/hyperlink" Target="https://opensees.berkeley.edu/index.php" TargetMode="External"/><Relationship Id="rId18" Type="http://schemas.openxmlformats.org/officeDocument/2006/relationships/hyperlink" Target="https://www.facebook.com/groups/opensees/" TargetMode="External"/><Relationship Id="rId26" Type="http://schemas.openxmlformats.org/officeDocument/2006/relationships/hyperlink" Target="http://www.nafems.org/" TargetMode="External"/><Relationship Id="rId3" Type="http://schemas.openxmlformats.org/officeDocument/2006/relationships/hyperlink" Target="https://asdeasoft.net/pdf/STKO%20Installation%20guide.pdf" TargetMode="External"/><Relationship Id="rId21" Type="http://schemas.openxmlformats.org/officeDocument/2006/relationships/hyperlink" Target="https://www.youtube.com/channel/UCNnQc_JjWz-gJh4GQwQZHNA" TargetMode="External"/><Relationship Id="rId7" Type="http://schemas.openxmlformats.org/officeDocument/2006/relationships/hyperlink" Target="https://asdeasoft.net/?opensees_validation" TargetMode="External"/><Relationship Id="rId12" Type="http://schemas.openxmlformats.org/officeDocument/2006/relationships/hyperlink" Target="https://asdeasoft.net/?webinar" TargetMode="External"/><Relationship Id="rId17" Type="http://schemas.openxmlformats.org/officeDocument/2006/relationships/hyperlink" Target="https://opensees.berkeley.edu/community/index.php" TargetMode="External"/><Relationship Id="rId25" Type="http://schemas.openxmlformats.org/officeDocument/2006/relationships/hyperlink" Target="https://asdeasoft.net/?product-stko" TargetMode="External"/><Relationship Id="rId2" Type="http://schemas.openxmlformats.org/officeDocument/2006/relationships/notesSlide" Target="../notesSlides/notesSlide14.xml"/><Relationship Id="rId16" Type="http://schemas.openxmlformats.org/officeDocument/2006/relationships/hyperlink" Target="https://opensees.github.io/OpenSeesDocumentation/index.html" TargetMode="External"/><Relationship Id="rId20" Type="http://schemas.openxmlformats.org/officeDocument/2006/relationships/hyperlink" Target="https://opensees.berkeley.edu/wiki/index.php/Examples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asdeasoft.net/pdf/MPCO_Recorder.pdf" TargetMode="External"/><Relationship Id="rId11" Type="http://schemas.openxmlformats.org/officeDocument/2006/relationships/hyperlink" Target="http://www1.coe.neu.edu/~jfhajjar/home/Denavit%20and%20Hajjar%20-%20Geometric%20Nonlinearity%20in%20OpenSees%20-%20Report%20No.%20NEU-CEE-2013-02%202013.pdf" TargetMode="External"/><Relationship Id="rId24" Type="http://schemas.openxmlformats.org/officeDocument/2006/relationships/hyperlink" Target="https://portwooddigital.com/" TargetMode="External"/><Relationship Id="rId5" Type="http://schemas.openxmlformats.org/officeDocument/2006/relationships/hyperlink" Target="https://asdeasoft.net/stko-wiki/" TargetMode="External"/><Relationship Id="rId15" Type="http://schemas.openxmlformats.org/officeDocument/2006/relationships/hyperlink" Target="https://opensees.berkeley.edu/OpenSees/manuals/usermanual/OpenSeesCommandLanguageManualJune2006.pdf" TargetMode="External"/><Relationship Id="rId23" Type="http://schemas.openxmlformats.org/officeDocument/2006/relationships/hyperlink" Target="https://courses.silviasbrainery.com/" TargetMode="External"/><Relationship Id="rId28" Type="http://schemas.openxmlformats.org/officeDocument/2006/relationships/hyperlink" Target="https://www.youtube.com/playlist?list=PLxIjVL0KnONuxLl5QkvVxyiSKy3Gah29Q" TargetMode="External"/><Relationship Id="rId10" Type="http://schemas.openxmlformats.org/officeDocument/2006/relationships/hyperlink" Target="https://portwooddigital.com/2021/04/28/syllabus-by-blogging/" TargetMode="External"/><Relationship Id="rId19" Type="http://schemas.openxmlformats.org/officeDocument/2006/relationships/hyperlink" Target="https://github.com/OpenSees/OpenSees" TargetMode="External"/><Relationship Id="rId4" Type="http://schemas.openxmlformats.org/officeDocument/2006/relationships/hyperlink" Target="https://docs.python.org/3/tutorial/index.html" TargetMode="External"/><Relationship Id="rId9" Type="http://schemas.openxmlformats.org/officeDocument/2006/relationships/hyperlink" Target="https://www.hdfgroup.org/downloads/hdfview/" TargetMode="External"/><Relationship Id="rId14" Type="http://schemas.openxmlformats.org/officeDocument/2006/relationships/hyperlink" Target="https://opensees.berkeley.edu/wiki/index.php/Main_Page" TargetMode="External"/><Relationship Id="rId22" Type="http://schemas.openxmlformats.org/officeDocument/2006/relationships/hyperlink" Target="mailto:pchi893@aucklanduni.ac.nz" TargetMode="External"/><Relationship Id="rId27" Type="http://schemas.openxmlformats.org/officeDocument/2006/relationships/hyperlink" Target="https://asdeasoft.net/pdf/_STKO%20Manual_.pd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forum/viewforum.php?f=54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5" Type="http://schemas.openxmlformats.org/officeDocument/2006/relationships/hyperlink" Target="div%3eIcons%20made%20by%20%3ca%20href=%22https:/www.freepik.com%22%20title=%22Freepik%22%3eFreepik%3c/a%3e%20from%20%3ca%20href=%22https:/www.flaticon.com/%22%20title=%22Flaticon%22%3ewww.flaticon.com%3c/a%3e%3c/div" TargetMode="External"/><Relationship Id="rId4" Type="http://schemas.openxmlformats.org/officeDocument/2006/relationships/hyperlink" Target="https://www.slidescarnival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hyperlink" Target="https://asdeasoft.net/?get-started-webinars" TargetMode="Externa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opensees.berkeley.edu/wiki/index.php/Rayleigh_Damping_Comman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riangolo isoscele 27">
            <a:extLst>
              <a:ext uri="{FF2B5EF4-FFF2-40B4-BE49-F238E27FC236}">
                <a16:creationId xmlns:a16="http://schemas.microsoft.com/office/drawing/2014/main" id="{13DA0902-F6D5-4899-85F1-BEFC00C2B41A}"/>
              </a:ext>
            </a:extLst>
          </p:cNvPr>
          <p:cNvSpPr/>
          <p:nvPr/>
        </p:nvSpPr>
        <p:spPr>
          <a:xfrm rot="10800000">
            <a:off x="606428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984B2710-353E-41B4-B5D7-0585159A9B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599" y="434955"/>
            <a:ext cx="4563883" cy="901309"/>
          </a:xfrm>
        </p:spPr>
        <p:txBody>
          <a:bodyPr/>
          <a:lstStyle/>
          <a:p>
            <a:r>
              <a:rPr lang="en-US" dirty="0"/>
              <a:t>GET STARTED in OpenSees with STKO</a:t>
            </a:r>
          </a:p>
        </p:txBody>
      </p:sp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C00FD74A-8B91-4E53-A3A5-A621BFCD9B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322" y="1347840"/>
            <a:ext cx="4563883" cy="2601546"/>
          </a:xfrm>
        </p:spPr>
        <p:txBody>
          <a:bodyPr/>
          <a:lstStyle/>
          <a:p>
            <a:r>
              <a:rPr lang="en-US" sz="18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starting </a:t>
            </a:r>
            <a:r>
              <a:rPr lang="en-US" sz="1800" b="1" u="sng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from scratch</a:t>
            </a:r>
          </a:p>
          <a:p>
            <a:endParaRPr lang="en-US" sz="18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>
              <a:tabLst>
                <a:tab pos="898525" algn="l"/>
                <a:tab pos="1433513" algn="l"/>
              </a:tabLst>
            </a:pPr>
            <a:r>
              <a:rPr lang="en-US" sz="1800" b="1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20 classes</a:t>
            </a:r>
          </a:p>
        </p:txBody>
      </p:sp>
      <p:sp>
        <p:nvSpPr>
          <p:cNvPr id="12" name="Segnaposto testo 8">
            <a:extLst>
              <a:ext uri="{FF2B5EF4-FFF2-40B4-BE49-F238E27FC236}">
                <a16:creationId xmlns:a16="http://schemas.microsoft.com/office/drawing/2014/main" id="{15B2AD9F-5DC3-4F63-9603-8A1321F4D496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Welcome to: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43EFBEB-6123-41DE-B54B-B2BD97A99F30}"/>
              </a:ext>
            </a:extLst>
          </p:cNvPr>
          <p:cNvSpPr txBox="1"/>
          <p:nvPr/>
        </p:nvSpPr>
        <p:spPr>
          <a:xfrm>
            <a:off x="137549" y="4334353"/>
            <a:ext cx="311266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Support materials uploaded 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/>
              </a:rPr>
              <a:t>here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within 24h</a:t>
            </a:r>
            <a:endParaRPr lang="en-US" sz="110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831D080-6302-42A2-8557-D98D7523F0EF}"/>
              </a:ext>
            </a:extLst>
          </p:cNvPr>
          <p:cNvSpPr/>
          <p:nvPr/>
        </p:nvSpPr>
        <p:spPr>
          <a:xfrm>
            <a:off x="214668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" panose="020B0606030504020204" pitchFamily="34" charset="0"/>
              </a:rPr>
              <a:t>30</a:t>
            </a:r>
          </a:p>
          <a:p>
            <a:pPr algn="ctr"/>
            <a:r>
              <a:rPr lang="it-IT" b="1" dirty="0">
                <a:latin typeface="Open Sans" panose="020B0606030504020204" pitchFamily="34" charset="0"/>
              </a:rPr>
              <a:t>min</a:t>
            </a:r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2038E18C-B5C4-4613-83B2-70325195C1DA}"/>
              </a:ext>
            </a:extLst>
          </p:cNvPr>
          <p:cNvSpPr/>
          <p:nvPr/>
        </p:nvSpPr>
        <p:spPr>
          <a:xfrm>
            <a:off x="1225710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latin typeface="Open Sans" panose="020B0606030504020204" pitchFamily="34" charset="0"/>
              </a:rPr>
              <a:t>??</a:t>
            </a:r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29" name="Triangolo isoscele 28">
            <a:extLst>
              <a:ext uri="{FF2B5EF4-FFF2-40B4-BE49-F238E27FC236}">
                <a16:creationId xmlns:a16="http://schemas.microsoft.com/office/drawing/2014/main" id="{93DE2BAB-5A11-44A0-A729-DF8C31610CB0}"/>
              </a:ext>
            </a:extLst>
          </p:cNvPr>
          <p:cNvSpPr/>
          <p:nvPr/>
        </p:nvSpPr>
        <p:spPr>
          <a:xfrm>
            <a:off x="963022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0" name="Triangolo isoscele 29">
            <a:extLst>
              <a:ext uri="{FF2B5EF4-FFF2-40B4-BE49-F238E27FC236}">
                <a16:creationId xmlns:a16="http://schemas.microsoft.com/office/drawing/2014/main" id="{E64404CA-6CA8-4CEE-B5C2-B563517E97C0}"/>
              </a:ext>
            </a:extLst>
          </p:cNvPr>
          <p:cNvSpPr/>
          <p:nvPr/>
        </p:nvSpPr>
        <p:spPr>
          <a:xfrm rot="10800000" flipV="1">
            <a:off x="2368166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BB1618C2-4CE3-4F08-A122-A1576D2BCDB6}"/>
              </a:ext>
            </a:extLst>
          </p:cNvPr>
          <p:cNvSpPr/>
          <p:nvPr/>
        </p:nvSpPr>
        <p:spPr>
          <a:xfrm flipV="1">
            <a:off x="1976406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277909E9-F8A4-49CD-B999-3C008C4DA5AB}"/>
              </a:ext>
            </a:extLst>
          </p:cNvPr>
          <p:cNvSpPr/>
          <p:nvPr/>
        </p:nvSpPr>
        <p:spPr>
          <a:xfrm flipV="1">
            <a:off x="2987448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33" name="Triangolo isoscele 32">
            <a:extLst>
              <a:ext uri="{FF2B5EF4-FFF2-40B4-BE49-F238E27FC236}">
                <a16:creationId xmlns:a16="http://schemas.microsoft.com/office/drawing/2014/main" id="{C130CFD9-C0B1-4428-9ACA-437E2B8B4D6E}"/>
              </a:ext>
            </a:extLst>
          </p:cNvPr>
          <p:cNvSpPr/>
          <p:nvPr/>
        </p:nvSpPr>
        <p:spPr>
          <a:xfrm flipV="1">
            <a:off x="2729523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grpSp>
        <p:nvGrpSpPr>
          <p:cNvPr id="19" name="Google Shape;371;p40">
            <a:extLst>
              <a:ext uri="{FF2B5EF4-FFF2-40B4-BE49-F238E27FC236}">
                <a16:creationId xmlns:a16="http://schemas.microsoft.com/office/drawing/2014/main" id="{AB1FB888-6F6E-4893-858F-278ED2347B52}"/>
              </a:ext>
            </a:extLst>
          </p:cNvPr>
          <p:cNvGrpSpPr/>
          <p:nvPr/>
        </p:nvGrpSpPr>
        <p:grpSpPr>
          <a:xfrm>
            <a:off x="2186485" y="2948263"/>
            <a:ext cx="321571" cy="399999"/>
            <a:chOff x="596350" y="929175"/>
            <a:chExt cx="407950" cy="497475"/>
          </a:xfrm>
        </p:grpSpPr>
        <p:sp>
          <p:nvSpPr>
            <p:cNvPr id="20" name="Google Shape;372;p40">
              <a:extLst>
                <a:ext uri="{FF2B5EF4-FFF2-40B4-BE49-F238E27FC236}">
                  <a16:creationId xmlns:a16="http://schemas.microsoft.com/office/drawing/2014/main" id="{6DEA7E16-479D-43BE-9585-FCE77AB19903}"/>
                </a:ext>
              </a:extLst>
            </p:cNvPr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l" t="t" r="r" b="b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Google Shape;373;p40">
              <a:extLst>
                <a:ext uri="{FF2B5EF4-FFF2-40B4-BE49-F238E27FC236}">
                  <a16:creationId xmlns:a16="http://schemas.microsoft.com/office/drawing/2014/main" id="{EEB9E200-C10D-4C6A-B7F4-CB8ADA8F482D}"/>
                </a:ext>
              </a:extLst>
            </p:cNvPr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Google Shape;374;p40">
              <a:extLst>
                <a:ext uri="{FF2B5EF4-FFF2-40B4-BE49-F238E27FC236}">
                  <a16:creationId xmlns:a16="http://schemas.microsoft.com/office/drawing/2014/main" id="{496361D6-AE77-4AB8-96D7-7FA45A0A8DFC}"/>
                </a:ext>
              </a:extLst>
            </p:cNvPr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Google Shape;375;p40">
              <a:extLst>
                <a:ext uri="{FF2B5EF4-FFF2-40B4-BE49-F238E27FC236}">
                  <a16:creationId xmlns:a16="http://schemas.microsoft.com/office/drawing/2014/main" id="{F645E16D-C435-459D-B5D1-B77471298503}"/>
                </a:ext>
              </a:extLst>
            </p:cNvPr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4" name="Google Shape;376;p40">
              <a:extLst>
                <a:ext uri="{FF2B5EF4-FFF2-40B4-BE49-F238E27FC236}">
                  <a16:creationId xmlns:a16="http://schemas.microsoft.com/office/drawing/2014/main" id="{7E156DB8-3C3A-4E6F-9A17-60986A9563BD}"/>
                </a:ext>
              </a:extLst>
            </p:cNvPr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Google Shape;377;p40">
              <a:extLst>
                <a:ext uri="{FF2B5EF4-FFF2-40B4-BE49-F238E27FC236}">
                  <a16:creationId xmlns:a16="http://schemas.microsoft.com/office/drawing/2014/main" id="{7A132601-8FCD-44E0-AA57-138CC0A0F47C}"/>
                </a:ext>
              </a:extLst>
            </p:cNvPr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6" name="Google Shape;378;p40">
              <a:extLst>
                <a:ext uri="{FF2B5EF4-FFF2-40B4-BE49-F238E27FC236}">
                  <a16:creationId xmlns:a16="http://schemas.microsoft.com/office/drawing/2014/main" id="{A087B05C-FB2B-4F3C-9ECC-5E847C26D944}"/>
                </a:ext>
              </a:extLst>
            </p:cNvPr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l" t="t" r="r" b="b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7" name="Google Shape;386;p40">
            <a:hlinkClick r:id="rId4"/>
            <a:extLst>
              <a:ext uri="{FF2B5EF4-FFF2-40B4-BE49-F238E27FC236}">
                <a16:creationId xmlns:a16="http://schemas.microsoft.com/office/drawing/2014/main" id="{9566E8EB-C1CC-4D5F-840D-EB6B9E2B47CB}"/>
              </a:ext>
            </a:extLst>
          </p:cNvPr>
          <p:cNvSpPr/>
          <p:nvPr/>
        </p:nvSpPr>
        <p:spPr>
          <a:xfrm>
            <a:off x="3076444" y="2948263"/>
            <a:ext cx="433242" cy="399999"/>
          </a:xfrm>
          <a:custGeom>
            <a:avLst/>
            <a:gdLst/>
            <a:ahLst/>
            <a:cxnLst/>
            <a:rect l="l" t="t" r="r" b="b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19050" cap="rnd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Arrow: Curved Up 1">
            <a:extLst>
              <a:ext uri="{FF2B5EF4-FFF2-40B4-BE49-F238E27FC236}">
                <a16:creationId xmlns:a16="http://schemas.microsoft.com/office/drawing/2014/main" id="{847D0A45-E47D-4A48-9CF9-273D6902A5AB}"/>
              </a:ext>
            </a:extLst>
          </p:cNvPr>
          <p:cNvSpPr/>
          <p:nvPr/>
        </p:nvSpPr>
        <p:spPr>
          <a:xfrm>
            <a:off x="540722" y="3590772"/>
            <a:ext cx="956779" cy="358613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6" name="Picture 5" descr="Shape, icon&#10;&#10;Description automatically generated">
            <a:extLst>
              <a:ext uri="{FF2B5EF4-FFF2-40B4-BE49-F238E27FC236}">
                <a16:creationId xmlns:a16="http://schemas.microsoft.com/office/drawing/2014/main" id="{8CD9A8F8-3AD7-4D5B-BE07-B514FEA43C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715" y="3751108"/>
            <a:ext cx="358613" cy="358613"/>
          </a:xfrm>
          <a:prstGeom prst="rect">
            <a:avLst/>
          </a:prstGeom>
        </p:spPr>
      </p:pic>
      <p:sp>
        <p:nvSpPr>
          <p:cNvPr id="34" name="Arrow: Curved Up 33">
            <a:extLst>
              <a:ext uri="{FF2B5EF4-FFF2-40B4-BE49-F238E27FC236}">
                <a16:creationId xmlns:a16="http://schemas.microsoft.com/office/drawing/2014/main" id="{4DD5918C-ADA4-4EDD-9B75-9E24A87B96A6}"/>
              </a:ext>
            </a:extLst>
          </p:cNvPr>
          <p:cNvSpPr/>
          <p:nvPr/>
        </p:nvSpPr>
        <p:spPr>
          <a:xfrm flipV="1">
            <a:off x="2293438" y="2376714"/>
            <a:ext cx="956779" cy="338096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D2E884C-4FB2-4389-A912-90D650CA73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6483" y="2130444"/>
            <a:ext cx="480965" cy="48096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6ED283F-EF6A-4E47-9D20-AA5C43F7320B}"/>
              </a:ext>
            </a:extLst>
          </p:cNvPr>
          <p:cNvSpPr/>
          <p:nvPr/>
        </p:nvSpPr>
        <p:spPr>
          <a:xfrm>
            <a:off x="3521222" y="2890402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5B4F2D-13E1-4E3E-97BE-7C7F7AC1BA4A}"/>
              </a:ext>
            </a:extLst>
          </p:cNvPr>
          <p:cNvSpPr txBox="1"/>
          <p:nvPr/>
        </p:nvSpPr>
        <p:spPr>
          <a:xfrm>
            <a:off x="7411334" y="561931"/>
            <a:ext cx="17326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Image courtesy of ESO</a:t>
            </a:r>
          </a:p>
        </p:txBody>
      </p:sp>
      <p:sp>
        <p:nvSpPr>
          <p:cNvPr id="35" name="Oval 3">
            <a:extLst>
              <a:ext uri="{FF2B5EF4-FFF2-40B4-BE49-F238E27FC236}">
                <a16:creationId xmlns:a16="http://schemas.microsoft.com/office/drawing/2014/main" id="{7F35BC8C-6F81-4A6D-9D6A-2B3C5098C943}"/>
              </a:ext>
            </a:extLst>
          </p:cNvPr>
          <p:cNvSpPr/>
          <p:nvPr/>
        </p:nvSpPr>
        <p:spPr>
          <a:xfrm>
            <a:off x="2215978" y="4295623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174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1A7258DD-E4D6-4BB9-A73B-D87AF6F39F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8110"/>
            <a:ext cx="9144000" cy="4945142"/>
          </a:xfrm>
          <a:prstGeom prst="rect">
            <a:avLst/>
          </a:prstGeom>
        </p:spPr>
      </p:pic>
      <p:sp>
        <p:nvSpPr>
          <p:cNvPr id="9" name="CasellaDiTesto 46">
            <a:extLst>
              <a:ext uri="{FF2B5EF4-FFF2-40B4-BE49-F238E27FC236}">
                <a16:creationId xmlns:a16="http://schemas.microsoft.com/office/drawing/2014/main" id="{BA9ED242-4297-4AE9-AA3D-3E304CEF4C1C}"/>
              </a:ext>
            </a:extLst>
          </p:cNvPr>
          <p:cNvSpPr txBox="1"/>
          <p:nvPr/>
        </p:nvSpPr>
        <p:spPr>
          <a:xfrm>
            <a:off x="-7209" y="4686895"/>
            <a:ext cx="25622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solidFill>
                  <a:srgbClr val="FF9900"/>
                </a:solidFill>
                <a:latin typeface="+mj-lt"/>
              </a:rPr>
              <a:t>See </a:t>
            </a:r>
            <a:r>
              <a:rPr lang="en-GB" sz="1400" b="1" i="1" dirty="0">
                <a:solidFill>
                  <a:srgbClr val="FF9900"/>
                </a:solidFill>
                <a:latin typeface="+mj-lt"/>
              </a:rPr>
              <a:t>ex25.scd</a:t>
            </a:r>
            <a:endParaRPr lang="en-GB" b="1" i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9349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Nonlinear TH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groundMotion</a:t>
            </a:r>
            <a:endParaRPr lang="en-GB" b="0" i="1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17D23C1-5C60-486F-9905-FF7E7892018C}"/>
              </a:ext>
            </a:extLst>
          </p:cNvPr>
          <p:cNvGrpSpPr/>
          <p:nvPr/>
        </p:nvGrpSpPr>
        <p:grpSpPr>
          <a:xfrm>
            <a:off x="352593" y="580995"/>
            <a:ext cx="3525987" cy="4140797"/>
            <a:chOff x="493563" y="454179"/>
            <a:chExt cx="3924314" cy="468729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75D6D33-A619-4E16-A83C-F00F08865A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68142" y="1401720"/>
              <a:ext cx="3049735" cy="373975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EA0C0B4-43A9-4BE5-ACF3-1F27F42E7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3563" y="454179"/>
              <a:ext cx="2939237" cy="3604260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DAE6C232-E06C-4A99-B0EE-DC6BDCD0C843}"/>
              </a:ext>
            </a:extLst>
          </p:cNvPr>
          <p:cNvSpPr txBox="1"/>
          <p:nvPr/>
        </p:nvSpPr>
        <p:spPr>
          <a:xfrm>
            <a:off x="3098180" y="414153"/>
            <a:ext cx="526477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 err="1">
                <a:solidFill>
                  <a:schemeClr val="tx1"/>
                </a:solidFill>
                <a:latin typeface="+mj-lt"/>
              </a:rPr>
              <a:t>groundMotion</a:t>
            </a:r>
            <a:r>
              <a:rPr lang="en-US" i="1" dirty="0">
                <a:solidFill>
                  <a:schemeClr val="tx1"/>
                </a:solidFill>
                <a:latin typeface="+mj-lt"/>
              </a:rPr>
              <a:t> is a condition, not an analysis step</a:t>
            </a:r>
          </a:p>
          <a:p>
            <a:endParaRPr lang="en-US" i="1" dirty="0">
              <a:solidFill>
                <a:schemeClr val="tx1"/>
              </a:solidFill>
              <a:latin typeface="+mj-lt"/>
            </a:endParaRPr>
          </a:p>
          <a:p>
            <a:r>
              <a:rPr lang="en-US" dirty="0">
                <a:solidFill>
                  <a:schemeClr val="tx1"/>
                </a:solidFill>
                <a:latin typeface="+mj-lt"/>
              </a:rPr>
              <a:t>potentially you could apply </a:t>
            </a:r>
            <a:r>
              <a:rPr lang="en-US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different </a:t>
            </a:r>
            <a:r>
              <a:rPr lang="en-US" dirty="0" err="1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groundMotions</a:t>
            </a:r>
            <a:r>
              <a:rPr lang="en-US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at the sides of a long infrastructure, of a large portion of soil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9B496B5-85D3-4238-A45B-F43B9D87BB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4410" y="1646789"/>
            <a:ext cx="3184009" cy="273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861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Nonlinear TH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multiSupport</a:t>
            </a:r>
            <a:r>
              <a:rPr lang="it-IT" dirty="0"/>
              <a:t> </a:t>
            </a:r>
            <a:r>
              <a:rPr lang="it-IT" dirty="0" err="1"/>
              <a:t>excitation</a:t>
            </a:r>
            <a:endParaRPr lang="en-GB" b="0" i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1C6C14-8D53-4804-B9C5-7A8A6DAD4D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176" y="687954"/>
            <a:ext cx="2126624" cy="395262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3D8ADF6-B73E-468A-AFB8-ECCABDC4D1A7}"/>
              </a:ext>
            </a:extLst>
          </p:cNvPr>
          <p:cNvSpPr txBox="1"/>
          <p:nvPr/>
        </p:nvSpPr>
        <p:spPr>
          <a:xfrm>
            <a:off x="2982109" y="2358990"/>
            <a:ext cx="1318246" cy="376238"/>
          </a:xfrm>
          <a:prstGeom prst="roundRect">
            <a:avLst>
              <a:gd name="adj" fmla="val 31914"/>
            </a:avLst>
          </a:prstGeom>
          <a:solidFill>
            <a:srgbClr val="FF9900">
              <a:alpha val="64000"/>
            </a:srgbClr>
          </a:soli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b="1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 err="1"/>
              <a:t>timeSeries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442D2E2-D5A8-4B2D-A39D-CF7C0F2F5B90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2430780" y="2547109"/>
            <a:ext cx="551329" cy="0"/>
          </a:xfrm>
          <a:prstGeom prst="line">
            <a:avLst/>
          </a:prstGeom>
          <a:ln w="19050">
            <a:solidFill>
              <a:srgbClr val="FF99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AEC658C-A45B-41F3-9099-93F0B8CD5FF8}"/>
              </a:ext>
            </a:extLst>
          </p:cNvPr>
          <p:cNvSpPr txBox="1"/>
          <p:nvPr/>
        </p:nvSpPr>
        <p:spPr>
          <a:xfrm>
            <a:off x="2982109" y="3130991"/>
            <a:ext cx="1108696" cy="376238"/>
          </a:xfrm>
          <a:prstGeom prst="roundRect">
            <a:avLst>
              <a:gd name="adj" fmla="val 31914"/>
            </a:avLst>
          </a:prstGeom>
          <a:solidFill>
            <a:srgbClr val="FF9900">
              <a:alpha val="64000"/>
            </a:srgbClr>
          </a:soli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b="1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direction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DF6A887-04F2-4E09-9A64-0E73526B81EC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2438400" y="3319110"/>
            <a:ext cx="543709" cy="0"/>
          </a:xfrm>
          <a:prstGeom prst="line">
            <a:avLst/>
          </a:prstGeom>
          <a:ln w="19050">
            <a:solidFill>
              <a:srgbClr val="FF99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556988E-31BC-4156-80B5-51791D960799}"/>
              </a:ext>
            </a:extLst>
          </p:cNvPr>
          <p:cNvSpPr txBox="1"/>
          <p:nvPr/>
        </p:nvSpPr>
        <p:spPr>
          <a:xfrm>
            <a:off x="2982109" y="3656771"/>
            <a:ext cx="1417308" cy="639604"/>
          </a:xfrm>
          <a:prstGeom prst="roundRect">
            <a:avLst>
              <a:gd name="adj" fmla="val 31914"/>
            </a:avLst>
          </a:prstGeom>
          <a:solidFill>
            <a:srgbClr val="FF9900">
              <a:alpha val="64000"/>
            </a:srgbClr>
          </a:soli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b="1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+ nodes application</a:t>
            </a:r>
          </a:p>
        </p:txBody>
      </p:sp>
      <p:sp>
        <p:nvSpPr>
          <p:cNvPr id="20" name="Right Brace 19">
            <a:extLst>
              <a:ext uri="{FF2B5EF4-FFF2-40B4-BE49-F238E27FC236}">
                <a16:creationId xmlns:a16="http://schemas.microsoft.com/office/drawing/2014/main" id="{5369E4E9-8EB5-4833-9E77-AA09274241D3}"/>
              </a:ext>
            </a:extLst>
          </p:cNvPr>
          <p:cNvSpPr/>
          <p:nvPr/>
        </p:nvSpPr>
        <p:spPr>
          <a:xfrm>
            <a:off x="4494425" y="600674"/>
            <a:ext cx="310152" cy="4245645"/>
          </a:xfrm>
          <a:prstGeom prst="rightBrace">
            <a:avLst>
              <a:gd name="adj1" fmla="val 82039"/>
              <a:gd name="adj2" fmla="val 20925"/>
            </a:avLst>
          </a:prstGeom>
          <a:ln w="1905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11FBA41-982A-4B50-9540-65CAD87EE6B1}"/>
              </a:ext>
            </a:extLst>
          </p:cNvPr>
          <p:cNvSpPr txBox="1"/>
          <p:nvPr/>
        </p:nvSpPr>
        <p:spPr>
          <a:xfrm>
            <a:off x="4837061" y="3136130"/>
            <a:ext cx="254233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</a:rPr>
              <a:t>Applies a </a:t>
            </a:r>
            <a:r>
              <a:rPr lang="en-US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ground motion excitation to the selected nodes in the model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.</a:t>
            </a:r>
          </a:p>
          <a:p>
            <a:endParaRPr lang="en-US" i="1" dirty="0">
              <a:solidFill>
                <a:srgbClr val="FF9900"/>
              </a:solidFill>
              <a:latin typeface="+mj-lt"/>
            </a:endParaRPr>
          </a:p>
          <a:p>
            <a:r>
              <a:rPr lang="en-US" i="1" dirty="0">
                <a:solidFill>
                  <a:srgbClr val="FF9900"/>
                </a:solidFill>
                <a:latin typeface="+mj-lt"/>
              </a:rPr>
              <a:t>Results are </a:t>
            </a:r>
            <a:r>
              <a:rPr lang="en-US" i="1" dirty="0">
                <a:solidFill>
                  <a:srgbClr val="FF990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absolute</a:t>
            </a:r>
            <a:r>
              <a:rPr lang="en-US" i="1" dirty="0">
                <a:solidFill>
                  <a:srgbClr val="FF9900"/>
                </a:solidFill>
                <a:latin typeface="+mj-lt"/>
              </a:rPr>
              <a:t> in respect to the results at </a:t>
            </a:r>
          </a:p>
          <a:p>
            <a:r>
              <a:rPr lang="en-US" i="1" dirty="0">
                <a:solidFill>
                  <a:srgbClr val="FF9900"/>
                </a:solidFill>
                <a:latin typeface="+mj-lt"/>
              </a:rPr>
              <a:t>the node selected in the model</a:t>
            </a:r>
            <a:r>
              <a:rPr lang="en-US" i="1" dirty="0">
                <a:solidFill>
                  <a:srgbClr val="FF9900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.</a:t>
            </a:r>
            <a:endParaRPr lang="en-US" i="1" dirty="0">
              <a:solidFill>
                <a:srgbClr val="FF9900"/>
              </a:solidFill>
              <a:latin typeface="+mj-lt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5A45977-0EC2-495B-B271-324755F533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6619" y="274564"/>
            <a:ext cx="2263213" cy="2812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989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Nonlinear TH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78581" y="639764"/>
            <a:ext cx="6711999" cy="262691"/>
          </a:xfrm>
        </p:spPr>
        <p:txBody>
          <a:bodyPr/>
          <a:lstStyle/>
          <a:p>
            <a:r>
              <a:rPr lang="it-IT" dirty="0" err="1"/>
              <a:t>multiSupport</a:t>
            </a:r>
            <a:r>
              <a:rPr lang="it-IT" dirty="0"/>
              <a:t> </a:t>
            </a:r>
            <a:r>
              <a:rPr lang="it-IT" dirty="0" err="1"/>
              <a:t>excitation</a:t>
            </a:r>
            <a:endParaRPr lang="en-GB" b="0" i="1" dirty="0"/>
          </a:p>
        </p:txBody>
      </p:sp>
      <p:pic>
        <p:nvPicPr>
          <p:cNvPr id="10" name="multiSupport">
            <a:hlinkClick r:id="" action="ppaction://media"/>
            <a:extLst>
              <a:ext uri="{FF2B5EF4-FFF2-40B4-BE49-F238E27FC236}">
                <a16:creationId xmlns:a16="http://schemas.microsoft.com/office/drawing/2014/main" id="{B5CB90DB-31F3-4111-A8D7-998917BE302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r="33526"/>
          <a:stretch/>
        </p:blipFill>
        <p:spPr>
          <a:xfrm>
            <a:off x="4023106" y="1009766"/>
            <a:ext cx="3311144" cy="2941204"/>
          </a:xfrm>
          <a:prstGeom prst="rect">
            <a:avLst/>
          </a:prstGeom>
        </p:spPr>
      </p:pic>
      <p:pic>
        <p:nvPicPr>
          <p:cNvPr id="21" name="Picture 20" descr="Chart, scatter chart&#10;&#10;Description automatically generated">
            <a:extLst>
              <a:ext uri="{FF2B5EF4-FFF2-40B4-BE49-F238E27FC236}">
                <a16:creationId xmlns:a16="http://schemas.microsoft.com/office/drawing/2014/main" id="{6820FC3E-BD61-49E5-95C8-F7658E8A90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634" y="1007334"/>
            <a:ext cx="3315163" cy="2943636"/>
          </a:xfrm>
          <a:prstGeom prst="rect">
            <a:avLst/>
          </a:prstGeom>
        </p:spPr>
      </p:pic>
      <p:sp>
        <p:nvSpPr>
          <p:cNvPr id="27" name="Segnaposto testo 5">
            <a:extLst>
              <a:ext uri="{FF2B5EF4-FFF2-40B4-BE49-F238E27FC236}">
                <a16:creationId xmlns:a16="http://schemas.microsoft.com/office/drawing/2014/main" id="{8C5A446A-D7E1-4C5E-BC5B-A27D9FCA9397}"/>
              </a:ext>
            </a:extLst>
          </p:cNvPr>
          <p:cNvSpPr txBox="1">
            <a:spLocks/>
          </p:cNvSpPr>
          <p:nvPr/>
        </p:nvSpPr>
        <p:spPr>
          <a:xfrm>
            <a:off x="773787" y="639764"/>
            <a:ext cx="3211474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-GB" dirty="0"/>
              <a:t>uniform excitation</a:t>
            </a:r>
            <a:endParaRPr lang="en-GB" b="0" i="1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0007678-D4A1-44EF-9C6C-D60E2B34DCC7}"/>
              </a:ext>
            </a:extLst>
          </p:cNvPr>
          <p:cNvCxnSpPr/>
          <p:nvPr/>
        </p:nvCxnSpPr>
        <p:spPr>
          <a:xfrm>
            <a:off x="3985261" y="449580"/>
            <a:ext cx="0" cy="4107180"/>
          </a:xfrm>
          <a:prstGeom prst="line">
            <a:avLst/>
          </a:prstGeom>
          <a:ln w="28575">
            <a:solidFill>
              <a:srgbClr val="FF99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20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3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111701" cy="262691"/>
          </a:xfrm>
        </p:spPr>
        <p:txBody>
          <a:bodyPr/>
          <a:lstStyle/>
          <a:p>
            <a:r>
              <a:rPr lang="it-IT" dirty="0"/>
              <a:t>MORE RESOURCES &amp; REFERENCES</a:t>
            </a:r>
            <a:endParaRPr lang="en-GB" b="0" i="1" dirty="0"/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406640" y="4165592"/>
            <a:ext cx="173736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R&amp;R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BE715A0-FD17-436A-8778-D4896A8513FE}"/>
              </a:ext>
            </a:extLst>
          </p:cNvPr>
          <p:cNvSpPr txBox="1">
            <a:spLocks/>
          </p:cNvSpPr>
          <p:nvPr/>
        </p:nvSpPr>
        <p:spPr>
          <a:xfrm>
            <a:off x="4296727" y="632336"/>
            <a:ext cx="3037523" cy="438121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Installation guide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4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Python documentation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PyMpc</a:t>
            </a: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Documentation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MPCO Documentation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OpenSees Validation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HDF group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HDF </a:t>
            </a:r>
            <a:r>
              <a:rPr lang="it-IT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viewer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10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Michael Scott’s blog index</a:t>
            </a:r>
            <a:endParaRPr lang="it-IT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Geometric</a:t>
            </a: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nonlinearities</a:t>
            </a: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in OpenSees</a:t>
            </a:r>
            <a:endParaRPr lang="it-IT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Nonlinear</a:t>
            </a: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 Time History from Dr. Petracca</a:t>
            </a: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(webinar #18)</a:t>
            </a: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2D648361-1132-4A04-AB18-82C959E2FDB2}"/>
              </a:ext>
            </a:extLst>
          </p:cNvPr>
          <p:cNvSpPr txBox="1">
            <a:spLocks/>
          </p:cNvSpPr>
          <p:nvPr/>
        </p:nvSpPr>
        <p:spPr>
          <a:xfrm>
            <a:off x="286624" y="632336"/>
            <a:ext cx="4117813" cy="423438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Official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webpage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 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  <a:hlinkClick r:id="rId14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 Wiki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 Manual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GitHub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documentation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 Wiki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 Community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 Facebook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 source code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Basic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Examples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 support group on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youtube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 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66700">
              <a:lnSpc>
                <a:spcPct val="150000"/>
              </a:lnSpc>
              <a:buClr>
                <a:srgbClr val="FF9900"/>
              </a:buClr>
            </a:pP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(to </a:t>
            </a:r>
            <a:r>
              <a:rPr lang="it-IT" sz="10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get</a:t>
            </a: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0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send</a:t>
            </a: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an email to </a:t>
            </a:r>
            <a:r>
              <a:rPr lang="en-GB" sz="1000" b="0" i="1" u="none" strike="noStrike" dirty="0">
                <a:effectLst/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pchi893@aucklanduni.ac.nz</a:t>
            </a:r>
            <a:r>
              <a:rPr lang="en-GB" sz="1000" b="0" i="1" u="none" strike="noStrike" dirty="0">
                <a:effectLst/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it-IT" sz="1000" i="1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Silvia </a:t>
            </a:r>
            <a:r>
              <a:rPr lang="en-GB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Mazzoni’s</a:t>
            </a: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 site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4"/>
              </a:rPr>
              <a:t>Michael Scott blog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5"/>
              </a:rPr>
              <a:t>STKO purchase page</a:t>
            </a:r>
            <a:endParaRPr lang="en-US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6"/>
              </a:rPr>
              <a:t>NAFEMS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7"/>
              </a:rPr>
              <a:t>STKO Manual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8"/>
              </a:rPr>
              <a:t>Tutorial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8"/>
              </a:rPr>
              <a:t>videos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100" b="0" i="0" dirty="0">
              <a:solidFill>
                <a:schemeClr val="tx1"/>
              </a:solidFill>
              <a:effectLst/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2615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80FBD931-18FA-4DB1-ACFC-D840B9CA7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30" y="1525942"/>
            <a:ext cx="5566410" cy="901309"/>
          </a:xfrm>
        </p:spPr>
        <p:txBody>
          <a:bodyPr/>
          <a:lstStyle/>
          <a:p>
            <a:pPr marL="92075"/>
            <a:r>
              <a:rPr lang="it-IT" dirty="0">
                <a:solidFill>
                  <a:schemeClr val="bg1"/>
                </a:solidFill>
              </a:rPr>
              <a:t>Thank </a:t>
            </a:r>
            <a:r>
              <a:rPr lang="it-IT" dirty="0" err="1">
                <a:solidFill>
                  <a:schemeClr val="bg1"/>
                </a:solidFill>
              </a:rPr>
              <a:t>you</a:t>
            </a:r>
            <a:r>
              <a:rPr lang="it-IT" dirty="0">
                <a:solidFill>
                  <a:schemeClr val="bg1"/>
                </a:solidFill>
              </a:rPr>
              <a:t> for </a:t>
            </a:r>
            <a:r>
              <a:rPr lang="it-IT" dirty="0" err="1">
                <a:solidFill>
                  <a:schemeClr val="bg1"/>
                </a:solidFill>
              </a:rPr>
              <a:t>your</a:t>
            </a:r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dirty="0" err="1">
                <a:solidFill>
                  <a:schemeClr val="bg1"/>
                </a:solidFill>
              </a:rPr>
              <a:t>attention</a:t>
            </a:r>
            <a:r>
              <a:rPr lang="it-IT" dirty="0">
                <a:solidFill>
                  <a:schemeClr val="bg1"/>
                </a:solidFill>
              </a:rPr>
              <a:t>!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4E64E11-E790-4C8C-BAC8-2A76479AEE1A}"/>
              </a:ext>
            </a:extLst>
          </p:cNvPr>
          <p:cNvSpPr txBox="1"/>
          <p:nvPr/>
        </p:nvSpPr>
        <p:spPr>
          <a:xfrm>
            <a:off x="6507480" y="587529"/>
            <a:ext cx="29641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Following: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Q/A Session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Dive into the </a:t>
            </a:r>
            <a:r>
              <a:rPr lang="en-US" i="1" dirty="0">
                <a:solidFill>
                  <a:srgbClr val="1CA6DF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forum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  <a:endParaRPr lang="en-GB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F4F163B-D7CC-4031-A5EC-5C7780905B28}"/>
              </a:ext>
            </a:extLst>
          </p:cNvPr>
          <p:cNvSpPr txBox="1"/>
          <p:nvPr/>
        </p:nvSpPr>
        <p:spPr>
          <a:xfrm>
            <a:off x="57150" y="4499610"/>
            <a:ext cx="24765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Graphics credits:</a:t>
            </a:r>
          </a:p>
          <a:p>
            <a:r>
              <a:rPr lang="it-IT" sz="1100" i="1" dirty="0" err="1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Slidecarnival</a:t>
            </a:r>
            <a:r>
              <a:rPr lang="it-IT" sz="1100" i="1" dirty="0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it-IT" sz="1100" i="1" dirty="0">
              <a:solidFill>
                <a:srgbClr val="1CA6D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1100" i="1" dirty="0" err="1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Freepick</a:t>
            </a:r>
            <a:endParaRPr lang="en-GB" sz="1100" i="1" dirty="0">
              <a:solidFill>
                <a:srgbClr val="1CA6D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107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Ovale 40">
            <a:extLst>
              <a:ext uri="{FF2B5EF4-FFF2-40B4-BE49-F238E27FC236}">
                <a16:creationId xmlns:a16="http://schemas.microsoft.com/office/drawing/2014/main" id="{AF5F3121-BBED-4C49-9089-AB0973768370}"/>
              </a:ext>
            </a:extLst>
          </p:cNvPr>
          <p:cNvSpPr/>
          <p:nvPr/>
        </p:nvSpPr>
        <p:spPr>
          <a:xfrm>
            <a:off x="3962199" y="3370053"/>
            <a:ext cx="177722" cy="177722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61" name="Rettangolo 60">
            <a:extLst>
              <a:ext uri="{FF2B5EF4-FFF2-40B4-BE49-F238E27FC236}">
                <a16:creationId xmlns:a16="http://schemas.microsoft.com/office/drawing/2014/main" id="{067CAD8E-5544-46AF-AF36-11411D5B3B05}"/>
              </a:ext>
            </a:extLst>
          </p:cNvPr>
          <p:cNvSpPr/>
          <p:nvPr/>
        </p:nvSpPr>
        <p:spPr>
          <a:xfrm>
            <a:off x="6664506" y="9822"/>
            <a:ext cx="2244910" cy="5133678"/>
          </a:xfrm>
          <a:prstGeom prst="rect">
            <a:avLst/>
          </a:prstGeom>
          <a:blipFill>
            <a:blip r:embed="rId3">
              <a:alphaModFix amt="23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1000"/>
                      </a14:imgEffect>
                      <a14:imgEffect>
                        <a14:saturation sat="170000"/>
                      </a14:imgEffect>
                      <a14:imgEffect>
                        <a14:brightnessContrast bright="30000" contrast="12000"/>
                      </a14:imgEffect>
                    </a14:imgLayer>
                  </a14:imgProps>
                </a:ext>
              </a:extLst>
            </a:blip>
            <a:stretch>
              <a:fillRect r="-1657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E033EC-E0F8-48F0-AADB-48D625378BB8}"/>
              </a:ext>
            </a:extLst>
          </p:cNvPr>
          <p:cNvSpPr/>
          <p:nvPr/>
        </p:nvSpPr>
        <p:spPr>
          <a:xfrm>
            <a:off x="4233495" y="3841071"/>
            <a:ext cx="3303955" cy="295847"/>
          </a:xfrm>
          <a:prstGeom prst="rect">
            <a:avLst/>
          </a:prstGeom>
          <a:solidFill>
            <a:srgbClr val="FF99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B1AD7BB-3D71-4227-ABD6-9E68596796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314" y="2008395"/>
            <a:ext cx="2892425" cy="384635"/>
          </a:xfrm>
        </p:spPr>
        <p:txBody>
          <a:bodyPr/>
          <a:lstStyle/>
          <a:p>
            <a:r>
              <a:rPr lang="it-IT" dirty="0"/>
              <a:t>CONTENTS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3ADA5A8B-983F-40C2-A563-BC194F0A70FF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GET STARTED </a:t>
            </a:r>
          </a:p>
          <a:p>
            <a:r>
              <a:rPr lang="en-GB" dirty="0"/>
              <a:t>in OpenSees with STKO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1A46B865-AEA7-4DAD-B011-49E9C3B57D64}"/>
              </a:ext>
            </a:extLst>
          </p:cNvPr>
          <p:cNvSpPr txBox="1">
            <a:spLocks/>
          </p:cNvSpPr>
          <p:nvPr/>
        </p:nvSpPr>
        <p:spPr>
          <a:xfrm>
            <a:off x="4161805" y="203466"/>
            <a:ext cx="4843206" cy="480033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000" b="1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28/04/21 – 27/10/2021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OpenSees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STKO – Scientific Toolkit for OS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 definition overview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Geometry, Interactions, Selection sets, Local axes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Physical properties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Element properties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Definitions and Conditions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Mesh and Analysis 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Analyses Command (part 1-2)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Analyses Command (part 3-4)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Postprocessing and results visualization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Linear elastic analysis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Material and geometrical nonlinearities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Modelling approaches to plasticity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Nonlinear static (pushover) analysis</a:t>
            </a:r>
          </a:p>
          <a:p>
            <a:pPr>
              <a:spcBef>
                <a:spcPts val="600"/>
              </a:spcBef>
            </a:pPr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Nonlinear time history analysis</a:t>
            </a:r>
          </a:p>
          <a:p>
            <a:pPr>
              <a:spcBef>
                <a:spcPts val="600"/>
              </a:spcBef>
            </a:pPr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Modal and response spectrum analysis </a:t>
            </a:r>
          </a:p>
          <a:p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Reinforced concrete, steel and masonry frame structures</a:t>
            </a:r>
          </a:p>
          <a:p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(diaphragms modelling, joints modeling, infill panels…)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1CA7E0D4-5991-4799-A498-A79DEA4C8A63}"/>
              </a:ext>
            </a:extLst>
          </p:cNvPr>
          <p:cNvSpPr/>
          <p:nvPr/>
        </p:nvSpPr>
        <p:spPr>
          <a:xfrm>
            <a:off x="3847451" y="3832793"/>
            <a:ext cx="315884" cy="309397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694C4E9-A2AF-479A-81E1-F8AA4415A077}"/>
              </a:ext>
            </a:extLst>
          </p:cNvPr>
          <p:cNvSpPr txBox="1"/>
          <p:nvPr/>
        </p:nvSpPr>
        <p:spPr>
          <a:xfrm>
            <a:off x="3768480" y="3844430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16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FFE5F37F-B553-47A0-9031-631C302A2088}"/>
              </a:ext>
            </a:extLst>
          </p:cNvPr>
          <p:cNvSpPr/>
          <p:nvPr/>
        </p:nvSpPr>
        <p:spPr>
          <a:xfrm>
            <a:off x="3847451" y="4783670"/>
            <a:ext cx="315884" cy="309397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0F9EF17-96BC-450E-A46C-870C5B490696}"/>
              </a:ext>
            </a:extLst>
          </p:cNvPr>
          <p:cNvSpPr txBox="1"/>
          <p:nvPr/>
        </p:nvSpPr>
        <p:spPr>
          <a:xfrm>
            <a:off x="3768480" y="4791777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785A0A7-BB40-4AD8-BF3A-4672C9233A58}"/>
              </a:ext>
            </a:extLst>
          </p:cNvPr>
          <p:cNvCxnSpPr>
            <a:cxnSpLocks/>
            <a:stCxn id="20" idx="2"/>
            <a:endCxn id="22" idx="0"/>
          </p:cNvCxnSpPr>
          <p:nvPr/>
        </p:nvCxnSpPr>
        <p:spPr>
          <a:xfrm>
            <a:off x="4003315" y="4152207"/>
            <a:ext cx="0" cy="639570"/>
          </a:xfrm>
          <a:prstGeom prst="line">
            <a:avLst/>
          </a:prstGeom>
          <a:ln w="28575" cap="rnd">
            <a:solidFill>
              <a:srgbClr val="1CA6DF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76166FDB-3DC3-4D74-81B1-A970C6D587EB}"/>
              </a:ext>
            </a:extLst>
          </p:cNvPr>
          <p:cNvSpPr txBox="1"/>
          <p:nvPr/>
        </p:nvSpPr>
        <p:spPr>
          <a:xfrm>
            <a:off x="87314" y="2319962"/>
            <a:ext cx="23026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Full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syllabus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available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endParaRPr lang="it-IT" sz="1100" i="1" dirty="0">
              <a:solidFill>
                <a:schemeClr val="bg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17B80B6-279C-421A-A109-D2A5429BA736}"/>
              </a:ext>
            </a:extLst>
          </p:cNvPr>
          <p:cNvGrpSpPr/>
          <p:nvPr/>
        </p:nvGrpSpPr>
        <p:grpSpPr>
          <a:xfrm>
            <a:off x="8909416" y="3814622"/>
            <a:ext cx="234584" cy="1319056"/>
            <a:chOff x="8909416" y="3611494"/>
            <a:chExt cx="234584" cy="1522184"/>
          </a:xfrm>
        </p:grpSpPr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164FAB1C-1406-4644-BD9A-415ED16B6E42}"/>
                </a:ext>
              </a:extLst>
            </p:cNvPr>
            <p:cNvSpPr/>
            <p:nvPr/>
          </p:nvSpPr>
          <p:spPr>
            <a:xfrm>
              <a:off x="8909416" y="3611494"/>
              <a:ext cx="234584" cy="640563"/>
            </a:xfrm>
            <a:prstGeom prst="rect">
              <a:avLst/>
            </a:prstGeom>
            <a:solidFill>
              <a:srgbClr val="FF990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F0940CE1-BB24-418E-9C06-CBEFF5ADC298}"/>
                </a:ext>
              </a:extLst>
            </p:cNvPr>
            <p:cNvSpPr/>
            <p:nvPr/>
          </p:nvSpPr>
          <p:spPr>
            <a:xfrm>
              <a:off x="8909416" y="4251219"/>
              <a:ext cx="234584" cy="882459"/>
            </a:xfrm>
            <a:prstGeom prst="rect">
              <a:avLst/>
            </a:prstGeom>
            <a:solidFill>
              <a:srgbClr val="1CA6DF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30" name="Ovale 3">
            <a:extLst>
              <a:ext uri="{FF2B5EF4-FFF2-40B4-BE49-F238E27FC236}">
                <a16:creationId xmlns:a16="http://schemas.microsoft.com/office/drawing/2014/main" id="{16FC0251-631D-4FF9-AB3A-3D1B2D9314F5}"/>
              </a:ext>
            </a:extLst>
          </p:cNvPr>
          <p:cNvSpPr/>
          <p:nvPr/>
        </p:nvSpPr>
        <p:spPr>
          <a:xfrm>
            <a:off x="198983" y="3602815"/>
            <a:ext cx="158498" cy="15849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Ovale 3">
            <a:extLst>
              <a:ext uri="{FF2B5EF4-FFF2-40B4-BE49-F238E27FC236}">
                <a16:creationId xmlns:a16="http://schemas.microsoft.com/office/drawing/2014/main" id="{0FD870BB-D534-4FC6-B03D-5610402F5991}"/>
              </a:ext>
            </a:extLst>
          </p:cNvPr>
          <p:cNvSpPr/>
          <p:nvPr/>
        </p:nvSpPr>
        <p:spPr>
          <a:xfrm>
            <a:off x="198983" y="3934775"/>
            <a:ext cx="158498" cy="158498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2" name="Ovale 3">
            <a:extLst>
              <a:ext uri="{FF2B5EF4-FFF2-40B4-BE49-F238E27FC236}">
                <a16:creationId xmlns:a16="http://schemas.microsoft.com/office/drawing/2014/main" id="{03E95011-6433-4585-8F27-B004098FF9EC}"/>
              </a:ext>
            </a:extLst>
          </p:cNvPr>
          <p:cNvSpPr/>
          <p:nvPr/>
        </p:nvSpPr>
        <p:spPr>
          <a:xfrm>
            <a:off x="198983" y="4279270"/>
            <a:ext cx="158498" cy="158498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F23270-7636-40C4-99D9-A2CA542A56A3}"/>
              </a:ext>
            </a:extLst>
          </p:cNvPr>
          <p:cNvSpPr txBox="1"/>
          <p:nvPr/>
        </p:nvSpPr>
        <p:spPr>
          <a:xfrm>
            <a:off x="348168" y="388460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THEORY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D7A3A3-92FF-4AFC-B9C7-E23FC5F6BF2F}"/>
              </a:ext>
            </a:extLst>
          </p:cNvPr>
          <p:cNvSpPr txBox="1"/>
          <p:nvPr/>
        </p:nvSpPr>
        <p:spPr>
          <a:xfrm>
            <a:off x="348168" y="422789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PRACTICE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C7CF032-322F-4A44-AF2C-92E9DBEA7F97}"/>
              </a:ext>
            </a:extLst>
          </p:cNvPr>
          <p:cNvSpPr txBox="1"/>
          <p:nvPr/>
        </p:nvSpPr>
        <p:spPr>
          <a:xfrm>
            <a:off x="348168" y="3560883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</a:t>
            </a:r>
          </a:p>
        </p:txBody>
      </p:sp>
      <p:sp>
        <p:nvSpPr>
          <p:cNvPr id="38" name="Rettangolo 46">
            <a:extLst>
              <a:ext uri="{FF2B5EF4-FFF2-40B4-BE49-F238E27FC236}">
                <a16:creationId xmlns:a16="http://schemas.microsoft.com/office/drawing/2014/main" id="{61D29007-FDBA-4881-8FB5-1B085982795B}"/>
              </a:ext>
            </a:extLst>
          </p:cNvPr>
          <p:cNvSpPr/>
          <p:nvPr/>
        </p:nvSpPr>
        <p:spPr>
          <a:xfrm>
            <a:off x="8909416" y="-3"/>
            <a:ext cx="234584" cy="3814624"/>
          </a:xfrm>
          <a:prstGeom prst="rect">
            <a:avLst/>
          </a:prstGeom>
          <a:solidFill>
            <a:schemeClr val="bg1">
              <a:lumMod val="8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4F67B865-8FC3-4AE9-AA06-FA0BB9A57A00}"/>
              </a:ext>
            </a:extLst>
          </p:cNvPr>
          <p:cNvCxnSpPr>
            <a:cxnSpLocks/>
          </p:cNvCxnSpPr>
          <p:nvPr/>
        </p:nvCxnSpPr>
        <p:spPr>
          <a:xfrm>
            <a:off x="4003315" y="4324350"/>
            <a:ext cx="0" cy="190067"/>
          </a:xfrm>
          <a:prstGeom prst="line">
            <a:avLst/>
          </a:prstGeom>
          <a:ln w="28575" cap="rnd">
            <a:solidFill>
              <a:srgbClr val="FF9900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15704BE7-E429-416A-BCBA-CB3ED9BFCC85}"/>
              </a:ext>
            </a:extLst>
          </p:cNvPr>
          <p:cNvGrpSpPr/>
          <p:nvPr/>
        </p:nvGrpSpPr>
        <p:grpSpPr>
          <a:xfrm>
            <a:off x="3861248" y="488256"/>
            <a:ext cx="372247" cy="2842250"/>
            <a:chOff x="3818824" y="438547"/>
            <a:chExt cx="414671" cy="3166172"/>
          </a:xfrm>
        </p:grpSpPr>
        <p:sp>
          <p:nvSpPr>
            <p:cNvPr id="4" name="Ovale 3">
              <a:extLst>
                <a:ext uri="{FF2B5EF4-FFF2-40B4-BE49-F238E27FC236}">
                  <a16:creationId xmlns:a16="http://schemas.microsoft.com/office/drawing/2014/main" id="{1B798194-513C-45B8-9D3A-D3C0F37EE3B6}"/>
                </a:ext>
              </a:extLst>
            </p:cNvPr>
            <p:cNvSpPr/>
            <p:nvPr/>
          </p:nvSpPr>
          <p:spPr>
            <a:xfrm>
              <a:off x="3931955" y="438547"/>
              <a:ext cx="197975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5" name="Ovale 14">
              <a:extLst>
                <a:ext uri="{FF2B5EF4-FFF2-40B4-BE49-F238E27FC236}">
                  <a16:creationId xmlns:a16="http://schemas.microsoft.com/office/drawing/2014/main" id="{E104245F-7041-40F5-9869-862DB56AA4FD}"/>
                </a:ext>
              </a:extLst>
            </p:cNvPr>
            <p:cNvSpPr/>
            <p:nvPr/>
          </p:nvSpPr>
          <p:spPr>
            <a:xfrm>
              <a:off x="3931280" y="681466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2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9" name="Ovale 38">
              <a:extLst>
                <a:ext uri="{FF2B5EF4-FFF2-40B4-BE49-F238E27FC236}">
                  <a16:creationId xmlns:a16="http://schemas.microsoft.com/office/drawing/2014/main" id="{AD37080A-C842-4984-90B3-3942B61B1EF2}"/>
                </a:ext>
              </a:extLst>
            </p:cNvPr>
            <p:cNvSpPr/>
            <p:nvPr/>
          </p:nvSpPr>
          <p:spPr>
            <a:xfrm>
              <a:off x="3931280" y="910920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3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0" name="Ovale 39">
              <a:extLst>
                <a:ext uri="{FF2B5EF4-FFF2-40B4-BE49-F238E27FC236}">
                  <a16:creationId xmlns:a16="http://schemas.microsoft.com/office/drawing/2014/main" id="{0DC2CE5A-9658-4E04-8E70-4B1D628E9614}"/>
                </a:ext>
              </a:extLst>
            </p:cNvPr>
            <p:cNvSpPr/>
            <p:nvPr/>
          </p:nvSpPr>
          <p:spPr>
            <a:xfrm>
              <a:off x="3931280" y="1147796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4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4" name="Ovale 43">
              <a:extLst>
                <a:ext uri="{FF2B5EF4-FFF2-40B4-BE49-F238E27FC236}">
                  <a16:creationId xmlns:a16="http://schemas.microsoft.com/office/drawing/2014/main" id="{58143DB2-C762-4A61-82F4-8D7BBCE00267}"/>
                </a:ext>
              </a:extLst>
            </p:cNvPr>
            <p:cNvSpPr/>
            <p:nvPr/>
          </p:nvSpPr>
          <p:spPr>
            <a:xfrm>
              <a:off x="3931280" y="1390370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5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1" name="Ovale 40">
              <a:extLst>
                <a:ext uri="{FF2B5EF4-FFF2-40B4-BE49-F238E27FC236}">
                  <a16:creationId xmlns:a16="http://schemas.microsoft.com/office/drawing/2014/main" id="{81C1F93D-1F91-42A9-B405-88C0DD79F58D}"/>
                </a:ext>
              </a:extLst>
            </p:cNvPr>
            <p:cNvSpPr/>
            <p:nvPr/>
          </p:nvSpPr>
          <p:spPr>
            <a:xfrm>
              <a:off x="3931280" y="1642970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6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2" name="Ovale 40">
              <a:extLst>
                <a:ext uri="{FF2B5EF4-FFF2-40B4-BE49-F238E27FC236}">
                  <a16:creationId xmlns:a16="http://schemas.microsoft.com/office/drawing/2014/main" id="{1D46B0D1-CA4B-41F9-826A-BEE312CBCF08}"/>
                </a:ext>
              </a:extLst>
            </p:cNvPr>
            <p:cNvSpPr/>
            <p:nvPr/>
          </p:nvSpPr>
          <p:spPr>
            <a:xfrm>
              <a:off x="3931280" y="1893199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7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6" name="Ovale 40">
              <a:extLst>
                <a:ext uri="{FF2B5EF4-FFF2-40B4-BE49-F238E27FC236}">
                  <a16:creationId xmlns:a16="http://schemas.microsoft.com/office/drawing/2014/main" id="{1028587D-32A7-4D9B-B91E-1F5B10E0ED65}"/>
                </a:ext>
              </a:extLst>
            </p:cNvPr>
            <p:cNvSpPr/>
            <p:nvPr/>
          </p:nvSpPr>
          <p:spPr>
            <a:xfrm>
              <a:off x="3931280" y="2143313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8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7" name="Ovale 40">
              <a:extLst>
                <a:ext uri="{FF2B5EF4-FFF2-40B4-BE49-F238E27FC236}">
                  <a16:creationId xmlns:a16="http://schemas.microsoft.com/office/drawing/2014/main" id="{50D0AA7F-8174-4E16-999B-114543ACC280}"/>
                </a:ext>
              </a:extLst>
            </p:cNvPr>
            <p:cNvSpPr/>
            <p:nvPr/>
          </p:nvSpPr>
          <p:spPr>
            <a:xfrm>
              <a:off x="3931280" y="2393426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9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5" name="Ovale 40">
              <a:extLst>
                <a:ext uri="{FF2B5EF4-FFF2-40B4-BE49-F238E27FC236}">
                  <a16:creationId xmlns:a16="http://schemas.microsoft.com/office/drawing/2014/main" id="{B2326C79-856B-4D0A-9A14-E6D3CF4E1CC4}"/>
                </a:ext>
              </a:extLst>
            </p:cNvPr>
            <p:cNvSpPr/>
            <p:nvPr/>
          </p:nvSpPr>
          <p:spPr>
            <a:xfrm>
              <a:off x="3931280" y="2626719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0F5751FD-9A06-4E00-8DBD-963A61731698}"/>
                </a:ext>
              </a:extLst>
            </p:cNvPr>
            <p:cNvSpPr txBox="1"/>
            <p:nvPr/>
          </p:nvSpPr>
          <p:spPr>
            <a:xfrm>
              <a:off x="3818824" y="2590776"/>
              <a:ext cx="4146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10</a:t>
              </a:r>
              <a:endParaRPr lang="en-GB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5" name="Ovale 40">
              <a:extLst>
                <a:ext uri="{FF2B5EF4-FFF2-40B4-BE49-F238E27FC236}">
                  <a16:creationId xmlns:a16="http://schemas.microsoft.com/office/drawing/2014/main" id="{FF83BE36-68DE-40B9-9419-F50EFA3012F6}"/>
                </a:ext>
              </a:extLst>
            </p:cNvPr>
            <p:cNvSpPr/>
            <p:nvPr/>
          </p:nvSpPr>
          <p:spPr>
            <a:xfrm>
              <a:off x="3931280" y="2869690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8" name="CasellaDiTesto 47">
              <a:extLst>
                <a:ext uri="{FF2B5EF4-FFF2-40B4-BE49-F238E27FC236}">
                  <a16:creationId xmlns:a16="http://schemas.microsoft.com/office/drawing/2014/main" id="{A6D4982E-FFD2-4C4E-9B36-F50FA42F8236}"/>
                </a:ext>
              </a:extLst>
            </p:cNvPr>
            <p:cNvSpPr txBox="1"/>
            <p:nvPr/>
          </p:nvSpPr>
          <p:spPr>
            <a:xfrm>
              <a:off x="3818824" y="2833580"/>
              <a:ext cx="4146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11</a:t>
              </a:r>
              <a:endParaRPr lang="en-GB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9" name="Ovale 40">
              <a:extLst>
                <a:ext uri="{FF2B5EF4-FFF2-40B4-BE49-F238E27FC236}">
                  <a16:creationId xmlns:a16="http://schemas.microsoft.com/office/drawing/2014/main" id="{0B3258BF-7675-485A-A13D-37659A1B4B40}"/>
                </a:ext>
              </a:extLst>
            </p:cNvPr>
            <p:cNvSpPr/>
            <p:nvPr/>
          </p:nvSpPr>
          <p:spPr>
            <a:xfrm>
              <a:off x="3931280" y="3121793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6" name="CasellaDiTesto 55">
              <a:extLst>
                <a:ext uri="{FF2B5EF4-FFF2-40B4-BE49-F238E27FC236}">
                  <a16:creationId xmlns:a16="http://schemas.microsoft.com/office/drawing/2014/main" id="{6B01336C-6E39-473A-99ED-DE385218934A}"/>
                </a:ext>
              </a:extLst>
            </p:cNvPr>
            <p:cNvSpPr txBox="1"/>
            <p:nvPr/>
          </p:nvSpPr>
          <p:spPr>
            <a:xfrm>
              <a:off x="3818824" y="3082313"/>
              <a:ext cx="4146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12</a:t>
              </a:r>
              <a:endParaRPr lang="en-GB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7" name="Ovale 40">
              <a:extLst>
                <a:ext uri="{FF2B5EF4-FFF2-40B4-BE49-F238E27FC236}">
                  <a16:creationId xmlns:a16="http://schemas.microsoft.com/office/drawing/2014/main" id="{B8B419BD-7768-47DE-A022-A16268556033}"/>
                </a:ext>
              </a:extLst>
            </p:cNvPr>
            <p:cNvSpPr/>
            <p:nvPr/>
          </p:nvSpPr>
          <p:spPr>
            <a:xfrm>
              <a:off x="3931280" y="3394440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8" name="CasellaDiTesto 57">
              <a:extLst>
                <a:ext uri="{FF2B5EF4-FFF2-40B4-BE49-F238E27FC236}">
                  <a16:creationId xmlns:a16="http://schemas.microsoft.com/office/drawing/2014/main" id="{DCDDFB98-213C-426F-B329-9B7B2E1F2987}"/>
                </a:ext>
              </a:extLst>
            </p:cNvPr>
            <p:cNvSpPr txBox="1"/>
            <p:nvPr/>
          </p:nvSpPr>
          <p:spPr>
            <a:xfrm>
              <a:off x="3818824" y="3358498"/>
              <a:ext cx="4146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13</a:t>
              </a:r>
              <a:endParaRPr lang="en-GB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5451D59C-4730-46F4-A4BD-96A540468E32}"/>
              </a:ext>
            </a:extLst>
          </p:cNvPr>
          <p:cNvSpPr txBox="1"/>
          <p:nvPr/>
        </p:nvSpPr>
        <p:spPr>
          <a:xfrm>
            <a:off x="3860320" y="3336780"/>
            <a:ext cx="3722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14</a:t>
            </a:r>
            <a:endParaRPr lang="en-GB" sz="1000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3" name="Ovale 40">
            <a:extLst>
              <a:ext uri="{FF2B5EF4-FFF2-40B4-BE49-F238E27FC236}">
                <a16:creationId xmlns:a16="http://schemas.microsoft.com/office/drawing/2014/main" id="{A18FDEF7-E61D-49C5-B615-057EAF9056EA}"/>
              </a:ext>
            </a:extLst>
          </p:cNvPr>
          <p:cNvSpPr/>
          <p:nvPr/>
        </p:nvSpPr>
        <p:spPr>
          <a:xfrm>
            <a:off x="3962199" y="3594517"/>
            <a:ext cx="177722" cy="177722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BD0EBC22-5EEA-4FCF-A6A8-BA8368E59040}"/>
              </a:ext>
            </a:extLst>
          </p:cNvPr>
          <p:cNvSpPr txBox="1"/>
          <p:nvPr/>
        </p:nvSpPr>
        <p:spPr>
          <a:xfrm>
            <a:off x="3860320" y="3561244"/>
            <a:ext cx="3722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15</a:t>
            </a:r>
            <a:endParaRPr lang="en-GB" sz="1000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489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A4B487-A212-4CE5-BD5E-1440F8A404AC}"/>
              </a:ext>
            </a:extLst>
          </p:cNvPr>
          <p:cNvCxnSpPr>
            <a:cxnSpLocks/>
          </p:cNvCxnSpPr>
          <p:nvPr/>
        </p:nvCxnSpPr>
        <p:spPr>
          <a:xfrm flipH="1">
            <a:off x="4913896" y="2795401"/>
            <a:ext cx="441038" cy="3173"/>
          </a:xfrm>
          <a:prstGeom prst="line">
            <a:avLst/>
          </a:prstGeom>
          <a:ln w="28575">
            <a:solidFill>
              <a:srgbClr val="FF99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A20B991-32E5-42A5-830F-64C3AA6CCA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</a:rPr>
              <a:t>GET STARTED in OpenSees with STKO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14D9CF8E-54E2-43AD-B7F2-33C270C0EB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6665" y="789485"/>
            <a:ext cx="2892425" cy="1585913"/>
          </a:xfrm>
        </p:spPr>
        <p:txBody>
          <a:bodyPr/>
          <a:lstStyle/>
          <a:p>
            <a:pPr marL="90488" indent="0"/>
            <a:r>
              <a:rPr lang="en-US" dirty="0"/>
              <a:t>Nonlinear</a:t>
            </a:r>
          </a:p>
          <a:p>
            <a:pPr marL="90488" indent="0"/>
            <a:r>
              <a:rPr lang="en-US" dirty="0"/>
              <a:t>time history</a:t>
            </a:r>
          </a:p>
          <a:p>
            <a:pPr marL="90488" indent="0"/>
            <a:r>
              <a:rPr lang="en-US" dirty="0"/>
              <a:t>analysis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BDA7EAF4-6AB7-4E46-824A-473640F222E5}"/>
              </a:ext>
            </a:extLst>
          </p:cNvPr>
          <p:cNvSpPr/>
          <p:nvPr/>
        </p:nvSpPr>
        <p:spPr>
          <a:xfrm>
            <a:off x="317946" y="541159"/>
            <a:ext cx="365586" cy="365586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bg2">
                  <a:lumMod val="2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85" name="Triangolo isoscele 84">
            <a:extLst>
              <a:ext uri="{FF2B5EF4-FFF2-40B4-BE49-F238E27FC236}">
                <a16:creationId xmlns:a16="http://schemas.microsoft.com/office/drawing/2014/main" id="{820D22CF-2C0F-46EF-BC5A-3C2A21CDD520}"/>
              </a:ext>
            </a:extLst>
          </p:cNvPr>
          <p:cNvSpPr/>
          <p:nvPr/>
        </p:nvSpPr>
        <p:spPr>
          <a:xfrm>
            <a:off x="3089090" y="2258634"/>
            <a:ext cx="699320" cy="844415"/>
          </a:xfrm>
          <a:prstGeom prst="triangle">
            <a:avLst/>
          </a:prstGeom>
          <a:solidFill>
            <a:srgbClr val="FF99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3" name="Triangolo isoscele 72">
            <a:extLst>
              <a:ext uri="{FF2B5EF4-FFF2-40B4-BE49-F238E27FC236}">
                <a16:creationId xmlns:a16="http://schemas.microsoft.com/office/drawing/2014/main" id="{56373A33-7414-4FF6-A52B-ADB9B354C9D8}"/>
              </a:ext>
            </a:extLst>
          </p:cNvPr>
          <p:cNvSpPr/>
          <p:nvPr/>
        </p:nvSpPr>
        <p:spPr>
          <a:xfrm rot="10800000">
            <a:off x="4282637" y="2258638"/>
            <a:ext cx="699320" cy="844415"/>
          </a:xfrm>
          <a:prstGeom prst="triangle">
            <a:avLst/>
          </a:prstGeom>
          <a:solidFill>
            <a:srgbClr val="FF99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4" name="Rettangolo 73">
            <a:extLst>
              <a:ext uri="{FF2B5EF4-FFF2-40B4-BE49-F238E27FC236}">
                <a16:creationId xmlns:a16="http://schemas.microsoft.com/office/drawing/2014/main" id="{5CAA3C6B-7ECD-4D71-92FA-E5FBAEDF9E0D}"/>
              </a:ext>
            </a:extLst>
          </p:cNvPr>
          <p:cNvSpPr/>
          <p:nvPr/>
        </p:nvSpPr>
        <p:spPr>
          <a:xfrm>
            <a:off x="3438746" y="2258638"/>
            <a:ext cx="1185285" cy="844417"/>
          </a:xfrm>
          <a:prstGeom prst="rect">
            <a:avLst/>
          </a:prstGeom>
          <a:solidFill>
            <a:srgbClr val="FF99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9E0CEC25-D85A-4A5D-BDB1-6FF0C9DB1350}"/>
              </a:ext>
            </a:extLst>
          </p:cNvPr>
          <p:cNvSpPr/>
          <p:nvPr/>
        </p:nvSpPr>
        <p:spPr>
          <a:xfrm>
            <a:off x="3250113" y="2258636"/>
            <a:ext cx="1526359" cy="8444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</a:rPr>
              <a:t>Nonlinear time history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</a:rPr>
              <a:t>analysis</a:t>
            </a:r>
          </a:p>
        </p:txBody>
      </p:sp>
      <p:sp>
        <p:nvSpPr>
          <p:cNvPr id="103" name="Rettangolo 102">
            <a:extLst>
              <a:ext uri="{FF2B5EF4-FFF2-40B4-BE49-F238E27FC236}">
                <a16:creationId xmlns:a16="http://schemas.microsoft.com/office/drawing/2014/main" id="{E959FF78-933C-4E50-A2A2-44097056F2CB}"/>
              </a:ext>
            </a:extLst>
          </p:cNvPr>
          <p:cNvSpPr/>
          <p:nvPr/>
        </p:nvSpPr>
        <p:spPr>
          <a:xfrm>
            <a:off x="5008338" y="3405252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04" name="Triangolo isoscele 103">
            <a:extLst>
              <a:ext uri="{FF2B5EF4-FFF2-40B4-BE49-F238E27FC236}">
                <a16:creationId xmlns:a16="http://schemas.microsoft.com/office/drawing/2014/main" id="{9C9267EC-0296-48C9-97AC-71B81FAA2374}"/>
              </a:ext>
            </a:extLst>
          </p:cNvPr>
          <p:cNvSpPr/>
          <p:nvPr/>
        </p:nvSpPr>
        <p:spPr>
          <a:xfrm>
            <a:off x="4873371" y="3405250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06" name="Rettangolo 105">
            <a:extLst>
              <a:ext uri="{FF2B5EF4-FFF2-40B4-BE49-F238E27FC236}">
                <a16:creationId xmlns:a16="http://schemas.microsoft.com/office/drawing/2014/main" id="{6F907D64-28E9-43CD-A6A6-A2CA4CB1E98A}"/>
              </a:ext>
            </a:extLst>
          </p:cNvPr>
          <p:cNvSpPr/>
          <p:nvPr/>
        </p:nvSpPr>
        <p:spPr>
          <a:xfrm>
            <a:off x="5246081" y="2869822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07" name="Triangolo isoscele 106">
            <a:extLst>
              <a:ext uri="{FF2B5EF4-FFF2-40B4-BE49-F238E27FC236}">
                <a16:creationId xmlns:a16="http://schemas.microsoft.com/office/drawing/2014/main" id="{A3606AF4-660F-4A22-975A-4E1A05433E7F}"/>
              </a:ext>
            </a:extLst>
          </p:cNvPr>
          <p:cNvSpPr/>
          <p:nvPr/>
        </p:nvSpPr>
        <p:spPr>
          <a:xfrm>
            <a:off x="5111114" y="2869820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11" name="CasellaDiTesto 110">
            <a:extLst>
              <a:ext uri="{FF2B5EF4-FFF2-40B4-BE49-F238E27FC236}">
                <a16:creationId xmlns:a16="http://schemas.microsoft.com/office/drawing/2014/main" id="{6F7B6F2B-CE1F-4941-BEEA-736F10E3E27C}"/>
              </a:ext>
            </a:extLst>
          </p:cNvPr>
          <p:cNvSpPr txBox="1"/>
          <p:nvPr/>
        </p:nvSpPr>
        <p:spPr>
          <a:xfrm>
            <a:off x="5106858" y="3400312"/>
            <a:ext cx="24186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GroundMotion</a:t>
            </a:r>
            <a:endParaRPr lang="en-US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4" name="CasellaDiTesto 113">
            <a:extLst>
              <a:ext uri="{FF2B5EF4-FFF2-40B4-BE49-F238E27FC236}">
                <a16:creationId xmlns:a16="http://schemas.microsoft.com/office/drawing/2014/main" id="{F1842F98-AD61-4963-9BBC-7F7A7E9DD871}"/>
              </a:ext>
            </a:extLst>
          </p:cNvPr>
          <p:cNvSpPr txBox="1"/>
          <p:nvPr/>
        </p:nvSpPr>
        <p:spPr>
          <a:xfrm>
            <a:off x="5325191" y="2865268"/>
            <a:ext cx="30048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MultiSupport</a:t>
            </a:r>
            <a:r>
              <a:rPr lang="en-US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Excitation</a:t>
            </a:r>
          </a:p>
        </p:txBody>
      </p:sp>
      <p:sp>
        <p:nvSpPr>
          <p:cNvPr id="116" name="Segnaposto testo 3">
            <a:extLst>
              <a:ext uri="{FF2B5EF4-FFF2-40B4-BE49-F238E27FC236}">
                <a16:creationId xmlns:a16="http://schemas.microsoft.com/office/drawing/2014/main" id="{13FF3860-054A-44E4-8EE8-D745733A19BD}"/>
              </a:ext>
            </a:extLst>
          </p:cNvPr>
          <p:cNvSpPr txBox="1">
            <a:spLocks/>
          </p:cNvSpPr>
          <p:nvPr/>
        </p:nvSpPr>
        <p:spPr>
          <a:xfrm>
            <a:off x="4297031" y="123380"/>
            <a:ext cx="4689379" cy="53552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29 September 2021</a:t>
            </a:r>
          </a:p>
          <a:p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Nonlinear time history analysis</a:t>
            </a:r>
          </a:p>
        </p:txBody>
      </p:sp>
      <p:sp>
        <p:nvSpPr>
          <p:cNvPr id="117" name="Ovale 116">
            <a:extLst>
              <a:ext uri="{FF2B5EF4-FFF2-40B4-BE49-F238E27FC236}">
                <a16:creationId xmlns:a16="http://schemas.microsoft.com/office/drawing/2014/main" id="{A48A4C48-0787-4EA2-8FC9-CB9184FC9B8E}"/>
              </a:ext>
            </a:extLst>
          </p:cNvPr>
          <p:cNvSpPr/>
          <p:nvPr/>
        </p:nvSpPr>
        <p:spPr>
          <a:xfrm>
            <a:off x="3982677" y="275748"/>
            <a:ext cx="315884" cy="315884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3034C8D-DF0B-4C69-9159-42EC844B761C}"/>
              </a:ext>
            </a:extLst>
          </p:cNvPr>
          <p:cNvCxnSpPr>
            <a:cxnSpLocks/>
            <a:stCxn id="30" idx="2"/>
          </p:cNvCxnSpPr>
          <p:nvPr/>
        </p:nvCxnSpPr>
        <p:spPr>
          <a:xfrm flipV="1">
            <a:off x="4646340" y="1285394"/>
            <a:ext cx="1248718" cy="3019616"/>
          </a:xfrm>
          <a:prstGeom prst="line">
            <a:avLst/>
          </a:prstGeom>
          <a:ln w="285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ttangolo 105">
            <a:extLst>
              <a:ext uri="{FF2B5EF4-FFF2-40B4-BE49-F238E27FC236}">
                <a16:creationId xmlns:a16="http://schemas.microsoft.com/office/drawing/2014/main" id="{06C0E1CD-8105-4E71-80E7-7382A1A36338}"/>
              </a:ext>
            </a:extLst>
          </p:cNvPr>
          <p:cNvSpPr/>
          <p:nvPr/>
        </p:nvSpPr>
        <p:spPr>
          <a:xfrm>
            <a:off x="5429585" y="2384550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6" name="Triangolo isoscele 106">
            <a:extLst>
              <a:ext uri="{FF2B5EF4-FFF2-40B4-BE49-F238E27FC236}">
                <a16:creationId xmlns:a16="http://schemas.microsoft.com/office/drawing/2014/main" id="{7EB47788-E92E-4D2D-9181-CA91065C89BF}"/>
              </a:ext>
            </a:extLst>
          </p:cNvPr>
          <p:cNvSpPr/>
          <p:nvPr/>
        </p:nvSpPr>
        <p:spPr>
          <a:xfrm>
            <a:off x="5305061" y="2386334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7" name="CasellaDiTesto 113">
            <a:extLst>
              <a:ext uri="{FF2B5EF4-FFF2-40B4-BE49-F238E27FC236}">
                <a16:creationId xmlns:a16="http://schemas.microsoft.com/office/drawing/2014/main" id="{8BBF125A-BB1C-4754-AE67-349FFFBDD2E2}"/>
              </a:ext>
            </a:extLst>
          </p:cNvPr>
          <p:cNvSpPr txBox="1"/>
          <p:nvPr/>
        </p:nvSpPr>
        <p:spPr>
          <a:xfrm>
            <a:off x="5426578" y="2379327"/>
            <a:ext cx="20989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UniformExcitation</a:t>
            </a:r>
            <a:endParaRPr lang="en-US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3E936FC9-A8A4-439A-BBA7-17EA836BE8D3}"/>
              </a:ext>
            </a:extLst>
          </p:cNvPr>
          <p:cNvSpPr txBox="1"/>
          <p:nvPr/>
        </p:nvSpPr>
        <p:spPr>
          <a:xfrm>
            <a:off x="192337" y="523897"/>
            <a:ext cx="597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rgbClr val="38373D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15</a:t>
            </a:r>
            <a:endParaRPr lang="en-GB" b="1" dirty="0">
              <a:solidFill>
                <a:srgbClr val="38373D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8F4E4E0E-6247-4D07-8B79-15D9685CD06E}"/>
              </a:ext>
            </a:extLst>
          </p:cNvPr>
          <p:cNvSpPr txBox="1"/>
          <p:nvPr/>
        </p:nvSpPr>
        <p:spPr>
          <a:xfrm>
            <a:off x="3905020" y="286124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15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5" name="Rettangolo 105">
            <a:extLst>
              <a:ext uri="{FF2B5EF4-FFF2-40B4-BE49-F238E27FC236}">
                <a16:creationId xmlns:a16="http://schemas.microsoft.com/office/drawing/2014/main" id="{7D176A23-67C0-44BE-B803-5156C8F36C86}"/>
              </a:ext>
            </a:extLst>
          </p:cNvPr>
          <p:cNvSpPr/>
          <p:nvPr/>
        </p:nvSpPr>
        <p:spPr>
          <a:xfrm>
            <a:off x="5641726" y="1811260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26" name="Triangolo isoscele 106">
            <a:extLst>
              <a:ext uri="{FF2B5EF4-FFF2-40B4-BE49-F238E27FC236}">
                <a16:creationId xmlns:a16="http://schemas.microsoft.com/office/drawing/2014/main" id="{0D016289-1A10-4612-9B61-F145EAB5A6E5}"/>
              </a:ext>
            </a:extLst>
          </p:cNvPr>
          <p:cNvSpPr/>
          <p:nvPr/>
        </p:nvSpPr>
        <p:spPr>
          <a:xfrm>
            <a:off x="5517202" y="1813044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27" name="CasellaDiTesto 113">
            <a:extLst>
              <a:ext uri="{FF2B5EF4-FFF2-40B4-BE49-F238E27FC236}">
                <a16:creationId xmlns:a16="http://schemas.microsoft.com/office/drawing/2014/main" id="{FABB953D-619A-4348-872F-69188228B652}"/>
              </a:ext>
            </a:extLst>
          </p:cNvPr>
          <p:cNvSpPr txBox="1"/>
          <p:nvPr/>
        </p:nvSpPr>
        <p:spPr>
          <a:xfrm>
            <a:off x="5638719" y="1806037"/>
            <a:ext cx="20989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Mass and damping</a:t>
            </a:r>
            <a:endParaRPr lang="en-US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7C5D8AAA-3CF4-4360-A397-FC1D5DBDD085}"/>
              </a:ext>
            </a:extLst>
          </p:cNvPr>
          <p:cNvSpPr/>
          <p:nvPr/>
        </p:nvSpPr>
        <p:spPr>
          <a:xfrm>
            <a:off x="4781307" y="3978734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0" name="Triangolo isoscele 29">
            <a:extLst>
              <a:ext uri="{FF2B5EF4-FFF2-40B4-BE49-F238E27FC236}">
                <a16:creationId xmlns:a16="http://schemas.microsoft.com/office/drawing/2014/main" id="{200834FF-1D5A-4BCD-B1C9-439D3EFB81E0}"/>
              </a:ext>
            </a:extLst>
          </p:cNvPr>
          <p:cNvSpPr/>
          <p:nvPr/>
        </p:nvSpPr>
        <p:spPr>
          <a:xfrm>
            <a:off x="4646340" y="3978732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3F86A57-F507-46AB-81F8-68354B06BD25}"/>
              </a:ext>
            </a:extLst>
          </p:cNvPr>
          <p:cNvSpPr txBox="1"/>
          <p:nvPr/>
        </p:nvSpPr>
        <p:spPr>
          <a:xfrm>
            <a:off x="4879827" y="3973794"/>
            <a:ext cx="24186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Transient analysis</a:t>
            </a:r>
          </a:p>
        </p:txBody>
      </p:sp>
      <p:sp>
        <p:nvSpPr>
          <p:cNvPr id="35" name="Rettangolo 105">
            <a:extLst>
              <a:ext uri="{FF2B5EF4-FFF2-40B4-BE49-F238E27FC236}">
                <a16:creationId xmlns:a16="http://schemas.microsoft.com/office/drawing/2014/main" id="{1A7C9C15-02A7-434D-B4F4-A71248922316}"/>
              </a:ext>
            </a:extLst>
          </p:cNvPr>
          <p:cNvSpPr/>
          <p:nvPr/>
        </p:nvSpPr>
        <p:spPr>
          <a:xfrm>
            <a:off x="5895058" y="1290616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36" name="Triangolo isoscele 106">
            <a:extLst>
              <a:ext uri="{FF2B5EF4-FFF2-40B4-BE49-F238E27FC236}">
                <a16:creationId xmlns:a16="http://schemas.microsoft.com/office/drawing/2014/main" id="{ABFFA104-29AF-4021-B6EC-876FCFB33D24}"/>
              </a:ext>
            </a:extLst>
          </p:cNvPr>
          <p:cNvSpPr/>
          <p:nvPr/>
        </p:nvSpPr>
        <p:spPr>
          <a:xfrm>
            <a:off x="5770534" y="1292400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7" name="CasellaDiTesto 113">
            <a:extLst>
              <a:ext uri="{FF2B5EF4-FFF2-40B4-BE49-F238E27FC236}">
                <a16:creationId xmlns:a16="http://schemas.microsoft.com/office/drawing/2014/main" id="{DF8B04A5-892D-4F0E-B831-A0857D1EBC07}"/>
              </a:ext>
            </a:extLst>
          </p:cNvPr>
          <p:cNvSpPr txBox="1"/>
          <p:nvPr/>
        </p:nvSpPr>
        <p:spPr>
          <a:xfrm>
            <a:off x="5892051" y="1285393"/>
            <a:ext cx="20989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timeSeries</a:t>
            </a:r>
            <a:endParaRPr lang="en-US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419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AF3E1F44-278E-4583-89F0-A0653B05E7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082" y="322833"/>
            <a:ext cx="4483163" cy="4742836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44841" y="4177504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NLTH 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Example</a:t>
            </a:r>
            <a:endParaRPr lang="it-IT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EEA6434-6068-443F-9D92-7F369DCBB153}"/>
              </a:ext>
            </a:extLst>
          </p:cNvPr>
          <p:cNvSpPr txBox="1"/>
          <p:nvPr/>
        </p:nvSpPr>
        <p:spPr>
          <a:xfrm>
            <a:off x="463894" y="1250506"/>
            <a:ext cx="16840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i="1" dirty="0">
                <a:latin typeface="+mj-lt"/>
              </a:rPr>
              <a:t>24 base </a:t>
            </a:r>
            <a:r>
              <a:rPr lang="it-IT" sz="1200" i="1" dirty="0" err="1">
                <a:latin typeface="+mj-lt"/>
              </a:rPr>
              <a:t>node</a:t>
            </a:r>
            <a:endParaRPr lang="en-GB" sz="1200" i="1" dirty="0">
              <a:latin typeface="+mj-lt"/>
            </a:endParaRP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558B11D8-2E09-43C6-8B00-6CBD3D0B5233}"/>
              </a:ext>
            </a:extLst>
          </p:cNvPr>
          <p:cNvSpPr txBox="1"/>
          <p:nvPr/>
        </p:nvSpPr>
        <p:spPr>
          <a:xfrm>
            <a:off x="463894" y="645667"/>
            <a:ext cx="1684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i="1" dirty="0">
                <a:latin typeface="+mj-lt"/>
              </a:rPr>
              <a:t>3D frame </a:t>
            </a:r>
            <a:r>
              <a:rPr lang="it-IT" sz="1200" i="1" dirty="0" err="1">
                <a:latin typeface="+mj-lt"/>
              </a:rPr>
              <a:t>structure</a:t>
            </a:r>
            <a:r>
              <a:rPr lang="it-IT" sz="1200" i="1" dirty="0">
                <a:latin typeface="+mj-lt"/>
              </a:rPr>
              <a:t> with </a:t>
            </a:r>
            <a:r>
              <a:rPr lang="it-IT" sz="1200" i="1" dirty="0" err="1">
                <a:latin typeface="+mj-lt"/>
              </a:rPr>
              <a:t>rigid</a:t>
            </a:r>
            <a:r>
              <a:rPr lang="it-IT" sz="1200" i="1" dirty="0">
                <a:latin typeface="+mj-lt"/>
              </a:rPr>
              <a:t> </a:t>
            </a:r>
            <a:r>
              <a:rPr lang="it-IT" sz="1200" i="1" dirty="0" err="1">
                <a:latin typeface="+mj-lt"/>
              </a:rPr>
              <a:t>diaphragms</a:t>
            </a:r>
            <a:endParaRPr lang="en-GB" sz="1200" i="1" dirty="0">
              <a:latin typeface="+mj-lt"/>
            </a:endParaRPr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B0B0E663-9D94-4CCB-A78B-060A026A6609}"/>
              </a:ext>
            </a:extLst>
          </p:cNvPr>
          <p:cNvSpPr/>
          <p:nvPr/>
        </p:nvSpPr>
        <p:spPr>
          <a:xfrm>
            <a:off x="2395308" y="4103411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e 21">
            <a:extLst>
              <a:ext uri="{FF2B5EF4-FFF2-40B4-BE49-F238E27FC236}">
                <a16:creationId xmlns:a16="http://schemas.microsoft.com/office/drawing/2014/main" id="{84888ABA-7F63-47C7-9F66-8152234D9851}"/>
              </a:ext>
            </a:extLst>
          </p:cNvPr>
          <p:cNvSpPr/>
          <p:nvPr/>
        </p:nvSpPr>
        <p:spPr>
          <a:xfrm>
            <a:off x="2828695" y="4196280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e 24">
            <a:extLst>
              <a:ext uri="{FF2B5EF4-FFF2-40B4-BE49-F238E27FC236}">
                <a16:creationId xmlns:a16="http://schemas.microsoft.com/office/drawing/2014/main" id="{0A072ABC-AA34-4E5B-96A6-A930A07EC9F2}"/>
              </a:ext>
            </a:extLst>
          </p:cNvPr>
          <p:cNvSpPr/>
          <p:nvPr/>
        </p:nvSpPr>
        <p:spPr>
          <a:xfrm>
            <a:off x="2807264" y="3945054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e 25">
            <a:extLst>
              <a:ext uri="{FF2B5EF4-FFF2-40B4-BE49-F238E27FC236}">
                <a16:creationId xmlns:a16="http://schemas.microsoft.com/office/drawing/2014/main" id="{F158BC3B-B420-4B76-AA4E-C2B7EA19D828}"/>
              </a:ext>
            </a:extLst>
          </p:cNvPr>
          <p:cNvSpPr/>
          <p:nvPr/>
        </p:nvSpPr>
        <p:spPr>
          <a:xfrm>
            <a:off x="3154962" y="3828606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e 26">
            <a:extLst>
              <a:ext uri="{FF2B5EF4-FFF2-40B4-BE49-F238E27FC236}">
                <a16:creationId xmlns:a16="http://schemas.microsoft.com/office/drawing/2014/main" id="{3523101B-F2EB-45B2-A2EF-081DE1963648}"/>
              </a:ext>
            </a:extLst>
          </p:cNvPr>
          <p:cNvSpPr/>
          <p:nvPr/>
        </p:nvSpPr>
        <p:spPr>
          <a:xfrm>
            <a:off x="3569601" y="3931550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e 27">
            <a:extLst>
              <a:ext uri="{FF2B5EF4-FFF2-40B4-BE49-F238E27FC236}">
                <a16:creationId xmlns:a16="http://schemas.microsoft.com/office/drawing/2014/main" id="{23EE7B03-8E1F-4997-967C-568322EF498F}"/>
              </a:ext>
            </a:extLst>
          </p:cNvPr>
          <p:cNvSpPr/>
          <p:nvPr/>
        </p:nvSpPr>
        <p:spPr>
          <a:xfrm>
            <a:off x="3242304" y="4026800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e 32">
            <a:extLst>
              <a:ext uri="{FF2B5EF4-FFF2-40B4-BE49-F238E27FC236}">
                <a16:creationId xmlns:a16="http://schemas.microsoft.com/office/drawing/2014/main" id="{F670232C-E625-4610-A70C-4F1B2CD29F2D}"/>
              </a:ext>
            </a:extLst>
          </p:cNvPr>
          <p:cNvSpPr/>
          <p:nvPr/>
        </p:nvSpPr>
        <p:spPr>
          <a:xfrm>
            <a:off x="3452697" y="4298263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e 33">
            <a:extLst>
              <a:ext uri="{FF2B5EF4-FFF2-40B4-BE49-F238E27FC236}">
                <a16:creationId xmlns:a16="http://schemas.microsoft.com/office/drawing/2014/main" id="{8F0DD8E8-3A42-4C7B-A3E4-386014C54A33}"/>
              </a:ext>
            </a:extLst>
          </p:cNvPr>
          <p:cNvSpPr/>
          <p:nvPr/>
        </p:nvSpPr>
        <p:spPr>
          <a:xfrm>
            <a:off x="3732132" y="4338373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Ovale 34">
            <a:extLst>
              <a:ext uri="{FF2B5EF4-FFF2-40B4-BE49-F238E27FC236}">
                <a16:creationId xmlns:a16="http://schemas.microsoft.com/office/drawing/2014/main" id="{9FE734E2-CB1A-4E69-827A-1C72BFAC3128}"/>
              </a:ext>
            </a:extLst>
          </p:cNvPr>
          <p:cNvSpPr/>
          <p:nvPr/>
        </p:nvSpPr>
        <p:spPr>
          <a:xfrm>
            <a:off x="4216417" y="4422622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Ovale 35">
            <a:extLst>
              <a:ext uri="{FF2B5EF4-FFF2-40B4-BE49-F238E27FC236}">
                <a16:creationId xmlns:a16="http://schemas.microsoft.com/office/drawing/2014/main" id="{34FC78E0-4BBC-44EC-9585-50DA136DEABD}"/>
              </a:ext>
            </a:extLst>
          </p:cNvPr>
          <p:cNvSpPr/>
          <p:nvPr/>
        </p:nvSpPr>
        <p:spPr>
          <a:xfrm>
            <a:off x="4480735" y="4462732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Ovale 36">
            <a:extLst>
              <a:ext uri="{FF2B5EF4-FFF2-40B4-BE49-F238E27FC236}">
                <a16:creationId xmlns:a16="http://schemas.microsoft.com/office/drawing/2014/main" id="{28F51421-7E6F-408C-9793-818EFB0F9C5C}"/>
              </a:ext>
            </a:extLst>
          </p:cNvPr>
          <p:cNvSpPr/>
          <p:nvPr/>
        </p:nvSpPr>
        <p:spPr>
          <a:xfrm>
            <a:off x="4611558" y="4320639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e 37">
            <a:extLst>
              <a:ext uri="{FF2B5EF4-FFF2-40B4-BE49-F238E27FC236}">
                <a16:creationId xmlns:a16="http://schemas.microsoft.com/office/drawing/2014/main" id="{BF4A5479-865A-48D9-B482-02B0B3471699}"/>
              </a:ext>
            </a:extLst>
          </p:cNvPr>
          <p:cNvSpPr/>
          <p:nvPr/>
        </p:nvSpPr>
        <p:spPr>
          <a:xfrm>
            <a:off x="4860045" y="4360442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Ovale 38">
            <a:extLst>
              <a:ext uri="{FF2B5EF4-FFF2-40B4-BE49-F238E27FC236}">
                <a16:creationId xmlns:a16="http://schemas.microsoft.com/office/drawing/2014/main" id="{B8DC9358-1C0D-4B3D-B08E-35F15092A46C}"/>
              </a:ext>
            </a:extLst>
          </p:cNvPr>
          <p:cNvSpPr/>
          <p:nvPr/>
        </p:nvSpPr>
        <p:spPr>
          <a:xfrm>
            <a:off x="4922224" y="4217199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Ovale 39">
            <a:extLst>
              <a:ext uri="{FF2B5EF4-FFF2-40B4-BE49-F238E27FC236}">
                <a16:creationId xmlns:a16="http://schemas.microsoft.com/office/drawing/2014/main" id="{EC973C16-78E1-4C2B-B821-482791C226B1}"/>
              </a:ext>
            </a:extLst>
          </p:cNvPr>
          <p:cNvSpPr/>
          <p:nvPr/>
        </p:nvSpPr>
        <p:spPr>
          <a:xfrm>
            <a:off x="5191422" y="4288107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Ovale 40">
            <a:extLst>
              <a:ext uri="{FF2B5EF4-FFF2-40B4-BE49-F238E27FC236}">
                <a16:creationId xmlns:a16="http://schemas.microsoft.com/office/drawing/2014/main" id="{76CFA17C-B2B5-495A-BF64-A249181441BB}"/>
              </a:ext>
            </a:extLst>
          </p:cNvPr>
          <p:cNvSpPr/>
          <p:nvPr/>
        </p:nvSpPr>
        <p:spPr>
          <a:xfrm>
            <a:off x="5046583" y="3939762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e 41">
            <a:extLst>
              <a:ext uri="{FF2B5EF4-FFF2-40B4-BE49-F238E27FC236}">
                <a16:creationId xmlns:a16="http://schemas.microsoft.com/office/drawing/2014/main" id="{4195591C-6475-4096-BD7F-717100178C7D}"/>
              </a:ext>
            </a:extLst>
          </p:cNvPr>
          <p:cNvSpPr/>
          <p:nvPr/>
        </p:nvSpPr>
        <p:spPr>
          <a:xfrm>
            <a:off x="4770505" y="3873031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e 42">
            <a:extLst>
              <a:ext uri="{FF2B5EF4-FFF2-40B4-BE49-F238E27FC236}">
                <a16:creationId xmlns:a16="http://schemas.microsoft.com/office/drawing/2014/main" id="{3AAB0C57-C38B-4469-8B90-326E0E0EF857}"/>
              </a:ext>
            </a:extLst>
          </p:cNvPr>
          <p:cNvSpPr/>
          <p:nvPr/>
        </p:nvSpPr>
        <p:spPr>
          <a:xfrm>
            <a:off x="4447641" y="4109953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e 43">
            <a:extLst>
              <a:ext uri="{FF2B5EF4-FFF2-40B4-BE49-F238E27FC236}">
                <a16:creationId xmlns:a16="http://schemas.microsoft.com/office/drawing/2014/main" id="{221C41A9-7C17-4DF8-831E-56B8378CD8F9}"/>
              </a:ext>
            </a:extLst>
          </p:cNvPr>
          <p:cNvSpPr/>
          <p:nvPr/>
        </p:nvSpPr>
        <p:spPr>
          <a:xfrm>
            <a:off x="4183565" y="4062279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e 44">
            <a:extLst>
              <a:ext uri="{FF2B5EF4-FFF2-40B4-BE49-F238E27FC236}">
                <a16:creationId xmlns:a16="http://schemas.microsoft.com/office/drawing/2014/main" id="{7DD45984-99DF-4380-A149-86BD9DA71911}"/>
              </a:ext>
            </a:extLst>
          </p:cNvPr>
          <p:cNvSpPr/>
          <p:nvPr/>
        </p:nvSpPr>
        <p:spPr>
          <a:xfrm>
            <a:off x="4127273" y="4225927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e 45">
            <a:extLst>
              <a:ext uri="{FF2B5EF4-FFF2-40B4-BE49-F238E27FC236}">
                <a16:creationId xmlns:a16="http://schemas.microsoft.com/office/drawing/2014/main" id="{C25AAB7B-12BB-4477-82B0-F8AEEBAA759E}"/>
              </a:ext>
            </a:extLst>
          </p:cNvPr>
          <p:cNvSpPr/>
          <p:nvPr/>
        </p:nvSpPr>
        <p:spPr>
          <a:xfrm>
            <a:off x="3854700" y="4155126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e 46">
            <a:extLst>
              <a:ext uri="{FF2B5EF4-FFF2-40B4-BE49-F238E27FC236}">
                <a16:creationId xmlns:a16="http://schemas.microsoft.com/office/drawing/2014/main" id="{390CC8E8-7F1E-47A0-9DE3-CBE2FC0B49CD}"/>
              </a:ext>
            </a:extLst>
          </p:cNvPr>
          <p:cNvSpPr/>
          <p:nvPr/>
        </p:nvSpPr>
        <p:spPr>
          <a:xfrm>
            <a:off x="3782483" y="3578863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e 47">
            <a:extLst>
              <a:ext uri="{FF2B5EF4-FFF2-40B4-BE49-F238E27FC236}">
                <a16:creationId xmlns:a16="http://schemas.microsoft.com/office/drawing/2014/main" id="{8F3EEB4B-7DE4-494E-BA4E-211B16CACF80}"/>
              </a:ext>
            </a:extLst>
          </p:cNvPr>
          <p:cNvSpPr/>
          <p:nvPr/>
        </p:nvSpPr>
        <p:spPr>
          <a:xfrm>
            <a:off x="4192360" y="3703222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e 48">
            <a:extLst>
              <a:ext uri="{FF2B5EF4-FFF2-40B4-BE49-F238E27FC236}">
                <a16:creationId xmlns:a16="http://schemas.microsoft.com/office/drawing/2014/main" id="{79A2CE63-00C9-4A60-A0BC-82985D4D5421}"/>
              </a:ext>
            </a:extLst>
          </p:cNvPr>
          <p:cNvSpPr/>
          <p:nvPr/>
        </p:nvSpPr>
        <p:spPr>
          <a:xfrm>
            <a:off x="5497285" y="4071921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e 49">
            <a:extLst>
              <a:ext uri="{FF2B5EF4-FFF2-40B4-BE49-F238E27FC236}">
                <a16:creationId xmlns:a16="http://schemas.microsoft.com/office/drawing/2014/main" id="{29AFA7C1-6B81-43B8-A42F-1EE343BBF5C3}"/>
              </a:ext>
            </a:extLst>
          </p:cNvPr>
          <p:cNvSpPr/>
          <p:nvPr/>
        </p:nvSpPr>
        <p:spPr>
          <a:xfrm>
            <a:off x="5749560" y="4143089"/>
            <a:ext cx="124359" cy="12435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CasellaDiTesto 46">
            <a:extLst>
              <a:ext uri="{FF2B5EF4-FFF2-40B4-BE49-F238E27FC236}">
                <a16:creationId xmlns:a16="http://schemas.microsoft.com/office/drawing/2014/main" id="{913BEC62-C4EE-44AC-AFEC-31A971AE2B09}"/>
              </a:ext>
            </a:extLst>
          </p:cNvPr>
          <p:cNvSpPr txBox="1"/>
          <p:nvPr/>
        </p:nvSpPr>
        <p:spPr>
          <a:xfrm>
            <a:off x="5687491" y="4771850"/>
            <a:ext cx="25622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solidFill>
                  <a:srgbClr val="FF9900"/>
                </a:solidFill>
                <a:latin typeface="+mj-lt"/>
              </a:rPr>
              <a:t>See </a:t>
            </a:r>
            <a:r>
              <a:rPr lang="en-GB" sz="1400" b="1" i="1" dirty="0">
                <a:solidFill>
                  <a:srgbClr val="FF9900"/>
                </a:solidFill>
                <a:latin typeface="+mj-lt"/>
              </a:rPr>
              <a:t>ex25.scd</a:t>
            </a:r>
            <a:endParaRPr lang="en-GB" b="1" i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577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Nonlinear TH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timeSeries</a:t>
            </a:r>
            <a:r>
              <a:rPr lang="it-IT" dirty="0"/>
              <a:t> - </a:t>
            </a:r>
            <a:r>
              <a:rPr lang="it-IT" dirty="0" err="1"/>
              <a:t>Path</a:t>
            </a:r>
            <a:endParaRPr lang="en-GB" b="0" i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71038F-F7C7-46BD-81EF-FD058F5E16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972" y="621289"/>
            <a:ext cx="6108056" cy="43660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9534434-8D4D-4696-8737-56A7C5CB586B}"/>
              </a:ext>
            </a:extLst>
          </p:cNvPr>
          <p:cNvSpPr txBox="1"/>
          <p:nvPr/>
        </p:nvSpPr>
        <p:spPr>
          <a:xfrm>
            <a:off x="4871996" y="4316440"/>
            <a:ext cx="1055619" cy="376238"/>
          </a:xfrm>
          <a:prstGeom prst="roundRect">
            <a:avLst>
              <a:gd name="adj" fmla="val 31914"/>
            </a:avLst>
          </a:prstGeom>
          <a:solidFill>
            <a:srgbClr val="FF9900">
              <a:alpha val="64000"/>
            </a:srgbClr>
          </a:soli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b="1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duration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D0CE50-ED16-445A-8E2E-20E6B29A1A17}"/>
              </a:ext>
            </a:extLst>
          </p:cNvPr>
          <p:cNvSpPr txBox="1"/>
          <p:nvPr/>
        </p:nvSpPr>
        <p:spPr>
          <a:xfrm>
            <a:off x="3752305" y="1680327"/>
            <a:ext cx="1375050" cy="578882"/>
          </a:xfrm>
          <a:prstGeom prst="roundRect">
            <a:avLst/>
          </a:prstGeom>
          <a:solidFill>
            <a:srgbClr val="FF9900">
              <a:alpha val="64000"/>
            </a:srgbClr>
          </a:soli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b="1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Number of increments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E43909D-B68A-4E95-8B54-F827B1A26F33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5927615" y="4504559"/>
            <a:ext cx="447630" cy="88262"/>
          </a:xfrm>
          <a:prstGeom prst="line">
            <a:avLst/>
          </a:prstGeom>
          <a:ln w="19050">
            <a:solidFill>
              <a:srgbClr val="FF99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C436882-FA14-4EBA-A44A-F5366BC58816}"/>
              </a:ext>
            </a:extLst>
          </p:cNvPr>
          <p:cNvCxnSpPr>
            <a:cxnSpLocks/>
            <a:stCxn id="15" idx="1"/>
          </p:cNvCxnSpPr>
          <p:nvPr/>
        </p:nvCxnSpPr>
        <p:spPr>
          <a:xfrm flipH="1">
            <a:off x="3451289" y="1969768"/>
            <a:ext cx="301016" cy="421246"/>
          </a:xfrm>
          <a:prstGeom prst="line">
            <a:avLst/>
          </a:prstGeom>
          <a:ln w="19050">
            <a:solidFill>
              <a:srgbClr val="FF99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8217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Nonlinear TH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Mass</a:t>
            </a:r>
            <a:endParaRPr lang="en-GB" b="0" i="1" dirty="0"/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6F2DF590-C8EC-4BC7-B269-623D460234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3" t="15027" r="6488" b="10535"/>
          <a:stretch/>
        </p:blipFill>
        <p:spPr>
          <a:xfrm>
            <a:off x="357813" y="1364201"/>
            <a:ext cx="3617334" cy="2694244"/>
          </a:xfrm>
          <a:prstGeom prst="rect">
            <a:avLst/>
          </a:prstGeom>
        </p:spPr>
      </p:pic>
      <p:sp>
        <p:nvSpPr>
          <p:cNvPr id="14" name="Rettangolo 13">
            <a:extLst>
              <a:ext uri="{FF2B5EF4-FFF2-40B4-BE49-F238E27FC236}">
                <a16:creationId xmlns:a16="http://schemas.microsoft.com/office/drawing/2014/main" id="{E3A238BD-DDE2-4F69-8406-56373B0DE090}"/>
              </a:ext>
            </a:extLst>
          </p:cNvPr>
          <p:cNvSpPr/>
          <p:nvPr/>
        </p:nvSpPr>
        <p:spPr>
          <a:xfrm>
            <a:off x="0" y="680579"/>
            <a:ext cx="9144000" cy="345565"/>
          </a:xfrm>
          <a:prstGeom prst="rect">
            <a:avLst/>
          </a:prstGeom>
          <a:solidFill>
            <a:srgbClr val="FFC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BF6385CF-E07F-4AF2-A817-92D57238ECA5}"/>
              </a:ext>
            </a:extLst>
          </p:cNvPr>
          <p:cNvSpPr txBox="1"/>
          <p:nvPr/>
        </p:nvSpPr>
        <p:spPr>
          <a:xfrm>
            <a:off x="335477" y="680579"/>
            <a:ext cx="9144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mass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nodeTag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(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ndf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it-IT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massValues</a:t>
            </a:r>
            <a:r>
              <a:rPr lang="it-IT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)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B5D62A4D-C068-4EF8-B1B3-90B225D73B5D}"/>
              </a:ext>
            </a:extLst>
          </p:cNvPr>
          <p:cNvSpPr txBox="1"/>
          <p:nvPr/>
        </p:nvSpPr>
        <p:spPr>
          <a:xfrm>
            <a:off x="239952" y="4351808"/>
            <a:ext cx="6858156" cy="791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Masses don’t need to be references in the Analysis steps</a:t>
            </a:r>
          </a:p>
          <a:p>
            <a:pPr>
              <a:lnSpc>
                <a:spcPct val="150000"/>
              </a:lnSpc>
            </a:pPr>
            <a:r>
              <a:rPr lang="en-US" sz="16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YOU NEED MASSES FOR EIGENVALUE AND DYNAMIC ANALYSIS!!!!</a:t>
            </a:r>
            <a:endParaRPr lang="en-US" sz="1600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Rectangle 17">
            <a:extLst>
              <a:ext uri="{FF2B5EF4-FFF2-40B4-BE49-F238E27FC236}">
                <a16:creationId xmlns:a16="http://schemas.microsoft.com/office/drawing/2014/main" id="{A1B4FFB5-CDF6-4C3E-B28D-C2039950B7CB}"/>
              </a:ext>
            </a:extLst>
          </p:cNvPr>
          <p:cNvSpPr/>
          <p:nvPr/>
        </p:nvSpPr>
        <p:spPr>
          <a:xfrm flipV="1">
            <a:off x="0" y="4797938"/>
            <a:ext cx="6908006" cy="345562"/>
          </a:xfrm>
          <a:prstGeom prst="rect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21" name="Triangolo isoscele 20">
            <a:extLst>
              <a:ext uri="{FF2B5EF4-FFF2-40B4-BE49-F238E27FC236}">
                <a16:creationId xmlns:a16="http://schemas.microsoft.com/office/drawing/2014/main" id="{A69DFACB-4C72-46C7-A24B-3E0AA3B06C17}"/>
              </a:ext>
            </a:extLst>
          </p:cNvPr>
          <p:cNvSpPr/>
          <p:nvPr/>
        </p:nvSpPr>
        <p:spPr>
          <a:xfrm flipH="1">
            <a:off x="-151284" y="4790286"/>
            <a:ext cx="297147" cy="347397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22" name="Triangolo isoscele 12">
            <a:extLst>
              <a:ext uri="{FF2B5EF4-FFF2-40B4-BE49-F238E27FC236}">
                <a16:creationId xmlns:a16="http://schemas.microsoft.com/office/drawing/2014/main" id="{21A14A06-8767-49B1-BF94-089ED3DBF280}"/>
              </a:ext>
            </a:extLst>
          </p:cNvPr>
          <p:cNvSpPr/>
          <p:nvPr/>
        </p:nvSpPr>
        <p:spPr>
          <a:xfrm rot="10800000">
            <a:off x="6747874" y="4797938"/>
            <a:ext cx="310152" cy="345565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7C86A160-3DEA-44F2-8B4B-E0AB624526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2764" y="4338373"/>
            <a:ext cx="596130" cy="596130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32F95B8B-7E1C-4B1D-8A75-31E431EE68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7847" y="2146180"/>
            <a:ext cx="1390650" cy="257175"/>
          </a:xfrm>
          <a:prstGeom prst="rect">
            <a:avLst/>
          </a:prstGeom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85F81E8C-5E96-4B6D-9B69-E406BADB14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7847" y="2616302"/>
            <a:ext cx="1390650" cy="257175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815E65FC-8B3F-47F1-AB76-143BACEE7A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7847" y="3104862"/>
            <a:ext cx="1390650" cy="257175"/>
          </a:xfrm>
          <a:prstGeom prst="rect">
            <a:avLst/>
          </a:prstGeom>
        </p:spPr>
      </p:pic>
      <p:pic>
        <p:nvPicPr>
          <p:cNvPr id="27" name="Immagine 26">
            <a:extLst>
              <a:ext uri="{FF2B5EF4-FFF2-40B4-BE49-F238E27FC236}">
                <a16:creationId xmlns:a16="http://schemas.microsoft.com/office/drawing/2014/main" id="{985EBE93-5F2E-40F5-AFB5-B42AE5F15B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7847" y="3543773"/>
            <a:ext cx="1390650" cy="257175"/>
          </a:xfrm>
          <a:prstGeom prst="rect">
            <a:avLst/>
          </a:prstGeom>
        </p:spPr>
      </p:pic>
      <p:sp>
        <p:nvSpPr>
          <p:cNvPr id="28" name="Rettangolo 27">
            <a:extLst>
              <a:ext uri="{FF2B5EF4-FFF2-40B4-BE49-F238E27FC236}">
                <a16:creationId xmlns:a16="http://schemas.microsoft.com/office/drawing/2014/main" id="{05B6A1F9-DC91-4901-B189-835FE9466D7C}"/>
              </a:ext>
            </a:extLst>
          </p:cNvPr>
          <p:cNvSpPr/>
          <p:nvPr/>
        </p:nvSpPr>
        <p:spPr>
          <a:xfrm>
            <a:off x="2239895" y="3543773"/>
            <a:ext cx="3138602" cy="419205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315DD24C-6C8C-430E-9888-FE23A7650BB7}"/>
              </a:ext>
            </a:extLst>
          </p:cNvPr>
          <p:cNvSpPr/>
          <p:nvPr/>
        </p:nvSpPr>
        <p:spPr>
          <a:xfrm>
            <a:off x="2239895" y="3081313"/>
            <a:ext cx="3138602" cy="419205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116096A0-5D84-4B06-B05C-54907C23C312}"/>
              </a:ext>
            </a:extLst>
          </p:cNvPr>
          <p:cNvSpPr/>
          <p:nvPr/>
        </p:nvSpPr>
        <p:spPr>
          <a:xfrm>
            <a:off x="2239895" y="2616302"/>
            <a:ext cx="3138602" cy="419205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26FAC2BE-DAC9-4911-96FF-643C928E9895}"/>
              </a:ext>
            </a:extLst>
          </p:cNvPr>
          <p:cNvSpPr/>
          <p:nvPr/>
        </p:nvSpPr>
        <p:spPr>
          <a:xfrm>
            <a:off x="2239895" y="2161157"/>
            <a:ext cx="3138602" cy="419205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61B21442-DF22-4203-933A-B3B7FC67F668}"/>
              </a:ext>
            </a:extLst>
          </p:cNvPr>
          <p:cNvSpPr/>
          <p:nvPr/>
        </p:nvSpPr>
        <p:spPr>
          <a:xfrm>
            <a:off x="4242303" y="2187730"/>
            <a:ext cx="193675" cy="178427"/>
          </a:xfrm>
          <a:prstGeom prst="rect">
            <a:avLst/>
          </a:prstGeom>
          <a:solidFill>
            <a:srgbClr val="FF99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5DA0A0C3-5BDE-4865-B8B3-D43EA27BB4D1}"/>
              </a:ext>
            </a:extLst>
          </p:cNvPr>
          <p:cNvSpPr/>
          <p:nvPr/>
        </p:nvSpPr>
        <p:spPr>
          <a:xfrm>
            <a:off x="4451853" y="2647467"/>
            <a:ext cx="193675" cy="178427"/>
          </a:xfrm>
          <a:prstGeom prst="rect">
            <a:avLst/>
          </a:prstGeom>
          <a:solidFill>
            <a:srgbClr val="FF99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33">
            <a:extLst>
              <a:ext uri="{FF2B5EF4-FFF2-40B4-BE49-F238E27FC236}">
                <a16:creationId xmlns:a16="http://schemas.microsoft.com/office/drawing/2014/main" id="{83CCD628-3344-4746-9983-00D48EB77185}"/>
              </a:ext>
            </a:extLst>
          </p:cNvPr>
          <p:cNvSpPr/>
          <p:nvPr/>
        </p:nvSpPr>
        <p:spPr>
          <a:xfrm>
            <a:off x="4013247" y="3134710"/>
            <a:ext cx="193675" cy="178427"/>
          </a:xfrm>
          <a:prstGeom prst="rect">
            <a:avLst/>
          </a:prstGeom>
          <a:solidFill>
            <a:srgbClr val="FF99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Rettangolo 34">
            <a:extLst>
              <a:ext uri="{FF2B5EF4-FFF2-40B4-BE49-F238E27FC236}">
                <a16:creationId xmlns:a16="http://schemas.microsoft.com/office/drawing/2014/main" id="{9F43F2AF-4410-4C4C-9DDB-A936178EB2B2}"/>
              </a:ext>
            </a:extLst>
          </p:cNvPr>
          <p:cNvSpPr/>
          <p:nvPr/>
        </p:nvSpPr>
        <p:spPr>
          <a:xfrm>
            <a:off x="4665910" y="3574948"/>
            <a:ext cx="193675" cy="178427"/>
          </a:xfrm>
          <a:prstGeom prst="rect">
            <a:avLst/>
          </a:prstGeom>
          <a:solidFill>
            <a:srgbClr val="FF99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FA8FAA8-5C44-4790-8760-20DD1AEB184E}"/>
              </a:ext>
            </a:extLst>
          </p:cNvPr>
          <p:cNvSpPr txBox="1"/>
          <p:nvPr/>
        </p:nvSpPr>
        <p:spPr>
          <a:xfrm>
            <a:off x="4013247" y="1380466"/>
            <a:ext cx="4303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FF9900"/>
                </a:solidFill>
                <a:latin typeface="+mj-lt"/>
              </a:rPr>
              <a:t>All masses are </a:t>
            </a:r>
            <a:r>
              <a:rPr lang="en-US" dirty="0">
                <a:solidFill>
                  <a:srgbClr val="FF990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nodal masses</a:t>
            </a:r>
            <a:r>
              <a:rPr lang="en-US" i="1" dirty="0">
                <a:solidFill>
                  <a:srgbClr val="FF9900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 even if they are defined as Edge, Face or Volume Masses.</a:t>
            </a:r>
            <a:endParaRPr lang="en-US" i="1" dirty="0">
              <a:solidFill>
                <a:srgbClr val="FF9900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0B5F252-A35F-4023-8118-2D22B84DA7B5}"/>
              </a:ext>
            </a:extLst>
          </p:cNvPr>
          <p:cNvSpPr txBox="1"/>
          <p:nvPr/>
        </p:nvSpPr>
        <p:spPr>
          <a:xfrm>
            <a:off x="3886249" y="171747"/>
            <a:ext cx="471673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1"/>
                </a:solidFill>
                <a:latin typeface="+mj-lt"/>
              </a:rPr>
              <a:t>Dynamic analysis requires the presence of </a:t>
            </a:r>
            <a:r>
              <a:rPr lang="en-US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masses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 in your model to account for the inertial forces.</a:t>
            </a:r>
          </a:p>
          <a:p>
            <a:pPr algn="r"/>
            <a:endParaRPr lang="en-US" dirty="0">
              <a:solidFill>
                <a:schemeClr val="tx1"/>
              </a:solidFill>
              <a:latin typeface="+mj-lt"/>
            </a:endParaRPr>
          </a:p>
          <a:p>
            <a:pPr algn="r"/>
            <a:endParaRPr lang="en-US" dirty="0">
              <a:solidFill>
                <a:schemeClr val="tx1"/>
              </a:solidFill>
              <a:latin typeface="+mj-lt"/>
            </a:endParaRPr>
          </a:p>
          <a:p>
            <a:pPr algn="r"/>
            <a:r>
              <a:rPr lang="en-US" i="1" dirty="0">
                <a:solidFill>
                  <a:schemeClr val="tx1"/>
                </a:solidFill>
                <a:latin typeface="+mj-lt"/>
              </a:rPr>
              <a:t>Mass and weight are separate concepts in OpenSees.</a:t>
            </a:r>
          </a:p>
        </p:txBody>
      </p:sp>
    </p:spTree>
    <p:extLst>
      <p:ext uri="{BB962C8B-B14F-4D97-AF65-F5344CB8AC3E}">
        <p14:creationId xmlns:p14="http://schemas.microsoft.com/office/powerpoint/2010/main" val="693413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C30A35-D8DE-4D2A-A172-4F4A36D042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rayleigh</a:t>
            </a:r>
            <a:endParaRPr lang="en-US" dirty="0"/>
          </a:p>
        </p:txBody>
      </p:sp>
      <p:sp>
        <p:nvSpPr>
          <p:cNvPr id="3" name="Rettangolo 9">
            <a:extLst>
              <a:ext uri="{FF2B5EF4-FFF2-40B4-BE49-F238E27FC236}">
                <a16:creationId xmlns:a16="http://schemas.microsoft.com/office/drawing/2014/main" id="{596971CA-7337-4E38-B360-D34FE1D23032}"/>
              </a:ext>
            </a:extLst>
          </p:cNvPr>
          <p:cNvSpPr/>
          <p:nvPr/>
        </p:nvSpPr>
        <p:spPr>
          <a:xfrm>
            <a:off x="7334250" y="4165591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Nonlinear TH</a:t>
            </a:r>
          </a:p>
        </p:txBody>
      </p:sp>
      <p:sp>
        <p:nvSpPr>
          <p:cNvPr id="4" name="Triangolo isoscele 12">
            <a:extLst>
              <a:ext uri="{FF2B5EF4-FFF2-40B4-BE49-F238E27FC236}">
                <a16:creationId xmlns:a16="http://schemas.microsoft.com/office/drawing/2014/main" id="{3D5ED27A-68BF-48CA-9428-370CCF12A34E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" name="CasellaDiTesto 5">
            <a:extLst>
              <a:ext uri="{FF2B5EF4-FFF2-40B4-BE49-F238E27FC236}">
                <a16:creationId xmlns:a16="http://schemas.microsoft.com/office/drawing/2014/main" id="{B5F88838-6AC0-4F05-B986-44E20C40035C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114970-4D53-4F2E-9AA3-EC81A0103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1015" y="322833"/>
            <a:ext cx="4690403" cy="32186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7A81326-EF53-431D-9D08-A12E04266D84}"/>
              </a:ext>
            </a:extLst>
          </p:cNvPr>
          <p:cNvSpPr txBox="1"/>
          <p:nvPr/>
        </p:nvSpPr>
        <p:spPr>
          <a:xfrm>
            <a:off x="1" y="3693951"/>
            <a:ext cx="9119936" cy="307777"/>
          </a:xfrm>
          <a:prstGeom prst="rect">
            <a:avLst/>
          </a:prstGeom>
          <a:solidFill>
            <a:srgbClr val="FFB13F">
              <a:alpha val="35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en-GB" b="1" i="0" dirty="0">
                <a:solidFill>
                  <a:srgbClr val="000000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 = $</a:t>
            </a:r>
            <a:r>
              <a:rPr lang="en-GB" b="1" i="0" dirty="0" err="1">
                <a:solidFill>
                  <a:srgbClr val="000000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alphaM</a:t>
            </a:r>
            <a:r>
              <a:rPr lang="en-GB" b="1" i="0" dirty="0">
                <a:solidFill>
                  <a:srgbClr val="000000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* M + $</a:t>
            </a:r>
            <a:r>
              <a:rPr lang="en-GB" b="1" i="0" dirty="0" err="1">
                <a:solidFill>
                  <a:srgbClr val="000000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betaK</a:t>
            </a:r>
            <a:r>
              <a:rPr lang="en-GB" b="1" i="0" dirty="0">
                <a:solidFill>
                  <a:srgbClr val="000000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* </a:t>
            </a:r>
            <a:r>
              <a:rPr lang="en-GB" b="1" i="0" dirty="0" err="1">
                <a:solidFill>
                  <a:srgbClr val="000000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Kcurrent</a:t>
            </a:r>
            <a:r>
              <a:rPr lang="en-GB" b="1" i="0" dirty="0">
                <a:solidFill>
                  <a:srgbClr val="000000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+ $</a:t>
            </a:r>
            <a:r>
              <a:rPr lang="en-GB" b="1" i="0" dirty="0" err="1">
                <a:solidFill>
                  <a:srgbClr val="000000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betaKinit</a:t>
            </a:r>
            <a:r>
              <a:rPr lang="en-GB" b="1" i="0" dirty="0">
                <a:solidFill>
                  <a:srgbClr val="000000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* Kinit + $</a:t>
            </a:r>
            <a:r>
              <a:rPr lang="en-GB" b="1" i="0" dirty="0" err="1">
                <a:solidFill>
                  <a:srgbClr val="000000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betaKcomm</a:t>
            </a:r>
            <a:r>
              <a:rPr lang="en-GB" b="1" i="0" dirty="0">
                <a:solidFill>
                  <a:srgbClr val="000000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* </a:t>
            </a:r>
            <a:r>
              <a:rPr lang="en-GB" b="1" i="0" dirty="0" err="1">
                <a:solidFill>
                  <a:srgbClr val="000000"/>
                </a:solidFill>
                <a:effectLst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KlastCommit</a:t>
            </a:r>
            <a:endParaRPr lang="en-US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780265-7EC7-45EF-9932-DB15A98ED314}"/>
              </a:ext>
            </a:extLst>
          </p:cNvPr>
          <p:cNvSpPr txBox="1"/>
          <p:nvPr/>
        </p:nvSpPr>
        <p:spPr>
          <a:xfrm>
            <a:off x="1377342" y="4027090"/>
            <a:ext cx="470072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/>
            <a:r>
              <a:rPr lang="en-GB" sz="1200" i="1" dirty="0">
                <a:latin typeface="+mj-lt"/>
              </a:rPr>
              <a:t>Assigns damping to all previously-defined elements and nodes.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F12786-A511-481E-8A06-828FC716FAB4}"/>
              </a:ext>
            </a:extLst>
          </p:cNvPr>
          <p:cNvSpPr txBox="1"/>
          <p:nvPr/>
        </p:nvSpPr>
        <p:spPr>
          <a:xfrm>
            <a:off x="4475182" y="4820667"/>
            <a:ext cx="37078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latin typeface="+mj-lt"/>
              </a:rPr>
              <a:t>See the </a:t>
            </a:r>
            <a:r>
              <a:rPr lang="en-US" sz="1100" i="1" dirty="0">
                <a:latin typeface="+mj-lt"/>
                <a:hlinkClick r:id="rId4"/>
              </a:rPr>
              <a:t>OpenSees documentation</a:t>
            </a:r>
            <a:endParaRPr lang="en-US" sz="11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31969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Nonlinear TH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uniformExcitation</a:t>
            </a:r>
            <a:endParaRPr lang="en-GB" b="0" i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122AD5-C788-4CD6-AD3F-9936BBCF0B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350" y="906896"/>
            <a:ext cx="4276090" cy="380619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D6C371E-D33F-4623-AB3A-01AA1A0C7F51}"/>
              </a:ext>
            </a:extLst>
          </p:cNvPr>
          <p:cNvSpPr txBox="1"/>
          <p:nvPr/>
        </p:nvSpPr>
        <p:spPr>
          <a:xfrm>
            <a:off x="5048262" y="2314071"/>
            <a:ext cx="1108696" cy="376238"/>
          </a:xfrm>
          <a:prstGeom prst="roundRect">
            <a:avLst>
              <a:gd name="adj" fmla="val 31914"/>
            </a:avLst>
          </a:prstGeom>
          <a:solidFill>
            <a:srgbClr val="FF9900">
              <a:alpha val="64000"/>
            </a:srgbClr>
          </a:soli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b="1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direction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BBA85D5-7A6A-4ECA-BB93-F3B70819AFD0}"/>
              </a:ext>
            </a:extLst>
          </p:cNvPr>
          <p:cNvCxnSpPr>
            <a:cxnSpLocks/>
            <a:stCxn id="9" idx="1"/>
          </p:cNvCxnSpPr>
          <p:nvPr/>
        </p:nvCxnSpPr>
        <p:spPr>
          <a:xfrm flipH="1">
            <a:off x="4602480" y="2502190"/>
            <a:ext cx="445782" cy="0"/>
          </a:xfrm>
          <a:prstGeom prst="line">
            <a:avLst/>
          </a:prstGeom>
          <a:ln w="19050">
            <a:solidFill>
              <a:srgbClr val="FF99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A1C2664-535E-4AD5-A2DC-CC2E7092EBE9}"/>
              </a:ext>
            </a:extLst>
          </p:cNvPr>
          <p:cNvSpPr txBox="1"/>
          <p:nvPr/>
        </p:nvSpPr>
        <p:spPr>
          <a:xfrm>
            <a:off x="5048262" y="3543900"/>
            <a:ext cx="1318246" cy="376238"/>
          </a:xfrm>
          <a:prstGeom prst="roundRect">
            <a:avLst>
              <a:gd name="adj" fmla="val 31914"/>
            </a:avLst>
          </a:prstGeom>
          <a:solidFill>
            <a:srgbClr val="FF9900">
              <a:alpha val="64000"/>
            </a:srgbClr>
          </a:soli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b="1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 err="1"/>
              <a:t>timeSeries</a:t>
            </a: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7B4CDC6-072D-4B23-B7FE-E8E83DF2BCAC}"/>
              </a:ext>
            </a:extLst>
          </p:cNvPr>
          <p:cNvCxnSpPr>
            <a:cxnSpLocks/>
            <a:stCxn id="14" idx="1"/>
          </p:cNvCxnSpPr>
          <p:nvPr/>
        </p:nvCxnSpPr>
        <p:spPr>
          <a:xfrm flipH="1">
            <a:off x="4640580" y="3732019"/>
            <a:ext cx="407682" cy="0"/>
          </a:xfrm>
          <a:prstGeom prst="line">
            <a:avLst/>
          </a:prstGeom>
          <a:ln w="19050">
            <a:solidFill>
              <a:srgbClr val="FF99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62CB9C6-27F6-4C6A-BFA1-E5C68AAAF9C9}"/>
              </a:ext>
            </a:extLst>
          </p:cNvPr>
          <p:cNvSpPr txBox="1"/>
          <p:nvPr/>
        </p:nvSpPr>
        <p:spPr>
          <a:xfrm>
            <a:off x="4800601" y="704965"/>
            <a:ext cx="36690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</a:rPr>
              <a:t>Applies a </a:t>
            </a:r>
            <a:r>
              <a:rPr lang="en-US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uniform excitation to all fixed nodes in the model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.</a:t>
            </a:r>
          </a:p>
          <a:p>
            <a:r>
              <a:rPr lang="en-US" i="1" dirty="0">
                <a:solidFill>
                  <a:schemeClr val="tx1"/>
                </a:solidFill>
                <a:latin typeface="+mj-lt"/>
              </a:rPr>
              <a:t>(not a condition, just an analysis step)</a:t>
            </a:r>
          </a:p>
          <a:p>
            <a:endParaRPr lang="en-US" i="1" dirty="0">
              <a:solidFill>
                <a:srgbClr val="FF9900"/>
              </a:solidFill>
              <a:latin typeface="+mj-lt"/>
            </a:endParaRPr>
          </a:p>
          <a:p>
            <a:r>
              <a:rPr lang="en-US" i="1" dirty="0">
                <a:solidFill>
                  <a:srgbClr val="FF9900"/>
                </a:solidFill>
                <a:latin typeface="+mj-lt"/>
              </a:rPr>
              <a:t>Results are </a:t>
            </a:r>
            <a:r>
              <a:rPr lang="en-US" i="1" dirty="0">
                <a:solidFill>
                  <a:srgbClr val="FF990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relative</a:t>
            </a:r>
            <a:r>
              <a:rPr lang="en-US" i="1" dirty="0">
                <a:solidFill>
                  <a:srgbClr val="FF9900"/>
                </a:solidFill>
                <a:latin typeface="+mj-lt"/>
              </a:rPr>
              <a:t> in respect to the </a:t>
            </a:r>
          </a:p>
          <a:p>
            <a:r>
              <a:rPr lang="en-US" i="1" dirty="0">
                <a:solidFill>
                  <a:srgbClr val="FF9900"/>
                </a:solidFill>
                <a:latin typeface="+mj-lt"/>
              </a:rPr>
              <a:t>results at the node fixed in the model</a:t>
            </a:r>
            <a:r>
              <a:rPr lang="en-US" i="1" dirty="0">
                <a:solidFill>
                  <a:srgbClr val="FF9900"/>
                </a:solidFill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rPr>
              <a:t>.</a:t>
            </a:r>
            <a:endParaRPr lang="en-US" i="1" dirty="0">
              <a:solidFill>
                <a:srgbClr val="FF99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084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Nonlinear TH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Transient</a:t>
            </a:r>
            <a:r>
              <a:rPr lang="it-IT" dirty="0"/>
              <a:t> </a:t>
            </a:r>
            <a:r>
              <a:rPr lang="it-IT" dirty="0" err="1"/>
              <a:t>analysis</a:t>
            </a:r>
            <a:r>
              <a:rPr lang="it-IT" dirty="0"/>
              <a:t> setup</a:t>
            </a:r>
            <a:endParaRPr lang="en-GB" b="0" i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155522-CEEB-4A4C-BFEA-550222380A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785" y="0"/>
            <a:ext cx="3240761" cy="51435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7B442CE-80C6-4D9A-9BA3-3C9BD9E7A1D1}"/>
              </a:ext>
            </a:extLst>
          </p:cNvPr>
          <p:cNvSpPr txBox="1"/>
          <p:nvPr/>
        </p:nvSpPr>
        <p:spPr>
          <a:xfrm>
            <a:off x="384824" y="1022481"/>
            <a:ext cx="1514585" cy="376238"/>
          </a:xfrm>
          <a:prstGeom prst="roundRect">
            <a:avLst>
              <a:gd name="adj" fmla="val 31914"/>
            </a:avLst>
          </a:prstGeom>
          <a:solidFill>
            <a:srgbClr val="FF9900">
              <a:alpha val="64000"/>
            </a:srgbClr>
          </a:soli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b="1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 err="1"/>
              <a:t>analysisType</a:t>
            </a:r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F76365A-B3A0-42A1-A755-3274371AA600}"/>
              </a:ext>
            </a:extLst>
          </p:cNvPr>
          <p:cNvCxnSpPr>
            <a:cxnSpLocks/>
          </p:cNvCxnSpPr>
          <p:nvPr/>
        </p:nvCxnSpPr>
        <p:spPr>
          <a:xfrm>
            <a:off x="1895938" y="1210600"/>
            <a:ext cx="1595847" cy="0"/>
          </a:xfrm>
          <a:prstGeom prst="line">
            <a:avLst/>
          </a:prstGeom>
          <a:ln w="19050">
            <a:solidFill>
              <a:srgbClr val="FF99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97BC0DC-A449-4F4A-8DCF-77F1EE77FB38}"/>
              </a:ext>
            </a:extLst>
          </p:cNvPr>
          <p:cNvSpPr txBox="1"/>
          <p:nvPr/>
        </p:nvSpPr>
        <p:spPr>
          <a:xfrm>
            <a:off x="384824" y="3368544"/>
            <a:ext cx="1228615" cy="376238"/>
          </a:xfrm>
          <a:prstGeom prst="roundRect">
            <a:avLst>
              <a:gd name="adj" fmla="val 31914"/>
            </a:avLst>
          </a:prstGeom>
          <a:solidFill>
            <a:srgbClr val="FF9900">
              <a:alpha val="64000"/>
            </a:srgbClr>
          </a:soli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b="1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integrator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4481570-A3BB-461D-BF80-88EA591BBE98}"/>
              </a:ext>
            </a:extLst>
          </p:cNvPr>
          <p:cNvCxnSpPr>
            <a:cxnSpLocks/>
            <a:stCxn id="16" idx="3"/>
          </p:cNvCxnSpPr>
          <p:nvPr/>
        </p:nvCxnSpPr>
        <p:spPr>
          <a:xfrm>
            <a:off x="1613439" y="3556663"/>
            <a:ext cx="1878346" cy="0"/>
          </a:xfrm>
          <a:prstGeom prst="line">
            <a:avLst/>
          </a:prstGeom>
          <a:ln w="19050">
            <a:solidFill>
              <a:srgbClr val="FF99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7EEC2C0-3A76-4AA1-95F2-607A4E229704}"/>
              </a:ext>
            </a:extLst>
          </p:cNvPr>
          <p:cNvSpPr txBox="1"/>
          <p:nvPr/>
        </p:nvSpPr>
        <p:spPr>
          <a:xfrm>
            <a:off x="384825" y="3813388"/>
            <a:ext cx="1006194" cy="376238"/>
          </a:xfrm>
          <a:prstGeom prst="roundRect">
            <a:avLst>
              <a:gd name="adj" fmla="val 31914"/>
            </a:avLst>
          </a:prstGeom>
          <a:solidFill>
            <a:srgbClr val="FF9900">
              <a:alpha val="64000"/>
            </a:srgbClr>
          </a:solidFill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b="1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analyze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77AD513-7220-485C-AAEA-4CEE3DD41C7D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1391019" y="4001507"/>
            <a:ext cx="2100766" cy="1"/>
          </a:xfrm>
          <a:prstGeom prst="line">
            <a:avLst/>
          </a:prstGeom>
          <a:ln w="19050">
            <a:solidFill>
              <a:srgbClr val="FF99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256013"/>
      </p:ext>
    </p:extLst>
  </p:cSld>
  <p:clrMapOvr>
    <a:masterClrMapping/>
  </p:clrMapOvr>
</p:sld>
</file>

<file path=ppt/theme/theme1.xml><?xml version="1.0" encoding="utf-8"?>
<a:theme xmlns:a="http://schemas.openxmlformats.org/drawingml/2006/main" name="Westmoreland template">
  <a:themeElements>
    <a:clrScheme name="Personalizzato 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1CADE4"/>
      </a:hlink>
      <a:folHlink>
        <a:srgbClr val="B26B02"/>
      </a:folHlink>
    </a:clrScheme>
    <a:fontScheme name="Personalizzato 1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Banded</Template>
  <TotalTime>10095</TotalTime>
  <Words>592</Words>
  <Application>Microsoft Office PowerPoint</Application>
  <PresentationFormat>On-screen Show (16:9)</PresentationFormat>
  <Paragraphs>174</Paragraphs>
  <Slides>15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Open Sans</vt:lpstr>
      <vt:lpstr>Open Sans ExtraBold</vt:lpstr>
      <vt:lpstr>Arial</vt:lpstr>
      <vt:lpstr>Open Sans Semibold</vt:lpstr>
      <vt:lpstr>Open Sans Light</vt:lpstr>
      <vt:lpstr>Westmoreland template</vt:lpstr>
      <vt:lpstr>GET STARTED in OpenSees with STKO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x</dc:creator>
  <cp:lastModifiedBy>Francesca Marafini</cp:lastModifiedBy>
  <cp:revision>438</cp:revision>
  <dcterms:modified xsi:type="dcterms:W3CDTF">2021-09-29T16:59:53Z</dcterms:modified>
</cp:coreProperties>
</file>