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8"/>
  </p:notesMasterIdLst>
  <p:sldIdLst>
    <p:sldId id="256" r:id="rId2"/>
    <p:sldId id="258" r:id="rId3"/>
    <p:sldId id="285" r:id="rId4"/>
    <p:sldId id="309" r:id="rId5"/>
    <p:sldId id="310" r:id="rId6"/>
    <p:sldId id="278" r:id="rId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News Cycle" panose="02000503000000000000" pitchFamily="2" charset="2"/>
      <p:regular r:id="rId13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ADE4"/>
    <a:srgbClr val="F9FF01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6730" autoAdjust="0"/>
  </p:normalViewPr>
  <p:slideViewPr>
    <p:cSldViewPr snapToGrid="0">
      <p:cViewPr varScale="1">
        <p:scale>
          <a:sx n="146" d="100"/>
          <a:sy n="146" d="100"/>
        </p:scale>
        <p:origin x="516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10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6407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3109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9675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7389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737edd35b6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737edd35b6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547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 userDrawn="1"/>
        </p:nvSpPr>
        <p:spPr>
          <a:xfrm>
            <a:off x="12" y="-19"/>
            <a:ext cx="5713277" cy="5143519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8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1122100"/>
            <a:ext cx="3477000" cy="289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71152CD-B8B9-8742-16CF-7F86016A37F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12630BF-5E41-97DC-A930-3D9D0371C48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1/3">
  <p:cSld name="BLANK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0" y="0"/>
            <a:ext cx="4042035" cy="5143500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40B3C34-BF9D-A2BE-5CA1-77BD572945B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D161831-221D-F410-715D-A8C5E9D5AB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2/3">
  <p:cSld name="BLANK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/>
          <p:nvPr/>
        </p:nvSpPr>
        <p:spPr>
          <a:xfrm>
            <a:off x="0" y="-19"/>
            <a:ext cx="6727695" cy="5143519"/>
          </a:xfrm>
          <a:custGeom>
            <a:avLst/>
            <a:gdLst/>
            <a:ahLst/>
            <a:cxnLst/>
            <a:rect l="l" t="t" r="r" b="b"/>
            <a:pathLst>
              <a:path w="5469671" h="4202349" extrusionOk="0">
                <a:moveTo>
                  <a:pt x="364126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5469672" y="0"/>
                </a:lnTo>
                <a:lnTo>
                  <a:pt x="364126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2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3"/>
          <p:cNvSpPr/>
          <p:nvPr/>
        </p:nvSpPr>
        <p:spPr>
          <a:xfrm>
            <a:off x="5061079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05C87C8-1F07-240C-F2A5-61A458342E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9E6865EB-F12A-BC23-5028-BDF30521BD9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587675"/>
            <a:ext cx="53439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421049"/>
            <a:ext cx="4574700" cy="3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ews Cycle"/>
              <a:buChar char="╸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cxnSp>
        <p:nvCxnSpPr>
          <p:cNvPr id="9" name="Google Shape;9;p1"/>
          <p:cNvCxnSpPr>
            <a:stCxn id="7" idx="1"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A7131817-161A-D10F-1914-1D7DAEA2CC6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6443"/>
            <a:ext cx="977288" cy="3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9A05E33-718A-F468-7F1B-7F8293E4F9E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5578" y="4736443"/>
            <a:ext cx="359696" cy="35969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59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ees.github.io/OpenSeesDocumentation/user/manual/material/ndMaterials/ASDConcrete3D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>
            <a:spLocks noGrp="1"/>
          </p:cNvSpPr>
          <p:nvPr>
            <p:ph type="ctrTitle"/>
          </p:nvPr>
        </p:nvSpPr>
        <p:spPr>
          <a:xfrm>
            <a:off x="69273" y="50223"/>
            <a:ext cx="4689764" cy="2007177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dirty="0">
                <a:effectLst/>
                <a:latin typeface="News Cycle" panose="02000503000000000000" pitchFamily="2" charset="2"/>
              </a:rPr>
              <a:t>ASDConcrete3D</a:t>
            </a:r>
            <a:br>
              <a:rPr lang="en-US" sz="3200" b="1" i="0" dirty="0">
                <a:effectLst/>
                <a:latin typeface="News Cycle" panose="02000503000000000000" pitchFamily="2" charset="2"/>
              </a:rPr>
            </a:br>
            <a:br>
              <a:rPr lang="en-US" sz="3200" b="1" dirty="0">
                <a:latin typeface="News Cycle" panose="02000503000000000000" pitchFamily="2" charset="2"/>
              </a:rPr>
            </a:br>
            <a:r>
              <a:rPr lang="en-US" sz="2000" b="0" i="0" dirty="0">
                <a:effectLst/>
                <a:latin typeface="News Cycle" panose="02000503000000000000" pitchFamily="2" charset="2"/>
              </a:rPr>
              <a:t>A new 3D constitutive model for concrete and masonry like materials</a:t>
            </a:r>
            <a:br>
              <a:rPr lang="en-US" sz="2000" b="0" i="0" dirty="0">
                <a:effectLst/>
                <a:latin typeface="News Cycle" panose="02000503000000000000" pitchFamily="2" charset="2"/>
              </a:rPr>
            </a:br>
            <a:br>
              <a:rPr lang="en-US" sz="2000" b="0" i="0" dirty="0">
                <a:effectLst/>
                <a:latin typeface="News Cycle" panose="02000503000000000000" pitchFamily="2" charset="2"/>
              </a:rPr>
            </a:br>
            <a:endParaRPr sz="3200" dirty="0">
              <a:solidFill>
                <a:schemeClr val="accent3">
                  <a:lumMod val="60000"/>
                  <a:lumOff val="40000"/>
                </a:schemeClr>
              </a:solidFill>
              <a:latin typeface="News Cycle" panose="02000503000000000000" pitchFamily="2" charset="2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E1594ED1-63BA-4390-A4F5-46CA690F7048}"/>
              </a:ext>
            </a:extLst>
          </p:cNvPr>
          <p:cNvSpPr txBox="1"/>
          <p:nvPr/>
        </p:nvSpPr>
        <p:spPr>
          <a:xfrm>
            <a:off x="8090187" y="4943445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770909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Contents</a:t>
            </a:r>
            <a:b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</a:br>
            <a:br>
              <a:rPr lang="en-US" sz="3600" dirty="0"/>
            </a:br>
            <a:endParaRPr lang="en-US" sz="36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3920837" y="140756"/>
            <a:ext cx="5223163" cy="500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600" b="1" dirty="0">
                <a:solidFill>
                  <a:schemeClr val="bg2"/>
                </a:solidFill>
              </a:rPr>
              <a:t>ASDConcrete3D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2"/>
                </a:solidFill>
              </a:rPr>
              <a:t>Documentation and References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2"/>
                </a:solidFill>
              </a:rPr>
              <a:t>Testing material parameters</a:t>
            </a:r>
          </a:p>
          <a:p>
            <a:r>
              <a:rPr lang="en-US" sz="1600" b="1" dirty="0">
                <a:solidFill>
                  <a:schemeClr val="bg2"/>
                </a:solidFill>
              </a:rPr>
              <a:t>Numerical Application: RC Shear Wall (</a:t>
            </a:r>
            <a:r>
              <a:rPr lang="en-US" sz="1600" b="1" dirty="0" err="1">
                <a:solidFill>
                  <a:schemeClr val="bg2"/>
                </a:solidFill>
              </a:rPr>
              <a:t>Mestyanek</a:t>
            </a:r>
            <a:r>
              <a:rPr lang="en-US" sz="1600" b="1" dirty="0">
                <a:solidFill>
                  <a:schemeClr val="bg2"/>
                </a:solidFill>
              </a:rPr>
              <a:t> at el.)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2"/>
                </a:solidFill>
              </a:rPr>
              <a:t>Testing different mesh resolutions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2"/>
                </a:solidFill>
              </a:rPr>
              <a:t>Effects of IMPL-EX algorithm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2"/>
                </a:solidFill>
              </a:rPr>
              <a:t>IMPL-EX automatic error control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2"/>
                </a:solidFill>
              </a:rPr>
              <a:t>Post-Processor New Feature: Crack Plot</a:t>
            </a:r>
          </a:p>
          <a:p>
            <a:pPr marL="914400" lvl="2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2"/>
              </a:solidFill>
            </a:endParaRPr>
          </a:p>
          <a:p>
            <a:pPr marL="76200" indent="0"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ASDConcrete3D</a:t>
            </a:r>
            <a:br>
              <a:rPr lang="en-US" sz="3600" dirty="0"/>
            </a:br>
            <a:br>
              <a:rPr lang="en-US" sz="3600" dirty="0"/>
            </a:b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Documentation and References</a:t>
            </a:r>
            <a:endParaRPr lang="en-US" sz="36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3304905" y="3928986"/>
            <a:ext cx="5505994" cy="832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pPr marL="76200" indent="0" algn="ctr">
              <a:buNone/>
            </a:pPr>
            <a:r>
              <a:rPr lang="en-US" sz="1600" b="1" dirty="0">
                <a:solidFill>
                  <a:schemeClr val="bg2"/>
                </a:solidFill>
                <a:hlinkClick r:id="rId3"/>
              </a:rPr>
              <a:t>https://opensees.github.io/OpenSeesDocumentation/user/manual/material/ndMaterials/ASDConcrete3D.html</a:t>
            </a:r>
            <a:r>
              <a:rPr lang="en-US" sz="1600" b="1" dirty="0">
                <a:solidFill>
                  <a:schemeClr val="bg2"/>
                </a:solidFill>
              </a:rPr>
              <a:t> </a:t>
            </a:r>
          </a:p>
          <a:p>
            <a:pPr marL="76200" indent="0" algn="ctr">
              <a:buNone/>
            </a:pPr>
            <a:endParaRPr lang="en-US" sz="1600" b="1" dirty="0">
              <a:solidFill>
                <a:schemeClr val="bg2"/>
              </a:solidFill>
            </a:endParaRPr>
          </a:p>
          <a:p>
            <a:pPr algn="ctr"/>
            <a:endParaRPr lang="en-US" sz="1400" dirty="0">
              <a:solidFill>
                <a:schemeClr val="bg2"/>
              </a:solidFill>
            </a:endParaRPr>
          </a:p>
          <a:p>
            <a:pPr marL="76200" indent="0" algn="ctr">
              <a:buNone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ED30E1F-FCA1-23B3-A244-0A6FCA716E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0926" y="451370"/>
            <a:ext cx="4038730" cy="3276480"/>
          </a:xfrm>
          <a:prstGeom prst="rect">
            <a:avLst/>
          </a:prstGeom>
          <a:ln>
            <a:solidFill>
              <a:srgbClr val="1CADE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7085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ASDConcrete3D</a:t>
            </a:r>
            <a:br>
              <a:rPr lang="en-US" sz="3600" dirty="0"/>
            </a:br>
            <a:br>
              <a:rPr lang="en-US" sz="3600" dirty="0"/>
            </a:b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Testing material parameters</a:t>
            </a:r>
            <a:endParaRPr lang="en-US" sz="3600" dirty="0"/>
          </a:p>
        </p:txBody>
      </p:sp>
      <p:sp>
        <p:nvSpPr>
          <p:cNvPr id="2" name="Google Shape;116;p20">
            <a:extLst>
              <a:ext uri="{FF2B5EF4-FFF2-40B4-BE49-F238E27FC236}">
                <a16:creationId xmlns:a16="http://schemas.microsoft.com/office/drawing/2014/main" id="{7CCD7BB1-33DA-4CDE-DF42-D128D01C653C}"/>
              </a:ext>
            </a:extLst>
          </p:cNvPr>
          <p:cNvSpPr txBox="1">
            <a:spLocks/>
          </p:cNvSpPr>
          <p:nvPr/>
        </p:nvSpPr>
        <p:spPr>
          <a:xfrm>
            <a:off x="3920838" y="140756"/>
            <a:ext cx="4955374" cy="5002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Elasticity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Tension/Compression Hardening Laws</a:t>
            </a:r>
          </a:p>
          <a:p>
            <a:pPr lvl="1">
              <a:lnSpc>
                <a:spcPct val="150000"/>
              </a:lnSpc>
              <a:buClr>
                <a:srgbClr val="1CADE4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/>
                </a:solidFill>
              </a:rPr>
              <a:t>Presets vs Manual Input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Integration Scheme</a:t>
            </a:r>
          </a:p>
          <a:p>
            <a:pPr lvl="1">
              <a:lnSpc>
                <a:spcPct val="150000"/>
              </a:lnSpc>
              <a:buClr>
                <a:srgbClr val="1CADE4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/>
                </a:solidFill>
              </a:rPr>
              <a:t>Implicit vs IMPL-EX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Crack Planes</a:t>
            </a:r>
          </a:p>
          <a:p>
            <a:pPr lvl="1">
              <a:lnSpc>
                <a:spcPct val="150000"/>
              </a:lnSpc>
              <a:buClr>
                <a:srgbClr val="1CADE4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2"/>
                </a:solidFill>
              </a:rPr>
              <a:t>Anisotropy of internal variables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Rate-Dependent model</a:t>
            </a:r>
          </a:p>
          <a:p>
            <a:pPr lvl="1">
              <a:lnSpc>
                <a:spcPct val="150000"/>
              </a:lnSpc>
              <a:buClr>
                <a:srgbClr val="1CADE4"/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1100" dirty="0" err="1">
                <a:solidFill>
                  <a:schemeClr val="bg2"/>
                </a:solidFill>
              </a:rPr>
              <a:t>Visco</a:t>
            </a:r>
            <a:r>
              <a:rPr lang="en-US" sz="1100" dirty="0">
                <a:solidFill>
                  <a:schemeClr val="bg2"/>
                </a:solidFill>
              </a:rPr>
              <a:t>-plastic regularization</a:t>
            </a:r>
          </a:p>
          <a:p>
            <a:pPr marL="76200" indent="0">
              <a:buNone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6265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80107" y="301147"/>
            <a:ext cx="2981104" cy="231795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/>
              <a:t>ASDConcrete3D</a:t>
            </a:r>
            <a:br>
              <a:rPr lang="en-US" sz="3600" dirty="0"/>
            </a:br>
            <a:br>
              <a:rPr lang="en-US" sz="3600" dirty="0"/>
            </a:b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27CED7"/>
                </a:solidFill>
                <a:effectLst/>
                <a:uLnTx/>
                <a:uFillTx/>
                <a:latin typeface="News Cycle"/>
                <a:sym typeface="News Cycle"/>
              </a:rPr>
              <a:t>Numerical Application</a:t>
            </a:r>
            <a:endParaRPr lang="en-US" sz="3600" dirty="0"/>
          </a:p>
        </p:txBody>
      </p:sp>
      <p:sp>
        <p:nvSpPr>
          <p:cNvPr id="2" name="Google Shape;116;p20">
            <a:extLst>
              <a:ext uri="{FF2B5EF4-FFF2-40B4-BE49-F238E27FC236}">
                <a16:creationId xmlns:a16="http://schemas.microsoft.com/office/drawing/2014/main" id="{7CCD7BB1-33DA-4CDE-DF42-D128D01C653C}"/>
              </a:ext>
            </a:extLst>
          </p:cNvPr>
          <p:cNvSpPr txBox="1">
            <a:spLocks/>
          </p:cNvSpPr>
          <p:nvPr/>
        </p:nvSpPr>
        <p:spPr>
          <a:xfrm>
            <a:off x="3920838" y="698862"/>
            <a:ext cx="4955374" cy="444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pPr marL="76200" indent="0">
              <a:lnSpc>
                <a:spcPct val="150000"/>
              </a:lnSpc>
              <a:buClr>
                <a:srgbClr val="1CADE4"/>
              </a:buClr>
              <a:buSzPct val="150000"/>
              <a:buNone/>
            </a:pPr>
            <a:r>
              <a:rPr lang="en-US" sz="1600" b="1" dirty="0">
                <a:solidFill>
                  <a:schemeClr val="bg2"/>
                </a:solidFill>
              </a:rPr>
              <a:t>Numerical Application: RC Shear Wall (</a:t>
            </a:r>
            <a:r>
              <a:rPr lang="en-US" sz="1600" b="1" dirty="0" err="1">
                <a:solidFill>
                  <a:schemeClr val="bg2"/>
                </a:solidFill>
              </a:rPr>
              <a:t>Mestyanek</a:t>
            </a:r>
            <a:r>
              <a:rPr lang="en-US" sz="1600" b="1" dirty="0">
                <a:solidFill>
                  <a:schemeClr val="bg2"/>
                </a:solidFill>
              </a:rPr>
              <a:t> at el.)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endParaRPr lang="en-US" sz="1200" b="1" dirty="0">
              <a:solidFill>
                <a:schemeClr val="bg2"/>
              </a:solidFill>
            </a:endParaRP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Testing different mesh resolutions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Effects of IMPL-EX algorithm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IMPL-EX automatic error control</a:t>
            </a:r>
          </a:p>
          <a:p>
            <a:pPr>
              <a:lnSpc>
                <a:spcPct val="150000"/>
              </a:lnSpc>
              <a:buClr>
                <a:srgbClr val="1CADE4"/>
              </a:buClr>
              <a:buSzPct val="150000"/>
            </a:pPr>
            <a:r>
              <a:rPr lang="en-US" sz="1200" b="1" dirty="0">
                <a:solidFill>
                  <a:schemeClr val="bg2"/>
                </a:solidFill>
              </a:rPr>
              <a:t>Post-Processor New Feature: Crack Plot</a:t>
            </a:r>
          </a:p>
          <a:p>
            <a:pPr marL="76200" indent="0">
              <a:buNone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45271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7"/>
          <p:cNvSpPr txBox="1">
            <a:spLocks noGrp="1"/>
          </p:cNvSpPr>
          <p:nvPr>
            <p:ph type="ctrTitle" idx="4294967295"/>
          </p:nvPr>
        </p:nvSpPr>
        <p:spPr>
          <a:xfrm>
            <a:off x="159327" y="1368332"/>
            <a:ext cx="2640419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 dirty="0"/>
              <a:t>THANKS!</a:t>
            </a:r>
            <a:endParaRPr sz="5200" dirty="0"/>
          </a:p>
        </p:txBody>
      </p:sp>
      <p:sp>
        <p:nvSpPr>
          <p:cNvPr id="315" name="Google Shape;315;p37"/>
          <p:cNvSpPr txBox="1">
            <a:spLocks noGrp="1"/>
          </p:cNvSpPr>
          <p:nvPr>
            <p:ph type="subTitle" idx="4294967295"/>
          </p:nvPr>
        </p:nvSpPr>
        <p:spPr>
          <a:xfrm>
            <a:off x="159328" y="2397785"/>
            <a:ext cx="2080500" cy="125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chemeClr val="accent3"/>
                </a:solidFill>
              </a:rPr>
              <a:t>Any questions?</a:t>
            </a:r>
            <a:endParaRPr sz="1400" b="1" dirty="0">
              <a:solidFill>
                <a:schemeClr val="accent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 dirty="0"/>
              <a:t>You can find me at:</a:t>
            </a:r>
            <a:endParaRPr sz="1400" dirty="0"/>
          </a:p>
          <a:p>
            <a:pPr marL="334010" indent="-285750">
              <a:buSzPts val="1400"/>
              <a:buFont typeface="Arial" panose="020B0604020202020204" pitchFamily="34" charset="0"/>
              <a:buChar char="•"/>
            </a:pPr>
            <a:r>
              <a:rPr lang="en" sz="1400" dirty="0"/>
              <a:t>info@asdeasoft.net</a:t>
            </a:r>
            <a:endParaRPr sz="14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ABB5A9CD-A6B5-4DE8-899E-21382E3B3A4F}"/>
              </a:ext>
            </a:extLst>
          </p:cNvPr>
          <p:cNvSpPr txBox="1"/>
          <p:nvPr/>
        </p:nvSpPr>
        <p:spPr>
          <a:xfrm>
            <a:off x="8090187" y="4943445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Bl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</TotalTime>
  <Words>175</Words>
  <Application>Microsoft Office PowerPoint</Application>
  <PresentationFormat>Presentazione su schermo (16:9)</PresentationFormat>
  <Paragraphs>42</Paragraphs>
  <Slides>6</Slides>
  <Notes>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10" baseType="lpstr">
      <vt:lpstr>Calibri</vt:lpstr>
      <vt:lpstr>News Cycle</vt:lpstr>
      <vt:lpstr>Arial</vt:lpstr>
      <vt:lpstr>Westmoreland template</vt:lpstr>
      <vt:lpstr>ASDConcrete3D  A new 3D constitutive model for concrete and masonry like materials  </vt:lpstr>
      <vt:lpstr>Contents  </vt:lpstr>
      <vt:lpstr>ASDConcrete3D  Documentation and References</vt:lpstr>
      <vt:lpstr>ASDConcrete3D  Testing material parameters</vt:lpstr>
      <vt:lpstr>ASDConcrete3D  Numerical Application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Massimo Petracca</cp:lastModifiedBy>
  <cp:revision>88</cp:revision>
  <dcterms:modified xsi:type="dcterms:W3CDTF">2023-01-26T15:32:17Z</dcterms:modified>
</cp:coreProperties>
</file>