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autoCompressPictures="0">
  <p:sldMasterIdLst>
    <p:sldMasterId id="2147483661" r:id="rId1"/>
  </p:sldMasterIdLst>
  <p:notesMasterIdLst>
    <p:notesMasterId r:id="rId28"/>
  </p:notesMasterIdLst>
  <p:handoutMasterIdLst>
    <p:handoutMasterId r:id="rId29"/>
  </p:handoutMasterIdLst>
  <p:sldIdLst>
    <p:sldId id="308" r:id="rId2"/>
    <p:sldId id="353" r:id="rId3"/>
    <p:sldId id="310" r:id="rId4"/>
    <p:sldId id="401" r:id="rId5"/>
    <p:sldId id="407" r:id="rId6"/>
    <p:sldId id="377" r:id="rId7"/>
    <p:sldId id="390" r:id="rId8"/>
    <p:sldId id="400" r:id="rId9"/>
    <p:sldId id="391" r:id="rId10"/>
    <p:sldId id="411" r:id="rId11"/>
    <p:sldId id="384" r:id="rId12"/>
    <p:sldId id="412" r:id="rId13"/>
    <p:sldId id="395" r:id="rId14"/>
    <p:sldId id="386" r:id="rId15"/>
    <p:sldId id="396" r:id="rId16"/>
    <p:sldId id="409" r:id="rId17"/>
    <p:sldId id="387" r:id="rId18"/>
    <p:sldId id="397" r:id="rId19"/>
    <p:sldId id="360" r:id="rId20"/>
    <p:sldId id="382" r:id="rId21"/>
    <p:sldId id="392" r:id="rId22"/>
    <p:sldId id="381" r:id="rId23"/>
    <p:sldId id="379" r:id="rId24"/>
    <p:sldId id="393" r:id="rId25"/>
    <p:sldId id="325" r:id="rId26"/>
    <p:sldId id="292" r:id="rId27"/>
  </p:sldIdLst>
  <p:sldSz cx="9144000" cy="5143500" type="screen16x9"/>
  <p:notesSz cx="6858000" cy="9144000"/>
  <p:embeddedFontLst>
    <p:embeddedFont>
      <p:font typeface="Open Sans" panose="020B0606030504020204" pitchFamily="34" charset="0"/>
      <p:regular r:id="rId30"/>
      <p:bold r:id="rId31"/>
      <p:italic r:id="rId32"/>
      <p:boldItalic r:id="rId33"/>
    </p:embeddedFont>
    <p:embeddedFont>
      <p:font typeface="Open Sans ExtraBold" panose="020B0906030804020204" pitchFamily="34" charset="0"/>
      <p:bold r:id="rId34"/>
      <p:boldItalic r:id="rId35"/>
    </p:embeddedFont>
    <p:embeddedFont>
      <p:font typeface="Open Sans Light" panose="020B0306030504020204" pitchFamily="34" charset="0"/>
      <p:regular r:id="rId36"/>
      <p:italic r:id="rId3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Francesca Marafini" initials="FM" lastIdx="1" clrIdx="0">
    <p:extLst>
      <p:ext uri="{19B8F6BF-5375-455C-9EA6-DF929625EA0E}">
        <p15:presenceInfo xmlns:p15="http://schemas.microsoft.com/office/powerpoint/2012/main" userId="fe38742bd9c37475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1CADE4"/>
    <a:srgbClr val="0000FF"/>
    <a:srgbClr val="56C2EB"/>
    <a:srgbClr val="FFFFFF"/>
    <a:srgbClr val="38373D"/>
    <a:srgbClr val="95B8FF"/>
    <a:srgbClr val="6600FF"/>
    <a:srgbClr val="9D71FF"/>
    <a:srgbClr val="C5E2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7B9FCAC-5A45-4CCA-AE65-77CEF21B6FB7}">
  <a:tblStyle styleId="{C7B9FCAC-5A45-4CCA-AE65-77CEF21B6FB7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ile chiaro 1 - Color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198" autoAdjust="0"/>
    <p:restoredTop sz="89942" autoAdjust="0"/>
  </p:normalViewPr>
  <p:slideViewPr>
    <p:cSldViewPr snapToGrid="0">
      <p:cViewPr>
        <p:scale>
          <a:sx n="100" d="100"/>
          <a:sy n="100" d="100"/>
        </p:scale>
        <p:origin x="1230" y="60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5" d="100"/>
          <a:sy n="85" d="100"/>
        </p:scale>
        <p:origin x="2835" y="63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36" Type="http://schemas.openxmlformats.org/officeDocument/2006/relationships/font" Target="fonts/font7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C3F59597-4041-4257-84BA-78160488B67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9B4AB08-8A89-4413-A677-2EF8014F138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CFAE29-2401-4C43-9441-9F81BA54D091}" type="datetimeFigureOut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9/8/2021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F07CD97-F0C7-46E2-8DED-7C2A56818D3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04D55BE-A700-47F0-B9CE-6773C633E93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E2CB3B-3DE4-43D7-B3DE-48EC312F3C69}" type="slidenum">
              <a:rPr lang="en-US" smtClean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‹N›</a:t>
            </a:fld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8376018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 dirty="0"/>
          </a:p>
        </p:txBody>
      </p:sp>
    </p:spTree>
    <p:extLst>
      <p:ext uri="{BB962C8B-B14F-4D97-AF65-F5344CB8AC3E}">
        <p14:creationId xmlns:p14="http://schemas.microsoft.com/office/powerpoint/2010/main" val="43675612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Open Sans" panose="020B0606030504020204" pitchFamily="34" charset="0"/>
        <a:ea typeface="Open Sans" panose="020B0606030504020204" pitchFamily="34" charset="0"/>
        <a:cs typeface="Open Sans" panose="020B0606030504020204" pitchFamily="34" charset="0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it-IT" dirty="0">
              <a:ea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2292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697648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7730688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822557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5917029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291534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3438402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44412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2025962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059164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5470323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276874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154230490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4996045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83576893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7462647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54057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6083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061674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ote 1">
            <a:extLst>
              <a:ext uri="{FF2B5EF4-FFF2-40B4-BE49-F238E27FC236}">
                <a16:creationId xmlns:a16="http://schemas.microsoft.com/office/drawing/2014/main" id="{5900EEEB-B214-44F6-9B27-72E9530FA28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2749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51197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2548899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3835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4806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3.png"/><Relationship Id="rId4" Type="http://schemas.openxmlformats.org/officeDocument/2006/relationships/image" Target="../media/image6.pn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userDrawn="1">
  <p:cSld name="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265F9C74-D256-460F-A036-D63C9CA1309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4165" y="60359"/>
            <a:ext cx="1210579" cy="50988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3311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riangolo isoscele 74">
            <a:extLst>
              <a:ext uri="{FF2B5EF4-FFF2-40B4-BE49-F238E27FC236}">
                <a16:creationId xmlns:a16="http://schemas.microsoft.com/office/drawing/2014/main" id="{4ABD13D4-57F6-44DD-953C-2B5D4B20CB23}"/>
              </a:ext>
            </a:extLst>
          </p:cNvPr>
          <p:cNvSpPr/>
          <p:nvPr userDrawn="1"/>
        </p:nvSpPr>
        <p:spPr>
          <a:xfrm rot="10800000">
            <a:off x="4930374" y="593799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sp>
        <p:nvSpPr>
          <p:cNvPr id="12" name="Rettangolo 51">
            <a:extLst>
              <a:ext uri="{FF2B5EF4-FFF2-40B4-BE49-F238E27FC236}">
                <a16:creationId xmlns:a16="http://schemas.microsoft.com/office/drawing/2014/main" id="{87657EF4-1F58-4437-951E-921DCDC61C1D}"/>
              </a:ext>
            </a:extLst>
          </p:cNvPr>
          <p:cNvSpPr/>
          <p:nvPr userDrawn="1"/>
        </p:nvSpPr>
        <p:spPr>
          <a:xfrm>
            <a:off x="-1" y="594230"/>
            <a:ext cx="6899027" cy="4547289"/>
          </a:xfrm>
          <a:prstGeom prst="rect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3" name="Triangolo isoscele 74">
            <a:extLst>
              <a:ext uri="{FF2B5EF4-FFF2-40B4-BE49-F238E27FC236}">
                <a16:creationId xmlns:a16="http://schemas.microsoft.com/office/drawing/2014/main" id="{7545DA56-EAA6-461E-8F3A-5941FBD7E4EC}"/>
              </a:ext>
            </a:extLst>
          </p:cNvPr>
          <p:cNvSpPr/>
          <p:nvPr userDrawn="1"/>
        </p:nvSpPr>
        <p:spPr>
          <a:xfrm>
            <a:off x="-1972137" y="591598"/>
            <a:ext cx="3952752" cy="4547728"/>
          </a:xfrm>
          <a:prstGeom prst="triangle">
            <a:avLst/>
          </a:prstGeom>
          <a:solidFill>
            <a:srgbClr val="1CA6DF">
              <a:alpha val="3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pic>
        <p:nvPicPr>
          <p:cNvPr id="14" name="Immagine 9">
            <a:extLst>
              <a:ext uri="{FF2B5EF4-FFF2-40B4-BE49-F238E27FC236}">
                <a16:creationId xmlns:a16="http://schemas.microsoft.com/office/drawing/2014/main" id="{0A1725AF-1FC2-46BF-8236-3CF4DDDC74A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3972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671199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E8E6BFC6-6B3B-4417-BD26-FE7237BA5A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1811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userDrawn="1">
  <p:cSld name="TITLE_1_1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7" name="Immagine 9">
            <a:extLst>
              <a:ext uri="{FF2B5EF4-FFF2-40B4-BE49-F238E27FC236}">
                <a16:creationId xmlns:a16="http://schemas.microsoft.com/office/drawing/2014/main" id="{0043C89A-4766-4082-9FEF-D498AD683AFD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98033" y="4612353"/>
            <a:ext cx="1098471" cy="46266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F3F7A36E-1D87-438C-9063-1633E6FEA9F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105748"/>
            <a:ext cx="9144000" cy="5243119"/>
          </a:xfrm>
          <a:prstGeom prst="rect">
            <a:avLst/>
          </a:prstGeom>
        </p:spPr>
      </p:pic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49082" y="454912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149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Quote" preserve="1" userDrawn="1">
  <p:cSld name="1_Quote">
    <p:bg>
      <p:bgPr>
        <a:solidFill>
          <a:schemeClr val="bg1"/>
        </a:solidFill>
        <a:effectLst/>
      </p:bgPr>
    </p:bg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/>
          <p:nvPr/>
        </p:nvSpPr>
        <p:spPr>
          <a:xfrm>
            <a:off x="953989" y="-7325"/>
            <a:ext cx="7236025" cy="5158150"/>
          </a:xfrm>
          <a:custGeom>
            <a:avLst/>
            <a:gdLst/>
            <a:ahLst/>
            <a:cxnLst/>
            <a:rect l="l" t="t" r="r" b="b"/>
            <a:pathLst>
              <a:path w="289441" h="206326" extrusionOk="0">
                <a:moveTo>
                  <a:pt x="0" y="206326"/>
                </a:moveTo>
                <a:lnTo>
                  <a:pt x="90725" y="0"/>
                </a:lnTo>
                <a:lnTo>
                  <a:pt x="289441" y="0"/>
                </a:lnTo>
                <a:lnTo>
                  <a:pt x="199009" y="20603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</p:spPr>
        <p:txBody>
          <a:bodyPr/>
          <a:lstStyle/>
          <a:p>
            <a:endParaRPr lang="en-GB" sz="14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Google Shape;23;p4"/>
          <p:cNvSpPr/>
          <p:nvPr/>
        </p:nvSpPr>
        <p:spPr>
          <a:xfrm>
            <a:off x="1541830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24" name="Google Shape;24;p4"/>
          <p:cNvSpPr/>
          <p:nvPr/>
        </p:nvSpPr>
        <p:spPr>
          <a:xfrm>
            <a:off x="6510922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71438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07004EA5-B6C8-4EEE-9BE0-9A0FD0E7CA3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65814" y="45361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Google Shape;13;p2">
            <a:extLst>
              <a:ext uri="{FF2B5EF4-FFF2-40B4-BE49-F238E27FC236}">
                <a16:creationId xmlns:a16="http://schemas.microsoft.com/office/drawing/2014/main" id="{905C883D-915A-41F6-B8EF-620C993070EB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2833500" y="1283233"/>
            <a:ext cx="3477000" cy="2465158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200"/>
              <a:buNone/>
              <a:defRPr sz="1800" b="1" i="1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27036A2E-48BF-4F9F-9829-A215BE00B29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8427" y="91000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788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Immagine 9">
            <a:extLst>
              <a:ext uri="{FF2B5EF4-FFF2-40B4-BE49-F238E27FC236}">
                <a16:creationId xmlns:a16="http://schemas.microsoft.com/office/drawing/2014/main" id="{22087679-CC85-452F-AB85-C8D8737D9A46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72550" y="75936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21900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bg>
      <p:bgPr>
        <a:solidFill>
          <a:schemeClr val="bg1"/>
        </a:solidFill>
        <a:effectLst/>
      </p:bgPr>
    </p:bg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outdoor, bridge&#10;&#10;Description automatically generated">
            <a:extLst>
              <a:ext uri="{FF2B5EF4-FFF2-40B4-BE49-F238E27FC236}">
                <a16:creationId xmlns:a16="http://schemas.microsoft.com/office/drawing/2014/main" id="{D260D765-AFB3-4838-A34C-2CBD22F2496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-99619"/>
            <a:ext cx="9144000" cy="5243119"/>
          </a:xfrm>
          <a:prstGeom prst="rect">
            <a:avLst/>
          </a:prstGeom>
        </p:spPr>
      </p:pic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0807" y="50989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Immagine 9">
            <a:extLst>
              <a:ext uri="{FF2B5EF4-FFF2-40B4-BE49-F238E27FC236}">
                <a16:creationId xmlns:a16="http://schemas.microsoft.com/office/drawing/2014/main" id="{965575AA-8B68-4BFD-A28D-866FB102620B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51427" y="89745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09423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userDrawn="1">
  <p:cSld name="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00B0F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500871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rgbClr val="FF9900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rgbClr val="FF9900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</a:t>
            </a:r>
            <a:r>
              <a:rPr lang="it-IT" dirty="0" err="1"/>
              <a:t>ins</a:t>
            </a:r>
            <a:r>
              <a:rPr lang="it-IT" dirty="0"/>
              <a:t>&lt;</a:t>
            </a:r>
            <a:r>
              <a:rPr lang="it-IT" dirty="0" err="1"/>
              <a:t>erire</a:t>
            </a:r>
            <a:r>
              <a:rPr lang="it-IT" dirty="0"/>
              <a:t>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822D44AD-E30E-43AB-95F9-500D7502AF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81943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Title" preserve="1" userDrawn="1">
  <p:cSld name="1_Title">
    <p:spTree>
      <p:nvGrpSpPr>
        <p:cNvPr id="1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12" y="-19"/>
            <a:ext cx="5713277" cy="5147878"/>
          </a:xfrm>
          <a:custGeom>
            <a:avLst/>
            <a:gdLst/>
            <a:ahLst/>
            <a:cxnLst/>
            <a:rect l="l" t="t" r="r" b="b"/>
            <a:pathLst>
              <a:path w="4644941" h="4202349" extrusionOk="0">
                <a:moveTo>
                  <a:pt x="2816531" y="4202349"/>
                </a:moveTo>
                <a:lnTo>
                  <a:pt x="0" y="4202349"/>
                </a:lnTo>
                <a:lnTo>
                  <a:pt x="0" y="0"/>
                </a:lnTo>
                <a:lnTo>
                  <a:pt x="4644942" y="0"/>
                </a:lnTo>
                <a:lnTo>
                  <a:pt x="2816531" y="4202349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lang="en-GB"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Google Shape;12;p2"/>
          <p:cNvSpPr/>
          <p:nvPr/>
        </p:nvSpPr>
        <p:spPr>
          <a:xfrm>
            <a:off x="3807571" y="1106345"/>
            <a:ext cx="1603739" cy="2930810"/>
          </a:xfrm>
          <a:custGeom>
            <a:avLst/>
            <a:gdLst/>
            <a:ahLst/>
            <a:cxnLst/>
            <a:rect l="l" t="t" r="r" b="b"/>
            <a:pathLst>
              <a:path w="1303852" h="2392498" extrusionOk="0">
                <a:moveTo>
                  <a:pt x="1040950" y="0"/>
                </a:moveTo>
                <a:lnTo>
                  <a:pt x="0" y="2392499"/>
                </a:lnTo>
                <a:lnTo>
                  <a:pt x="262902" y="2392499"/>
                </a:lnTo>
                <a:lnTo>
                  <a:pt x="1303852" y="0"/>
                </a:lnTo>
                <a:lnTo>
                  <a:pt x="1040950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chemeClr val="dk1">
                <a:alpha val="30000"/>
              </a:scheme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457200" y="2065057"/>
            <a:ext cx="3477000" cy="901309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4200"/>
              <a:buNone/>
              <a:defRPr sz="3000" b="1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rt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 dirty="0"/>
          </a:p>
        </p:txBody>
      </p:sp>
      <p:sp>
        <p:nvSpPr>
          <p:cNvPr id="4" name="Segnaposto testo 3">
            <a:extLst>
              <a:ext uri="{FF2B5EF4-FFF2-40B4-BE49-F238E27FC236}">
                <a16:creationId xmlns:a16="http://schemas.microsoft.com/office/drawing/2014/main" id="{0336131C-E084-4319-BACC-268159EA415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57577" y="1631081"/>
            <a:ext cx="3476625" cy="337191"/>
          </a:xfrm>
          <a:prstGeom prst="rect">
            <a:avLst/>
          </a:prstGeom>
        </p:spPr>
        <p:txBody>
          <a:bodyPr/>
          <a:lstStyle>
            <a:lvl1pPr marL="76200" indent="0">
              <a:buNone/>
              <a:defRPr lang="en-GB" sz="1400" b="0" i="0" u="none" strike="noStrike" cap="none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Arial"/>
              </a:defRPr>
            </a:lvl1pPr>
          </a:lstStyle>
          <a:p>
            <a:pPr lvl="0"/>
            <a:r>
              <a:rPr lang="it-IT" dirty="0"/>
              <a:t>Fare clic inserire la settimana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A3EED8FB-7F10-483B-8D80-04848E95A16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2" y="92428"/>
            <a:ext cx="4992687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serie</a:t>
            </a:r>
            <a:endParaRPr lang="en-GB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00ED64F6-4CFA-4B91-8408-59847B5DE12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Immagine 9">
            <a:extLst>
              <a:ext uri="{FF2B5EF4-FFF2-40B4-BE49-F238E27FC236}">
                <a16:creationId xmlns:a16="http://schemas.microsoft.com/office/drawing/2014/main" id="{186FBAED-16B1-4132-B0EB-57BA0670AE91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7330" y="44539"/>
            <a:ext cx="1210579" cy="5098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669116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Blank - 1/3" preserve="1" userDrawn="1">
  <p:cSld name="1_Blank - 1/3">
    <p:bg>
      <p:bgRef idx="1001">
        <a:schemeClr val="bg1"/>
      </p:bgRef>
    </p:bg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/>
          <p:nvPr/>
        </p:nvSpPr>
        <p:spPr>
          <a:xfrm>
            <a:off x="1" y="0"/>
            <a:ext cx="4042035" cy="5171276"/>
          </a:xfrm>
          <a:custGeom>
            <a:avLst/>
            <a:gdLst/>
            <a:ahLst/>
            <a:cxnLst/>
            <a:rect l="l" t="t" r="r" b="b"/>
            <a:pathLst>
              <a:path w="161407" h="206500" extrusionOk="0">
                <a:moveTo>
                  <a:pt x="71935" y="206500"/>
                </a:moveTo>
                <a:lnTo>
                  <a:pt x="161407" y="0"/>
                </a:lnTo>
                <a:lnTo>
                  <a:pt x="0" y="0"/>
                </a:lnTo>
                <a:lnTo>
                  <a:pt x="0" y="206143"/>
                </a:lnTo>
                <a:close/>
              </a:path>
            </a:pathLst>
          </a:custGeom>
          <a:solidFill>
            <a:srgbClr val="18171D">
              <a:alpha val="86030"/>
            </a:srgbClr>
          </a:solidFill>
          <a:ln>
            <a:noFill/>
          </a:ln>
          <a:effectLst>
            <a:outerShdw dist="9525" algn="bl" rotWithShape="0">
              <a:schemeClr val="lt1">
                <a:alpha val="15000"/>
              </a:schemeClr>
            </a:outerShdw>
          </a:effectLst>
        </p:spPr>
      </p:sp>
      <p:sp>
        <p:nvSpPr>
          <p:cNvPr id="69" name="Google Shape;69;p12"/>
          <p:cNvSpPr/>
          <p:nvPr/>
        </p:nvSpPr>
        <p:spPr>
          <a:xfrm>
            <a:off x="2385871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00095B15-CC3D-4B46-9239-32D4F03A62E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69327" y="4596463"/>
            <a:ext cx="1190179" cy="504924"/>
          </a:xfrm>
          <a:prstGeom prst="rect">
            <a:avLst/>
          </a:prstGeom>
        </p:spPr>
      </p:pic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266841-FA86-43B5-BBD7-066DFE33A2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7321" y="9242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lezione</a:t>
            </a:r>
            <a:endParaRPr lang="en-GB" dirty="0"/>
          </a:p>
        </p:txBody>
      </p:sp>
      <p:sp>
        <p:nvSpPr>
          <p:cNvPr id="10" name="Segnaposto testo 9">
            <a:extLst>
              <a:ext uri="{FF2B5EF4-FFF2-40B4-BE49-F238E27FC236}">
                <a16:creationId xmlns:a16="http://schemas.microsoft.com/office/drawing/2014/main" id="{8C940D76-128E-4708-8080-94F18F637CE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7314" y="720265"/>
            <a:ext cx="2892425" cy="15859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marL="358775" indent="-276225">
              <a:buFont typeface="+mj-lt"/>
              <a:buNone/>
              <a:defRPr lang="en-GB" sz="24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marL="541337" lvl="0" indent="-457200">
              <a:lnSpc>
                <a:spcPct val="90000"/>
              </a:lnSpc>
              <a:spcBef>
                <a:spcPts val="0"/>
              </a:spcBef>
              <a:buSzPts val="4200"/>
            </a:pPr>
            <a:r>
              <a:rPr lang="it-IT" dirty="0"/>
              <a:t>Fare clic inserire titolo sezione</a:t>
            </a:r>
            <a:endParaRPr lang="en-GB" dirty="0"/>
          </a:p>
        </p:txBody>
      </p:sp>
      <p:sp>
        <p:nvSpPr>
          <p:cNvPr id="12" name="Segnaposto testo 11">
            <a:extLst>
              <a:ext uri="{FF2B5EF4-FFF2-40B4-BE49-F238E27FC236}">
                <a16:creationId xmlns:a16="http://schemas.microsoft.com/office/drawing/2014/main" id="{16453E12-3EC7-432A-BCC2-43A2FC1855B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970020" y="720265"/>
            <a:ext cx="4983480" cy="3577417"/>
          </a:xfrm>
          <a:prstGeom prst="rect">
            <a:avLst/>
          </a:prstGeom>
        </p:spPr>
        <p:txBody>
          <a:bodyPr/>
          <a:lstStyle>
            <a:lvl1pPr marL="358775" indent="-274638">
              <a:buFont typeface="Arial" panose="020B0604020202020204" pitchFamily="34" charset="0"/>
              <a:buChar char="•"/>
              <a:defRPr sz="140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it-IT" dirty="0"/>
              <a:t>Fare clic per inserire elenco puntato contenuti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419171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Layout personalizza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testo 9">
            <a:extLst>
              <a:ext uri="{FF2B5EF4-FFF2-40B4-BE49-F238E27FC236}">
                <a16:creationId xmlns:a16="http://schemas.microsoft.com/office/drawing/2014/main" id="{89DFB4C3-B602-4FA3-95E2-678B5112400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614318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461DB742-2EF3-403D-BAAB-ADB5BD0115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3352520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FFB13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12" name="Segnaposto testo 9">
            <a:extLst>
              <a:ext uri="{FF2B5EF4-FFF2-40B4-BE49-F238E27FC236}">
                <a16:creationId xmlns:a16="http://schemas.microsoft.com/office/drawing/2014/main" id="{20031232-4D3D-460B-911B-435EFB4777A4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D86A798F-96FA-4F1A-92F0-D3E2EE00E63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09940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2C501BB5-2942-42A7-92A7-30C0104D260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028214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6" name="Immagine 9">
            <a:extLst>
              <a:ext uri="{FF2B5EF4-FFF2-40B4-BE49-F238E27FC236}">
                <a16:creationId xmlns:a16="http://schemas.microsoft.com/office/drawing/2014/main" id="{3603BD85-9289-4FC1-9777-290482CA7FB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877788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3FB0F25-238F-4FE5-AAAE-6FC79B9230B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993" y="628190"/>
            <a:ext cx="2567684" cy="2121718"/>
          </a:xfrm>
          <a:prstGeom prst="rect">
            <a:avLst/>
          </a:prstGeom>
          <a:ln>
            <a:noFill/>
          </a:ln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BFAB89E-7A30-490F-8BDA-CE9BBB7F24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/>
          <a:srcRect b="3842"/>
          <a:stretch/>
        </p:blipFill>
        <p:spPr>
          <a:xfrm>
            <a:off x="3071082" y="632336"/>
            <a:ext cx="2544304" cy="2117571"/>
          </a:xfrm>
          <a:prstGeom prst="rect">
            <a:avLst/>
          </a:prstGeom>
          <a:ln>
            <a:noFill/>
          </a:ln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F57C79C2-2CDD-4F73-9810-126000C907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709274" y="628190"/>
            <a:ext cx="2548132" cy="2117572"/>
          </a:xfrm>
          <a:prstGeom prst="rect">
            <a:avLst/>
          </a:prstGeom>
          <a:ln>
            <a:noFill/>
          </a:ln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3" name="Immagine 9">
            <a:extLst>
              <a:ext uri="{FF2B5EF4-FFF2-40B4-BE49-F238E27FC236}">
                <a16:creationId xmlns:a16="http://schemas.microsoft.com/office/drawing/2014/main" id="{9334689C-8374-47F1-9F5A-143B323BF1F8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157549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picture containing LEGO, toy&#10;&#10;Description automatically generated">
            <a:extLst>
              <a:ext uri="{FF2B5EF4-FFF2-40B4-BE49-F238E27FC236}">
                <a16:creationId xmlns:a16="http://schemas.microsoft.com/office/drawing/2014/main" id="{94B78BA1-D001-43A1-AA75-23C645D58B2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66927" y="1674446"/>
            <a:ext cx="2572351" cy="3466797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7486693" y="171897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1" name="Immagine 9">
            <a:extLst>
              <a:ext uri="{FF2B5EF4-FFF2-40B4-BE49-F238E27FC236}">
                <a16:creationId xmlns:a16="http://schemas.microsoft.com/office/drawing/2014/main" id="{1C598754-CA08-4547-85CE-06A60FDF6D73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03694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9240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Subtitle" preserve="1" userDrawn="1">
  <p:cSld name="1_Subtitle">
    <p:bg>
      <p:bgRef idx="1001">
        <a:schemeClr val="bg1"/>
      </p:bgRef>
    </p:bg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A25A161B-2664-484F-97D4-44E1F4B3B71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7224" y="549561"/>
            <a:ext cx="8282498" cy="4486353"/>
          </a:xfrm>
          <a:prstGeom prst="rect">
            <a:avLst/>
          </a:prstGeom>
        </p:spPr>
      </p:pic>
      <p:sp>
        <p:nvSpPr>
          <p:cNvPr id="8" name="Google Shape;75;p14">
            <a:extLst>
              <a:ext uri="{FF2B5EF4-FFF2-40B4-BE49-F238E27FC236}">
                <a16:creationId xmlns:a16="http://schemas.microsoft.com/office/drawing/2014/main" id="{25EE34F7-AB55-4CE4-9828-DFA10FF7344A}"/>
              </a:ext>
            </a:extLst>
          </p:cNvPr>
          <p:cNvSpPr/>
          <p:nvPr userDrawn="1"/>
        </p:nvSpPr>
        <p:spPr>
          <a:xfrm>
            <a:off x="6906000" y="0"/>
            <a:ext cx="2238000" cy="5151350"/>
          </a:xfrm>
          <a:custGeom>
            <a:avLst/>
            <a:gdLst/>
            <a:ahLst/>
            <a:cxnLst/>
            <a:rect l="l" t="t" r="r" b="b"/>
            <a:pathLst>
              <a:path w="89520" h="206054" extrusionOk="0">
                <a:moveTo>
                  <a:pt x="0" y="206054"/>
                </a:moveTo>
                <a:lnTo>
                  <a:pt x="89520" y="0"/>
                </a:lnTo>
                <a:lnTo>
                  <a:pt x="89520" y="206054"/>
                </a:lnTo>
                <a:close/>
              </a:path>
            </a:pathLst>
          </a:custGeom>
          <a:solidFill>
            <a:srgbClr val="1CA6DF"/>
          </a:solidFill>
          <a:ln>
            <a:noFill/>
          </a:ln>
        </p:spPr>
      </p:sp>
      <p:sp>
        <p:nvSpPr>
          <p:cNvPr id="9" name="Google Shape;77;p14">
            <a:extLst>
              <a:ext uri="{FF2B5EF4-FFF2-40B4-BE49-F238E27FC236}">
                <a16:creationId xmlns:a16="http://schemas.microsoft.com/office/drawing/2014/main" id="{8134D05A-25CC-4424-A138-9F2CCE6D37A3}"/>
              </a:ext>
            </a:extLst>
          </p:cNvPr>
          <p:cNvSpPr/>
          <p:nvPr userDrawn="1"/>
        </p:nvSpPr>
        <p:spPr>
          <a:xfrm>
            <a:off x="6948377" y="2972467"/>
            <a:ext cx="1076623" cy="1739172"/>
          </a:xfrm>
          <a:custGeom>
            <a:avLst/>
            <a:gdLst/>
            <a:ahLst/>
            <a:cxnLst/>
            <a:rect l="l" t="t" r="r" b="b"/>
            <a:pathLst>
              <a:path w="875303" h="1419732" extrusionOk="0">
                <a:moveTo>
                  <a:pt x="617692" y="0"/>
                </a:moveTo>
                <a:lnTo>
                  <a:pt x="0" y="1419733"/>
                </a:lnTo>
                <a:lnTo>
                  <a:pt x="257611" y="1419733"/>
                </a:lnTo>
                <a:lnTo>
                  <a:pt x="875303" y="0"/>
                </a:lnTo>
                <a:lnTo>
                  <a:pt x="617692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57150" dist="19050" algn="bl" rotWithShape="0">
              <a:srgbClr val="000000">
                <a:alpha val="30000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 dirty="0">
              <a:solidFill>
                <a:srgbClr val="000000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sym typeface="Calibri"/>
            </a:endParaRPr>
          </a:p>
        </p:txBody>
      </p:sp>
      <p:sp>
        <p:nvSpPr>
          <p:cNvPr id="7" name="Segnaposto testo 9">
            <a:extLst>
              <a:ext uri="{FF2B5EF4-FFF2-40B4-BE49-F238E27FC236}">
                <a16:creationId xmlns:a16="http://schemas.microsoft.com/office/drawing/2014/main" id="{675C8ACB-6B94-4A2D-8118-1D4FA237D6CB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4001" y="191488"/>
            <a:ext cx="3638859" cy="262691"/>
          </a:xfrm>
          <a:prstGeom prst="rect">
            <a:avLst/>
          </a:prstGeom>
        </p:spPr>
        <p:txBody>
          <a:bodyPr/>
          <a:lstStyle>
            <a:lvl1pPr marL="76200" indent="0">
              <a:spcBef>
                <a:spcPts val="0"/>
              </a:spcBef>
              <a:buNone/>
              <a:defRPr lang="it-IT" sz="1800" b="1" i="0" u="none" strike="noStrike" cap="none" dirty="0" smtClean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</a:lstStyle>
          <a:p>
            <a:pPr lvl="0"/>
            <a:r>
              <a:rPr lang="it-IT" dirty="0"/>
              <a:t>Fare clic inserire titolo slide</a:t>
            </a:r>
            <a:endParaRPr lang="en-GB" dirty="0"/>
          </a:p>
        </p:txBody>
      </p:sp>
      <p:pic>
        <p:nvPicPr>
          <p:cNvPr id="12" name="Immagine 9">
            <a:extLst>
              <a:ext uri="{FF2B5EF4-FFF2-40B4-BE49-F238E27FC236}">
                <a16:creationId xmlns:a16="http://schemas.microsoft.com/office/drawing/2014/main" id="{E0CA2852-DA2F-40EA-9C53-36413AE2C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81251" y="4609968"/>
            <a:ext cx="1098471" cy="462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72200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blipFill dpi="0" rotWithShape="1">
          <a:blip r:embed="rId23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9" name="Google Shape;9;p1"/>
          <p:cNvCxnSpPr>
            <a:cxnSpLocks/>
          </p:cNvCxnSpPr>
          <p:nvPr/>
        </p:nvCxnSpPr>
        <p:spPr>
          <a:xfrm>
            <a:off x="457200" y="2982549"/>
            <a:ext cx="0" cy="0"/>
          </a:xfrm>
          <a:prstGeom prst="straightConnector1">
            <a:avLst/>
          </a:prstGeom>
          <a:noFill/>
          <a:ln w="9525" cap="flat" cmpd="sng">
            <a:solidFill>
              <a:schemeClr val="dk2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Immagine 2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442" y="4612353"/>
            <a:ext cx="1352639" cy="50279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4" name="Immagine 3"/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75181" y="4612352"/>
            <a:ext cx="1210579" cy="509884"/>
          </a:xfrm>
          <a:prstGeom prst="rect">
            <a:avLst/>
          </a:prstGeom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5" r:id="rId2"/>
    <p:sldLayoutId id="2147483666" r:id="rId3"/>
    <p:sldLayoutId id="2147483667" r:id="rId4"/>
    <p:sldLayoutId id="2147483662" r:id="rId5"/>
    <p:sldLayoutId id="2147483668" r:id="rId6"/>
    <p:sldLayoutId id="2147483674" r:id="rId7"/>
    <p:sldLayoutId id="2147483671" r:id="rId8"/>
    <p:sldLayoutId id="2147483673" r:id="rId9"/>
    <p:sldLayoutId id="2147483678" r:id="rId10"/>
    <p:sldLayoutId id="2147483672" r:id="rId11"/>
    <p:sldLayoutId id="2147483669" r:id="rId12"/>
    <p:sldLayoutId id="2147483650" r:id="rId13"/>
    <p:sldLayoutId id="2147483676" r:id="rId14"/>
    <p:sldLayoutId id="2147483677" r:id="rId15"/>
    <p:sldLayoutId id="2147483663" r:id="rId16"/>
    <p:sldLayoutId id="2147483675" r:id="rId17"/>
    <p:sldLayoutId id="2147483664" r:id="rId18"/>
    <p:sldLayoutId id="2147483680" r:id="rId19"/>
    <p:sldLayoutId id="2147483670" r:id="rId20"/>
    <p:sldLayoutId id="2147483679" r:id="rId21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Open Sans" panose="020B0606030504020204" pitchFamily="34" charset="0"/>
          <a:ea typeface="Open Sans" panose="020B0606030504020204" pitchFamily="34" charset="0"/>
          <a:cs typeface="Open Sans" panose="020B0606030504020204" pitchFamily="34" charset="0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?get-started-webinar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hyperlink" Target="https://asdeasoft.net/forum/viewforum.php?f=5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5" Type="http://schemas.openxmlformats.org/officeDocument/2006/relationships/hyperlink" Target="https://asdeasoft.net/?get-started-webinars" TargetMode="External"/><Relationship Id="rId4" Type="http://schemas.microsoft.com/office/2007/relationships/hdphoto" Target="../media/hdphoto3.wdp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7.png"/><Relationship Id="rId5" Type="http://schemas.microsoft.com/office/2007/relationships/hdphoto" Target="../media/hdphoto4.wdp"/><Relationship Id="rId4" Type="http://schemas.openxmlformats.org/officeDocument/2006/relationships/image" Target="../media/image3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coe.neu.edu/~jfhajjar/home/Denavit%20and%20Hajjar%20-%20Geometric%20Nonlinearity%20in%20OpenSees%20-%20Report%20No.%20NEU-CEE-2013-02%202013.pdf" TargetMode="Externa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hyperlink" Target="https://hdfgroup.org/" TargetMode="External"/><Relationship Id="rId13" Type="http://schemas.openxmlformats.org/officeDocument/2006/relationships/hyperlink" Target="https://opensees.berkeley.edu/wiki/index.php/Main_Page" TargetMode="External"/><Relationship Id="rId18" Type="http://schemas.openxmlformats.org/officeDocument/2006/relationships/hyperlink" Target="https://github.com/OpenSees/OpenSees" TargetMode="External"/><Relationship Id="rId26" Type="http://schemas.openxmlformats.org/officeDocument/2006/relationships/hyperlink" Target="https://asdeasoft.net/pdf/_STKO%20Manual_.pdf" TargetMode="External"/><Relationship Id="rId3" Type="http://schemas.openxmlformats.org/officeDocument/2006/relationships/hyperlink" Target="https://asdeasoft.net/pdf/STKO%20Installation%20guide.pdf" TargetMode="External"/><Relationship Id="rId21" Type="http://schemas.openxmlformats.org/officeDocument/2006/relationships/hyperlink" Target="mailto:pchi893@aucklanduni.ac.nz" TargetMode="External"/><Relationship Id="rId7" Type="http://schemas.openxmlformats.org/officeDocument/2006/relationships/hyperlink" Target="https://asdeasoft.net/?opensees_validation" TargetMode="External"/><Relationship Id="rId12" Type="http://schemas.openxmlformats.org/officeDocument/2006/relationships/hyperlink" Target="https://opensees.berkeley.edu/index.php" TargetMode="External"/><Relationship Id="rId17" Type="http://schemas.openxmlformats.org/officeDocument/2006/relationships/hyperlink" Target="https://www.facebook.com/groups/opensees/" TargetMode="External"/><Relationship Id="rId25" Type="http://schemas.openxmlformats.org/officeDocument/2006/relationships/hyperlink" Target="http://www.nafems.org/" TargetMode="External"/><Relationship Id="rId2" Type="http://schemas.openxmlformats.org/officeDocument/2006/relationships/notesSlide" Target="../notesSlides/notesSlide25.xml"/><Relationship Id="rId16" Type="http://schemas.openxmlformats.org/officeDocument/2006/relationships/hyperlink" Target="https://opensees.berkeley.edu/community/index.php" TargetMode="External"/><Relationship Id="rId20" Type="http://schemas.openxmlformats.org/officeDocument/2006/relationships/hyperlink" Target="https://www.youtube.com/channel/UCNnQc_JjWz-gJh4GQwQZHNA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asdeasoft.net/pdf/MPCO_Recorder.pdf" TargetMode="External"/><Relationship Id="rId11" Type="http://schemas.openxmlformats.org/officeDocument/2006/relationships/hyperlink" Target="http://www1.coe.neu.edu/~jfhajjar/home/Denavit%20and%20Hajjar%20-%20Geometric%20Nonlinearity%20in%20OpenSees%20-%20Report%20No.%20NEU-CEE-2013-02%202013.pdf" TargetMode="External"/><Relationship Id="rId24" Type="http://schemas.openxmlformats.org/officeDocument/2006/relationships/hyperlink" Target="https://asdeasoft.net/?product-stko" TargetMode="External"/><Relationship Id="rId5" Type="http://schemas.openxmlformats.org/officeDocument/2006/relationships/hyperlink" Target="https://asdeasoft.net/stko-wiki/" TargetMode="External"/><Relationship Id="rId15" Type="http://schemas.openxmlformats.org/officeDocument/2006/relationships/hyperlink" Target="https://opensees.github.io/OpenSeesDocumentation/index.html" TargetMode="External"/><Relationship Id="rId23" Type="http://schemas.openxmlformats.org/officeDocument/2006/relationships/hyperlink" Target="https://portwooddigital.com/" TargetMode="External"/><Relationship Id="rId10" Type="http://schemas.openxmlformats.org/officeDocument/2006/relationships/hyperlink" Target="https://portwooddigital.com/2021/04/28/syllabus-by-blogging/" TargetMode="External"/><Relationship Id="rId19" Type="http://schemas.openxmlformats.org/officeDocument/2006/relationships/hyperlink" Target="https://opensees.berkeley.edu/wiki/index.php/Examples" TargetMode="External"/><Relationship Id="rId4" Type="http://schemas.openxmlformats.org/officeDocument/2006/relationships/hyperlink" Target="https://docs.python.org/3/tutorial/index.html" TargetMode="External"/><Relationship Id="rId9" Type="http://schemas.openxmlformats.org/officeDocument/2006/relationships/hyperlink" Target="https://www.hdfgroup.org/downloads/hdfview/" TargetMode="External"/><Relationship Id="rId14" Type="http://schemas.openxmlformats.org/officeDocument/2006/relationships/hyperlink" Target="https://opensees.berkeley.edu/OpenSees/manuals/usermanual/OpenSeesCommandLanguageManualJune2006.pdf" TargetMode="External"/><Relationship Id="rId22" Type="http://schemas.openxmlformats.org/officeDocument/2006/relationships/hyperlink" Target="https://courses.silviasbrainery.com/" TargetMode="External"/><Relationship Id="rId27" Type="http://schemas.openxmlformats.org/officeDocument/2006/relationships/hyperlink" Target="https://www.youtube.com/playlist?list=PLxIjVL0KnONuxLl5QkvVxyiSKy3Gah29Q" TargetMode="Externa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s://asdeasoft.net/forum/viewforum.php?f=54" TargetMode="Externa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7.xml"/><Relationship Id="rId5" Type="http://schemas.openxmlformats.org/officeDocument/2006/relationships/hyperlink" Target="div%3eIcons%20made%20by%20%3ca%20href=%22https:/www.freepik.com%22%20title=%22Freepik%22%3eFreepik%3c/a%3e%20from%20%3ca%20href=%22https:/www.flaticon.com/%22%20title=%22Flaticon%22%3ewww.flaticon.com%3c/a%3e%3c/div" TargetMode="External"/><Relationship Id="rId4" Type="http://schemas.openxmlformats.org/officeDocument/2006/relationships/hyperlink" Target="https://www.slidescarnival.com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opensees.berkeley.edu/OpenSees/manuals/usermanual/OpenSeesCommandLanguageManualJune2006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portwooddigital.com/2020/12/09/uniaxial-multi-tool/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6.png"/><Relationship Id="rId5" Type="http://schemas.openxmlformats.org/officeDocument/2006/relationships/hyperlink" Target="https://opensees.berkeley.edu/OpenSees/manuals/usermanual/OpenSeesCommandLanguageManualJune2006.pdf" TargetMode="External"/><Relationship Id="rId4" Type="http://schemas.openxmlformats.org/officeDocument/2006/relationships/hyperlink" Target="https://opensees.berkeley.edu/wiki/index.php/Main_Page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wooddigital.com/2021/08/22/making-sense-out-of-concrete02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riangolo isoscele 27">
            <a:extLst>
              <a:ext uri="{FF2B5EF4-FFF2-40B4-BE49-F238E27FC236}">
                <a16:creationId xmlns:a16="http://schemas.microsoft.com/office/drawing/2014/main" id="{13DA0902-F6D5-4899-85F1-BEFC00C2B41A}"/>
              </a:ext>
            </a:extLst>
          </p:cNvPr>
          <p:cNvSpPr/>
          <p:nvPr/>
        </p:nvSpPr>
        <p:spPr>
          <a:xfrm rot="10800000">
            <a:off x="606428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7" name="Titolo 6">
            <a:extLst>
              <a:ext uri="{FF2B5EF4-FFF2-40B4-BE49-F238E27FC236}">
                <a16:creationId xmlns:a16="http://schemas.microsoft.com/office/drawing/2014/main" id="{984B2710-353E-41B4-B5D7-0585159A9B3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4599" y="434955"/>
            <a:ext cx="4563883" cy="901309"/>
          </a:xfrm>
        </p:spPr>
        <p:txBody>
          <a:bodyPr/>
          <a:lstStyle/>
          <a:p>
            <a:r>
              <a:rPr lang="en-US" dirty="0"/>
              <a:t>GET STARTED in OpenSees with STKO</a:t>
            </a:r>
          </a:p>
        </p:txBody>
      </p:sp>
      <p:sp>
        <p:nvSpPr>
          <p:cNvPr id="10" name="Segnaposto testo 7">
            <a:extLst>
              <a:ext uri="{FF2B5EF4-FFF2-40B4-BE49-F238E27FC236}">
                <a16:creationId xmlns:a16="http://schemas.microsoft.com/office/drawing/2014/main" id="{C00FD74A-8B91-4E53-A3A5-A621BFCD9B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87322" y="1347840"/>
            <a:ext cx="4563883" cy="2601546"/>
          </a:xfrm>
        </p:spPr>
        <p:txBody>
          <a:bodyPr/>
          <a:lstStyle/>
          <a:p>
            <a:r>
              <a:rPr lang="en-US" sz="1800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starting </a:t>
            </a:r>
            <a:r>
              <a:rPr lang="en-US" sz="1800" b="1" u="sng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from scratch</a:t>
            </a:r>
          </a:p>
          <a:p>
            <a:endParaRPr lang="en-US" sz="1800" dirty="0">
              <a:solidFill>
                <a:schemeClr val="bg1"/>
              </a:solidFill>
              <a:ea typeface="Open Sans Light" panose="020B0306030504020204" pitchFamily="34" charset="0"/>
              <a:cs typeface="Open Sans Light" panose="020B0306030504020204" pitchFamily="34" charset="0"/>
            </a:endParaRPr>
          </a:p>
          <a:p>
            <a:pPr>
              <a:tabLst>
                <a:tab pos="898525" algn="l"/>
                <a:tab pos="1433513" algn="l"/>
              </a:tabLst>
            </a:pPr>
            <a:r>
              <a:rPr lang="en-US" sz="1800" b="1" dirty="0">
                <a:solidFill>
                  <a:schemeClr val="bg1"/>
                </a:solidFill>
                <a:ea typeface="Open Sans Light" panose="020B0306030504020204" pitchFamily="34" charset="0"/>
                <a:cs typeface="Open Sans Light" panose="020B0306030504020204" pitchFamily="34" charset="0"/>
              </a:rPr>
              <a:t>20 classes</a:t>
            </a:r>
          </a:p>
        </p:txBody>
      </p:sp>
      <p:sp>
        <p:nvSpPr>
          <p:cNvPr id="12" name="Segnaposto testo 8">
            <a:extLst>
              <a:ext uri="{FF2B5EF4-FFF2-40B4-BE49-F238E27FC236}">
                <a16:creationId xmlns:a16="http://schemas.microsoft.com/office/drawing/2014/main" id="{15B2AD9F-5DC3-4F63-9603-8A1321F4D496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dirty="0"/>
              <a:t>Welcome to:</a:t>
            </a:r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F43EFBEB-6123-41DE-B54B-B2BD97A99F30}"/>
              </a:ext>
            </a:extLst>
          </p:cNvPr>
          <p:cNvSpPr txBox="1"/>
          <p:nvPr/>
        </p:nvSpPr>
        <p:spPr>
          <a:xfrm>
            <a:off x="137549" y="4334353"/>
            <a:ext cx="311266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Support materials uploaded 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/>
              </a:rPr>
              <a:t>here</a:t>
            </a:r>
            <a:r>
              <a:rPr lang="en-US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within 24h</a:t>
            </a:r>
            <a:endParaRPr lang="en-US" sz="11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Rettangolo 2">
            <a:extLst>
              <a:ext uri="{FF2B5EF4-FFF2-40B4-BE49-F238E27FC236}">
                <a16:creationId xmlns:a16="http://schemas.microsoft.com/office/drawing/2014/main" id="{F831D080-6302-42A2-8557-D98D7523F0EF}"/>
              </a:ext>
            </a:extLst>
          </p:cNvPr>
          <p:cNvSpPr/>
          <p:nvPr/>
        </p:nvSpPr>
        <p:spPr>
          <a:xfrm>
            <a:off x="214668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" panose="020B0606030504020204" pitchFamily="34" charset="0"/>
              </a:rPr>
              <a:t>30</a:t>
            </a:r>
          </a:p>
          <a:p>
            <a:pPr algn="ctr"/>
            <a:r>
              <a:rPr lang="it-IT" b="1" dirty="0">
                <a:latin typeface="Open Sans" panose="020B0606030504020204" pitchFamily="34" charset="0"/>
              </a:rPr>
              <a:t>min</a:t>
            </a:r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16" name="Rettangolo 15">
            <a:extLst>
              <a:ext uri="{FF2B5EF4-FFF2-40B4-BE49-F238E27FC236}">
                <a16:creationId xmlns:a16="http://schemas.microsoft.com/office/drawing/2014/main" id="{2038E18C-B5C4-4613-83B2-70325195C1DA}"/>
              </a:ext>
            </a:extLst>
          </p:cNvPr>
          <p:cNvSpPr/>
          <p:nvPr/>
        </p:nvSpPr>
        <p:spPr>
          <a:xfrm>
            <a:off x="1225710" y="2832165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>
                <a:latin typeface="Open Sans" panose="020B0606030504020204" pitchFamily="34" charset="0"/>
              </a:rPr>
              <a:t>??</a:t>
            </a:r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29" name="Triangolo isoscele 28">
            <a:extLst>
              <a:ext uri="{FF2B5EF4-FFF2-40B4-BE49-F238E27FC236}">
                <a16:creationId xmlns:a16="http://schemas.microsoft.com/office/drawing/2014/main" id="{93DE2BAB-5A11-44A0-A729-DF8C31610CB0}"/>
              </a:ext>
            </a:extLst>
          </p:cNvPr>
          <p:cNvSpPr/>
          <p:nvPr/>
        </p:nvSpPr>
        <p:spPr>
          <a:xfrm>
            <a:off x="963022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0" name="Triangolo isoscele 29">
            <a:extLst>
              <a:ext uri="{FF2B5EF4-FFF2-40B4-BE49-F238E27FC236}">
                <a16:creationId xmlns:a16="http://schemas.microsoft.com/office/drawing/2014/main" id="{E64404CA-6CA8-4CEE-B5C2-B563517E97C0}"/>
              </a:ext>
            </a:extLst>
          </p:cNvPr>
          <p:cNvSpPr/>
          <p:nvPr/>
        </p:nvSpPr>
        <p:spPr>
          <a:xfrm rot="10800000" flipV="1">
            <a:off x="2368166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BB1618C2-4CE3-4F08-A122-A1576D2BCDB6}"/>
              </a:ext>
            </a:extLst>
          </p:cNvPr>
          <p:cNvSpPr/>
          <p:nvPr/>
        </p:nvSpPr>
        <p:spPr>
          <a:xfrm flipV="1">
            <a:off x="1976406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" panose="020B0606030504020204" pitchFamily="34" charset="0"/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277909E9-F8A4-49CD-B999-3C008C4DA5AB}"/>
              </a:ext>
            </a:extLst>
          </p:cNvPr>
          <p:cNvSpPr/>
          <p:nvPr/>
        </p:nvSpPr>
        <p:spPr>
          <a:xfrm flipV="1">
            <a:off x="2987448" y="2832164"/>
            <a:ext cx="652108" cy="628729"/>
          </a:xfrm>
          <a:prstGeom prst="rect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sz="2800" b="1" dirty="0">
              <a:latin typeface="Open Sans" panose="020B0606030504020204" pitchFamily="34" charset="0"/>
            </a:endParaRPr>
          </a:p>
        </p:txBody>
      </p:sp>
      <p:sp>
        <p:nvSpPr>
          <p:cNvPr id="33" name="Triangolo isoscele 32">
            <a:extLst>
              <a:ext uri="{FF2B5EF4-FFF2-40B4-BE49-F238E27FC236}">
                <a16:creationId xmlns:a16="http://schemas.microsoft.com/office/drawing/2014/main" id="{C130CFD9-C0B1-4428-9ACA-437E2B8B4D6E}"/>
              </a:ext>
            </a:extLst>
          </p:cNvPr>
          <p:cNvSpPr/>
          <p:nvPr/>
        </p:nvSpPr>
        <p:spPr>
          <a:xfrm flipV="1">
            <a:off x="2729523" y="2832165"/>
            <a:ext cx="520694" cy="628728"/>
          </a:xfrm>
          <a:prstGeom prst="triangle">
            <a:avLst/>
          </a:prstGeom>
          <a:solidFill>
            <a:srgbClr val="1CA6D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grpSp>
        <p:nvGrpSpPr>
          <p:cNvPr id="19" name="Google Shape;371;p40">
            <a:extLst>
              <a:ext uri="{FF2B5EF4-FFF2-40B4-BE49-F238E27FC236}">
                <a16:creationId xmlns:a16="http://schemas.microsoft.com/office/drawing/2014/main" id="{AB1FB888-6F6E-4893-858F-278ED2347B52}"/>
              </a:ext>
            </a:extLst>
          </p:cNvPr>
          <p:cNvGrpSpPr/>
          <p:nvPr/>
        </p:nvGrpSpPr>
        <p:grpSpPr>
          <a:xfrm>
            <a:off x="2186485" y="2948263"/>
            <a:ext cx="321571" cy="399999"/>
            <a:chOff x="596350" y="929175"/>
            <a:chExt cx="407950" cy="497475"/>
          </a:xfrm>
        </p:grpSpPr>
        <p:sp>
          <p:nvSpPr>
            <p:cNvPr id="20" name="Google Shape;372;p40">
              <a:extLst>
                <a:ext uri="{FF2B5EF4-FFF2-40B4-BE49-F238E27FC236}">
                  <a16:creationId xmlns:a16="http://schemas.microsoft.com/office/drawing/2014/main" id="{6DEA7E16-479D-43BE-9585-FCE77AB19903}"/>
                </a:ext>
              </a:extLst>
            </p:cNvPr>
            <p:cNvSpPr/>
            <p:nvPr/>
          </p:nvSpPr>
          <p:spPr>
            <a:xfrm>
              <a:off x="596350" y="953550"/>
              <a:ext cx="387250" cy="473100"/>
            </a:xfrm>
            <a:custGeom>
              <a:avLst/>
              <a:gdLst/>
              <a:ahLst/>
              <a:cxnLst/>
              <a:rect l="l" t="t" r="r" b="b"/>
              <a:pathLst>
                <a:path w="15490" h="18924" fill="none" extrusionOk="0">
                  <a:moveTo>
                    <a:pt x="15490" y="17828"/>
                  </a:moveTo>
                  <a:lnTo>
                    <a:pt x="15490" y="17828"/>
                  </a:lnTo>
                  <a:lnTo>
                    <a:pt x="15466" y="17998"/>
                  </a:lnTo>
                  <a:lnTo>
                    <a:pt x="15417" y="18169"/>
                  </a:lnTo>
                  <a:lnTo>
                    <a:pt x="15319" y="18364"/>
                  </a:lnTo>
                  <a:lnTo>
                    <a:pt x="15198" y="18534"/>
                  </a:lnTo>
                  <a:lnTo>
                    <a:pt x="15052" y="18680"/>
                  </a:lnTo>
                  <a:lnTo>
                    <a:pt x="14881" y="18802"/>
                  </a:lnTo>
                  <a:lnTo>
                    <a:pt x="14735" y="18900"/>
                  </a:lnTo>
                  <a:lnTo>
                    <a:pt x="14564" y="18924"/>
                  </a:lnTo>
                  <a:lnTo>
                    <a:pt x="1023" y="18924"/>
                  </a:lnTo>
                  <a:lnTo>
                    <a:pt x="1023" y="18924"/>
                  </a:lnTo>
                  <a:lnTo>
                    <a:pt x="853" y="18900"/>
                  </a:lnTo>
                  <a:lnTo>
                    <a:pt x="682" y="18802"/>
                  </a:lnTo>
                  <a:lnTo>
                    <a:pt x="512" y="18680"/>
                  </a:lnTo>
                  <a:lnTo>
                    <a:pt x="341" y="18534"/>
                  </a:lnTo>
                  <a:lnTo>
                    <a:pt x="219" y="18364"/>
                  </a:lnTo>
                  <a:lnTo>
                    <a:pt x="98" y="18169"/>
                  </a:lnTo>
                  <a:lnTo>
                    <a:pt x="25" y="17998"/>
                  </a:lnTo>
                  <a:lnTo>
                    <a:pt x="0" y="17828"/>
                  </a:lnTo>
                  <a:lnTo>
                    <a:pt x="0" y="877"/>
                  </a:lnTo>
                  <a:lnTo>
                    <a:pt x="0" y="877"/>
                  </a:lnTo>
                  <a:lnTo>
                    <a:pt x="25" y="706"/>
                  </a:lnTo>
                  <a:lnTo>
                    <a:pt x="98" y="560"/>
                  </a:lnTo>
                  <a:lnTo>
                    <a:pt x="195" y="414"/>
                  </a:lnTo>
                  <a:lnTo>
                    <a:pt x="341" y="268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28" y="24"/>
                  </a:lnTo>
                  <a:lnTo>
                    <a:pt x="974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1" name="Google Shape;373;p40">
              <a:extLst>
                <a:ext uri="{FF2B5EF4-FFF2-40B4-BE49-F238E27FC236}">
                  <a16:creationId xmlns:a16="http://schemas.microsoft.com/office/drawing/2014/main" id="{EEB9E200-C10D-4C6A-B7F4-CB8ADA8F482D}"/>
                </a:ext>
              </a:extLst>
            </p:cNvPr>
            <p:cNvSpPr/>
            <p:nvPr/>
          </p:nvSpPr>
          <p:spPr>
            <a:xfrm>
              <a:off x="626775" y="929175"/>
              <a:ext cx="377525" cy="462775"/>
            </a:xfrm>
            <a:custGeom>
              <a:avLst/>
              <a:gdLst/>
              <a:ahLst/>
              <a:cxnLst/>
              <a:rect l="l" t="t" r="r" b="b"/>
              <a:pathLst>
                <a:path w="15101" h="18511" fill="none" extrusionOk="0">
                  <a:moveTo>
                    <a:pt x="15101" y="3362"/>
                  </a:moveTo>
                  <a:lnTo>
                    <a:pt x="15101" y="17731"/>
                  </a:lnTo>
                  <a:lnTo>
                    <a:pt x="15101" y="17731"/>
                  </a:lnTo>
                  <a:lnTo>
                    <a:pt x="15077" y="17877"/>
                  </a:lnTo>
                  <a:lnTo>
                    <a:pt x="15028" y="18024"/>
                  </a:lnTo>
                  <a:lnTo>
                    <a:pt x="14979" y="18145"/>
                  </a:lnTo>
                  <a:lnTo>
                    <a:pt x="14882" y="18267"/>
                  </a:lnTo>
                  <a:lnTo>
                    <a:pt x="14760" y="18365"/>
                  </a:lnTo>
                  <a:lnTo>
                    <a:pt x="14614" y="18438"/>
                  </a:lnTo>
                  <a:lnTo>
                    <a:pt x="14468" y="18486"/>
                  </a:lnTo>
                  <a:lnTo>
                    <a:pt x="14322" y="18511"/>
                  </a:lnTo>
                  <a:lnTo>
                    <a:pt x="780" y="18511"/>
                  </a:lnTo>
                  <a:lnTo>
                    <a:pt x="780" y="18511"/>
                  </a:lnTo>
                  <a:lnTo>
                    <a:pt x="634" y="18486"/>
                  </a:lnTo>
                  <a:lnTo>
                    <a:pt x="488" y="18438"/>
                  </a:lnTo>
                  <a:lnTo>
                    <a:pt x="342" y="18365"/>
                  </a:lnTo>
                  <a:lnTo>
                    <a:pt x="220" y="18267"/>
                  </a:lnTo>
                  <a:lnTo>
                    <a:pt x="123" y="18145"/>
                  </a:lnTo>
                  <a:lnTo>
                    <a:pt x="74" y="18024"/>
                  </a:lnTo>
                  <a:lnTo>
                    <a:pt x="25" y="17877"/>
                  </a:lnTo>
                  <a:lnTo>
                    <a:pt x="1" y="17731"/>
                  </a:lnTo>
                  <a:lnTo>
                    <a:pt x="1" y="780"/>
                  </a:lnTo>
                  <a:lnTo>
                    <a:pt x="1" y="780"/>
                  </a:lnTo>
                  <a:lnTo>
                    <a:pt x="25" y="610"/>
                  </a:lnTo>
                  <a:lnTo>
                    <a:pt x="74" y="464"/>
                  </a:lnTo>
                  <a:lnTo>
                    <a:pt x="123" y="342"/>
                  </a:lnTo>
                  <a:lnTo>
                    <a:pt x="220" y="220"/>
                  </a:lnTo>
                  <a:lnTo>
                    <a:pt x="342" y="123"/>
                  </a:lnTo>
                  <a:lnTo>
                    <a:pt x="488" y="50"/>
                  </a:lnTo>
                  <a:lnTo>
                    <a:pt x="634" y="1"/>
                  </a:lnTo>
                  <a:lnTo>
                    <a:pt x="780" y="1"/>
                  </a:lnTo>
                  <a:lnTo>
                    <a:pt x="1174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2" name="Google Shape;374;p40">
              <a:extLst>
                <a:ext uri="{FF2B5EF4-FFF2-40B4-BE49-F238E27FC236}">
                  <a16:creationId xmlns:a16="http://schemas.microsoft.com/office/drawing/2014/main" id="{496361D6-AE77-4AB8-96D7-7FA45A0A8DFC}"/>
                </a:ext>
              </a:extLst>
            </p:cNvPr>
            <p:cNvSpPr/>
            <p:nvPr/>
          </p:nvSpPr>
          <p:spPr>
            <a:xfrm>
              <a:off x="688900" y="1256150"/>
              <a:ext cx="133975" cy="25"/>
            </a:xfrm>
            <a:custGeom>
              <a:avLst/>
              <a:gdLst/>
              <a:ahLst/>
              <a:cxnLst/>
              <a:rect l="l" t="t" r="r" b="b"/>
              <a:pathLst>
                <a:path w="5359" h="1" fill="none" extrusionOk="0">
                  <a:moveTo>
                    <a:pt x="5358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Google Shape;375;p40">
              <a:extLst>
                <a:ext uri="{FF2B5EF4-FFF2-40B4-BE49-F238E27FC236}">
                  <a16:creationId xmlns:a16="http://schemas.microsoft.com/office/drawing/2014/main" id="{F645E16D-C435-459D-B5D1-B77471298503}"/>
                </a:ext>
              </a:extLst>
            </p:cNvPr>
            <p:cNvSpPr/>
            <p:nvPr/>
          </p:nvSpPr>
          <p:spPr>
            <a:xfrm>
              <a:off x="688900" y="12013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4" name="Google Shape;376;p40">
              <a:extLst>
                <a:ext uri="{FF2B5EF4-FFF2-40B4-BE49-F238E27FC236}">
                  <a16:creationId xmlns:a16="http://schemas.microsoft.com/office/drawing/2014/main" id="{7E156DB8-3C3A-4E6F-9A17-60986A9563BD}"/>
                </a:ext>
              </a:extLst>
            </p:cNvPr>
            <p:cNvSpPr/>
            <p:nvPr/>
          </p:nvSpPr>
          <p:spPr>
            <a:xfrm>
              <a:off x="688900" y="1145950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0"/>
                  </a:moveTo>
                  <a:lnTo>
                    <a:pt x="0" y="0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5" name="Google Shape;377;p40">
              <a:extLst>
                <a:ext uri="{FF2B5EF4-FFF2-40B4-BE49-F238E27FC236}">
                  <a16:creationId xmlns:a16="http://schemas.microsoft.com/office/drawing/2014/main" id="{7A132601-8FCD-44E0-AA57-138CC0A0F47C}"/>
                </a:ext>
              </a:extLst>
            </p:cNvPr>
            <p:cNvSpPr/>
            <p:nvPr/>
          </p:nvSpPr>
          <p:spPr>
            <a:xfrm>
              <a:off x="688900" y="1090525"/>
              <a:ext cx="255750" cy="25"/>
            </a:xfrm>
            <a:custGeom>
              <a:avLst/>
              <a:gdLst/>
              <a:ahLst/>
              <a:cxnLst/>
              <a:rect l="l" t="t" r="r" b="b"/>
              <a:pathLst>
                <a:path w="10230" h="1" fill="none" extrusionOk="0">
                  <a:moveTo>
                    <a:pt x="10229" y="1"/>
                  </a:moveTo>
                  <a:lnTo>
                    <a:pt x="0" y="1"/>
                  </a:lnTo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6" name="Google Shape;378;p40">
              <a:extLst>
                <a:ext uri="{FF2B5EF4-FFF2-40B4-BE49-F238E27FC236}">
                  <a16:creationId xmlns:a16="http://schemas.microsoft.com/office/drawing/2014/main" id="{A087B05C-FB2B-4F3C-9ECC-5E847C26D944}"/>
                </a:ext>
              </a:extLst>
            </p:cNvPr>
            <p:cNvSpPr/>
            <p:nvPr/>
          </p:nvSpPr>
          <p:spPr>
            <a:xfrm>
              <a:off x="920250" y="929175"/>
              <a:ext cx="84050" cy="84050"/>
            </a:xfrm>
            <a:custGeom>
              <a:avLst/>
              <a:gdLst/>
              <a:ahLst/>
              <a:cxnLst/>
              <a:rect l="l" t="t" r="r" b="b"/>
              <a:pathLst>
                <a:path w="3362" h="3362" fill="none" extrusionOk="0">
                  <a:moveTo>
                    <a:pt x="1" y="2582"/>
                  </a:moveTo>
                  <a:lnTo>
                    <a:pt x="1" y="1"/>
                  </a:lnTo>
                  <a:lnTo>
                    <a:pt x="3362" y="3362"/>
                  </a:lnTo>
                  <a:lnTo>
                    <a:pt x="780" y="3362"/>
                  </a:lnTo>
                  <a:lnTo>
                    <a:pt x="780" y="3362"/>
                  </a:lnTo>
                  <a:lnTo>
                    <a:pt x="610" y="3337"/>
                  </a:lnTo>
                  <a:lnTo>
                    <a:pt x="464" y="3289"/>
                  </a:lnTo>
                  <a:lnTo>
                    <a:pt x="342" y="3216"/>
                  </a:lnTo>
                  <a:lnTo>
                    <a:pt x="220" y="3118"/>
                  </a:lnTo>
                  <a:lnTo>
                    <a:pt x="123" y="3021"/>
                  </a:lnTo>
                  <a:lnTo>
                    <a:pt x="50" y="2875"/>
                  </a:lnTo>
                  <a:lnTo>
                    <a:pt x="1" y="2729"/>
                  </a:lnTo>
                  <a:lnTo>
                    <a:pt x="1" y="2582"/>
                  </a:lnTo>
                  <a:lnTo>
                    <a:pt x="1" y="2582"/>
                  </a:lnTo>
                  <a:close/>
                </a:path>
              </a:pathLst>
            </a:custGeom>
            <a:noFill/>
            <a:ln w="19050" cap="rnd" cmpd="sng">
              <a:solidFill>
                <a:schemeClr val="bg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27" name="Google Shape;386;p40">
            <a:hlinkClick r:id="rId4"/>
            <a:extLst>
              <a:ext uri="{FF2B5EF4-FFF2-40B4-BE49-F238E27FC236}">
                <a16:creationId xmlns:a16="http://schemas.microsoft.com/office/drawing/2014/main" id="{9566E8EB-C1CC-4D5F-840D-EB6B9E2B47CB}"/>
              </a:ext>
            </a:extLst>
          </p:cNvPr>
          <p:cNvSpPr/>
          <p:nvPr/>
        </p:nvSpPr>
        <p:spPr>
          <a:xfrm>
            <a:off x="3076444" y="2948263"/>
            <a:ext cx="433242" cy="399999"/>
          </a:xfrm>
          <a:custGeom>
            <a:avLst/>
            <a:gdLst/>
            <a:ahLst/>
            <a:cxnLst/>
            <a:rect l="l" t="t" r="r" b="b"/>
            <a:pathLst>
              <a:path w="16173" h="14711" fill="none" extrusionOk="0">
                <a:moveTo>
                  <a:pt x="8087" y="1"/>
                </a:moveTo>
                <a:lnTo>
                  <a:pt x="8087" y="1"/>
                </a:lnTo>
                <a:lnTo>
                  <a:pt x="7672" y="1"/>
                </a:lnTo>
                <a:lnTo>
                  <a:pt x="7258" y="25"/>
                </a:lnTo>
                <a:lnTo>
                  <a:pt x="6844" y="74"/>
                </a:lnTo>
                <a:lnTo>
                  <a:pt x="6455" y="122"/>
                </a:lnTo>
                <a:lnTo>
                  <a:pt x="6065" y="195"/>
                </a:lnTo>
                <a:lnTo>
                  <a:pt x="5675" y="293"/>
                </a:lnTo>
                <a:lnTo>
                  <a:pt x="5310" y="415"/>
                </a:lnTo>
                <a:lnTo>
                  <a:pt x="4945" y="536"/>
                </a:lnTo>
                <a:lnTo>
                  <a:pt x="4579" y="658"/>
                </a:lnTo>
                <a:lnTo>
                  <a:pt x="4238" y="829"/>
                </a:lnTo>
                <a:lnTo>
                  <a:pt x="3897" y="975"/>
                </a:lnTo>
                <a:lnTo>
                  <a:pt x="3557" y="1170"/>
                </a:lnTo>
                <a:lnTo>
                  <a:pt x="3240" y="1364"/>
                </a:lnTo>
                <a:lnTo>
                  <a:pt x="2948" y="1559"/>
                </a:lnTo>
                <a:lnTo>
                  <a:pt x="2655" y="1778"/>
                </a:lnTo>
                <a:lnTo>
                  <a:pt x="2363" y="1998"/>
                </a:lnTo>
                <a:lnTo>
                  <a:pt x="2095" y="2241"/>
                </a:lnTo>
                <a:lnTo>
                  <a:pt x="1852" y="2485"/>
                </a:lnTo>
                <a:lnTo>
                  <a:pt x="1608" y="2753"/>
                </a:lnTo>
                <a:lnTo>
                  <a:pt x="1389" y="3021"/>
                </a:lnTo>
                <a:lnTo>
                  <a:pt x="1170" y="3288"/>
                </a:lnTo>
                <a:lnTo>
                  <a:pt x="975" y="3581"/>
                </a:lnTo>
                <a:lnTo>
                  <a:pt x="804" y="3873"/>
                </a:lnTo>
                <a:lnTo>
                  <a:pt x="634" y="4190"/>
                </a:lnTo>
                <a:lnTo>
                  <a:pt x="488" y="4506"/>
                </a:lnTo>
                <a:lnTo>
                  <a:pt x="366" y="4823"/>
                </a:lnTo>
                <a:lnTo>
                  <a:pt x="244" y="5139"/>
                </a:lnTo>
                <a:lnTo>
                  <a:pt x="171" y="5480"/>
                </a:lnTo>
                <a:lnTo>
                  <a:pt x="98" y="5821"/>
                </a:lnTo>
                <a:lnTo>
                  <a:pt x="49" y="6162"/>
                </a:lnTo>
                <a:lnTo>
                  <a:pt x="1" y="6503"/>
                </a:lnTo>
                <a:lnTo>
                  <a:pt x="1" y="6869"/>
                </a:lnTo>
                <a:lnTo>
                  <a:pt x="1" y="6869"/>
                </a:lnTo>
                <a:lnTo>
                  <a:pt x="1" y="7234"/>
                </a:lnTo>
                <a:lnTo>
                  <a:pt x="49" y="7624"/>
                </a:lnTo>
                <a:lnTo>
                  <a:pt x="98" y="7989"/>
                </a:lnTo>
                <a:lnTo>
                  <a:pt x="196" y="8330"/>
                </a:lnTo>
                <a:lnTo>
                  <a:pt x="293" y="8695"/>
                </a:lnTo>
                <a:lnTo>
                  <a:pt x="415" y="9036"/>
                </a:lnTo>
                <a:lnTo>
                  <a:pt x="561" y="9377"/>
                </a:lnTo>
                <a:lnTo>
                  <a:pt x="731" y="9718"/>
                </a:lnTo>
                <a:lnTo>
                  <a:pt x="902" y="10035"/>
                </a:lnTo>
                <a:lnTo>
                  <a:pt x="1097" y="10327"/>
                </a:lnTo>
                <a:lnTo>
                  <a:pt x="1340" y="10644"/>
                </a:lnTo>
                <a:lnTo>
                  <a:pt x="1559" y="10936"/>
                </a:lnTo>
                <a:lnTo>
                  <a:pt x="1827" y="11204"/>
                </a:lnTo>
                <a:lnTo>
                  <a:pt x="2095" y="11472"/>
                </a:lnTo>
                <a:lnTo>
                  <a:pt x="2387" y="11740"/>
                </a:lnTo>
                <a:lnTo>
                  <a:pt x="2680" y="11983"/>
                </a:lnTo>
                <a:lnTo>
                  <a:pt x="2680" y="11983"/>
                </a:lnTo>
                <a:lnTo>
                  <a:pt x="2485" y="12349"/>
                </a:lnTo>
                <a:lnTo>
                  <a:pt x="2266" y="12714"/>
                </a:lnTo>
                <a:lnTo>
                  <a:pt x="2022" y="13104"/>
                </a:lnTo>
                <a:lnTo>
                  <a:pt x="1706" y="13469"/>
                </a:lnTo>
                <a:lnTo>
                  <a:pt x="1365" y="13834"/>
                </a:lnTo>
                <a:lnTo>
                  <a:pt x="1170" y="14005"/>
                </a:lnTo>
                <a:lnTo>
                  <a:pt x="951" y="14151"/>
                </a:lnTo>
                <a:lnTo>
                  <a:pt x="731" y="14297"/>
                </a:lnTo>
                <a:lnTo>
                  <a:pt x="512" y="14443"/>
                </a:lnTo>
                <a:lnTo>
                  <a:pt x="269" y="14540"/>
                </a:lnTo>
                <a:lnTo>
                  <a:pt x="1" y="14662"/>
                </a:lnTo>
                <a:lnTo>
                  <a:pt x="1" y="14662"/>
                </a:lnTo>
                <a:lnTo>
                  <a:pt x="122" y="14662"/>
                </a:lnTo>
                <a:lnTo>
                  <a:pt x="488" y="14711"/>
                </a:lnTo>
                <a:lnTo>
                  <a:pt x="1024" y="14711"/>
                </a:lnTo>
                <a:lnTo>
                  <a:pt x="1365" y="14711"/>
                </a:lnTo>
                <a:lnTo>
                  <a:pt x="1706" y="14687"/>
                </a:lnTo>
                <a:lnTo>
                  <a:pt x="2095" y="14614"/>
                </a:lnTo>
                <a:lnTo>
                  <a:pt x="2485" y="14540"/>
                </a:lnTo>
                <a:lnTo>
                  <a:pt x="2899" y="14419"/>
                </a:lnTo>
                <a:lnTo>
                  <a:pt x="3313" y="14273"/>
                </a:lnTo>
                <a:lnTo>
                  <a:pt x="3751" y="14078"/>
                </a:lnTo>
                <a:lnTo>
                  <a:pt x="4165" y="13834"/>
                </a:lnTo>
                <a:lnTo>
                  <a:pt x="4579" y="13566"/>
                </a:lnTo>
                <a:lnTo>
                  <a:pt x="4969" y="13201"/>
                </a:lnTo>
                <a:lnTo>
                  <a:pt x="4969" y="13201"/>
                </a:lnTo>
                <a:lnTo>
                  <a:pt x="5334" y="13323"/>
                </a:lnTo>
                <a:lnTo>
                  <a:pt x="5700" y="13444"/>
                </a:lnTo>
                <a:lnTo>
                  <a:pt x="6089" y="13518"/>
                </a:lnTo>
                <a:lnTo>
                  <a:pt x="6479" y="13591"/>
                </a:lnTo>
                <a:lnTo>
                  <a:pt x="6869" y="13664"/>
                </a:lnTo>
                <a:lnTo>
                  <a:pt x="7258" y="13712"/>
                </a:lnTo>
                <a:lnTo>
                  <a:pt x="7672" y="13737"/>
                </a:lnTo>
                <a:lnTo>
                  <a:pt x="8087" y="13737"/>
                </a:lnTo>
                <a:lnTo>
                  <a:pt x="8087" y="13737"/>
                </a:lnTo>
                <a:lnTo>
                  <a:pt x="8501" y="13737"/>
                </a:lnTo>
                <a:lnTo>
                  <a:pt x="8915" y="13712"/>
                </a:lnTo>
                <a:lnTo>
                  <a:pt x="9329" y="13664"/>
                </a:lnTo>
                <a:lnTo>
                  <a:pt x="9718" y="13591"/>
                </a:lnTo>
                <a:lnTo>
                  <a:pt x="10108" y="13518"/>
                </a:lnTo>
                <a:lnTo>
                  <a:pt x="10498" y="13420"/>
                </a:lnTo>
                <a:lnTo>
                  <a:pt x="10863" y="13323"/>
                </a:lnTo>
                <a:lnTo>
                  <a:pt x="11228" y="13201"/>
                </a:lnTo>
                <a:lnTo>
                  <a:pt x="11594" y="13055"/>
                </a:lnTo>
                <a:lnTo>
                  <a:pt x="11935" y="12909"/>
                </a:lnTo>
                <a:lnTo>
                  <a:pt x="12276" y="12738"/>
                </a:lnTo>
                <a:lnTo>
                  <a:pt x="12617" y="12568"/>
                </a:lnTo>
                <a:lnTo>
                  <a:pt x="12933" y="12373"/>
                </a:lnTo>
                <a:lnTo>
                  <a:pt x="13225" y="12178"/>
                </a:lnTo>
                <a:lnTo>
                  <a:pt x="13518" y="11959"/>
                </a:lnTo>
                <a:lnTo>
                  <a:pt x="13810" y="11715"/>
                </a:lnTo>
                <a:lnTo>
                  <a:pt x="14078" y="11496"/>
                </a:lnTo>
                <a:lnTo>
                  <a:pt x="14321" y="11228"/>
                </a:lnTo>
                <a:lnTo>
                  <a:pt x="14565" y="10985"/>
                </a:lnTo>
                <a:lnTo>
                  <a:pt x="14784" y="10717"/>
                </a:lnTo>
                <a:lnTo>
                  <a:pt x="15003" y="10424"/>
                </a:lnTo>
                <a:lnTo>
                  <a:pt x="15198" y="10132"/>
                </a:lnTo>
                <a:lnTo>
                  <a:pt x="15369" y="9840"/>
                </a:lnTo>
                <a:lnTo>
                  <a:pt x="15539" y="9548"/>
                </a:lnTo>
                <a:lnTo>
                  <a:pt x="15685" y="9231"/>
                </a:lnTo>
                <a:lnTo>
                  <a:pt x="15807" y="8914"/>
                </a:lnTo>
                <a:lnTo>
                  <a:pt x="15929" y="8574"/>
                </a:lnTo>
                <a:lnTo>
                  <a:pt x="16002" y="8257"/>
                </a:lnTo>
                <a:lnTo>
                  <a:pt x="16075" y="7916"/>
                </a:lnTo>
                <a:lnTo>
                  <a:pt x="16124" y="7575"/>
                </a:lnTo>
                <a:lnTo>
                  <a:pt x="16172" y="7210"/>
                </a:lnTo>
                <a:lnTo>
                  <a:pt x="16172" y="6869"/>
                </a:lnTo>
                <a:lnTo>
                  <a:pt x="16172" y="6869"/>
                </a:lnTo>
                <a:lnTo>
                  <a:pt x="16172" y="6503"/>
                </a:lnTo>
                <a:lnTo>
                  <a:pt x="16124" y="6162"/>
                </a:lnTo>
                <a:lnTo>
                  <a:pt x="16075" y="5821"/>
                </a:lnTo>
                <a:lnTo>
                  <a:pt x="16002" y="5480"/>
                </a:lnTo>
                <a:lnTo>
                  <a:pt x="15929" y="5139"/>
                </a:lnTo>
                <a:lnTo>
                  <a:pt x="15807" y="4823"/>
                </a:lnTo>
                <a:lnTo>
                  <a:pt x="15685" y="4506"/>
                </a:lnTo>
                <a:lnTo>
                  <a:pt x="15539" y="4190"/>
                </a:lnTo>
                <a:lnTo>
                  <a:pt x="15369" y="3873"/>
                </a:lnTo>
                <a:lnTo>
                  <a:pt x="15198" y="3581"/>
                </a:lnTo>
                <a:lnTo>
                  <a:pt x="15003" y="3288"/>
                </a:lnTo>
                <a:lnTo>
                  <a:pt x="14784" y="3021"/>
                </a:lnTo>
                <a:lnTo>
                  <a:pt x="14565" y="2753"/>
                </a:lnTo>
                <a:lnTo>
                  <a:pt x="14321" y="2485"/>
                </a:lnTo>
                <a:lnTo>
                  <a:pt x="14078" y="2241"/>
                </a:lnTo>
                <a:lnTo>
                  <a:pt x="13810" y="1998"/>
                </a:lnTo>
                <a:lnTo>
                  <a:pt x="13518" y="1778"/>
                </a:lnTo>
                <a:lnTo>
                  <a:pt x="13225" y="1559"/>
                </a:lnTo>
                <a:lnTo>
                  <a:pt x="12933" y="1364"/>
                </a:lnTo>
                <a:lnTo>
                  <a:pt x="12617" y="1170"/>
                </a:lnTo>
                <a:lnTo>
                  <a:pt x="12276" y="975"/>
                </a:lnTo>
                <a:lnTo>
                  <a:pt x="11935" y="829"/>
                </a:lnTo>
                <a:lnTo>
                  <a:pt x="11594" y="658"/>
                </a:lnTo>
                <a:lnTo>
                  <a:pt x="11228" y="536"/>
                </a:lnTo>
                <a:lnTo>
                  <a:pt x="10863" y="415"/>
                </a:lnTo>
                <a:lnTo>
                  <a:pt x="10498" y="293"/>
                </a:lnTo>
                <a:lnTo>
                  <a:pt x="10108" y="195"/>
                </a:lnTo>
                <a:lnTo>
                  <a:pt x="9718" y="122"/>
                </a:lnTo>
                <a:lnTo>
                  <a:pt x="9329" y="74"/>
                </a:lnTo>
                <a:lnTo>
                  <a:pt x="8915" y="25"/>
                </a:lnTo>
                <a:lnTo>
                  <a:pt x="8501" y="1"/>
                </a:lnTo>
                <a:lnTo>
                  <a:pt x="8087" y="1"/>
                </a:lnTo>
                <a:lnTo>
                  <a:pt x="8087" y="1"/>
                </a:lnTo>
                <a:close/>
              </a:path>
            </a:pathLst>
          </a:custGeom>
          <a:noFill/>
          <a:ln w="19050" cap="rnd" cmpd="sng">
            <a:solidFill>
              <a:schemeClr val="bg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" name="Arrow: Curved Up 1">
            <a:extLst>
              <a:ext uri="{FF2B5EF4-FFF2-40B4-BE49-F238E27FC236}">
                <a16:creationId xmlns:a16="http://schemas.microsoft.com/office/drawing/2014/main" id="{847D0A45-E47D-4A48-9CF9-273D6902A5AB}"/>
              </a:ext>
            </a:extLst>
          </p:cNvPr>
          <p:cNvSpPr/>
          <p:nvPr/>
        </p:nvSpPr>
        <p:spPr>
          <a:xfrm>
            <a:off x="540722" y="3590772"/>
            <a:ext cx="956779" cy="358613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6" name="Picture 5" descr="Shape, icon&#10;&#10;Description automatically generated">
            <a:extLst>
              <a:ext uri="{FF2B5EF4-FFF2-40B4-BE49-F238E27FC236}">
                <a16:creationId xmlns:a16="http://schemas.microsoft.com/office/drawing/2014/main" id="{8CD9A8F8-3AD7-4D5B-BE07-B514FEA43C4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3715" y="3751108"/>
            <a:ext cx="358613" cy="358613"/>
          </a:xfrm>
          <a:prstGeom prst="rect">
            <a:avLst/>
          </a:prstGeom>
        </p:spPr>
      </p:pic>
      <p:sp>
        <p:nvSpPr>
          <p:cNvPr id="34" name="Arrow: Curved Up 33">
            <a:extLst>
              <a:ext uri="{FF2B5EF4-FFF2-40B4-BE49-F238E27FC236}">
                <a16:creationId xmlns:a16="http://schemas.microsoft.com/office/drawing/2014/main" id="{4DD5918C-ADA4-4EDD-9B75-9E24A87B96A6}"/>
              </a:ext>
            </a:extLst>
          </p:cNvPr>
          <p:cNvSpPr/>
          <p:nvPr/>
        </p:nvSpPr>
        <p:spPr>
          <a:xfrm flipV="1">
            <a:off x="2293438" y="2376714"/>
            <a:ext cx="956779" cy="338096"/>
          </a:xfrm>
          <a:prstGeom prst="curvedUpArrow">
            <a:avLst/>
          </a:prstGeom>
          <a:solidFill>
            <a:srgbClr val="1CA6DF">
              <a:alpha val="51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Open Sans" panose="020B0606030504020204" pitchFamily="34" charset="0"/>
            </a:endParaRPr>
          </a:p>
        </p:txBody>
      </p:sp>
      <p:pic>
        <p:nvPicPr>
          <p:cNvPr id="11" name="Picture 10" descr="Icon&#10;&#10;Description automatically generated">
            <a:extLst>
              <a:ext uri="{FF2B5EF4-FFF2-40B4-BE49-F238E27FC236}">
                <a16:creationId xmlns:a16="http://schemas.microsoft.com/office/drawing/2014/main" id="{BD2E884C-4FB2-4389-A912-90D650CA735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506483" y="2130444"/>
            <a:ext cx="480965" cy="480965"/>
          </a:xfrm>
          <a:prstGeom prst="rect">
            <a:avLst/>
          </a:prstGeom>
        </p:spPr>
      </p:pic>
      <p:sp>
        <p:nvSpPr>
          <p:cNvPr id="4" name="Oval 3">
            <a:extLst>
              <a:ext uri="{FF2B5EF4-FFF2-40B4-BE49-F238E27FC236}">
                <a16:creationId xmlns:a16="http://schemas.microsoft.com/office/drawing/2014/main" id="{B6ED283F-EF6A-4E47-9D20-AA5C43F7320B}"/>
              </a:ext>
            </a:extLst>
          </p:cNvPr>
          <p:cNvSpPr/>
          <p:nvPr/>
        </p:nvSpPr>
        <p:spPr>
          <a:xfrm>
            <a:off x="3521222" y="2890402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B65B4F2D-13E1-4E3E-97BE-7C7F7AC1BA4A}"/>
              </a:ext>
            </a:extLst>
          </p:cNvPr>
          <p:cNvSpPr txBox="1"/>
          <p:nvPr/>
        </p:nvSpPr>
        <p:spPr>
          <a:xfrm>
            <a:off x="7411334" y="561931"/>
            <a:ext cx="173266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i="1" dirty="0">
                <a:solidFill>
                  <a:schemeClr val="bg1">
                    <a:lumMod val="75000"/>
                  </a:scheme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Image courtesy of ESO</a:t>
            </a:r>
          </a:p>
        </p:txBody>
      </p:sp>
      <p:sp>
        <p:nvSpPr>
          <p:cNvPr id="35" name="Oval 3">
            <a:extLst>
              <a:ext uri="{FF2B5EF4-FFF2-40B4-BE49-F238E27FC236}">
                <a16:creationId xmlns:a16="http://schemas.microsoft.com/office/drawing/2014/main" id="{7F35BC8C-6F81-4A6D-9D6A-2B3C5098C943}"/>
              </a:ext>
            </a:extLst>
          </p:cNvPr>
          <p:cNvSpPr/>
          <p:nvPr/>
        </p:nvSpPr>
        <p:spPr>
          <a:xfrm>
            <a:off x="2215978" y="4295623"/>
            <a:ext cx="77460" cy="7746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0174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Connettore diritto 86">
            <a:extLst>
              <a:ext uri="{FF2B5EF4-FFF2-40B4-BE49-F238E27FC236}">
                <a16:creationId xmlns:a16="http://schemas.microsoft.com/office/drawing/2014/main" id="{92F96CE0-0C92-4EBA-B478-06AE3E23223B}"/>
              </a:ext>
            </a:extLst>
          </p:cNvPr>
          <p:cNvCxnSpPr>
            <a:cxnSpLocks/>
          </p:cNvCxnSpPr>
          <p:nvPr/>
        </p:nvCxnSpPr>
        <p:spPr>
          <a:xfrm flipH="1">
            <a:off x="486367" y="3648078"/>
            <a:ext cx="2824535" cy="495559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ttore diritto 79">
            <a:extLst>
              <a:ext uri="{FF2B5EF4-FFF2-40B4-BE49-F238E27FC236}">
                <a16:creationId xmlns:a16="http://schemas.microsoft.com/office/drawing/2014/main" id="{D9D9AC18-4011-4726-AB10-6393CA9185FF}"/>
              </a:ext>
            </a:extLst>
          </p:cNvPr>
          <p:cNvCxnSpPr>
            <a:cxnSpLocks/>
          </p:cNvCxnSpPr>
          <p:nvPr/>
        </p:nvCxnSpPr>
        <p:spPr>
          <a:xfrm flipH="1">
            <a:off x="3942017" y="1754909"/>
            <a:ext cx="3054008" cy="55159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73">
            <a:extLst>
              <a:ext uri="{FF2B5EF4-FFF2-40B4-BE49-F238E27FC236}">
                <a16:creationId xmlns:a16="http://schemas.microsoft.com/office/drawing/2014/main" id="{D0B07517-34B0-4010-88F4-9F21FDE097D7}"/>
              </a:ext>
            </a:extLst>
          </p:cNvPr>
          <p:cNvCxnSpPr>
            <a:cxnSpLocks/>
          </p:cNvCxnSpPr>
          <p:nvPr/>
        </p:nvCxnSpPr>
        <p:spPr>
          <a:xfrm flipH="1">
            <a:off x="2800597" y="1480920"/>
            <a:ext cx="1489255" cy="3357601"/>
          </a:xfrm>
          <a:prstGeom prst="line">
            <a:avLst/>
          </a:prstGeom>
          <a:ln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4296047" cy="262691"/>
          </a:xfrm>
        </p:spPr>
        <p:txBody>
          <a:bodyPr/>
          <a:lstStyle/>
          <a:p>
            <a:r>
              <a:rPr lang="it-IT" dirty="0"/>
              <a:t>Steel01</a:t>
            </a:r>
            <a:endParaRPr lang="en-GB" b="0" i="1" dirty="0"/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0DD013B7-7AFE-48CC-8254-97055A1E4CC5}"/>
              </a:ext>
            </a:extLst>
          </p:cNvPr>
          <p:cNvGrpSpPr/>
          <p:nvPr/>
        </p:nvGrpSpPr>
        <p:grpSpPr>
          <a:xfrm>
            <a:off x="1180026" y="1240777"/>
            <a:ext cx="5966017" cy="3617012"/>
            <a:chOff x="3893008" y="736"/>
            <a:chExt cx="4861123" cy="2947149"/>
          </a:xfrm>
        </p:grpSpPr>
        <p:sp>
          <p:nvSpPr>
            <p:cNvPr id="44" name="TextBox 33">
              <a:extLst>
                <a:ext uri="{FF2B5EF4-FFF2-40B4-BE49-F238E27FC236}">
                  <a16:creationId xmlns:a16="http://schemas.microsoft.com/office/drawing/2014/main" id="{9BA13ACA-B47B-40D1-92D5-D17B232E2FC8}"/>
                </a:ext>
              </a:extLst>
            </p:cNvPr>
            <p:cNvSpPr txBox="1"/>
            <p:nvPr/>
          </p:nvSpPr>
          <p:spPr>
            <a:xfrm>
              <a:off x="7435488" y="1418246"/>
              <a:ext cx="1318643" cy="21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 or deformation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101" name="Gruppo 100">
              <a:extLst>
                <a:ext uri="{FF2B5EF4-FFF2-40B4-BE49-F238E27FC236}">
                  <a16:creationId xmlns:a16="http://schemas.microsoft.com/office/drawing/2014/main" id="{18441EFB-0FDC-4539-99A3-CEBB85433979}"/>
                </a:ext>
              </a:extLst>
            </p:cNvPr>
            <p:cNvGrpSpPr/>
            <p:nvPr/>
          </p:nvGrpSpPr>
          <p:grpSpPr>
            <a:xfrm>
              <a:off x="3893008" y="736"/>
              <a:ext cx="4023415" cy="2947149"/>
              <a:chOff x="3893008" y="736"/>
              <a:chExt cx="4023415" cy="2947149"/>
            </a:xfrm>
          </p:grpSpPr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1C63AEBE-4D0E-43E4-ABD2-DDED520353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7514" y="864336"/>
                <a:ext cx="246012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>
                <a:extLst>
                  <a:ext uri="{FF2B5EF4-FFF2-40B4-BE49-F238E27FC236}">
                    <a16:creationId xmlns:a16="http://schemas.microsoft.com/office/drawing/2014/main" id="{25A0DA28-D5D1-493E-A29F-51E1A24CA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60883" y="1962210"/>
                <a:ext cx="226631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26">
                <a:extLst>
                  <a:ext uri="{FF2B5EF4-FFF2-40B4-BE49-F238E27FC236}">
                    <a16:creationId xmlns:a16="http://schemas.microsoft.com/office/drawing/2014/main" id="{232092EA-8CF7-47BB-8601-F090674FFB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135207"/>
                <a:ext cx="0" cy="2812678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27">
                <a:extLst>
                  <a:ext uri="{FF2B5EF4-FFF2-40B4-BE49-F238E27FC236}">
                    <a16:creationId xmlns:a16="http://schemas.microsoft.com/office/drawing/2014/main" id="{77A667E4-01F8-4CE9-BDE1-1A7C291A22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08" y="1398818"/>
                <a:ext cx="4023415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nettore diritto 84">
                <a:extLst>
                  <a:ext uri="{FF2B5EF4-FFF2-40B4-BE49-F238E27FC236}">
                    <a16:creationId xmlns:a16="http://schemas.microsoft.com/office/drawing/2014/main" id="{3032F6DA-8C4D-41A1-8A7E-B61C31B3732C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133526" y="563434"/>
                <a:ext cx="1712570" cy="30090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9" name="TextBox 33">
                <a:extLst>
                  <a:ext uri="{FF2B5EF4-FFF2-40B4-BE49-F238E27FC236}">
                    <a16:creationId xmlns:a16="http://schemas.microsoft.com/office/drawing/2014/main" id="{4FAB7D44-1837-4A92-8811-CBCD04C014B2}"/>
                  </a:ext>
                </a:extLst>
              </p:cNvPr>
              <p:cNvSpPr txBox="1"/>
              <p:nvPr/>
            </p:nvSpPr>
            <p:spPr>
              <a:xfrm rot="16200000">
                <a:off x="5308444" y="328904"/>
                <a:ext cx="869496" cy="213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 or force</a:t>
                </a:r>
                <a:endParaRPr lang="en-US" i="1" dirty="0">
                  <a:latin typeface="+mj-lt"/>
                </a:endParaRPr>
              </a:p>
            </p:txBody>
          </p:sp>
          <p:cxnSp>
            <p:nvCxnSpPr>
              <p:cNvPr id="82" name="Connettore 2 81">
                <a:extLst>
                  <a:ext uri="{FF2B5EF4-FFF2-40B4-BE49-F238E27FC236}">
                    <a16:creationId xmlns:a16="http://schemas.microsoft.com/office/drawing/2014/main" id="{0C085A43-B602-4763-9D56-E1C5723196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87515" y="864336"/>
                <a:ext cx="246012" cy="553910"/>
              </a:xfrm>
              <a:prstGeom prst="straightConnector1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4" name="TextBox 33">
            <a:extLst>
              <a:ext uri="{FF2B5EF4-FFF2-40B4-BE49-F238E27FC236}">
                <a16:creationId xmlns:a16="http://schemas.microsoft.com/office/drawing/2014/main" id="{79D1E21F-253E-4A3B-8911-3345866DDE6E}"/>
              </a:ext>
            </a:extLst>
          </p:cNvPr>
          <p:cNvSpPr txBox="1"/>
          <p:nvPr/>
        </p:nvSpPr>
        <p:spPr>
          <a:xfrm>
            <a:off x="3631121" y="3533889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Fy</a:t>
            </a:r>
            <a:endParaRPr lang="en-US" b="1" dirty="0">
              <a:latin typeface="+mj-lt"/>
            </a:endParaRP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0CCC43E3-E4F6-4A6D-9945-36D0BC2FB440}"/>
              </a:ext>
            </a:extLst>
          </p:cNvPr>
          <p:cNvSpPr txBox="1"/>
          <p:nvPr/>
        </p:nvSpPr>
        <p:spPr>
          <a:xfrm>
            <a:off x="3937651" y="3540569"/>
            <a:ext cx="335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[yield strength]</a:t>
            </a:r>
            <a:endParaRPr lang="en-GB" sz="1100" i="1" dirty="0"/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03784097-A064-45E1-8E81-43BF2DED2F8F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42" name="Rectangle 17">
              <a:extLst>
                <a:ext uri="{FF2B5EF4-FFF2-40B4-BE49-F238E27FC236}">
                  <a16:creationId xmlns:a16="http://schemas.microsoft.com/office/drawing/2014/main" id="{F6C61FE4-AD27-47EE-8BF2-B15F4CCFB90B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43" name="Triangolo isoscele 42">
              <a:extLst>
                <a:ext uri="{FF2B5EF4-FFF2-40B4-BE49-F238E27FC236}">
                  <a16:creationId xmlns:a16="http://schemas.microsoft.com/office/drawing/2014/main" id="{5ACA1529-F179-4AF8-BA23-592B6B92B447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45" name="Triangolo isoscele 44">
              <a:extLst>
                <a:ext uri="{FF2B5EF4-FFF2-40B4-BE49-F238E27FC236}">
                  <a16:creationId xmlns:a16="http://schemas.microsoft.com/office/drawing/2014/main" id="{49E5D9FF-1A3D-4CC1-9B10-59764F31F9C8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84A19D06-6587-4441-B6B3-5D0A1CE531DA}"/>
              </a:ext>
            </a:extLst>
          </p:cNvPr>
          <p:cNvSpPr txBox="1"/>
          <p:nvPr/>
        </p:nvSpPr>
        <p:spPr>
          <a:xfrm>
            <a:off x="301240" y="577829"/>
            <a:ext cx="94474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Steel01 $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Fy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$b </a:t>
            </a:r>
            <a:r>
              <a:rPr lang="it-IT" sz="1600" b="1" dirty="0">
                <a:latin typeface="+mj-lt"/>
              </a:rPr>
              <a:t>$E0 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&lt;$a1 $a2 $a3 $a4&gt;</a:t>
            </a:r>
            <a:endParaRPr lang="it-IT" sz="1600" dirty="0">
              <a:latin typeface="+mj-lt"/>
            </a:endParaRPr>
          </a:p>
        </p:txBody>
      </p:sp>
      <p:cxnSp>
        <p:nvCxnSpPr>
          <p:cNvPr id="62" name="Connettore 2 61">
            <a:extLst>
              <a:ext uri="{FF2B5EF4-FFF2-40B4-BE49-F238E27FC236}">
                <a16:creationId xmlns:a16="http://schemas.microsoft.com/office/drawing/2014/main" id="{7E4575E4-80C8-4F34-8970-F8C42B75D7DA}"/>
              </a:ext>
            </a:extLst>
          </p:cNvPr>
          <p:cNvCxnSpPr>
            <a:cxnSpLocks/>
          </p:cNvCxnSpPr>
          <p:nvPr/>
        </p:nvCxnSpPr>
        <p:spPr>
          <a:xfrm flipH="1">
            <a:off x="3329192" y="2968908"/>
            <a:ext cx="301929" cy="679809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Connettore diritto 62">
            <a:extLst>
              <a:ext uri="{FF2B5EF4-FFF2-40B4-BE49-F238E27FC236}">
                <a16:creationId xmlns:a16="http://schemas.microsoft.com/office/drawing/2014/main" id="{6D0564F4-881D-47C0-921F-D1CA1F373895}"/>
              </a:ext>
            </a:extLst>
          </p:cNvPr>
          <p:cNvCxnSpPr>
            <a:cxnSpLocks/>
          </p:cNvCxnSpPr>
          <p:nvPr/>
        </p:nvCxnSpPr>
        <p:spPr>
          <a:xfrm flipV="1">
            <a:off x="1226792" y="3648078"/>
            <a:ext cx="2101823" cy="369295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33">
            <a:extLst>
              <a:ext uri="{FF2B5EF4-FFF2-40B4-BE49-F238E27FC236}">
                <a16:creationId xmlns:a16="http://schemas.microsoft.com/office/drawing/2014/main" id="{776A2C2E-5820-4522-A532-677B25CFE494}"/>
              </a:ext>
            </a:extLst>
          </p:cNvPr>
          <p:cNvSpPr txBox="1"/>
          <p:nvPr/>
        </p:nvSpPr>
        <p:spPr>
          <a:xfrm>
            <a:off x="3267400" y="2229181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Fy</a:t>
            </a:r>
            <a:endParaRPr lang="en-US" b="1" dirty="0">
              <a:latin typeface="+mj-lt"/>
            </a:endParaRPr>
          </a:p>
        </p:txBody>
      </p:sp>
      <p:sp>
        <p:nvSpPr>
          <p:cNvPr id="76" name="TextBox 33">
            <a:extLst>
              <a:ext uri="{FF2B5EF4-FFF2-40B4-BE49-F238E27FC236}">
                <a16:creationId xmlns:a16="http://schemas.microsoft.com/office/drawing/2014/main" id="{46EB3504-7DE5-42AD-883F-F77AE170C0B4}"/>
              </a:ext>
            </a:extLst>
          </p:cNvPr>
          <p:cNvSpPr txBox="1"/>
          <p:nvPr/>
        </p:nvSpPr>
        <p:spPr>
          <a:xfrm>
            <a:off x="2879640" y="4525779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E0</a:t>
            </a:r>
            <a:endParaRPr lang="en-US" b="1" dirty="0">
              <a:latin typeface="+mj-lt"/>
            </a:endParaRPr>
          </a:p>
        </p:txBody>
      </p:sp>
      <p:sp>
        <p:nvSpPr>
          <p:cNvPr id="78" name="TextBox 33">
            <a:extLst>
              <a:ext uri="{FF2B5EF4-FFF2-40B4-BE49-F238E27FC236}">
                <a16:creationId xmlns:a16="http://schemas.microsoft.com/office/drawing/2014/main" id="{9F3F324D-CC7D-420B-AEAD-B88B051F4DD2}"/>
              </a:ext>
            </a:extLst>
          </p:cNvPr>
          <p:cNvSpPr txBox="1"/>
          <p:nvPr/>
        </p:nvSpPr>
        <p:spPr>
          <a:xfrm>
            <a:off x="4253939" y="1514290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E0</a:t>
            </a:r>
            <a:endParaRPr lang="en-US" b="1" dirty="0">
              <a:latin typeface="+mj-lt"/>
            </a:endParaRPr>
          </a:p>
        </p:txBody>
      </p:sp>
      <p:sp>
        <p:nvSpPr>
          <p:cNvPr id="79" name="TextBox 33">
            <a:extLst>
              <a:ext uri="{FF2B5EF4-FFF2-40B4-BE49-F238E27FC236}">
                <a16:creationId xmlns:a16="http://schemas.microsoft.com/office/drawing/2014/main" id="{0B88047E-662B-48E7-8B83-D89187F81103}"/>
              </a:ext>
            </a:extLst>
          </p:cNvPr>
          <p:cNvSpPr txBox="1"/>
          <p:nvPr/>
        </p:nvSpPr>
        <p:spPr>
          <a:xfrm>
            <a:off x="6350531" y="1886026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b*E0</a:t>
            </a:r>
            <a:endParaRPr lang="en-US" b="1" dirty="0">
              <a:latin typeface="+mj-lt"/>
            </a:endParaRPr>
          </a:p>
        </p:txBody>
      </p:sp>
      <p:sp>
        <p:nvSpPr>
          <p:cNvPr id="86" name="TextBox 33">
            <a:extLst>
              <a:ext uri="{FF2B5EF4-FFF2-40B4-BE49-F238E27FC236}">
                <a16:creationId xmlns:a16="http://schemas.microsoft.com/office/drawing/2014/main" id="{E77A8814-7ED8-4244-8C68-B13963C9333D}"/>
              </a:ext>
            </a:extLst>
          </p:cNvPr>
          <p:cNvSpPr txBox="1"/>
          <p:nvPr/>
        </p:nvSpPr>
        <p:spPr>
          <a:xfrm>
            <a:off x="507477" y="3757740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b*E0</a:t>
            </a:r>
            <a:endParaRPr lang="en-US" b="1" dirty="0">
              <a:latin typeface="+mj-lt"/>
            </a:endParaRPr>
          </a:p>
        </p:txBody>
      </p: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EAEC1735-A43C-4C87-A38F-20FCD5844662}"/>
              </a:ext>
            </a:extLst>
          </p:cNvPr>
          <p:cNvSpPr txBox="1"/>
          <p:nvPr/>
        </p:nvSpPr>
        <p:spPr>
          <a:xfrm>
            <a:off x="4678024" y="2202418"/>
            <a:ext cx="49482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KINEMATIC HARDENING </a:t>
            </a:r>
          </a:p>
        </p:txBody>
      </p:sp>
      <p:sp>
        <p:nvSpPr>
          <p:cNvPr id="94" name="CasellaDiTesto 93">
            <a:extLst>
              <a:ext uri="{FF2B5EF4-FFF2-40B4-BE49-F238E27FC236}">
                <a16:creationId xmlns:a16="http://schemas.microsoft.com/office/drawing/2014/main" id="{BFBA139F-261E-4C65-A090-2E766556D56B}"/>
              </a:ext>
            </a:extLst>
          </p:cNvPr>
          <p:cNvSpPr txBox="1"/>
          <p:nvPr/>
        </p:nvSpPr>
        <p:spPr>
          <a:xfrm>
            <a:off x="149959" y="3510511"/>
            <a:ext cx="4948236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[strain-hardening ratio]</a:t>
            </a:r>
          </a:p>
        </p:txBody>
      </p:sp>
      <p:sp>
        <p:nvSpPr>
          <p:cNvPr id="95" name="CasellaDiTesto 94">
            <a:extLst>
              <a:ext uri="{FF2B5EF4-FFF2-40B4-BE49-F238E27FC236}">
                <a16:creationId xmlns:a16="http://schemas.microsoft.com/office/drawing/2014/main" id="{3D63730E-6BB7-4025-85F6-A7BC918267BE}"/>
              </a:ext>
            </a:extLst>
          </p:cNvPr>
          <p:cNvSpPr txBox="1"/>
          <p:nvPr/>
        </p:nvSpPr>
        <p:spPr>
          <a:xfrm>
            <a:off x="4854510" y="955283"/>
            <a:ext cx="3394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optional isotropic hardening described by a non-linear evolution equation</a:t>
            </a:r>
          </a:p>
        </p:txBody>
      </p:sp>
    </p:spTree>
    <p:extLst>
      <p:ext uri="{BB962C8B-B14F-4D97-AF65-F5344CB8AC3E}">
        <p14:creationId xmlns:p14="http://schemas.microsoft.com/office/powerpoint/2010/main" val="33545915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Immagine 18">
            <a:extLst>
              <a:ext uri="{FF2B5EF4-FFF2-40B4-BE49-F238E27FC236}">
                <a16:creationId xmlns:a16="http://schemas.microsoft.com/office/drawing/2014/main" id="{3A5D6CA1-A7EC-4B1A-A974-2F03E55C27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9363" y="454178"/>
            <a:ext cx="3811235" cy="405697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Steel01</a:t>
            </a:r>
            <a:endParaRPr lang="en-GB" b="0" i="1" dirty="0"/>
          </a:p>
        </p:txBody>
      </p:sp>
      <p:pic>
        <p:nvPicPr>
          <p:cNvPr id="16" name="Immagine 15">
            <a:extLst>
              <a:ext uri="{FF2B5EF4-FFF2-40B4-BE49-F238E27FC236}">
                <a16:creationId xmlns:a16="http://schemas.microsoft.com/office/drawing/2014/main" id="{B0D0BC77-53A6-48BF-981E-17E698AC7F6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1002" y="629740"/>
            <a:ext cx="3998598" cy="4256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750332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7" name="Connettore diritto 86">
            <a:extLst>
              <a:ext uri="{FF2B5EF4-FFF2-40B4-BE49-F238E27FC236}">
                <a16:creationId xmlns:a16="http://schemas.microsoft.com/office/drawing/2014/main" id="{92F96CE0-0C92-4EBA-B478-06AE3E23223B}"/>
              </a:ext>
            </a:extLst>
          </p:cNvPr>
          <p:cNvCxnSpPr>
            <a:cxnSpLocks/>
          </p:cNvCxnSpPr>
          <p:nvPr/>
        </p:nvCxnSpPr>
        <p:spPr>
          <a:xfrm flipH="1">
            <a:off x="486369" y="3715095"/>
            <a:ext cx="2479516" cy="428542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Connettore diritto 79">
            <a:extLst>
              <a:ext uri="{FF2B5EF4-FFF2-40B4-BE49-F238E27FC236}">
                <a16:creationId xmlns:a16="http://schemas.microsoft.com/office/drawing/2014/main" id="{D9D9AC18-4011-4726-AB10-6393CA9185FF}"/>
              </a:ext>
            </a:extLst>
          </p:cNvPr>
          <p:cNvCxnSpPr>
            <a:cxnSpLocks/>
          </p:cNvCxnSpPr>
          <p:nvPr/>
        </p:nvCxnSpPr>
        <p:spPr>
          <a:xfrm flipH="1">
            <a:off x="4276725" y="1754909"/>
            <a:ext cx="2719300" cy="486641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73">
            <a:extLst>
              <a:ext uri="{FF2B5EF4-FFF2-40B4-BE49-F238E27FC236}">
                <a16:creationId xmlns:a16="http://schemas.microsoft.com/office/drawing/2014/main" id="{D0B07517-34B0-4010-88F4-9F21FDE097D7}"/>
              </a:ext>
            </a:extLst>
          </p:cNvPr>
          <p:cNvCxnSpPr>
            <a:cxnSpLocks/>
          </p:cNvCxnSpPr>
          <p:nvPr/>
        </p:nvCxnSpPr>
        <p:spPr>
          <a:xfrm flipH="1">
            <a:off x="2800597" y="1480920"/>
            <a:ext cx="1489255" cy="3357601"/>
          </a:xfrm>
          <a:prstGeom prst="line">
            <a:avLst/>
          </a:prstGeom>
          <a:ln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4296047" cy="262691"/>
          </a:xfrm>
        </p:spPr>
        <p:txBody>
          <a:bodyPr/>
          <a:lstStyle/>
          <a:p>
            <a:r>
              <a:rPr lang="it-IT" dirty="0"/>
              <a:t>Steel02</a:t>
            </a:r>
            <a:endParaRPr lang="en-GB" b="0" i="1" dirty="0"/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0DD013B7-7AFE-48CC-8254-97055A1E4CC5}"/>
              </a:ext>
            </a:extLst>
          </p:cNvPr>
          <p:cNvGrpSpPr/>
          <p:nvPr/>
        </p:nvGrpSpPr>
        <p:grpSpPr>
          <a:xfrm>
            <a:off x="1180026" y="1240777"/>
            <a:ext cx="5966017" cy="3617012"/>
            <a:chOff x="3893008" y="736"/>
            <a:chExt cx="4861123" cy="2947149"/>
          </a:xfrm>
        </p:grpSpPr>
        <p:sp>
          <p:nvSpPr>
            <p:cNvPr id="44" name="TextBox 33">
              <a:extLst>
                <a:ext uri="{FF2B5EF4-FFF2-40B4-BE49-F238E27FC236}">
                  <a16:creationId xmlns:a16="http://schemas.microsoft.com/office/drawing/2014/main" id="{9BA13ACA-B47B-40D1-92D5-D17B232E2FC8}"/>
                </a:ext>
              </a:extLst>
            </p:cNvPr>
            <p:cNvSpPr txBox="1"/>
            <p:nvPr/>
          </p:nvSpPr>
          <p:spPr>
            <a:xfrm>
              <a:off x="7435488" y="1418246"/>
              <a:ext cx="1318643" cy="21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 or deformation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101" name="Gruppo 100">
              <a:extLst>
                <a:ext uri="{FF2B5EF4-FFF2-40B4-BE49-F238E27FC236}">
                  <a16:creationId xmlns:a16="http://schemas.microsoft.com/office/drawing/2014/main" id="{18441EFB-0FDC-4539-99A3-CEBB85433979}"/>
                </a:ext>
              </a:extLst>
            </p:cNvPr>
            <p:cNvGrpSpPr/>
            <p:nvPr/>
          </p:nvGrpSpPr>
          <p:grpSpPr>
            <a:xfrm>
              <a:off x="3893008" y="736"/>
              <a:ext cx="4023415" cy="2947149"/>
              <a:chOff x="3893008" y="736"/>
              <a:chExt cx="4023415" cy="2947149"/>
            </a:xfrm>
          </p:grpSpPr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1C63AEBE-4D0E-43E4-ABD2-DDED52035321}"/>
                  </a:ext>
                </a:extLst>
              </p:cNvPr>
              <p:cNvCxnSpPr>
                <a:cxnSpLocks/>
                <a:endCxn id="10" idx="2"/>
              </p:cNvCxnSpPr>
              <p:nvPr/>
            </p:nvCxnSpPr>
            <p:spPr>
              <a:xfrm>
                <a:off x="5887514" y="816168"/>
                <a:ext cx="528691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>
                <a:extLst>
                  <a:ext uri="{FF2B5EF4-FFF2-40B4-BE49-F238E27FC236}">
                    <a16:creationId xmlns:a16="http://schemas.microsoft.com/office/drawing/2014/main" id="{25A0DA28-D5D1-493E-A29F-51E1A24CA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48130" y="2016816"/>
                <a:ext cx="539384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26">
                <a:extLst>
                  <a:ext uri="{FF2B5EF4-FFF2-40B4-BE49-F238E27FC236}">
                    <a16:creationId xmlns:a16="http://schemas.microsoft.com/office/drawing/2014/main" id="{232092EA-8CF7-47BB-8601-F090674FFB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135207"/>
                <a:ext cx="0" cy="2812678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27">
                <a:extLst>
                  <a:ext uri="{FF2B5EF4-FFF2-40B4-BE49-F238E27FC236}">
                    <a16:creationId xmlns:a16="http://schemas.microsoft.com/office/drawing/2014/main" id="{77A667E4-01F8-4CE9-BDE1-1A7C291A22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08" y="1398818"/>
                <a:ext cx="4023415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nettore diritto 84">
                <a:extLst>
                  <a:ext uri="{FF2B5EF4-FFF2-40B4-BE49-F238E27FC236}">
                    <a16:creationId xmlns:a16="http://schemas.microsoft.com/office/drawing/2014/main" id="{3032F6DA-8C4D-41A1-8A7E-B61C31B3732C}"/>
                  </a:ext>
                </a:extLst>
              </p:cNvPr>
              <p:cNvCxnSpPr>
                <a:cxnSpLocks/>
                <a:stCxn id="10" idx="2"/>
              </p:cNvCxnSpPr>
              <p:nvPr/>
            </p:nvCxnSpPr>
            <p:spPr>
              <a:xfrm flipV="1">
                <a:off x="6416205" y="563436"/>
                <a:ext cx="1429891" cy="252732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99" name="TextBox 33">
                <a:extLst>
                  <a:ext uri="{FF2B5EF4-FFF2-40B4-BE49-F238E27FC236}">
                    <a16:creationId xmlns:a16="http://schemas.microsoft.com/office/drawing/2014/main" id="{4FAB7D44-1837-4A92-8811-CBCD04C014B2}"/>
                  </a:ext>
                </a:extLst>
              </p:cNvPr>
              <p:cNvSpPr txBox="1"/>
              <p:nvPr/>
            </p:nvSpPr>
            <p:spPr>
              <a:xfrm rot="16200000">
                <a:off x="5308444" y="328904"/>
                <a:ext cx="869496" cy="213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 or force</a:t>
                </a:r>
                <a:endParaRPr lang="en-US" i="1" dirty="0">
                  <a:latin typeface="+mj-lt"/>
                </a:endParaRPr>
              </a:p>
            </p:txBody>
          </p:sp>
          <p:cxnSp>
            <p:nvCxnSpPr>
              <p:cNvPr id="82" name="Connettore 2 81">
                <a:extLst>
                  <a:ext uri="{FF2B5EF4-FFF2-40B4-BE49-F238E27FC236}">
                    <a16:creationId xmlns:a16="http://schemas.microsoft.com/office/drawing/2014/main" id="{0C085A43-B602-4763-9D56-E1C57231967B}"/>
                  </a:ext>
                </a:extLst>
              </p:cNvPr>
              <p:cNvCxnSpPr>
                <a:cxnSpLocks/>
                <a:stCxn id="10" idx="0"/>
              </p:cNvCxnSpPr>
              <p:nvPr/>
            </p:nvCxnSpPr>
            <p:spPr>
              <a:xfrm flipH="1">
                <a:off x="5887515" y="1085212"/>
                <a:ext cx="143227" cy="333035"/>
              </a:xfrm>
              <a:prstGeom prst="straightConnector1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sp>
        <p:nvSpPr>
          <p:cNvPr id="104" name="TextBox 33">
            <a:extLst>
              <a:ext uri="{FF2B5EF4-FFF2-40B4-BE49-F238E27FC236}">
                <a16:creationId xmlns:a16="http://schemas.microsoft.com/office/drawing/2014/main" id="{79D1E21F-253E-4A3B-8911-3345866DDE6E}"/>
              </a:ext>
            </a:extLst>
          </p:cNvPr>
          <p:cNvSpPr txBox="1"/>
          <p:nvPr/>
        </p:nvSpPr>
        <p:spPr>
          <a:xfrm>
            <a:off x="3631121" y="3533889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Fy</a:t>
            </a:r>
            <a:endParaRPr lang="en-US" b="1" dirty="0">
              <a:latin typeface="+mj-lt"/>
            </a:endParaRP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0CCC43E3-E4F6-4A6D-9945-36D0BC2FB440}"/>
              </a:ext>
            </a:extLst>
          </p:cNvPr>
          <p:cNvSpPr txBox="1"/>
          <p:nvPr/>
        </p:nvSpPr>
        <p:spPr>
          <a:xfrm>
            <a:off x="3937651" y="3540569"/>
            <a:ext cx="335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[yield strength]</a:t>
            </a:r>
            <a:endParaRPr lang="en-GB" sz="1100" i="1" dirty="0"/>
          </a:p>
        </p:txBody>
      </p:sp>
      <p:grpSp>
        <p:nvGrpSpPr>
          <p:cNvPr id="38" name="Gruppo 37">
            <a:extLst>
              <a:ext uri="{FF2B5EF4-FFF2-40B4-BE49-F238E27FC236}">
                <a16:creationId xmlns:a16="http://schemas.microsoft.com/office/drawing/2014/main" id="{03784097-A064-45E1-8E81-43BF2DED2F8F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42" name="Rectangle 17">
              <a:extLst>
                <a:ext uri="{FF2B5EF4-FFF2-40B4-BE49-F238E27FC236}">
                  <a16:creationId xmlns:a16="http://schemas.microsoft.com/office/drawing/2014/main" id="{F6C61FE4-AD27-47EE-8BF2-B15F4CCFB90B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43" name="Triangolo isoscele 42">
              <a:extLst>
                <a:ext uri="{FF2B5EF4-FFF2-40B4-BE49-F238E27FC236}">
                  <a16:creationId xmlns:a16="http://schemas.microsoft.com/office/drawing/2014/main" id="{5ACA1529-F179-4AF8-BA23-592B6B92B447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45" name="Triangolo isoscele 44">
              <a:extLst>
                <a:ext uri="{FF2B5EF4-FFF2-40B4-BE49-F238E27FC236}">
                  <a16:creationId xmlns:a16="http://schemas.microsoft.com/office/drawing/2014/main" id="{49E5D9FF-1A3D-4CC1-9B10-59764F31F9C8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cxnSp>
        <p:nvCxnSpPr>
          <p:cNvPr id="62" name="Connettore 2 61">
            <a:extLst>
              <a:ext uri="{FF2B5EF4-FFF2-40B4-BE49-F238E27FC236}">
                <a16:creationId xmlns:a16="http://schemas.microsoft.com/office/drawing/2014/main" id="{7E4575E4-80C8-4F34-8970-F8C42B75D7DA}"/>
              </a:ext>
            </a:extLst>
          </p:cNvPr>
          <p:cNvCxnSpPr>
            <a:cxnSpLocks/>
            <a:endCxn id="48" idx="0"/>
          </p:cNvCxnSpPr>
          <p:nvPr/>
        </p:nvCxnSpPr>
        <p:spPr>
          <a:xfrm flipH="1">
            <a:off x="3443530" y="2968908"/>
            <a:ext cx="187592" cy="415992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3" name="Connettore diritto 62">
            <a:extLst>
              <a:ext uri="{FF2B5EF4-FFF2-40B4-BE49-F238E27FC236}">
                <a16:creationId xmlns:a16="http://schemas.microsoft.com/office/drawing/2014/main" id="{6D0564F4-881D-47C0-921F-D1CA1F373895}"/>
              </a:ext>
            </a:extLst>
          </p:cNvPr>
          <p:cNvCxnSpPr>
            <a:cxnSpLocks/>
            <a:endCxn id="48" idx="2"/>
          </p:cNvCxnSpPr>
          <p:nvPr/>
        </p:nvCxnSpPr>
        <p:spPr>
          <a:xfrm flipV="1">
            <a:off x="1226792" y="3715095"/>
            <a:ext cx="1743663" cy="30228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68" name="TextBox 33">
            <a:extLst>
              <a:ext uri="{FF2B5EF4-FFF2-40B4-BE49-F238E27FC236}">
                <a16:creationId xmlns:a16="http://schemas.microsoft.com/office/drawing/2014/main" id="{776A2C2E-5820-4522-A532-677B25CFE494}"/>
              </a:ext>
            </a:extLst>
          </p:cNvPr>
          <p:cNvSpPr txBox="1"/>
          <p:nvPr/>
        </p:nvSpPr>
        <p:spPr>
          <a:xfrm>
            <a:off x="3581547" y="1979646"/>
            <a:ext cx="40799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Fy</a:t>
            </a:r>
            <a:endParaRPr lang="en-US" b="1" dirty="0">
              <a:latin typeface="+mj-lt"/>
            </a:endParaRPr>
          </a:p>
        </p:txBody>
      </p:sp>
      <p:sp>
        <p:nvSpPr>
          <p:cNvPr id="76" name="TextBox 33">
            <a:extLst>
              <a:ext uri="{FF2B5EF4-FFF2-40B4-BE49-F238E27FC236}">
                <a16:creationId xmlns:a16="http://schemas.microsoft.com/office/drawing/2014/main" id="{46EB3504-7DE5-42AD-883F-F77AE170C0B4}"/>
              </a:ext>
            </a:extLst>
          </p:cNvPr>
          <p:cNvSpPr txBox="1"/>
          <p:nvPr/>
        </p:nvSpPr>
        <p:spPr>
          <a:xfrm>
            <a:off x="2879640" y="4525779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</a:t>
            </a:r>
            <a:endParaRPr lang="en-US" b="1" dirty="0">
              <a:latin typeface="+mj-lt"/>
            </a:endParaRPr>
          </a:p>
        </p:txBody>
      </p:sp>
      <p:sp>
        <p:nvSpPr>
          <p:cNvPr id="78" name="TextBox 33">
            <a:extLst>
              <a:ext uri="{FF2B5EF4-FFF2-40B4-BE49-F238E27FC236}">
                <a16:creationId xmlns:a16="http://schemas.microsoft.com/office/drawing/2014/main" id="{9F3F324D-CC7D-420B-AEAD-B88B051F4DD2}"/>
              </a:ext>
            </a:extLst>
          </p:cNvPr>
          <p:cNvSpPr txBox="1"/>
          <p:nvPr/>
        </p:nvSpPr>
        <p:spPr>
          <a:xfrm>
            <a:off x="4253939" y="1514290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</a:t>
            </a:r>
            <a:endParaRPr lang="en-US" b="1" dirty="0">
              <a:latin typeface="+mj-lt"/>
            </a:endParaRPr>
          </a:p>
        </p:txBody>
      </p:sp>
      <p:sp>
        <p:nvSpPr>
          <p:cNvPr id="79" name="TextBox 33">
            <a:extLst>
              <a:ext uri="{FF2B5EF4-FFF2-40B4-BE49-F238E27FC236}">
                <a16:creationId xmlns:a16="http://schemas.microsoft.com/office/drawing/2014/main" id="{0B88047E-662B-48E7-8B83-D89187F81103}"/>
              </a:ext>
            </a:extLst>
          </p:cNvPr>
          <p:cNvSpPr txBox="1"/>
          <p:nvPr/>
        </p:nvSpPr>
        <p:spPr>
          <a:xfrm>
            <a:off x="6350531" y="1886026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b*E</a:t>
            </a:r>
            <a:endParaRPr lang="en-US" b="1" dirty="0">
              <a:latin typeface="+mj-lt"/>
            </a:endParaRPr>
          </a:p>
        </p:txBody>
      </p:sp>
      <p:sp>
        <p:nvSpPr>
          <p:cNvPr id="86" name="TextBox 33">
            <a:extLst>
              <a:ext uri="{FF2B5EF4-FFF2-40B4-BE49-F238E27FC236}">
                <a16:creationId xmlns:a16="http://schemas.microsoft.com/office/drawing/2014/main" id="{E77A8814-7ED8-4244-8C68-B13963C9333D}"/>
              </a:ext>
            </a:extLst>
          </p:cNvPr>
          <p:cNvSpPr txBox="1"/>
          <p:nvPr/>
        </p:nvSpPr>
        <p:spPr>
          <a:xfrm>
            <a:off x="507477" y="3757740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b*E</a:t>
            </a:r>
            <a:endParaRPr lang="en-US" b="1" dirty="0">
              <a:latin typeface="+mj-lt"/>
            </a:endParaRPr>
          </a:p>
        </p:txBody>
      </p:sp>
      <p:sp>
        <p:nvSpPr>
          <p:cNvPr id="91" name="CasellaDiTesto 90">
            <a:extLst>
              <a:ext uri="{FF2B5EF4-FFF2-40B4-BE49-F238E27FC236}">
                <a16:creationId xmlns:a16="http://schemas.microsoft.com/office/drawing/2014/main" id="{EAEC1735-A43C-4C87-A38F-20FCD5844662}"/>
              </a:ext>
            </a:extLst>
          </p:cNvPr>
          <p:cNvSpPr txBox="1"/>
          <p:nvPr/>
        </p:nvSpPr>
        <p:spPr>
          <a:xfrm>
            <a:off x="4678024" y="2202418"/>
            <a:ext cx="494823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KINEMATIC HARDENING </a:t>
            </a:r>
          </a:p>
        </p:txBody>
      </p:sp>
      <p:sp>
        <p:nvSpPr>
          <p:cNvPr id="94" name="CasellaDiTesto 93">
            <a:extLst>
              <a:ext uri="{FF2B5EF4-FFF2-40B4-BE49-F238E27FC236}">
                <a16:creationId xmlns:a16="http://schemas.microsoft.com/office/drawing/2014/main" id="{BFBA139F-261E-4C65-A090-2E766556D56B}"/>
              </a:ext>
            </a:extLst>
          </p:cNvPr>
          <p:cNvSpPr txBox="1"/>
          <p:nvPr/>
        </p:nvSpPr>
        <p:spPr>
          <a:xfrm>
            <a:off x="149959" y="3510511"/>
            <a:ext cx="184394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[strain-hardening ratio]</a:t>
            </a:r>
          </a:p>
        </p:txBody>
      </p:sp>
      <p:sp>
        <p:nvSpPr>
          <p:cNvPr id="95" name="CasellaDiTesto 94">
            <a:extLst>
              <a:ext uri="{FF2B5EF4-FFF2-40B4-BE49-F238E27FC236}">
                <a16:creationId xmlns:a16="http://schemas.microsoft.com/office/drawing/2014/main" id="{3D63730E-6BB7-4025-85F6-A7BC918267BE}"/>
              </a:ext>
            </a:extLst>
          </p:cNvPr>
          <p:cNvSpPr txBox="1"/>
          <p:nvPr/>
        </p:nvSpPr>
        <p:spPr>
          <a:xfrm>
            <a:off x="4854510" y="955283"/>
            <a:ext cx="339414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optional isotropic hardening described by a non-linear evolution equation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7C1120DF-C6B6-4695-A3AF-862DBB32ABA8}"/>
              </a:ext>
            </a:extLst>
          </p:cNvPr>
          <p:cNvSpPr txBox="1"/>
          <p:nvPr/>
        </p:nvSpPr>
        <p:spPr>
          <a:xfrm>
            <a:off x="301240" y="577829"/>
            <a:ext cx="94474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Steel02 $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Fy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$E $b $R0 $cR1 $cR2 &lt;$a1 $a2 $a3 $a4 $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sigInit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&gt;</a:t>
            </a:r>
            <a:endParaRPr lang="it-IT" sz="1600" dirty="0">
              <a:latin typeface="+mj-lt"/>
            </a:endParaRPr>
          </a:p>
        </p:txBody>
      </p:sp>
      <p:sp>
        <p:nvSpPr>
          <p:cNvPr id="10" name="Figura a mano libera: forma 9">
            <a:extLst>
              <a:ext uri="{FF2B5EF4-FFF2-40B4-BE49-F238E27FC236}">
                <a16:creationId xmlns:a16="http://schemas.microsoft.com/office/drawing/2014/main" id="{7D3BE20D-42CD-4A91-A855-DFF192C2EF55}"/>
              </a:ext>
            </a:extLst>
          </p:cNvPr>
          <p:cNvSpPr/>
          <p:nvPr/>
        </p:nvSpPr>
        <p:spPr>
          <a:xfrm>
            <a:off x="3803650" y="2241550"/>
            <a:ext cx="473075" cy="330195"/>
          </a:xfrm>
          <a:custGeom>
            <a:avLst/>
            <a:gdLst>
              <a:gd name="connsiteX0" fmla="*/ 0 w 457200"/>
              <a:gd name="connsiteY0" fmla="*/ 314325 h 314325"/>
              <a:gd name="connsiteX1" fmla="*/ 142875 w 457200"/>
              <a:gd name="connsiteY1" fmla="*/ 139700 h 314325"/>
              <a:gd name="connsiteX2" fmla="*/ 457200 w 457200"/>
              <a:gd name="connsiteY2" fmla="*/ 0 h 314325"/>
              <a:gd name="connsiteX0" fmla="*/ 0 w 457200"/>
              <a:gd name="connsiteY0" fmla="*/ 314325 h 314325"/>
              <a:gd name="connsiteX1" fmla="*/ 190500 w 457200"/>
              <a:gd name="connsiteY1" fmla="*/ 114300 h 314325"/>
              <a:gd name="connsiteX2" fmla="*/ 457200 w 457200"/>
              <a:gd name="connsiteY2" fmla="*/ 0 h 314325"/>
              <a:gd name="connsiteX0" fmla="*/ 0 w 457200"/>
              <a:gd name="connsiteY0" fmla="*/ 314325 h 314325"/>
              <a:gd name="connsiteX1" fmla="*/ 190500 w 457200"/>
              <a:gd name="connsiteY1" fmla="*/ 92075 h 314325"/>
              <a:gd name="connsiteX2" fmla="*/ 457200 w 457200"/>
              <a:gd name="connsiteY2" fmla="*/ 0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314325">
                <a:moveTo>
                  <a:pt x="0" y="314325"/>
                </a:moveTo>
                <a:cubicBezTo>
                  <a:pt x="33337" y="253206"/>
                  <a:pt x="114300" y="144462"/>
                  <a:pt x="190500" y="92075"/>
                </a:cubicBezTo>
                <a:cubicBezTo>
                  <a:pt x="266700" y="39688"/>
                  <a:pt x="403225" y="20637"/>
                  <a:pt x="45720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48" name="Figura a mano libera: forma 47">
            <a:extLst>
              <a:ext uri="{FF2B5EF4-FFF2-40B4-BE49-F238E27FC236}">
                <a16:creationId xmlns:a16="http://schemas.microsoft.com/office/drawing/2014/main" id="{D0BAABDC-362D-40F8-B1B6-2B27342D9A1E}"/>
              </a:ext>
            </a:extLst>
          </p:cNvPr>
          <p:cNvSpPr/>
          <p:nvPr/>
        </p:nvSpPr>
        <p:spPr>
          <a:xfrm rot="10800000">
            <a:off x="2970455" y="3384900"/>
            <a:ext cx="473075" cy="330195"/>
          </a:xfrm>
          <a:custGeom>
            <a:avLst/>
            <a:gdLst>
              <a:gd name="connsiteX0" fmla="*/ 0 w 457200"/>
              <a:gd name="connsiteY0" fmla="*/ 314325 h 314325"/>
              <a:gd name="connsiteX1" fmla="*/ 142875 w 457200"/>
              <a:gd name="connsiteY1" fmla="*/ 139700 h 314325"/>
              <a:gd name="connsiteX2" fmla="*/ 457200 w 457200"/>
              <a:gd name="connsiteY2" fmla="*/ 0 h 314325"/>
              <a:gd name="connsiteX0" fmla="*/ 0 w 457200"/>
              <a:gd name="connsiteY0" fmla="*/ 314325 h 314325"/>
              <a:gd name="connsiteX1" fmla="*/ 190500 w 457200"/>
              <a:gd name="connsiteY1" fmla="*/ 114300 h 314325"/>
              <a:gd name="connsiteX2" fmla="*/ 457200 w 457200"/>
              <a:gd name="connsiteY2" fmla="*/ 0 h 314325"/>
              <a:gd name="connsiteX0" fmla="*/ 0 w 457200"/>
              <a:gd name="connsiteY0" fmla="*/ 314325 h 314325"/>
              <a:gd name="connsiteX1" fmla="*/ 190500 w 457200"/>
              <a:gd name="connsiteY1" fmla="*/ 92075 h 314325"/>
              <a:gd name="connsiteX2" fmla="*/ 457200 w 457200"/>
              <a:gd name="connsiteY2" fmla="*/ 0 h 314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7200" h="314325">
                <a:moveTo>
                  <a:pt x="0" y="314325"/>
                </a:moveTo>
                <a:cubicBezTo>
                  <a:pt x="33337" y="253206"/>
                  <a:pt x="114300" y="144462"/>
                  <a:pt x="190500" y="92075"/>
                </a:cubicBezTo>
                <a:cubicBezTo>
                  <a:pt x="266700" y="39688"/>
                  <a:pt x="403225" y="20637"/>
                  <a:pt x="457200" y="0"/>
                </a:cubicBezTo>
              </a:path>
            </a:pathLst>
          </a:cu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n>
                <a:solidFill>
                  <a:sysClr val="windowText" lastClr="000000"/>
                </a:solidFill>
              </a:ln>
            </a:endParaRPr>
          </a:p>
        </p:txBody>
      </p:sp>
      <p:sp>
        <p:nvSpPr>
          <p:cNvPr id="54" name="TextBox 33">
            <a:extLst>
              <a:ext uri="{FF2B5EF4-FFF2-40B4-BE49-F238E27FC236}">
                <a16:creationId xmlns:a16="http://schemas.microsoft.com/office/drawing/2014/main" id="{1F2FFF03-6152-46A9-9447-1DF8D2869473}"/>
              </a:ext>
            </a:extLst>
          </p:cNvPr>
          <p:cNvSpPr txBox="1"/>
          <p:nvPr/>
        </p:nvSpPr>
        <p:spPr>
          <a:xfrm>
            <a:off x="5556011" y="3564015"/>
            <a:ext cx="1618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9900"/>
                </a:solidFill>
                <a:latin typeface="+mj-lt"/>
              </a:rPr>
              <a:t>R0 = 10 ÷ 20</a:t>
            </a:r>
          </a:p>
        </p:txBody>
      </p:sp>
      <p:sp>
        <p:nvSpPr>
          <p:cNvPr id="55" name="TextBox 33">
            <a:extLst>
              <a:ext uri="{FF2B5EF4-FFF2-40B4-BE49-F238E27FC236}">
                <a16:creationId xmlns:a16="http://schemas.microsoft.com/office/drawing/2014/main" id="{0418E67C-A6BC-4282-ACD3-183DA30A6BEA}"/>
              </a:ext>
            </a:extLst>
          </p:cNvPr>
          <p:cNvSpPr txBox="1"/>
          <p:nvPr/>
        </p:nvSpPr>
        <p:spPr>
          <a:xfrm>
            <a:off x="5556011" y="3787145"/>
            <a:ext cx="1618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9900"/>
                </a:solidFill>
                <a:latin typeface="+mj-lt"/>
              </a:rPr>
              <a:t>cR1 = 0.925</a:t>
            </a:r>
          </a:p>
        </p:txBody>
      </p:sp>
      <p:sp>
        <p:nvSpPr>
          <p:cNvPr id="56" name="TextBox 33">
            <a:extLst>
              <a:ext uri="{FF2B5EF4-FFF2-40B4-BE49-F238E27FC236}">
                <a16:creationId xmlns:a16="http://schemas.microsoft.com/office/drawing/2014/main" id="{AE542BF0-FAE5-4981-8EDA-00A8400D5573}"/>
              </a:ext>
            </a:extLst>
          </p:cNvPr>
          <p:cNvSpPr txBox="1"/>
          <p:nvPr/>
        </p:nvSpPr>
        <p:spPr>
          <a:xfrm>
            <a:off x="5556011" y="4024187"/>
            <a:ext cx="1618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9900"/>
                </a:solidFill>
                <a:latin typeface="+mj-lt"/>
              </a:rPr>
              <a:t>cR2 = 0.15</a:t>
            </a:r>
          </a:p>
        </p:txBody>
      </p:sp>
      <p:sp>
        <p:nvSpPr>
          <p:cNvPr id="59" name="CasellaDiTesto 58">
            <a:extLst>
              <a:ext uri="{FF2B5EF4-FFF2-40B4-BE49-F238E27FC236}">
                <a16:creationId xmlns:a16="http://schemas.microsoft.com/office/drawing/2014/main" id="{771C392F-7A15-44FC-A9A8-41310CF8B570}"/>
              </a:ext>
            </a:extLst>
          </p:cNvPr>
          <p:cNvSpPr txBox="1"/>
          <p:nvPr/>
        </p:nvSpPr>
        <p:spPr>
          <a:xfrm>
            <a:off x="4000864" y="4359528"/>
            <a:ext cx="30305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parameters to control the transition from elastic to plastic branches</a:t>
            </a:r>
          </a:p>
        </p:txBody>
      </p:sp>
    </p:spTree>
    <p:extLst>
      <p:ext uri="{BB962C8B-B14F-4D97-AF65-F5344CB8AC3E}">
        <p14:creationId xmlns:p14="http://schemas.microsoft.com/office/powerpoint/2010/main" val="10881292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magine 14">
            <a:extLst>
              <a:ext uri="{FF2B5EF4-FFF2-40B4-BE49-F238E27FC236}">
                <a16:creationId xmlns:a16="http://schemas.microsoft.com/office/drawing/2014/main" id="{4AFFDF9F-41B0-40BB-AC45-A00F885CD29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36308" y="398522"/>
            <a:ext cx="4399959" cy="3683686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Steel02</a:t>
            </a:r>
            <a:endParaRPr lang="en-GB" b="0" i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A03A169-8159-4829-8D2D-17C91F8FF0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0464" y="659714"/>
            <a:ext cx="3939972" cy="4194015"/>
          </a:xfrm>
          <a:prstGeom prst="rect">
            <a:avLst/>
          </a:prstGeom>
        </p:spPr>
      </p:pic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D1BA1EFC-3B05-46DA-A95B-326630593804}"/>
              </a:ext>
            </a:extLst>
          </p:cNvPr>
          <p:cNvSpPr txBox="1"/>
          <p:nvPr/>
        </p:nvSpPr>
        <p:spPr>
          <a:xfrm>
            <a:off x="4346510" y="4165591"/>
            <a:ext cx="2746440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optional isotropic hardening described by a non-linear evolution equation</a:t>
            </a:r>
          </a:p>
        </p:txBody>
      </p:sp>
    </p:spTree>
    <p:extLst>
      <p:ext uri="{BB962C8B-B14F-4D97-AF65-F5344CB8AC3E}">
        <p14:creationId xmlns:p14="http://schemas.microsoft.com/office/powerpoint/2010/main" val="3896476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9" name="Connettore diritto 108">
            <a:extLst>
              <a:ext uri="{FF2B5EF4-FFF2-40B4-BE49-F238E27FC236}">
                <a16:creationId xmlns:a16="http://schemas.microsoft.com/office/drawing/2014/main" id="{06C47B07-2C8C-496C-B319-2E493CC26149}"/>
              </a:ext>
            </a:extLst>
          </p:cNvPr>
          <p:cNvCxnSpPr>
            <a:cxnSpLocks/>
          </p:cNvCxnSpPr>
          <p:nvPr/>
        </p:nvCxnSpPr>
        <p:spPr>
          <a:xfrm flipH="1">
            <a:off x="3641044" y="1375177"/>
            <a:ext cx="745582" cy="1715492"/>
          </a:xfrm>
          <a:prstGeom prst="line">
            <a:avLst/>
          </a:prstGeom>
          <a:ln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Connettore diritto 102">
            <a:extLst>
              <a:ext uri="{FF2B5EF4-FFF2-40B4-BE49-F238E27FC236}">
                <a16:creationId xmlns:a16="http://schemas.microsoft.com/office/drawing/2014/main" id="{516212B3-9EE0-4F23-8403-25C70DB335BC}"/>
              </a:ext>
            </a:extLst>
          </p:cNvPr>
          <p:cNvCxnSpPr>
            <a:cxnSpLocks/>
          </p:cNvCxnSpPr>
          <p:nvPr/>
        </p:nvCxnSpPr>
        <p:spPr>
          <a:xfrm flipH="1">
            <a:off x="4165323" y="1825918"/>
            <a:ext cx="1701853" cy="2252870"/>
          </a:xfrm>
          <a:prstGeom prst="line">
            <a:avLst/>
          </a:prstGeom>
          <a:ln>
            <a:solidFill>
              <a:srgbClr val="1CADE4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Straight Connector 56">
            <a:extLst>
              <a:ext uri="{FF2B5EF4-FFF2-40B4-BE49-F238E27FC236}">
                <a16:creationId xmlns:a16="http://schemas.microsoft.com/office/drawing/2014/main" id="{F7ACA76A-70B5-4D97-B543-247C675C73D5}"/>
              </a:ext>
            </a:extLst>
          </p:cNvPr>
          <p:cNvCxnSpPr>
            <a:cxnSpLocks/>
          </p:cNvCxnSpPr>
          <p:nvPr/>
        </p:nvCxnSpPr>
        <p:spPr>
          <a:xfrm>
            <a:off x="1233821" y="3104030"/>
            <a:ext cx="0" cy="1475337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56">
            <a:extLst>
              <a:ext uri="{FF2B5EF4-FFF2-40B4-BE49-F238E27FC236}">
                <a16:creationId xmlns:a16="http://schemas.microsoft.com/office/drawing/2014/main" id="{9BE5AF14-E694-4932-82FE-9FD4398FCC0A}"/>
              </a:ext>
            </a:extLst>
          </p:cNvPr>
          <p:cNvCxnSpPr>
            <a:cxnSpLocks/>
          </p:cNvCxnSpPr>
          <p:nvPr/>
        </p:nvCxnSpPr>
        <p:spPr>
          <a:xfrm>
            <a:off x="1233821" y="4579367"/>
            <a:ext cx="2397300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56">
            <a:extLst>
              <a:ext uri="{FF2B5EF4-FFF2-40B4-BE49-F238E27FC236}">
                <a16:creationId xmlns:a16="http://schemas.microsoft.com/office/drawing/2014/main" id="{D22BD37D-81BC-45C2-93C5-C20798CAEFF3}"/>
              </a:ext>
            </a:extLst>
          </p:cNvPr>
          <p:cNvCxnSpPr>
            <a:cxnSpLocks/>
          </p:cNvCxnSpPr>
          <p:nvPr/>
        </p:nvCxnSpPr>
        <p:spPr>
          <a:xfrm>
            <a:off x="2443168" y="3104030"/>
            <a:ext cx="0" cy="1230019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56">
            <a:extLst>
              <a:ext uri="{FF2B5EF4-FFF2-40B4-BE49-F238E27FC236}">
                <a16:creationId xmlns:a16="http://schemas.microsoft.com/office/drawing/2014/main" id="{56263FFB-DE10-48EE-A18C-2EC3DAF02175}"/>
              </a:ext>
            </a:extLst>
          </p:cNvPr>
          <p:cNvCxnSpPr>
            <a:cxnSpLocks/>
          </p:cNvCxnSpPr>
          <p:nvPr/>
        </p:nvCxnSpPr>
        <p:spPr>
          <a:xfrm>
            <a:off x="3325502" y="3104030"/>
            <a:ext cx="0" cy="672572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56">
            <a:extLst>
              <a:ext uri="{FF2B5EF4-FFF2-40B4-BE49-F238E27FC236}">
                <a16:creationId xmlns:a16="http://schemas.microsoft.com/office/drawing/2014/main" id="{D6C9B6A8-F307-481C-A28B-8E3FB8F6C0C5}"/>
              </a:ext>
            </a:extLst>
          </p:cNvPr>
          <p:cNvCxnSpPr>
            <a:cxnSpLocks/>
          </p:cNvCxnSpPr>
          <p:nvPr/>
        </p:nvCxnSpPr>
        <p:spPr>
          <a:xfrm>
            <a:off x="3923516" y="2448620"/>
            <a:ext cx="0" cy="65541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56">
            <a:extLst>
              <a:ext uri="{FF2B5EF4-FFF2-40B4-BE49-F238E27FC236}">
                <a16:creationId xmlns:a16="http://schemas.microsoft.com/office/drawing/2014/main" id="{FBF4BE13-4DD8-4E92-9A71-D1BCD16A8D64}"/>
              </a:ext>
            </a:extLst>
          </p:cNvPr>
          <p:cNvCxnSpPr>
            <a:cxnSpLocks/>
          </p:cNvCxnSpPr>
          <p:nvPr/>
        </p:nvCxnSpPr>
        <p:spPr>
          <a:xfrm>
            <a:off x="3631121" y="1937147"/>
            <a:ext cx="940879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56">
            <a:extLst>
              <a:ext uri="{FF2B5EF4-FFF2-40B4-BE49-F238E27FC236}">
                <a16:creationId xmlns:a16="http://schemas.microsoft.com/office/drawing/2014/main" id="{05C91395-6EC7-41E8-A082-C80615B7D3D7}"/>
              </a:ext>
            </a:extLst>
          </p:cNvPr>
          <p:cNvCxnSpPr>
            <a:cxnSpLocks/>
          </p:cNvCxnSpPr>
          <p:nvPr/>
        </p:nvCxnSpPr>
        <p:spPr>
          <a:xfrm>
            <a:off x="4572000" y="1938687"/>
            <a:ext cx="0" cy="1165343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56">
            <a:extLst>
              <a:ext uri="{FF2B5EF4-FFF2-40B4-BE49-F238E27FC236}">
                <a16:creationId xmlns:a16="http://schemas.microsoft.com/office/drawing/2014/main" id="{FF5C8882-BEE8-481C-97D7-DFB7E7107DE0}"/>
              </a:ext>
            </a:extLst>
          </p:cNvPr>
          <p:cNvCxnSpPr>
            <a:cxnSpLocks/>
          </p:cNvCxnSpPr>
          <p:nvPr/>
        </p:nvCxnSpPr>
        <p:spPr>
          <a:xfrm>
            <a:off x="3634445" y="1793507"/>
            <a:ext cx="2241178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56">
            <a:extLst>
              <a:ext uri="{FF2B5EF4-FFF2-40B4-BE49-F238E27FC236}">
                <a16:creationId xmlns:a16="http://schemas.microsoft.com/office/drawing/2014/main" id="{FD164255-53F6-4E24-AB40-7E5B2A776B0F}"/>
              </a:ext>
            </a:extLst>
          </p:cNvPr>
          <p:cNvCxnSpPr>
            <a:cxnSpLocks/>
          </p:cNvCxnSpPr>
          <p:nvPr/>
        </p:nvCxnSpPr>
        <p:spPr>
          <a:xfrm>
            <a:off x="5872299" y="1793507"/>
            <a:ext cx="0" cy="1300031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Hysteretic</a:t>
            </a:r>
            <a:endParaRPr lang="en-GB" b="0" i="1" dirty="0"/>
          </a:p>
        </p:txBody>
      </p:sp>
      <p:grpSp>
        <p:nvGrpSpPr>
          <p:cNvPr id="20" name="Gruppo 19">
            <a:extLst>
              <a:ext uri="{FF2B5EF4-FFF2-40B4-BE49-F238E27FC236}">
                <a16:creationId xmlns:a16="http://schemas.microsoft.com/office/drawing/2014/main" id="{B8447433-ABDB-4B06-BB5D-EBB5A051B14B}"/>
              </a:ext>
            </a:extLst>
          </p:cNvPr>
          <p:cNvGrpSpPr/>
          <p:nvPr/>
        </p:nvGrpSpPr>
        <p:grpSpPr>
          <a:xfrm>
            <a:off x="-259841" y="571182"/>
            <a:ext cx="9156660" cy="591421"/>
            <a:chOff x="-151282" y="4160946"/>
            <a:chExt cx="5400349" cy="348804"/>
          </a:xfrm>
        </p:grpSpPr>
        <p:sp>
          <p:nvSpPr>
            <p:cNvPr id="21" name="Rectangle 17">
              <a:extLst>
                <a:ext uri="{FF2B5EF4-FFF2-40B4-BE49-F238E27FC236}">
                  <a16:creationId xmlns:a16="http://schemas.microsoft.com/office/drawing/2014/main" id="{B03F7D0E-8C5E-4133-8456-66FEBDC8C528}"/>
                </a:ext>
              </a:extLst>
            </p:cNvPr>
            <p:cNvSpPr/>
            <p:nvPr/>
          </p:nvSpPr>
          <p:spPr>
            <a:xfrm flipV="1">
              <a:off x="-1" y="4162781"/>
              <a:ext cx="5102734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50B087D4-9AB9-46F4-885B-1A5C00E94FCF}"/>
                </a:ext>
              </a:extLst>
            </p:cNvPr>
            <p:cNvSpPr/>
            <p:nvPr/>
          </p:nvSpPr>
          <p:spPr>
            <a:xfrm rot="10800000">
              <a:off x="4948103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3" name="Triangolo isoscele 22">
              <a:extLst>
                <a:ext uri="{FF2B5EF4-FFF2-40B4-BE49-F238E27FC236}">
                  <a16:creationId xmlns:a16="http://schemas.microsoft.com/office/drawing/2014/main" id="{C2681AE8-B6CD-4311-8DBE-0DEDA9118D57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97B969A5-16FF-43C9-B7E0-C2D651C23FE3}"/>
              </a:ext>
            </a:extLst>
          </p:cNvPr>
          <p:cNvSpPr txBox="1"/>
          <p:nvPr/>
        </p:nvSpPr>
        <p:spPr>
          <a:xfrm>
            <a:off x="194001" y="577829"/>
            <a:ext cx="8092749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600" b="1" i="0" dirty="0">
                <a:solidFill>
                  <a:srgbClr val="000000"/>
                </a:solidFill>
                <a:effectLst/>
                <a:latin typeface="+mj-lt"/>
              </a:rPr>
              <a:t>uniaxialMaterial Hysteretic $matTag $s1p $e1p $s2p $e2p &lt;$s3p $e3p&gt; $s1n $e1n $s2n $e2n &lt;$s3n $e3n&gt; $pinchX $pinchY $damage1 $damage2 &lt;$beta</a:t>
            </a:r>
            <a:endParaRPr lang="it-IT" sz="1600" dirty="0">
              <a:latin typeface="+mj-lt"/>
            </a:endParaRPr>
          </a:p>
        </p:txBody>
      </p:sp>
      <p:grpSp>
        <p:nvGrpSpPr>
          <p:cNvPr id="30" name="Gruppo 29">
            <a:extLst>
              <a:ext uri="{FF2B5EF4-FFF2-40B4-BE49-F238E27FC236}">
                <a16:creationId xmlns:a16="http://schemas.microsoft.com/office/drawing/2014/main" id="{0578002F-1563-4845-9857-6A480A02B779}"/>
              </a:ext>
            </a:extLst>
          </p:cNvPr>
          <p:cNvGrpSpPr/>
          <p:nvPr/>
        </p:nvGrpSpPr>
        <p:grpSpPr>
          <a:xfrm>
            <a:off x="1180026" y="1381494"/>
            <a:ext cx="5966017" cy="3617012"/>
            <a:chOff x="3893008" y="736"/>
            <a:chExt cx="4861123" cy="2947149"/>
          </a:xfrm>
        </p:grpSpPr>
        <p:sp>
          <p:nvSpPr>
            <p:cNvPr id="31" name="TextBox 33">
              <a:extLst>
                <a:ext uri="{FF2B5EF4-FFF2-40B4-BE49-F238E27FC236}">
                  <a16:creationId xmlns:a16="http://schemas.microsoft.com/office/drawing/2014/main" id="{48CDA61B-F510-455C-91B0-E8823DAD9465}"/>
                </a:ext>
              </a:extLst>
            </p:cNvPr>
            <p:cNvSpPr txBox="1"/>
            <p:nvPr/>
          </p:nvSpPr>
          <p:spPr>
            <a:xfrm>
              <a:off x="7435488" y="1418246"/>
              <a:ext cx="1318643" cy="21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 or deformation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32" name="Gruppo 31">
              <a:extLst>
                <a:ext uri="{FF2B5EF4-FFF2-40B4-BE49-F238E27FC236}">
                  <a16:creationId xmlns:a16="http://schemas.microsoft.com/office/drawing/2014/main" id="{12D87E3E-710D-475E-9DDF-68B5BEBB3B79}"/>
                </a:ext>
              </a:extLst>
            </p:cNvPr>
            <p:cNvGrpSpPr/>
            <p:nvPr/>
          </p:nvGrpSpPr>
          <p:grpSpPr>
            <a:xfrm>
              <a:off x="3893008" y="736"/>
              <a:ext cx="4023415" cy="2947149"/>
              <a:chOff x="3893008" y="736"/>
              <a:chExt cx="4023415" cy="2947149"/>
            </a:xfrm>
          </p:grpSpPr>
          <p:cxnSp>
            <p:nvCxnSpPr>
              <p:cNvPr id="34" name="Straight Connector 70">
                <a:extLst>
                  <a:ext uri="{FF2B5EF4-FFF2-40B4-BE49-F238E27FC236}">
                    <a16:creationId xmlns:a16="http://schemas.microsoft.com/office/drawing/2014/main" id="{489B9FB5-766B-4A4E-B5F5-F827CF2788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3683" y="1962210"/>
                <a:ext cx="243831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56">
                <a:extLst>
                  <a:ext uri="{FF2B5EF4-FFF2-40B4-BE49-F238E27FC236}">
                    <a16:creationId xmlns:a16="http://schemas.microsoft.com/office/drawing/2014/main" id="{3119D27D-0EAC-4F8E-857B-20FB941A6CC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7514" y="864336"/>
                <a:ext cx="246012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Straight Arrow Connector 26">
                <a:extLst>
                  <a:ext uri="{FF2B5EF4-FFF2-40B4-BE49-F238E27FC236}">
                    <a16:creationId xmlns:a16="http://schemas.microsoft.com/office/drawing/2014/main" id="{6B790908-9AF7-4EEC-A41D-6A67708B6CF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135207"/>
                <a:ext cx="0" cy="2812678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Straight Arrow Connector 27">
                <a:extLst>
                  <a:ext uri="{FF2B5EF4-FFF2-40B4-BE49-F238E27FC236}">
                    <a16:creationId xmlns:a16="http://schemas.microsoft.com/office/drawing/2014/main" id="{A3DF26B3-6EC8-4898-B235-3C976D9641C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08" y="1398818"/>
                <a:ext cx="4023415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ttore diritto 36">
                <a:extLst>
                  <a:ext uri="{FF2B5EF4-FFF2-40B4-BE49-F238E27FC236}">
                    <a16:creationId xmlns:a16="http://schemas.microsoft.com/office/drawing/2014/main" id="{B56C2484-D85A-4073-953A-B0CC99A4C0A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56795" y="336445"/>
                <a:ext cx="1059486" cy="118293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38" name="TextBox 33">
                <a:extLst>
                  <a:ext uri="{FF2B5EF4-FFF2-40B4-BE49-F238E27FC236}">
                    <a16:creationId xmlns:a16="http://schemas.microsoft.com/office/drawing/2014/main" id="{1FF3487C-602F-4416-9D30-9EB9918AB5A6}"/>
                  </a:ext>
                </a:extLst>
              </p:cNvPr>
              <p:cNvSpPr txBox="1"/>
              <p:nvPr/>
            </p:nvSpPr>
            <p:spPr>
              <a:xfrm rot="16200000">
                <a:off x="5308444" y="328904"/>
                <a:ext cx="869496" cy="213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 or force</a:t>
                </a:r>
                <a:endParaRPr lang="en-US" i="1" dirty="0">
                  <a:latin typeface="+mj-lt"/>
                </a:endParaRPr>
              </a:p>
            </p:txBody>
          </p:sp>
          <p:cxnSp>
            <p:nvCxnSpPr>
              <p:cNvPr id="39" name="Connettore 2 38">
                <a:extLst>
                  <a:ext uri="{FF2B5EF4-FFF2-40B4-BE49-F238E27FC236}">
                    <a16:creationId xmlns:a16="http://schemas.microsoft.com/office/drawing/2014/main" id="{BC60B5E3-9601-4DA4-9188-8D723BC7AD1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87515" y="864336"/>
                <a:ext cx="246012" cy="553910"/>
              </a:xfrm>
              <a:prstGeom prst="straightConnector1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cxnSp>
        <p:nvCxnSpPr>
          <p:cNvPr id="42" name="Connettore 2 41">
            <a:extLst>
              <a:ext uri="{FF2B5EF4-FFF2-40B4-BE49-F238E27FC236}">
                <a16:creationId xmlns:a16="http://schemas.microsoft.com/office/drawing/2014/main" id="{BD431FCE-02F1-43BA-A492-554DE5141783}"/>
              </a:ext>
            </a:extLst>
          </p:cNvPr>
          <p:cNvCxnSpPr>
            <a:cxnSpLocks/>
          </p:cNvCxnSpPr>
          <p:nvPr/>
        </p:nvCxnSpPr>
        <p:spPr>
          <a:xfrm flipH="1">
            <a:off x="3329192" y="3109625"/>
            <a:ext cx="301929" cy="679809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Connettore diritto 42">
            <a:extLst>
              <a:ext uri="{FF2B5EF4-FFF2-40B4-BE49-F238E27FC236}">
                <a16:creationId xmlns:a16="http://schemas.microsoft.com/office/drawing/2014/main" id="{B4D02F7E-49ED-4211-9495-1E4548D6805A}"/>
              </a:ext>
            </a:extLst>
          </p:cNvPr>
          <p:cNvCxnSpPr>
            <a:cxnSpLocks/>
          </p:cNvCxnSpPr>
          <p:nvPr/>
        </p:nvCxnSpPr>
        <p:spPr>
          <a:xfrm flipV="1">
            <a:off x="2432367" y="3788796"/>
            <a:ext cx="896248" cy="579984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4" name="TextBox 33">
            <a:extLst>
              <a:ext uri="{FF2B5EF4-FFF2-40B4-BE49-F238E27FC236}">
                <a16:creationId xmlns:a16="http://schemas.microsoft.com/office/drawing/2014/main" id="{5FE9C060-C1C5-4F4E-B8F4-777E1ACEA218}"/>
              </a:ext>
            </a:extLst>
          </p:cNvPr>
          <p:cNvSpPr txBox="1"/>
          <p:nvPr/>
        </p:nvSpPr>
        <p:spPr>
          <a:xfrm>
            <a:off x="3659045" y="154891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s3p</a:t>
            </a:r>
            <a:endParaRPr lang="en-US" b="1" dirty="0">
              <a:latin typeface="+mj-lt"/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E5D8F1D7-5BE8-4387-B407-384A8311D773}"/>
              </a:ext>
            </a:extLst>
          </p:cNvPr>
          <p:cNvSpPr txBox="1"/>
          <p:nvPr/>
        </p:nvSpPr>
        <p:spPr>
          <a:xfrm>
            <a:off x="6071853" y="1425596"/>
            <a:ext cx="18825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</a:t>
            </a:r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HREE POINTS BACKBONE FUNCTIONS</a:t>
            </a:r>
          </a:p>
        </p:txBody>
      </p:sp>
      <p:cxnSp>
        <p:nvCxnSpPr>
          <p:cNvPr id="51" name="Connettore 2 50">
            <a:extLst>
              <a:ext uri="{FF2B5EF4-FFF2-40B4-BE49-F238E27FC236}">
                <a16:creationId xmlns:a16="http://schemas.microsoft.com/office/drawing/2014/main" id="{826EA3D3-5F16-4F51-B6AF-59DB4E9CCC4D}"/>
              </a:ext>
            </a:extLst>
          </p:cNvPr>
          <p:cNvCxnSpPr>
            <a:cxnSpLocks/>
          </p:cNvCxnSpPr>
          <p:nvPr/>
        </p:nvCxnSpPr>
        <p:spPr>
          <a:xfrm flipH="1">
            <a:off x="3923516" y="1932006"/>
            <a:ext cx="654258" cy="515178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6" name="Connettore diritto 55">
            <a:extLst>
              <a:ext uri="{FF2B5EF4-FFF2-40B4-BE49-F238E27FC236}">
                <a16:creationId xmlns:a16="http://schemas.microsoft.com/office/drawing/2014/main" id="{B1721D24-7CD3-4C8F-B363-5E9667C45536}"/>
              </a:ext>
            </a:extLst>
          </p:cNvPr>
          <p:cNvCxnSpPr>
            <a:cxnSpLocks/>
          </p:cNvCxnSpPr>
          <p:nvPr/>
        </p:nvCxnSpPr>
        <p:spPr>
          <a:xfrm flipV="1">
            <a:off x="4907110" y="1793507"/>
            <a:ext cx="965189" cy="1310523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9" name="Connettore diritto 58">
            <a:extLst>
              <a:ext uri="{FF2B5EF4-FFF2-40B4-BE49-F238E27FC236}">
                <a16:creationId xmlns:a16="http://schemas.microsoft.com/office/drawing/2014/main" id="{7AB76AB9-A174-40A1-B3C3-D0FACF1012E7}"/>
              </a:ext>
            </a:extLst>
          </p:cNvPr>
          <p:cNvCxnSpPr>
            <a:cxnSpLocks/>
          </p:cNvCxnSpPr>
          <p:nvPr/>
        </p:nvCxnSpPr>
        <p:spPr>
          <a:xfrm flipV="1">
            <a:off x="1233821" y="4368781"/>
            <a:ext cx="1198545" cy="210586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7" name="Straight Connector 56">
            <a:extLst>
              <a:ext uri="{FF2B5EF4-FFF2-40B4-BE49-F238E27FC236}">
                <a16:creationId xmlns:a16="http://schemas.microsoft.com/office/drawing/2014/main" id="{9A7793EA-80B2-4D6A-A2A1-92411A7A9830}"/>
              </a:ext>
            </a:extLst>
          </p:cNvPr>
          <p:cNvCxnSpPr>
            <a:cxnSpLocks/>
          </p:cNvCxnSpPr>
          <p:nvPr/>
        </p:nvCxnSpPr>
        <p:spPr>
          <a:xfrm>
            <a:off x="2436846" y="4368780"/>
            <a:ext cx="1194275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33">
            <a:extLst>
              <a:ext uri="{FF2B5EF4-FFF2-40B4-BE49-F238E27FC236}">
                <a16:creationId xmlns:a16="http://schemas.microsoft.com/office/drawing/2014/main" id="{C7E3D26C-7C8E-4EF0-8983-43A7E5F663E2}"/>
              </a:ext>
            </a:extLst>
          </p:cNvPr>
          <p:cNvSpPr txBox="1"/>
          <p:nvPr/>
        </p:nvSpPr>
        <p:spPr>
          <a:xfrm>
            <a:off x="3659045" y="1920580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s2p</a:t>
            </a:r>
            <a:endParaRPr lang="en-US" b="1" dirty="0">
              <a:latin typeface="+mj-lt"/>
            </a:endParaRPr>
          </a:p>
        </p:txBody>
      </p:sp>
      <p:sp>
        <p:nvSpPr>
          <p:cNvPr id="73" name="TextBox 33">
            <a:extLst>
              <a:ext uri="{FF2B5EF4-FFF2-40B4-BE49-F238E27FC236}">
                <a16:creationId xmlns:a16="http://schemas.microsoft.com/office/drawing/2014/main" id="{7A9D0071-A3BD-4F4B-8D88-B29B453EABCE}"/>
              </a:ext>
            </a:extLst>
          </p:cNvPr>
          <p:cNvSpPr txBox="1"/>
          <p:nvPr/>
        </p:nvSpPr>
        <p:spPr>
          <a:xfrm>
            <a:off x="3659045" y="2152108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s1p</a:t>
            </a:r>
            <a:endParaRPr lang="en-US" b="1" dirty="0">
              <a:latin typeface="+mj-lt"/>
            </a:endParaRPr>
          </a:p>
        </p:txBody>
      </p:sp>
      <p:sp>
        <p:nvSpPr>
          <p:cNvPr id="74" name="TextBox 33">
            <a:extLst>
              <a:ext uri="{FF2B5EF4-FFF2-40B4-BE49-F238E27FC236}">
                <a16:creationId xmlns:a16="http://schemas.microsoft.com/office/drawing/2014/main" id="{4038FE69-7EDC-4F42-8C5F-D3B9FCB0DAEC}"/>
              </a:ext>
            </a:extLst>
          </p:cNvPr>
          <p:cNvSpPr txBox="1"/>
          <p:nvPr/>
        </p:nvSpPr>
        <p:spPr>
          <a:xfrm>
            <a:off x="3659045" y="3653084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s1n</a:t>
            </a:r>
            <a:endParaRPr lang="en-US" b="1" dirty="0">
              <a:latin typeface="+mj-lt"/>
            </a:endParaRPr>
          </a:p>
        </p:txBody>
      </p:sp>
      <p:sp>
        <p:nvSpPr>
          <p:cNvPr id="76" name="TextBox 33">
            <a:extLst>
              <a:ext uri="{FF2B5EF4-FFF2-40B4-BE49-F238E27FC236}">
                <a16:creationId xmlns:a16="http://schemas.microsoft.com/office/drawing/2014/main" id="{FCF8AAC7-CE7C-4A51-92F6-3A64CABAEC35}"/>
              </a:ext>
            </a:extLst>
          </p:cNvPr>
          <p:cNvSpPr txBox="1"/>
          <p:nvPr/>
        </p:nvSpPr>
        <p:spPr>
          <a:xfrm>
            <a:off x="3659045" y="4195550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s2n</a:t>
            </a:r>
            <a:endParaRPr lang="en-US" b="1" dirty="0">
              <a:latin typeface="+mj-lt"/>
            </a:endParaRPr>
          </a:p>
        </p:txBody>
      </p:sp>
      <p:sp>
        <p:nvSpPr>
          <p:cNvPr id="77" name="TextBox 33">
            <a:extLst>
              <a:ext uri="{FF2B5EF4-FFF2-40B4-BE49-F238E27FC236}">
                <a16:creationId xmlns:a16="http://schemas.microsoft.com/office/drawing/2014/main" id="{68DCC574-4635-4DBD-8C07-52CFBAAE5917}"/>
              </a:ext>
            </a:extLst>
          </p:cNvPr>
          <p:cNvSpPr txBox="1"/>
          <p:nvPr/>
        </p:nvSpPr>
        <p:spPr>
          <a:xfrm>
            <a:off x="3659045" y="446101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s3n</a:t>
            </a:r>
            <a:endParaRPr lang="en-US" b="1" dirty="0">
              <a:latin typeface="+mj-lt"/>
            </a:endParaRPr>
          </a:p>
        </p:txBody>
      </p:sp>
      <p:sp>
        <p:nvSpPr>
          <p:cNvPr id="95" name="TextBox 33">
            <a:extLst>
              <a:ext uri="{FF2B5EF4-FFF2-40B4-BE49-F238E27FC236}">
                <a16:creationId xmlns:a16="http://schemas.microsoft.com/office/drawing/2014/main" id="{BF8DC621-2F13-45AF-B78E-884BDB17A2D3}"/>
              </a:ext>
            </a:extLst>
          </p:cNvPr>
          <p:cNvSpPr txBox="1"/>
          <p:nvPr/>
        </p:nvSpPr>
        <p:spPr>
          <a:xfrm>
            <a:off x="3714392" y="308925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e1p</a:t>
            </a:r>
            <a:endParaRPr lang="en-US" b="1" dirty="0">
              <a:latin typeface="+mj-lt"/>
            </a:endParaRPr>
          </a:p>
        </p:txBody>
      </p:sp>
      <p:sp>
        <p:nvSpPr>
          <p:cNvPr id="96" name="TextBox 33">
            <a:extLst>
              <a:ext uri="{FF2B5EF4-FFF2-40B4-BE49-F238E27FC236}">
                <a16:creationId xmlns:a16="http://schemas.microsoft.com/office/drawing/2014/main" id="{40946641-5200-4471-936D-970B56207114}"/>
              </a:ext>
            </a:extLst>
          </p:cNvPr>
          <p:cNvSpPr txBox="1"/>
          <p:nvPr/>
        </p:nvSpPr>
        <p:spPr>
          <a:xfrm>
            <a:off x="4358950" y="308925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e2p</a:t>
            </a:r>
            <a:endParaRPr lang="en-US" b="1" dirty="0">
              <a:latin typeface="+mj-lt"/>
            </a:endParaRPr>
          </a:p>
        </p:txBody>
      </p:sp>
      <p:sp>
        <p:nvSpPr>
          <p:cNvPr id="97" name="TextBox 33">
            <a:extLst>
              <a:ext uri="{FF2B5EF4-FFF2-40B4-BE49-F238E27FC236}">
                <a16:creationId xmlns:a16="http://schemas.microsoft.com/office/drawing/2014/main" id="{C88BA95E-402F-43D7-9BF7-2DDBAA225047}"/>
              </a:ext>
            </a:extLst>
          </p:cNvPr>
          <p:cNvSpPr txBox="1"/>
          <p:nvPr/>
        </p:nvSpPr>
        <p:spPr>
          <a:xfrm>
            <a:off x="5441408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e3p</a:t>
            </a:r>
            <a:endParaRPr lang="en-US" b="1" dirty="0">
              <a:latin typeface="+mj-lt"/>
            </a:endParaRPr>
          </a:p>
        </p:txBody>
      </p:sp>
      <p:sp>
        <p:nvSpPr>
          <p:cNvPr id="100" name="TextBox 33">
            <a:extLst>
              <a:ext uri="{FF2B5EF4-FFF2-40B4-BE49-F238E27FC236}">
                <a16:creationId xmlns:a16="http://schemas.microsoft.com/office/drawing/2014/main" id="{0EF734AC-ABD0-48F0-B6C2-F4315B89A7D9}"/>
              </a:ext>
            </a:extLst>
          </p:cNvPr>
          <p:cNvSpPr txBox="1"/>
          <p:nvPr/>
        </p:nvSpPr>
        <p:spPr>
          <a:xfrm>
            <a:off x="1060044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e3n</a:t>
            </a:r>
            <a:endParaRPr lang="en-US" b="1" dirty="0">
              <a:latin typeface="+mj-lt"/>
            </a:endParaRPr>
          </a:p>
        </p:txBody>
      </p:sp>
      <p:sp>
        <p:nvSpPr>
          <p:cNvPr id="101" name="TextBox 33">
            <a:extLst>
              <a:ext uri="{FF2B5EF4-FFF2-40B4-BE49-F238E27FC236}">
                <a16:creationId xmlns:a16="http://schemas.microsoft.com/office/drawing/2014/main" id="{51A38D48-BB26-49FB-989B-425B5442DB8D}"/>
              </a:ext>
            </a:extLst>
          </p:cNvPr>
          <p:cNvSpPr txBox="1"/>
          <p:nvPr/>
        </p:nvSpPr>
        <p:spPr>
          <a:xfrm>
            <a:off x="2199606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e2n</a:t>
            </a:r>
            <a:endParaRPr lang="en-US" b="1" dirty="0">
              <a:latin typeface="+mj-lt"/>
            </a:endParaRPr>
          </a:p>
        </p:txBody>
      </p:sp>
      <p:sp>
        <p:nvSpPr>
          <p:cNvPr id="102" name="TextBox 33">
            <a:extLst>
              <a:ext uri="{FF2B5EF4-FFF2-40B4-BE49-F238E27FC236}">
                <a16:creationId xmlns:a16="http://schemas.microsoft.com/office/drawing/2014/main" id="{24F18E8D-51B7-44B8-9C94-86F56EED6908}"/>
              </a:ext>
            </a:extLst>
          </p:cNvPr>
          <p:cNvSpPr txBox="1"/>
          <p:nvPr/>
        </p:nvSpPr>
        <p:spPr>
          <a:xfrm>
            <a:off x="3051740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e1n</a:t>
            </a:r>
            <a:endParaRPr lang="en-US" b="1" dirty="0">
              <a:latin typeface="+mj-lt"/>
            </a:endParaRPr>
          </a:p>
        </p:txBody>
      </p:sp>
      <p:sp>
        <p:nvSpPr>
          <p:cNvPr id="114" name="TextBox 33">
            <a:extLst>
              <a:ext uri="{FF2B5EF4-FFF2-40B4-BE49-F238E27FC236}">
                <a16:creationId xmlns:a16="http://schemas.microsoft.com/office/drawing/2014/main" id="{162A4425-F052-43DD-A2E9-C534FFC49A7E}"/>
              </a:ext>
            </a:extLst>
          </p:cNvPr>
          <p:cNvSpPr txBox="1"/>
          <p:nvPr/>
        </p:nvSpPr>
        <p:spPr>
          <a:xfrm>
            <a:off x="4307491" y="1356412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K0</a:t>
            </a:r>
            <a:endParaRPr lang="en-US" b="1" dirty="0">
              <a:latin typeface="+mj-lt"/>
            </a:endParaRPr>
          </a:p>
        </p:txBody>
      </p:sp>
      <p:sp>
        <p:nvSpPr>
          <p:cNvPr id="115" name="TextBox 33">
            <a:extLst>
              <a:ext uri="{FF2B5EF4-FFF2-40B4-BE49-F238E27FC236}">
                <a16:creationId xmlns:a16="http://schemas.microsoft.com/office/drawing/2014/main" id="{4A873290-4117-4DCF-B075-D366B99CBC80}"/>
              </a:ext>
            </a:extLst>
          </p:cNvPr>
          <p:cNvSpPr txBox="1"/>
          <p:nvPr/>
        </p:nvSpPr>
        <p:spPr>
          <a:xfrm>
            <a:off x="4275468" y="3806052"/>
            <a:ext cx="125775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mu</a:t>
            </a:r>
            <a:r>
              <a:rPr lang="en-US" sz="1200" b="1" baseline="30000" dirty="0">
                <a:latin typeface="+mj-lt"/>
              </a:rPr>
              <a:t>–beta</a:t>
            </a:r>
            <a:r>
              <a:rPr lang="en-US" sz="1200" b="1" dirty="0">
                <a:latin typeface="+mj-lt"/>
              </a:rPr>
              <a:t>*K0</a:t>
            </a:r>
            <a:endParaRPr lang="en-US" b="1" dirty="0">
              <a:latin typeface="+mj-lt"/>
            </a:endParaRPr>
          </a:p>
        </p:txBody>
      </p:sp>
      <p:sp>
        <p:nvSpPr>
          <p:cNvPr id="117" name="CasellaDiTesto 116">
            <a:extLst>
              <a:ext uri="{FF2B5EF4-FFF2-40B4-BE49-F238E27FC236}">
                <a16:creationId xmlns:a16="http://schemas.microsoft.com/office/drawing/2014/main" id="{99F0D7A7-C1A1-433C-BA1B-0BA9B86D584E}"/>
              </a:ext>
            </a:extLst>
          </p:cNvPr>
          <p:cNvSpPr txBox="1"/>
          <p:nvPr/>
        </p:nvSpPr>
        <p:spPr>
          <a:xfrm>
            <a:off x="4331638" y="4027419"/>
            <a:ext cx="2623464" cy="4770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[power</a:t>
            </a:r>
            <a:r>
              <a:rPr lang="en-GB" b="0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used to determine the degraded unloading stiffness based on ductility]</a:t>
            </a:r>
          </a:p>
        </p:txBody>
      </p:sp>
      <p:sp>
        <p:nvSpPr>
          <p:cNvPr id="118" name="CasellaDiTesto 117">
            <a:extLst>
              <a:ext uri="{FF2B5EF4-FFF2-40B4-BE49-F238E27FC236}">
                <a16:creationId xmlns:a16="http://schemas.microsoft.com/office/drawing/2014/main" id="{7405FDE0-A508-45BE-946C-7228FDCE891C}"/>
              </a:ext>
            </a:extLst>
          </p:cNvPr>
          <p:cNvSpPr txBox="1"/>
          <p:nvPr/>
        </p:nvSpPr>
        <p:spPr>
          <a:xfrm>
            <a:off x="288045" y="1194948"/>
            <a:ext cx="2846517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PINCHING</a:t>
            </a:r>
          </a:p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opening and closing of cracks in cyclic loading </a:t>
            </a:r>
          </a:p>
          <a:p>
            <a:endParaRPr lang="en-GB" i="1" dirty="0">
              <a:solidFill>
                <a:srgbClr val="FFB13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DAMAGE</a:t>
            </a:r>
          </a:p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cyclic strength and stiffness degradation (ductility or energy)</a:t>
            </a:r>
          </a:p>
        </p:txBody>
      </p:sp>
    </p:spTree>
    <p:extLst>
      <p:ext uri="{BB962C8B-B14F-4D97-AF65-F5344CB8AC3E}">
        <p14:creationId xmlns:p14="http://schemas.microsoft.com/office/powerpoint/2010/main" val="245490669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magine 9">
            <a:extLst>
              <a:ext uri="{FF2B5EF4-FFF2-40B4-BE49-F238E27FC236}">
                <a16:creationId xmlns:a16="http://schemas.microsoft.com/office/drawing/2014/main" id="{4E7E1B71-6954-45A2-B0F5-27550A8C7F1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4940" y="191488"/>
            <a:ext cx="3926136" cy="417928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Hysteretic</a:t>
            </a:r>
            <a:endParaRPr lang="en-GB" b="0" i="1" dirty="0"/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87D70ECA-BF6D-4D1C-BE12-B8F2643A2EF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4076" y="1040072"/>
            <a:ext cx="3557852" cy="3787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40133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7" name="Straight Connector 56">
            <a:extLst>
              <a:ext uri="{FF2B5EF4-FFF2-40B4-BE49-F238E27FC236}">
                <a16:creationId xmlns:a16="http://schemas.microsoft.com/office/drawing/2014/main" id="{2442C97B-D6A4-4986-9093-D237102F7759}"/>
              </a:ext>
            </a:extLst>
          </p:cNvPr>
          <p:cNvCxnSpPr>
            <a:cxnSpLocks/>
          </p:cNvCxnSpPr>
          <p:nvPr/>
        </p:nvCxnSpPr>
        <p:spPr>
          <a:xfrm>
            <a:off x="1106138" y="3486151"/>
            <a:ext cx="2521728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56">
            <a:extLst>
              <a:ext uri="{FF2B5EF4-FFF2-40B4-BE49-F238E27FC236}">
                <a16:creationId xmlns:a16="http://schemas.microsoft.com/office/drawing/2014/main" id="{6FAA5870-11C4-4672-96CA-D4C889C95ECB}"/>
              </a:ext>
            </a:extLst>
          </p:cNvPr>
          <p:cNvCxnSpPr>
            <a:cxnSpLocks/>
          </p:cNvCxnSpPr>
          <p:nvPr/>
        </p:nvCxnSpPr>
        <p:spPr>
          <a:xfrm>
            <a:off x="3617007" y="2812216"/>
            <a:ext cx="2782876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19910605-CCC1-41D2-8259-55C20EE22BBD}"/>
              </a:ext>
            </a:extLst>
          </p:cNvPr>
          <p:cNvSpPr txBox="1"/>
          <p:nvPr/>
        </p:nvSpPr>
        <p:spPr>
          <a:xfrm>
            <a:off x="301240" y="577829"/>
            <a:ext cx="79915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Pinching4 $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	$ePf1 $ePd1 $ePf2 $ePd2 </a:t>
            </a:r>
          </a:p>
          <a:p>
            <a:r>
              <a:rPr lang="it-IT" sz="1600" b="1" dirty="0">
                <a:latin typeface="+mj-lt"/>
              </a:rPr>
              <a:t>					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$ePf3 $ePd3 $ePf4 $ePd4 </a:t>
            </a:r>
          </a:p>
          <a:p>
            <a:r>
              <a:rPr lang="it-IT" sz="1600" b="1" dirty="0">
                <a:latin typeface="+mj-lt"/>
              </a:rPr>
              <a:t>					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rDispP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rForceP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uForceP</a:t>
            </a:r>
            <a:endParaRPr lang="it-IT" sz="1600" dirty="0">
              <a:latin typeface="+mj-lt"/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Pinching4</a:t>
            </a:r>
          </a:p>
        </p:txBody>
      </p:sp>
      <p:grpSp>
        <p:nvGrpSpPr>
          <p:cNvPr id="12" name="Gruppo 11">
            <a:extLst>
              <a:ext uri="{FF2B5EF4-FFF2-40B4-BE49-F238E27FC236}">
                <a16:creationId xmlns:a16="http://schemas.microsoft.com/office/drawing/2014/main" id="{23DC1A0E-CF50-4401-A64F-0F4AD2AC03D4}"/>
              </a:ext>
            </a:extLst>
          </p:cNvPr>
          <p:cNvGrpSpPr/>
          <p:nvPr/>
        </p:nvGrpSpPr>
        <p:grpSpPr>
          <a:xfrm>
            <a:off x="-288426" y="580408"/>
            <a:ext cx="9266525" cy="842751"/>
            <a:chOff x="-361262" y="4160946"/>
            <a:chExt cx="9266525" cy="842751"/>
          </a:xfrm>
        </p:grpSpPr>
        <p:sp>
          <p:nvSpPr>
            <p:cNvPr id="13" name="Rectangle 17">
              <a:extLst>
                <a:ext uri="{FF2B5EF4-FFF2-40B4-BE49-F238E27FC236}">
                  <a16:creationId xmlns:a16="http://schemas.microsoft.com/office/drawing/2014/main" id="{3123ED32-6DDC-47D3-9B7C-4E83ABEF1E57}"/>
                </a:ext>
              </a:extLst>
            </p:cNvPr>
            <p:cNvSpPr/>
            <p:nvPr/>
          </p:nvSpPr>
          <p:spPr>
            <a:xfrm flipV="1">
              <a:off x="30492" y="4172700"/>
              <a:ext cx="8535721" cy="830997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4" name="Triangolo isoscele 13">
              <a:extLst>
                <a:ext uri="{FF2B5EF4-FFF2-40B4-BE49-F238E27FC236}">
                  <a16:creationId xmlns:a16="http://schemas.microsoft.com/office/drawing/2014/main" id="{218E0BDC-80B8-414C-AC96-ED471DA633FB}"/>
                </a:ext>
              </a:extLst>
            </p:cNvPr>
            <p:cNvSpPr/>
            <p:nvPr/>
          </p:nvSpPr>
          <p:spPr>
            <a:xfrm rot="10800000">
              <a:off x="8182741" y="4164186"/>
              <a:ext cx="722522" cy="829590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5" name="Triangolo isoscele 14">
              <a:extLst>
                <a:ext uri="{FF2B5EF4-FFF2-40B4-BE49-F238E27FC236}">
                  <a16:creationId xmlns:a16="http://schemas.microsoft.com/office/drawing/2014/main" id="{234649BB-84B8-4B0E-A861-9938C09ACA54}"/>
                </a:ext>
              </a:extLst>
            </p:cNvPr>
            <p:cNvSpPr/>
            <p:nvPr/>
          </p:nvSpPr>
          <p:spPr>
            <a:xfrm flipH="1">
              <a:off x="-361262" y="4160946"/>
              <a:ext cx="722521" cy="829590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24" name="CasellaDiTesto 23">
            <a:extLst>
              <a:ext uri="{FF2B5EF4-FFF2-40B4-BE49-F238E27FC236}">
                <a16:creationId xmlns:a16="http://schemas.microsoft.com/office/drawing/2014/main" id="{8CC6F282-40A2-4BF8-9A5C-00E4E311BD55}"/>
              </a:ext>
            </a:extLst>
          </p:cNvPr>
          <p:cNvSpPr txBox="1"/>
          <p:nvPr/>
        </p:nvSpPr>
        <p:spPr>
          <a:xfrm>
            <a:off x="301240" y="881625"/>
            <a:ext cx="3384198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“pinched” load-deformation response </a:t>
            </a:r>
          </a:p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degradation under cyclic loading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18" name="CasellaDiTesto 17">
            <a:extLst>
              <a:ext uri="{FF2B5EF4-FFF2-40B4-BE49-F238E27FC236}">
                <a16:creationId xmlns:a16="http://schemas.microsoft.com/office/drawing/2014/main" id="{471D4464-935C-4DC2-ADD6-BFD540D4EE48}"/>
              </a:ext>
            </a:extLst>
          </p:cNvPr>
          <p:cNvSpPr txBox="1"/>
          <p:nvPr/>
        </p:nvSpPr>
        <p:spPr>
          <a:xfrm>
            <a:off x="4128489" y="541788"/>
            <a:ext cx="3205761" cy="33983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cxnSp>
        <p:nvCxnSpPr>
          <p:cNvPr id="27" name="Straight Connector 56">
            <a:extLst>
              <a:ext uri="{FF2B5EF4-FFF2-40B4-BE49-F238E27FC236}">
                <a16:creationId xmlns:a16="http://schemas.microsoft.com/office/drawing/2014/main" id="{E2BE5D88-1EE8-4758-9305-7A2B2F142A08}"/>
              </a:ext>
            </a:extLst>
          </p:cNvPr>
          <p:cNvCxnSpPr>
            <a:cxnSpLocks/>
          </p:cNvCxnSpPr>
          <p:nvPr/>
        </p:nvCxnSpPr>
        <p:spPr>
          <a:xfrm>
            <a:off x="1654674" y="3104030"/>
            <a:ext cx="0" cy="1407126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56">
            <a:extLst>
              <a:ext uri="{FF2B5EF4-FFF2-40B4-BE49-F238E27FC236}">
                <a16:creationId xmlns:a16="http://schemas.microsoft.com/office/drawing/2014/main" id="{363BDA1C-F59B-46BA-A3EA-42B53C65883E}"/>
              </a:ext>
            </a:extLst>
          </p:cNvPr>
          <p:cNvCxnSpPr>
            <a:cxnSpLocks/>
          </p:cNvCxnSpPr>
          <p:nvPr/>
        </p:nvCxnSpPr>
        <p:spPr>
          <a:xfrm>
            <a:off x="1667784" y="4512173"/>
            <a:ext cx="1963337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56">
            <a:extLst>
              <a:ext uri="{FF2B5EF4-FFF2-40B4-BE49-F238E27FC236}">
                <a16:creationId xmlns:a16="http://schemas.microsoft.com/office/drawing/2014/main" id="{8E367F48-DBCA-4740-88C6-5CB05F18DDCB}"/>
              </a:ext>
            </a:extLst>
          </p:cNvPr>
          <p:cNvCxnSpPr>
            <a:cxnSpLocks/>
          </p:cNvCxnSpPr>
          <p:nvPr/>
        </p:nvCxnSpPr>
        <p:spPr>
          <a:xfrm>
            <a:off x="2443168" y="3104030"/>
            <a:ext cx="0" cy="1230019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56">
            <a:extLst>
              <a:ext uri="{FF2B5EF4-FFF2-40B4-BE49-F238E27FC236}">
                <a16:creationId xmlns:a16="http://schemas.microsoft.com/office/drawing/2014/main" id="{30578525-3AB4-433C-AC7E-5D07ABE660BA}"/>
              </a:ext>
            </a:extLst>
          </p:cNvPr>
          <p:cNvCxnSpPr>
            <a:cxnSpLocks/>
          </p:cNvCxnSpPr>
          <p:nvPr/>
        </p:nvCxnSpPr>
        <p:spPr>
          <a:xfrm>
            <a:off x="3325502" y="3104030"/>
            <a:ext cx="0" cy="672572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56">
            <a:extLst>
              <a:ext uri="{FF2B5EF4-FFF2-40B4-BE49-F238E27FC236}">
                <a16:creationId xmlns:a16="http://schemas.microsoft.com/office/drawing/2014/main" id="{B8C7B291-80BB-49B5-A7E2-4DDA2CF141E8}"/>
              </a:ext>
            </a:extLst>
          </p:cNvPr>
          <p:cNvCxnSpPr>
            <a:cxnSpLocks/>
          </p:cNvCxnSpPr>
          <p:nvPr/>
        </p:nvCxnSpPr>
        <p:spPr>
          <a:xfrm>
            <a:off x="3923516" y="2448620"/>
            <a:ext cx="0" cy="65541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56">
            <a:extLst>
              <a:ext uri="{FF2B5EF4-FFF2-40B4-BE49-F238E27FC236}">
                <a16:creationId xmlns:a16="http://schemas.microsoft.com/office/drawing/2014/main" id="{F9599EE7-1059-48BF-B786-24C1576508E9}"/>
              </a:ext>
            </a:extLst>
          </p:cNvPr>
          <p:cNvCxnSpPr>
            <a:cxnSpLocks/>
          </p:cNvCxnSpPr>
          <p:nvPr/>
        </p:nvCxnSpPr>
        <p:spPr>
          <a:xfrm>
            <a:off x="3631121" y="1937147"/>
            <a:ext cx="940879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56">
            <a:extLst>
              <a:ext uri="{FF2B5EF4-FFF2-40B4-BE49-F238E27FC236}">
                <a16:creationId xmlns:a16="http://schemas.microsoft.com/office/drawing/2014/main" id="{C11BEBDB-A28A-423E-85D7-15FC422D7C29}"/>
              </a:ext>
            </a:extLst>
          </p:cNvPr>
          <p:cNvCxnSpPr>
            <a:cxnSpLocks/>
          </p:cNvCxnSpPr>
          <p:nvPr/>
        </p:nvCxnSpPr>
        <p:spPr>
          <a:xfrm>
            <a:off x="4572000" y="1938687"/>
            <a:ext cx="0" cy="1165343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56">
            <a:extLst>
              <a:ext uri="{FF2B5EF4-FFF2-40B4-BE49-F238E27FC236}">
                <a16:creationId xmlns:a16="http://schemas.microsoft.com/office/drawing/2014/main" id="{1530F3F4-8C8D-4F1A-A7AB-F8B9E029956B}"/>
              </a:ext>
            </a:extLst>
          </p:cNvPr>
          <p:cNvCxnSpPr>
            <a:cxnSpLocks/>
          </p:cNvCxnSpPr>
          <p:nvPr/>
        </p:nvCxnSpPr>
        <p:spPr>
          <a:xfrm>
            <a:off x="3634445" y="1793507"/>
            <a:ext cx="2241178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56">
            <a:extLst>
              <a:ext uri="{FF2B5EF4-FFF2-40B4-BE49-F238E27FC236}">
                <a16:creationId xmlns:a16="http://schemas.microsoft.com/office/drawing/2014/main" id="{58E673DB-A5EC-415F-B59E-0A22343BE0E0}"/>
              </a:ext>
            </a:extLst>
          </p:cNvPr>
          <p:cNvCxnSpPr>
            <a:cxnSpLocks/>
          </p:cNvCxnSpPr>
          <p:nvPr/>
        </p:nvCxnSpPr>
        <p:spPr>
          <a:xfrm>
            <a:off x="5872299" y="1793507"/>
            <a:ext cx="0" cy="1300031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6" name="Gruppo 35">
            <a:extLst>
              <a:ext uri="{FF2B5EF4-FFF2-40B4-BE49-F238E27FC236}">
                <a16:creationId xmlns:a16="http://schemas.microsoft.com/office/drawing/2014/main" id="{54B81172-8FA5-479B-AE4D-D13034E91B26}"/>
              </a:ext>
            </a:extLst>
          </p:cNvPr>
          <p:cNvGrpSpPr/>
          <p:nvPr/>
        </p:nvGrpSpPr>
        <p:grpSpPr>
          <a:xfrm>
            <a:off x="370419" y="1381494"/>
            <a:ext cx="6977613" cy="3617012"/>
            <a:chOff x="3233339" y="736"/>
            <a:chExt cx="5685374" cy="2947149"/>
          </a:xfrm>
        </p:grpSpPr>
        <p:sp>
          <p:nvSpPr>
            <p:cNvPr id="37" name="TextBox 33">
              <a:extLst>
                <a:ext uri="{FF2B5EF4-FFF2-40B4-BE49-F238E27FC236}">
                  <a16:creationId xmlns:a16="http://schemas.microsoft.com/office/drawing/2014/main" id="{3FD65DFD-08BF-45EE-8AC6-AF6F99887366}"/>
                </a:ext>
              </a:extLst>
            </p:cNvPr>
            <p:cNvSpPr txBox="1"/>
            <p:nvPr/>
          </p:nvSpPr>
          <p:spPr>
            <a:xfrm>
              <a:off x="7435488" y="1418246"/>
              <a:ext cx="1318643" cy="2131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 or deformation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38" name="Gruppo 37">
              <a:extLst>
                <a:ext uri="{FF2B5EF4-FFF2-40B4-BE49-F238E27FC236}">
                  <a16:creationId xmlns:a16="http://schemas.microsoft.com/office/drawing/2014/main" id="{BB2ACCEF-4471-4211-B139-94923F6955D5}"/>
                </a:ext>
              </a:extLst>
            </p:cNvPr>
            <p:cNvGrpSpPr/>
            <p:nvPr/>
          </p:nvGrpSpPr>
          <p:grpSpPr>
            <a:xfrm>
              <a:off x="3233339" y="736"/>
              <a:ext cx="5685374" cy="2947149"/>
              <a:chOff x="3233339" y="736"/>
              <a:chExt cx="5685374" cy="2947149"/>
            </a:xfrm>
          </p:grpSpPr>
          <p:cxnSp>
            <p:nvCxnSpPr>
              <p:cNvPr id="39" name="Straight Connector 70">
                <a:extLst>
                  <a:ext uri="{FF2B5EF4-FFF2-40B4-BE49-F238E27FC236}">
                    <a16:creationId xmlns:a16="http://schemas.microsoft.com/office/drawing/2014/main" id="{30510F35-D006-4893-A6CF-61906AAF426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643683" y="1962210"/>
                <a:ext cx="243831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56">
                <a:extLst>
                  <a:ext uri="{FF2B5EF4-FFF2-40B4-BE49-F238E27FC236}">
                    <a16:creationId xmlns:a16="http://schemas.microsoft.com/office/drawing/2014/main" id="{B604132C-7B86-45D4-A4BB-08DB66E3340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887514" y="864336"/>
                <a:ext cx="246012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26">
                <a:extLst>
                  <a:ext uri="{FF2B5EF4-FFF2-40B4-BE49-F238E27FC236}">
                    <a16:creationId xmlns:a16="http://schemas.microsoft.com/office/drawing/2014/main" id="{F228F63A-B495-429D-A2B5-1DB8081E3B3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135207"/>
                <a:ext cx="0" cy="2812678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Arrow Connector 27">
                <a:extLst>
                  <a:ext uri="{FF2B5EF4-FFF2-40B4-BE49-F238E27FC236}">
                    <a16:creationId xmlns:a16="http://schemas.microsoft.com/office/drawing/2014/main" id="{03476057-FF36-4E89-B02F-56B34E45035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233339" y="1398818"/>
                <a:ext cx="5685374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ttore diritto 42">
                <a:extLst>
                  <a:ext uri="{FF2B5EF4-FFF2-40B4-BE49-F238E27FC236}">
                    <a16:creationId xmlns:a16="http://schemas.microsoft.com/office/drawing/2014/main" id="{E1281B42-497F-40A1-9DCB-69F28E46E755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6656795" y="336445"/>
                <a:ext cx="1059486" cy="118293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sp>
            <p:nvSpPr>
              <p:cNvPr id="44" name="TextBox 33">
                <a:extLst>
                  <a:ext uri="{FF2B5EF4-FFF2-40B4-BE49-F238E27FC236}">
                    <a16:creationId xmlns:a16="http://schemas.microsoft.com/office/drawing/2014/main" id="{1118C42E-10F8-43D5-9024-6D666794ECDE}"/>
                  </a:ext>
                </a:extLst>
              </p:cNvPr>
              <p:cNvSpPr txBox="1"/>
              <p:nvPr/>
            </p:nvSpPr>
            <p:spPr>
              <a:xfrm rot="16200000">
                <a:off x="5308444" y="328904"/>
                <a:ext cx="869496" cy="21316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 or force</a:t>
                </a:r>
                <a:endParaRPr lang="en-US" i="1" dirty="0">
                  <a:latin typeface="+mj-lt"/>
                </a:endParaRPr>
              </a:p>
            </p:txBody>
          </p:sp>
          <p:cxnSp>
            <p:nvCxnSpPr>
              <p:cNvPr id="45" name="Connettore 2 44">
                <a:extLst>
                  <a:ext uri="{FF2B5EF4-FFF2-40B4-BE49-F238E27FC236}">
                    <a16:creationId xmlns:a16="http://schemas.microsoft.com/office/drawing/2014/main" id="{027123C8-7238-4F23-9280-ED3BD1541B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887515" y="864336"/>
                <a:ext cx="246012" cy="553910"/>
              </a:xfrm>
              <a:prstGeom prst="straightConnector1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</p:grpSp>
      </p:grpSp>
      <p:cxnSp>
        <p:nvCxnSpPr>
          <p:cNvPr id="46" name="Connettore 2 45">
            <a:extLst>
              <a:ext uri="{FF2B5EF4-FFF2-40B4-BE49-F238E27FC236}">
                <a16:creationId xmlns:a16="http://schemas.microsoft.com/office/drawing/2014/main" id="{92705897-0BCF-4DD8-9D0D-E28892E92F44}"/>
              </a:ext>
            </a:extLst>
          </p:cNvPr>
          <p:cNvCxnSpPr>
            <a:cxnSpLocks/>
          </p:cNvCxnSpPr>
          <p:nvPr/>
        </p:nvCxnSpPr>
        <p:spPr>
          <a:xfrm flipH="1">
            <a:off x="3329192" y="3109625"/>
            <a:ext cx="301929" cy="679809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7" name="Connettore diritto 46">
            <a:extLst>
              <a:ext uri="{FF2B5EF4-FFF2-40B4-BE49-F238E27FC236}">
                <a16:creationId xmlns:a16="http://schemas.microsoft.com/office/drawing/2014/main" id="{45E88A3C-A2CC-456E-912B-2CD7257FDBB9}"/>
              </a:ext>
            </a:extLst>
          </p:cNvPr>
          <p:cNvCxnSpPr>
            <a:cxnSpLocks/>
          </p:cNvCxnSpPr>
          <p:nvPr/>
        </p:nvCxnSpPr>
        <p:spPr>
          <a:xfrm flipV="1">
            <a:off x="2432367" y="3788796"/>
            <a:ext cx="896248" cy="579984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8" name="TextBox 33">
            <a:extLst>
              <a:ext uri="{FF2B5EF4-FFF2-40B4-BE49-F238E27FC236}">
                <a16:creationId xmlns:a16="http://schemas.microsoft.com/office/drawing/2014/main" id="{E2D73B88-6000-40B0-94CB-4B7C6657E2D2}"/>
              </a:ext>
            </a:extLst>
          </p:cNvPr>
          <p:cNvSpPr txBox="1"/>
          <p:nvPr/>
        </p:nvSpPr>
        <p:spPr>
          <a:xfrm>
            <a:off x="3659045" y="154891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ePf3</a:t>
            </a:r>
            <a:endParaRPr lang="en-US" b="1" dirty="0">
              <a:latin typeface="+mj-lt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FFF02B1E-BC93-480B-937E-CDDBFEA44A6F}"/>
              </a:ext>
            </a:extLst>
          </p:cNvPr>
          <p:cNvSpPr txBox="1"/>
          <p:nvPr/>
        </p:nvSpPr>
        <p:spPr>
          <a:xfrm>
            <a:off x="6071853" y="1425596"/>
            <a:ext cx="1882534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FOUR</a:t>
            </a:r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POINTS BACKBONE FUNCTIONS</a:t>
            </a:r>
          </a:p>
        </p:txBody>
      </p:sp>
      <p:cxnSp>
        <p:nvCxnSpPr>
          <p:cNvPr id="50" name="Connettore 2 49">
            <a:extLst>
              <a:ext uri="{FF2B5EF4-FFF2-40B4-BE49-F238E27FC236}">
                <a16:creationId xmlns:a16="http://schemas.microsoft.com/office/drawing/2014/main" id="{6C85C4F3-9686-43DC-8F18-4B0210879BD2}"/>
              </a:ext>
            </a:extLst>
          </p:cNvPr>
          <p:cNvCxnSpPr>
            <a:cxnSpLocks/>
          </p:cNvCxnSpPr>
          <p:nvPr/>
        </p:nvCxnSpPr>
        <p:spPr>
          <a:xfrm flipH="1">
            <a:off x="3923516" y="1932006"/>
            <a:ext cx="654258" cy="515178"/>
          </a:xfrm>
          <a:prstGeom prst="straightConnector1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1" name="Connettore diritto 50">
            <a:extLst>
              <a:ext uri="{FF2B5EF4-FFF2-40B4-BE49-F238E27FC236}">
                <a16:creationId xmlns:a16="http://schemas.microsoft.com/office/drawing/2014/main" id="{6E369BAF-F045-4C51-AC78-A37A119A95AD}"/>
              </a:ext>
            </a:extLst>
          </p:cNvPr>
          <p:cNvCxnSpPr>
            <a:cxnSpLocks/>
          </p:cNvCxnSpPr>
          <p:nvPr/>
        </p:nvCxnSpPr>
        <p:spPr>
          <a:xfrm flipH="1" flipV="1">
            <a:off x="5872299" y="1793508"/>
            <a:ext cx="538026" cy="1022519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2" name="Connettore diritto 51">
            <a:extLst>
              <a:ext uri="{FF2B5EF4-FFF2-40B4-BE49-F238E27FC236}">
                <a16:creationId xmlns:a16="http://schemas.microsoft.com/office/drawing/2014/main" id="{CDB98678-9E63-4292-A94F-C5E14AF5594E}"/>
              </a:ext>
            </a:extLst>
          </p:cNvPr>
          <p:cNvCxnSpPr>
            <a:cxnSpLocks/>
          </p:cNvCxnSpPr>
          <p:nvPr/>
        </p:nvCxnSpPr>
        <p:spPr>
          <a:xfrm flipV="1">
            <a:off x="1654674" y="4368781"/>
            <a:ext cx="777692" cy="135692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53" name="Straight Connector 56">
            <a:extLst>
              <a:ext uri="{FF2B5EF4-FFF2-40B4-BE49-F238E27FC236}">
                <a16:creationId xmlns:a16="http://schemas.microsoft.com/office/drawing/2014/main" id="{2B5B82D4-185C-4932-95AA-58D9B971B7D6}"/>
              </a:ext>
            </a:extLst>
          </p:cNvPr>
          <p:cNvCxnSpPr>
            <a:cxnSpLocks/>
          </p:cNvCxnSpPr>
          <p:nvPr/>
        </p:nvCxnSpPr>
        <p:spPr>
          <a:xfrm>
            <a:off x="2436846" y="4368780"/>
            <a:ext cx="1194275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Box 33">
            <a:extLst>
              <a:ext uri="{FF2B5EF4-FFF2-40B4-BE49-F238E27FC236}">
                <a16:creationId xmlns:a16="http://schemas.microsoft.com/office/drawing/2014/main" id="{47DDBF51-D4F8-43D1-85D6-E06D1E43D8DA}"/>
              </a:ext>
            </a:extLst>
          </p:cNvPr>
          <p:cNvSpPr txBox="1"/>
          <p:nvPr/>
        </p:nvSpPr>
        <p:spPr>
          <a:xfrm>
            <a:off x="3659045" y="1920580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ePf2</a:t>
            </a:r>
            <a:endParaRPr lang="en-US" b="1" dirty="0">
              <a:latin typeface="+mj-lt"/>
            </a:endParaRPr>
          </a:p>
        </p:txBody>
      </p:sp>
      <p:sp>
        <p:nvSpPr>
          <p:cNvPr id="55" name="TextBox 33">
            <a:extLst>
              <a:ext uri="{FF2B5EF4-FFF2-40B4-BE49-F238E27FC236}">
                <a16:creationId xmlns:a16="http://schemas.microsoft.com/office/drawing/2014/main" id="{3CC90FBD-3319-4960-A498-1FB06767E0F2}"/>
              </a:ext>
            </a:extLst>
          </p:cNvPr>
          <p:cNvSpPr txBox="1"/>
          <p:nvPr/>
        </p:nvSpPr>
        <p:spPr>
          <a:xfrm>
            <a:off x="3659045" y="2152108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ePf1</a:t>
            </a:r>
            <a:endParaRPr lang="en-US" b="1" dirty="0">
              <a:latin typeface="+mj-lt"/>
            </a:endParaRPr>
          </a:p>
        </p:txBody>
      </p:sp>
      <p:sp>
        <p:nvSpPr>
          <p:cNvPr id="56" name="TextBox 33">
            <a:extLst>
              <a:ext uri="{FF2B5EF4-FFF2-40B4-BE49-F238E27FC236}">
                <a16:creationId xmlns:a16="http://schemas.microsoft.com/office/drawing/2014/main" id="{55FF9B1E-179A-403E-B641-9D331A9B3BA1}"/>
              </a:ext>
            </a:extLst>
          </p:cNvPr>
          <p:cNvSpPr txBox="1"/>
          <p:nvPr/>
        </p:nvSpPr>
        <p:spPr>
          <a:xfrm>
            <a:off x="3659045" y="3653084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eNf1</a:t>
            </a:r>
            <a:endParaRPr lang="en-US" b="1" dirty="0">
              <a:latin typeface="+mj-lt"/>
            </a:endParaRPr>
          </a:p>
        </p:txBody>
      </p:sp>
      <p:sp>
        <p:nvSpPr>
          <p:cNvPr id="57" name="TextBox 33">
            <a:extLst>
              <a:ext uri="{FF2B5EF4-FFF2-40B4-BE49-F238E27FC236}">
                <a16:creationId xmlns:a16="http://schemas.microsoft.com/office/drawing/2014/main" id="{CF0D2DEF-0A39-40DD-8473-38E911593B33}"/>
              </a:ext>
            </a:extLst>
          </p:cNvPr>
          <p:cNvSpPr txBox="1"/>
          <p:nvPr/>
        </p:nvSpPr>
        <p:spPr>
          <a:xfrm>
            <a:off x="3659045" y="4195550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eNf2</a:t>
            </a:r>
            <a:endParaRPr lang="en-US" b="1" dirty="0">
              <a:latin typeface="+mj-lt"/>
            </a:endParaRPr>
          </a:p>
        </p:txBody>
      </p:sp>
      <p:sp>
        <p:nvSpPr>
          <p:cNvPr id="58" name="TextBox 33">
            <a:extLst>
              <a:ext uri="{FF2B5EF4-FFF2-40B4-BE49-F238E27FC236}">
                <a16:creationId xmlns:a16="http://schemas.microsoft.com/office/drawing/2014/main" id="{543AD04E-F06A-4304-8DC2-B27852A9C380}"/>
              </a:ext>
            </a:extLst>
          </p:cNvPr>
          <p:cNvSpPr txBox="1"/>
          <p:nvPr/>
        </p:nvSpPr>
        <p:spPr>
          <a:xfrm>
            <a:off x="3659045" y="446101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eNf3</a:t>
            </a:r>
            <a:endParaRPr lang="en-US" b="1" dirty="0">
              <a:latin typeface="+mj-lt"/>
            </a:endParaRPr>
          </a:p>
        </p:txBody>
      </p:sp>
      <p:sp>
        <p:nvSpPr>
          <p:cNvPr id="59" name="TextBox 33">
            <a:extLst>
              <a:ext uri="{FF2B5EF4-FFF2-40B4-BE49-F238E27FC236}">
                <a16:creationId xmlns:a16="http://schemas.microsoft.com/office/drawing/2014/main" id="{F72D1C54-0CA0-427B-B7D1-FE1E20CF71DE}"/>
              </a:ext>
            </a:extLst>
          </p:cNvPr>
          <p:cNvSpPr txBox="1"/>
          <p:nvPr/>
        </p:nvSpPr>
        <p:spPr>
          <a:xfrm>
            <a:off x="3714392" y="308925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ePd1</a:t>
            </a:r>
            <a:endParaRPr lang="en-US" b="1" dirty="0">
              <a:latin typeface="+mj-lt"/>
            </a:endParaRPr>
          </a:p>
        </p:txBody>
      </p:sp>
      <p:sp>
        <p:nvSpPr>
          <p:cNvPr id="60" name="TextBox 33">
            <a:extLst>
              <a:ext uri="{FF2B5EF4-FFF2-40B4-BE49-F238E27FC236}">
                <a16:creationId xmlns:a16="http://schemas.microsoft.com/office/drawing/2014/main" id="{B29BC7C9-D561-498E-8C42-661E2168B4F3}"/>
              </a:ext>
            </a:extLst>
          </p:cNvPr>
          <p:cNvSpPr txBox="1"/>
          <p:nvPr/>
        </p:nvSpPr>
        <p:spPr>
          <a:xfrm>
            <a:off x="4358950" y="3089259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ePd2</a:t>
            </a:r>
            <a:endParaRPr lang="en-US" b="1" dirty="0">
              <a:latin typeface="+mj-lt"/>
            </a:endParaRPr>
          </a:p>
        </p:txBody>
      </p:sp>
      <p:sp>
        <p:nvSpPr>
          <p:cNvPr id="61" name="TextBox 33">
            <a:extLst>
              <a:ext uri="{FF2B5EF4-FFF2-40B4-BE49-F238E27FC236}">
                <a16:creationId xmlns:a16="http://schemas.microsoft.com/office/drawing/2014/main" id="{56B5FDAA-6728-4D15-814A-C37B02AACD1F}"/>
              </a:ext>
            </a:extLst>
          </p:cNvPr>
          <p:cNvSpPr txBox="1"/>
          <p:nvPr/>
        </p:nvSpPr>
        <p:spPr>
          <a:xfrm>
            <a:off x="5296192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ePd3</a:t>
            </a:r>
            <a:endParaRPr lang="en-US" b="1" dirty="0">
              <a:latin typeface="+mj-lt"/>
            </a:endParaRPr>
          </a:p>
        </p:txBody>
      </p:sp>
      <p:sp>
        <p:nvSpPr>
          <p:cNvPr id="62" name="TextBox 33">
            <a:extLst>
              <a:ext uri="{FF2B5EF4-FFF2-40B4-BE49-F238E27FC236}">
                <a16:creationId xmlns:a16="http://schemas.microsoft.com/office/drawing/2014/main" id="{06118C1A-8A96-470E-BE2F-91A55DDE88D5}"/>
              </a:ext>
            </a:extLst>
          </p:cNvPr>
          <p:cNvSpPr txBox="1"/>
          <p:nvPr/>
        </p:nvSpPr>
        <p:spPr>
          <a:xfrm>
            <a:off x="856339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eNd4</a:t>
            </a:r>
            <a:endParaRPr lang="en-US" b="1" dirty="0">
              <a:latin typeface="+mj-lt"/>
            </a:endParaRPr>
          </a:p>
        </p:txBody>
      </p:sp>
      <p:sp>
        <p:nvSpPr>
          <p:cNvPr id="63" name="TextBox 33">
            <a:extLst>
              <a:ext uri="{FF2B5EF4-FFF2-40B4-BE49-F238E27FC236}">
                <a16:creationId xmlns:a16="http://schemas.microsoft.com/office/drawing/2014/main" id="{185C0FCA-B6F9-4A22-A909-D4CCBC5F0FB5}"/>
              </a:ext>
            </a:extLst>
          </p:cNvPr>
          <p:cNvSpPr txBox="1"/>
          <p:nvPr/>
        </p:nvSpPr>
        <p:spPr>
          <a:xfrm>
            <a:off x="2199606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eNd2</a:t>
            </a:r>
            <a:endParaRPr lang="en-US" b="1" dirty="0">
              <a:latin typeface="+mj-lt"/>
            </a:endParaRPr>
          </a:p>
        </p:txBody>
      </p:sp>
      <p:sp>
        <p:nvSpPr>
          <p:cNvPr id="64" name="TextBox 33">
            <a:extLst>
              <a:ext uri="{FF2B5EF4-FFF2-40B4-BE49-F238E27FC236}">
                <a16:creationId xmlns:a16="http://schemas.microsoft.com/office/drawing/2014/main" id="{8C0A2C07-4E3F-4AF3-9982-D71B42076B58}"/>
              </a:ext>
            </a:extLst>
          </p:cNvPr>
          <p:cNvSpPr txBox="1"/>
          <p:nvPr/>
        </p:nvSpPr>
        <p:spPr>
          <a:xfrm>
            <a:off x="3051740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eNd1</a:t>
            </a:r>
            <a:endParaRPr lang="en-US" b="1" dirty="0">
              <a:latin typeface="+mj-lt"/>
            </a:endParaRPr>
          </a:p>
        </p:txBody>
      </p:sp>
      <p:sp>
        <p:nvSpPr>
          <p:cNvPr id="68" name="CasellaDiTesto 67">
            <a:extLst>
              <a:ext uri="{FF2B5EF4-FFF2-40B4-BE49-F238E27FC236}">
                <a16:creationId xmlns:a16="http://schemas.microsoft.com/office/drawing/2014/main" id="{8FFC1F57-FA37-4CF7-A713-886741A6E734}"/>
              </a:ext>
            </a:extLst>
          </p:cNvPr>
          <p:cNvSpPr txBox="1"/>
          <p:nvPr/>
        </p:nvSpPr>
        <p:spPr>
          <a:xfrm>
            <a:off x="288045" y="1448055"/>
            <a:ext cx="3040570" cy="11695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+ three types of cyclic strength and stiffness degradation:</a:t>
            </a: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unloading stiffness degradation </a:t>
            </a: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reloading stiffness degradation </a:t>
            </a:r>
          </a:p>
          <a:p>
            <a:pPr marL="285750" indent="-285750"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i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strength degradation</a:t>
            </a:r>
          </a:p>
        </p:txBody>
      </p:sp>
      <p:cxnSp>
        <p:nvCxnSpPr>
          <p:cNvPr id="10" name="Connettore diritto 9">
            <a:extLst>
              <a:ext uri="{FF2B5EF4-FFF2-40B4-BE49-F238E27FC236}">
                <a16:creationId xmlns:a16="http://schemas.microsoft.com/office/drawing/2014/main" id="{9D977D6B-34F3-422D-BB73-93FCB77F9081}"/>
              </a:ext>
            </a:extLst>
          </p:cNvPr>
          <p:cNvCxnSpPr/>
          <p:nvPr/>
        </p:nvCxnSpPr>
        <p:spPr>
          <a:xfrm>
            <a:off x="6410325" y="2816027"/>
            <a:ext cx="735718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69" name="Connettore diritto 68">
            <a:extLst>
              <a:ext uri="{FF2B5EF4-FFF2-40B4-BE49-F238E27FC236}">
                <a16:creationId xmlns:a16="http://schemas.microsoft.com/office/drawing/2014/main" id="{9942B516-C2A4-4035-8D45-24D83A2C612A}"/>
              </a:ext>
            </a:extLst>
          </p:cNvPr>
          <p:cNvCxnSpPr>
            <a:cxnSpLocks/>
          </p:cNvCxnSpPr>
          <p:nvPr/>
        </p:nvCxnSpPr>
        <p:spPr>
          <a:xfrm flipH="1" flipV="1">
            <a:off x="1106138" y="3473787"/>
            <a:ext cx="538026" cy="1022519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0" name="Connettore diritto 69">
            <a:extLst>
              <a:ext uri="{FF2B5EF4-FFF2-40B4-BE49-F238E27FC236}">
                <a16:creationId xmlns:a16="http://schemas.microsoft.com/office/drawing/2014/main" id="{3C613F88-C8CB-464A-9777-A324D5ABF81D}"/>
              </a:ext>
            </a:extLst>
          </p:cNvPr>
          <p:cNvCxnSpPr/>
          <p:nvPr/>
        </p:nvCxnSpPr>
        <p:spPr>
          <a:xfrm>
            <a:off x="370420" y="3484206"/>
            <a:ext cx="735718" cy="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2" name="Connettore diritto 71">
            <a:extLst>
              <a:ext uri="{FF2B5EF4-FFF2-40B4-BE49-F238E27FC236}">
                <a16:creationId xmlns:a16="http://schemas.microsoft.com/office/drawing/2014/main" id="{3F64360C-46D5-46A4-8F64-1D806FA61CE9}"/>
              </a:ext>
            </a:extLst>
          </p:cNvPr>
          <p:cNvCxnSpPr>
            <a:cxnSpLocks/>
          </p:cNvCxnSpPr>
          <p:nvPr/>
        </p:nvCxnSpPr>
        <p:spPr>
          <a:xfrm flipV="1">
            <a:off x="1273689" y="2811704"/>
            <a:ext cx="376254" cy="964899"/>
          </a:xfrm>
          <a:prstGeom prst="line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4" name="Connettore diritto 73">
            <a:extLst>
              <a:ext uri="{FF2B5EF4-FFF2-40B4-BE49-F238E27FC236}">
                <a16:creationId xmlns:a16="http://schemas.microsoft.com/office/drawing/2014/main" id="{D8669A82-CF8C-4560-A8D1-20D0A61179CE}"/>
              </a:ext>
            </a:extLst>
          </p:cNvPr>
          <p:cNvCxnSpPr>
            <a:cxnSpLocks/>
          </p:cNvCxnSpPr>
          <p:nvPr/>
        </p:nvCxnSpPr>
        <p:spPr>
          <a:xfrm flipH="1">
            <a:off x="1667784" y="2571750"/>
            <a:ext cx="3144782" cy="239954"/>
          </a:xfrm>
          <a:prstGeom prst="line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7" name="Connettore diritto 76">
            <a:extLst>
              <a:ext uri="{FF2B5EF4-FFF2-40B4-BE49-F238E27FC236}">
                <a16:creationId xmlns:a16="http://schemas.microsoft.com/office/drawing/2014/main" id="{8ED496E0-F2A2-4B62-B50C-2A08B9CF42AA}"/>
              </a:ext>
            </a:extLst>
          </p:cNvPr>
          <p:cNvCxnSpPr>
            <a:cxnSpLocks/>
          </p:cNvCxnSpPr>
          <p:nvPr/>
        </p:nvCxnSpPr>
        <p:spPr>
          <a:xfrm flipV="1">
            <a:off x="4794546" y="1880304"/>
            <a:ext cx="300492" cy="698234"/>
          </a:xfrm>
          <a:prstGeom prst="line">
            <a:avLst/>
          </a:prstGeom>
          <a:noFill/>
          <a:ln>
            <a:solidFill>
              <a:schemeClr val="accent4">
                <a:lumMod val="75000"/>
              </a:schemeClr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79" name="Connettore diritto 78">
            <a:extLst>
              <a:ext uri="{FF2B5EF4-FFF2-40B4-BE49-F238E27FC236}">
                <a16:creationId xmlns:a16="http://schemas.microsoft.com/office/drawing/2014/main" id="{DC771A79-ABE5-4B5F-9D60-112F5CD14704}"/>
              </a:ext>
            </a:extLst>
          </p:cNvPr>
          <p:cNvCxnSpPr>
            <a:cxnSpLocks/>
          </p:cNvCxnSpPr>
          <p:nvPr/>
        </p:nvCxnSpPr>
        <p:spPr>
          <a:xfrm flipV="1">
            <a:off x="5057606" y="1843807"/>
            <a:ext cx="202846" cy="1649712"/>
          </a:xfrm>
          <a:prstGeom prst="lin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3" name="Connettore diritto 82">
            <a:extLst>
              <a:ext uri="{FF2B5EF4-FFF2-40B4-BE49-F238E27FC236}">
                <a16:creationId xmlns:a16="http://schemas.microsoft.com/office/drawing/2014/main" id="{722BE885-AA38-4D19-9E5C-EBF91FC89493}"/>
              </a:ext>
            </a:extLst>
          </p:cNvPr>
          <p:cNvCxnSpPr>
            <a:cxnSpLocks/>
          </p:cNvCxnSpPr>
          <p:nvPr/>
        </p:nvCxnSpPr>
        <p:spPr>
          <a:xfrm flipH="1">
            <a:off x="2263140" y="3493519"/>
            <a:ext cx="2787492" cy="249653"/>
          </a:xfrm>
          <a:prstGeom prst="lin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85" name="Connettore diritto 84">
            <a:extLst>
              <a:ext uri="{FF2B5EF4-FFF2-40B4-BE49-F238E27FC236}">
                <a16:creationId xmlns:a16="http://schemas.microsoft.com/office/drawing/2014/main" id="{8DA0DDE6-1490-4EB9-ABCB-21586FD13F98}"/>
              </a:ext>
            </a:extLst>
          </p:cNvPr>
          <p:cNvCxnSpPr>
            <a:cxnSpLocks/>
          </p:cNvCxnSpPr>
          <p:nvPr/>
        </p:nvCxnSpPr>
        <p:spPr>
          <a:xfrm flipV="1">
            <a:off x="1977458" y="3741301"/>
            <a:ext cx="277535" cy="705300"/>
          </a:xfrm>
          <a:prstGeom prst="line">
            <a:avLst/>
          </a:prstGeom>
          <a:noFill/>
          <a:ln>
            <a:solidFill>
              <a:srgbClr val="FF0000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7187" name="Ovale 7186">
            <a:extLst>
              <a:ext uri="{FF2B5EF4-FFF2-40B4-BE49-F238E27FC236}">
                <a16:creationId xmlns:a16="http://schemas.microsoft.com/office/drawing/2014/main" id="{74CFD797-AE46-4675-BFB5-809D75A7DCA4}"/>
              </a:ext>
            </a:extLst>
          </p:cNvPr>
          <p:cNvSpPr/>
          <p:nvPr/>
        </p:nvSpPr>
        <p:spPr>
          <a:xfrm>
            <a:off x="4762008" y="2543185"/>
            <a:ext cx="70708" cy="7070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7" name="Ovale 96">
            <a:extLst>
              <a:ext uri="{FF2B5EF4-FFF2-40B4-BE49-F238E27FC236}">
                <a16:creationId xmlns:a16="http://schemas.microsoft.com/office/drawing/2014/main" id="{4AF38438-CDD9-4A81-BC45-C982C508B8D5}"/>
              </a:ext>
            </a:extLst>
          </p:cNvPr>
          <p:cNvSpPr/>
          <p:nvPr/>
        </p:nvSpPr>
        <p:spPr>
          <a:xfrm>
            <a:off x="5021866" y="3458166"/>
            <a:ext cx="70708" cy="7070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8" name="Ovale 97">
            <a:extLst>
              <a:ext uri="{FF2B5EF4-FFF2-40B4-BE49-F238E27FC236}">
                <a16:creationId xmlns:a16="http://schemas.microsoft.com/office/drawing/2014/main" id="{7D89BCA7-8A43-419E-9EE7-1632C9553711}"/>
              </a:ext>
            </a:extLst>
          </p:cNvPr>
          <p:cNvSpPr/>
          <p:nvPr/>
        </p:nvSpPr>
        <p:spPr>
          <a:xfrm>
            <a:off x="2226071" y="3721160"/>
            <a:ext cx="70708" cy="7070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9" name="Ovale 98">
            <a:extLst>
              <a:ext uri="{FF2B5EF4-FFF2-40B4-BE49-F238E27FC236}">
                <a16:creationId xmlns:a16="http://schemas.microsoft.com/office/drawing/2014/main" id="{FAFD1B05-035C-4349-A5BF-8BCF39EC88A5}"/>
              </a:ext>
            </a:extLst>
          </p:cNvPr>
          <p:cNvSpPr/>
          <p:nvPr/>
        </p:nvSpPr>
        <p:spPr>
          <a:xfrm>
            <a:off x="1614975" y="2784009"/>
            <a:ext cx="70708" cy="7070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Ovale 100">
            <a:extLst>
              <a:ext uri="{FF2B5EF4-FFF2-40B4-BE49-F238E27FC236}">
                <a16:creationId xmlns:a16="http://schemas.microsoft.com/office/drawing/2014/main" id="{0671FB3B-BC14-4982-9407-C95084F52791}"/>
              </a:ext>
            </a:extLst>
          </p:cNvPr>
          <p:cNvSpPr/>
          <p:nvPr/>
        </p:nvSpPr>
        <p:spPr>
          <a:xfrm>
            <a:off x="5053785" y="1838271"/>
            <a:ext cx="70708" cy="70706"/>
          </a:xfrm>
          <a:prstGeom prst="ellipse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Ovale 101">
            <a:extLst>
              <a:ext uri="{FF2B5EF4-FFF2-40B4-BE49-F238E27FC236}">
                <a16:creationId xmlns:a16="http://schemas.microsoft.com/office/drawing/2014/main" id="{51D57B27-DF2F-4A35-8029-323A89C9D581}"/>
              </a:ext>
            </a:extLst>
          </p:cNvPr>
          <p:cNvSpPr/>
          <p:nvPr/>
        </p:nvSpPr>
        <p:spPr>
          <a:xfrm>
            <a:off x="1942104" y="4411248"/>
            <a:ext cx="70708" cy="70706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4" name="Straight Connector 56">
            <a:extLst>
              <a:ext uri="{FF2B5EF4-FFF2-40B4-BE49-F238E27FC236}">
                <a16:creationId xmlns:a16="http://schemas.microsoft.com/office/drawing/2014/main" id="{13B782C8-037A-4312-82D2-3F6816C91CF7}"/>
              </a:ext>
            </a:extLst>
          </p:cNvPr>
          <p:cNvCxnSpPr>
            <a:cxnSpLocks/>
          </p:cNvCxnSpPr>
          <p:nvPr/>
        </p:nvCxnSpPr>
        <p:spPr>
          <a:xfrm>
            <a:off x="6408874" y="2811704"/>
            <a:ext cx="0" cy="281834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6" name="TextBox 33">
            <a:extLst>
              <a:ext uri="{FF2B5EF4-FFF2-40B4-BE49-F238E27FC236}">
                <a16:creationId xmlns:a16="http://schemas.microsoft.com/office/drawing/2014/main" id="{3F0DC42C-A5F0-43FA-BBE9-5CFCBC637660}"/>
              </a:ext>
            </a:extLst>
          </p:cNvPr>
          <p:cNvSpPr txBox="1"/>
          <p:nvPr/>
        </p:nvSpPr>
        <p:spPr>
          <a:xfrm>
            <a:off x="5882515" y="2827031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ePd4</a:t>
            </a:r>
            <a:endParaRPr lang="en-US" b="1" dirty="0">
              <a:latin typeface="+mj-lt"/>
            </a:endParaRPr>
          </a:p>
        </p:txBody>
      </p:sp>
      <p:sp>
        <p:nvSpPr>
          <p:cNvPr id="120" name="TextBox 33">
            <a:extLst>
              <a:ext uri="{FF2B5EF4-FFF2-40B4-BE49-F238E27FC236}">
                <a16:creationId xmlns:a16="http://schemas.microsoft.com/office/drawing/2014/main" id="{A1BD911F-C190-4896-9B68-7519A85A6939}"/>
              </a:ext>
            </a:extLst>
          </p:cNvPr>
          <p:cNvSpPr txBox="1"/>
          <p:nvPr/>
        </p:nvSpPr>
        <p:spPr>
          <a:xfrm>
            <a:off x="3144669" y="2657835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ePf4</a:t>
            </a:r>
            <a:endParaRPr lang="en-US" b="1" dirty="0">
              <a:latin typeface="+mj-lt"/>
            </a:endParaRPr>
          </a:p>
        </p:txBody>
      </p:sp>
      <p:cxnSp>
        <p:nvCxnSpPr>
          <p:cNvPr id="123" name="Straight Connector 56">
            <a:extLst>
              <a:ext uri="{FF2B5EF4-FFF2-40B4-BE49-F238E27FC236}">
                <a16:creationId xmlns:a16="http://schemas.microsoft.com/office/drawing/2014/main" id="{00102EB6-E97A-4764-8E5F-6BB31100488A}"/>
              </a:ext>
            </a:extLst>
          </p:cNvPr>
          <p:cNvCxnSpPr>
            <a:cxnSpLocks/>
          </p:cNvCxnSpPr>
          <p:nvPr/>
        </p:nvCxnSpPr>
        <p:spPr>
          <a:xfrm>
            <a:off x="1109812" y="3104030"/>
            <a:ext cx="0" cy="380176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TextBox 33">
            <a:extLst>
              <a:ext uri="{FF2B5EF4-FFF2-40B4-BE49-F238E27FC236}">
                <a16:creationId xmlns:a16="http://schemas.microsoft.com/office/drawing/2014/main" id="{B3355C2C-9FD6-466A-BA9B-C190BE900EA5}"/>
              </a:ext>
            </a:extLst>
          </p:cNvPr>
          <p:cNvSpPr txBox="1"/>
          <p:nvPr/>
        </p:nvSpPr>
        <p:spPr>
          <a:xfrm>
            <a:off x="1586221" y="2816027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eNd3</a:t>
            </a:r>
            <a:endParaRPr lang="en-US" b="1" dirty="0">
              <a:latin typeface="+mj-lt"/>
            </a:endParaRPr>
          </a:p>
        </p:txBody>
      </p:sp>
      <p:sp>
        <p:nvSpPr>
          <p:cNvPr id="132" name="TextBox 33">
            <a:extLst>
              <a:ext uri="{FF2B5EF4-FFF2-40B4-BE49-F238E27FC236}">
                <a16:creationId xmlns:a16="http://schemas.microsoft.com/office/drawing/2014/main" id="{D9A4D475-B75E-4EE9-A4CE-3E1B42BD15E8}"/>
              </a:ext>
            </a:extLst>
          </p:cNvPr>
          <p:cNvSpPr txBox="1"/>
          <p:nvPr/>
        </p:nvSpPr>
        <p:spPr>
          <a:xfrm>
            <a:off x="3659045" y="3323023"/>
            <a:ext cx="6304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eNf4</a:t>
            </a:r>
            <a:endParaRPr lang="en-US" b="1" dirty="0">
              <a:latin typeface="+mj-lt"/>
            </a:endParaRPr>
          </a:p>
        </p:txBody>
      </p:sp>
      <p:sp>
        <p:nvSpPr>
          <p:cNvPr id="134" name="TextBox 33">
            <a:extLst>
              <a:ext uri="{FF2B5EF4-FFF2-40B4-BE49-F238E27FC236}">
                <a16:creationId xmlns:a16="http://schemas.microsoft.com/office/drawing/2014/main" id="{3D6C036B-E5DE-467C-AA4D-B2647DA4BF64}"/>
              </a:ext>
            </a:extLst>
          </p:cNvPr>
          <p:cNvSpPr txBox="1"/>
          <p:nvPr/>
        </p:nvSpPr>
        <p:spPr>
          <a:xfrm>
            <a:off x="4237917" y="3884137"/>
            <a:ext cx="3049130" cy="11926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i="1" dirty="0" err="1">
                <a:latin typeface="+mj-lt"/>
              </a:rPr>
              <a:t>rDispP</a:t>
            </a:r>
            <a:r>
              <a:rPr lang="en-US" sz="1050" b="1" i="1" dirty="0">
                <a:latin typeface="+mj-lt"/>
              </a:rPr>
              <a:t>/N </a:t>
            </a:r>
            <a:r>
              <a:rPr lang="en-US" sz="800" b="1" i="1" dirty="0">
                <a:latin typeface="+mj-lt"/>
              </a:rPr>
              <a:t>- </a:t>
            </a:r>
            <a:r>
              <a:rPr lang="en-GB" sz="800" i="1" dirty="0"/>
              <a:t>ratio of the deformation at which reloading occurs to the maximum/minimum historic deformation demand</a:t>
            </a:r>
            <a:endParaRPr lang="en-GB" sz="800" b="1" i="1" dirty="0">
              <a:latin typeface="+mj-lt"/>
            </a:endParaRPr>
          </a:p>
          <a:p>
            <a:r>
              <a:rPr lang="en-GB" sz="1050" b="1" i="1" dirty="0" err="1">
                <a:latin typeface="+mj-lt"/>
              </a:rPr>
              <a:t>fForceP</a:t>
            </a:r>
            <a:r>
              <a:rPr lang="en-GB" sz="1050" b="1" i="1" dirty="0">
                <a:latin typeface="+mj-lt"/>
              </a:rPr>
              <a:t>/N </a:t>
            </a:r>
            <a:r>
              <a:rPr lang="en-GB" sz="800" b="1" i="1" dirty="0">
                <a:latin typeface="+mj-lt"/>
              </a:rPr>
              <a:t>- </a:t>
            </a:r>
            <a:r>
              <a:rPr lang="en-GB" sz="800" i="1" dirty="0"/>
              <a:t>ratio of the force at which reloading begins to force corresponding to the maximum /minimum historic deformation demand</a:t>
            </a:r>
            <a:endParaRPr lang="en-GB" sz="800" b="1" i="1" dirty="0">
              <a:latin typeface="+mj-lt"/>
            </a:endParaRPr>
          </a:p>
          <a:p>
            <a:r>
              <a:rPr lang="en-GB" sz="1050" b="1" i="1" dirty="0" err="1">
                <a:latin typeface="+mj-lt"/>
              </a:rPr>
              <a:t>uForceP</a:t>
            </a:r>
            <a:r>
              <a:rPr lang="en-GB" sz="1050" b="1" i="1" dirty="0">
                <a:latin typeface="+mj-lt"/>
              </a:rPr>
              <a:t>/N </a:t>
            </a:r>
            <a:r>
              <a:rPr lang="en-GB" sz="800" b="1" i="1" dirty="0">
                <a:latin typeface="+mj-lt"/>
              </a:rPr>
              <a:t>- </a:t>
            </a:r>
            <a:r>
              <a:rPr lang="en-GB" sz="800" i="1" dirty="0"/>
              <a:t>ratio of strength developed upon unloading from negative load to the maximum/minimum strength developed under monotonic loading</a:t>
            </a:r>
            <a:endParaRPr lang="en-US" sz="800" b="1" i="1" dirty="0">
              <a:latin typeface="+mj-lt"/>
            </a:endParaRPr>
          </a:p>
        </p:txBody>
      </p:sp>
      <p:sp>
        <p:nvSpPr>
          <p:cNvPr id="136" name="TextBox 33">
            <a:extLst>
              <a:ext uri="{FF2B5EF4-FFF2-40B4-BE49-F238E27FC236}">
                <a16:creationId xmlns:a16="http://schemas.microsoft.com/office/drawing/2014/main" id="{D6F968C5-2DAC-48CE-A700-E3C3E2BBB97C}"/>
              </a:ext>
            </a:extLst>
          </p:cNvPr>
          <p:cNvSpPr txBox="1"/>
          <p:nvPr/>
        </p:nvSpPr>
        <p:spPr>
          <a:xfrm>
            <a:off x="4800757" y="3583773"/>
            <a:ext cx="153499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+mj-lt"/>
              </a:rPr>
              <a:t>[*,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uForceN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*eNf3]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7" name="TextBox 33">
            <a:extLst>
              <a:ext uri="{FF2B5EF4-FFF2-40B4-BE49-F238E27FC236}">
                <a16:creationId xmlns:a16="http://schemas.microsoft.com/office/drawing/2014/main" id="{E6A3893B-8B83-447C-A853-1D5A0EC961FC}"/>
              </a:ext>
            </a:extLst>
          </p:cNvPr>
          <p:cNvSpPr txBox="1"/>
          <p:nvPr/>
        </p:nvSpPr>
        <p:spPr>
          <a:xfrm>
            <a:off x="151839" y="4056921"/>
            <a:ext cx="27209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+mj-lt"/>
              </a:rPr>
              <a:t>[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rDisp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*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d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min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,</a:t>
            </a:r>
          </a:p>
          <a:p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rForceN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*f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dmin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]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138" name="TextBox 33">
            <a:extLst>
              <a:ext uri="{FF2B5EF4-FFF2-40B4-BE49-F238E27FC236}">
                <a16:creationId xmlns:a16="http://schemas.microsoft.com/office/drawing/2014/main" id="{65B7533A-866A-4D3F-9473-8A53E8EFE890}"/>
              </a:ext>
            </a:extLst>
          </p:cNvPr>
          <p:cNvSpPr txBox="1"/>
          <p:nvPr/>
        </p:nvSpPr>
        <p:spPr>
          <a:xfrm>
            <a:off x="1528806" y="4508454"/>
            <a:ext cx="27209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0000"/>
                </a:solidFill>
                <a:latin typeface="+mj-lt"/>
              </a:rPr>
              <a:t>[</a:t>
            </a:r>
            <a:r>
              <a:rPr lang="en-US" sz="1200" b="1" dirty="0" err="1">
                <a:solidFill>
                  <a:srgbClr val="FF0000"/>
                </a:solidFill>
                <a:latin typeface="+mj-lt"/>
              </a:rPr>
              <a:t>d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min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,*f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(</a:t>
            </a:r>
            <a:r>
              <a:rPr lang="en-US" sz="1200" b="1" baseline="-25000" dirty="0" err="1">
                <a:solidFill>
                  <a:srgbClr val="FF0000"/>
                </a:solidFill>
                <a:latin typeface="+mj-lt"/>
              </a:rPr>
              <a:t>dmin</a:t>
            </a:r>
            <a:r>
              <a:rPr lang="en-US" sz="1200" b="1" baseline="-25000" dirty="0">
                <a:solidFill>
                  <a:srgbClr val="FF0000"/>
                </a:solidFill>
                <a:latin typeface="+mj-lt"/>
              </a:rPr>
              <a:t>)</a:t>
            </a:r>
            <a:r>
              <a:rPr lang="en-US" sz="1200" b="1" dirty="0">
                <a:solidFill>
                  <a:srgbClr val="FF0000"/>
                </a:solidFill>
                <a:latin typeface="+mj-lt"/>
              </a:rPr>
              <a:t>]</a:t>
            </a:r>
            <a:endParaRPr lang="en-US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5900202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Pinching4</a:t>
            </a:r>
            <a:endParaRPr lang="en-GB" b="0" i="1" dirty="0"/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712C207A-82FB-44AD-A3BE-63DDB6DABE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04684" y="1524838"/>
            <a:ext cx="3813152" cy="3427174"/>
          </a:xfrm>
          <a:prstGeom prst="rect">
            <a:avLst/>
          </a:prstGeom>
        </p:spPr>
      </p:pic>
      <p:pic>
        <p:nvPicPr>
          <p:cNvPr id="21" name="Immagine 20">
            <a:extLst>
              <a:ext uri="{FF2B5EF4-FFF2-40B4-BE49-F238E27FC236}">
                <a16:creationId xmlns:a16="http://schemas.microsoft.com/office/drawing/2014/main" id="{6F2E0C3F-A55C-47FB-81C2-22BBBA76FF3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01" y="630481"/>
            <a:ext cx="3813152" cy="3427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82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Pinching4</a:t>
            </a:r>
            <a:endParaRPr lang="en-GB" b="0" i="1" dirty="0"/>
          </a:p>
        </p:txBody>
      </p:sp>
      <p:pic>
        <p:nvPicPr>
          <p:cNvPr id="14" name="Immagine 13">
            <a:extLst>
              <a:ext uri="{FF2B5EF4-FFF2-40B4-BE49-F238E27FC236}">
                <a16:creationId xmlns:a16="http://schemas.microsoft.com/office/drawing/2014/main" id="{8BEA3CD8-3780-4BB9-81A7-896C9D33F0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38460" y="191488"/>
            <a:ext cx="3791340" cy="4035799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6AF182B9-FE48-425C-8677-A463933B0A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297" y="625629"/>
            <a:ext cx="3914572" cy="4166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042761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Triangolo isoscele 16">
            <a:extLst>
              <a:ext uri="{FF2B5EF4-FFF2-40B4-BE49-F238E27FC236}">
                <a16:creationId xmlns:a16="http://schemas.microsoft.com/office/drawing/2014/main" id="{79F9202C-B776-46EE-B4D4-B7F087A0AD5D}"/>
              </a:ext>
            </a:extLst>
          </p:cNvPr>
          <p:cNvSpPr/>
          <p:nvPr/>
        </p:nvSpPr>
        <p:spPr>
          <a:xfrm rot="10800000">
            <a:off x="6741918" y="1726886"/>
            <a:ext cx="1508025" cy="1731492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1">
            <a:extLst>
              <a:ext uri="{FF2B5EF4-FFF2-40B4-BE49-F238E27FC236}">
                <a16:creationId xmlns:a16="http://schemas.microsoft.com/office/drawing/2014/main" id="{5A1733FE-60A1-4AD3-803F-0A33EB283E34}"/>
              </a:ext>
            </a:extLst>
          </p:cNvPr>
          <p:cNvSpPr/>
          <p:nvPr/>
        </p:nvSpPr>
        <p:spPr>
          <a:xfrm>
            <a:off x="1" y="1726896"/>
            <a:ext cx="7489326" cy="1731494"/>
          </a:xfrm>
          <a:prstGeom prst="rect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riangolo isoscele 16">
            <a:extLst>
              <a:ext uri="{FF2B5EF4-FFF2-40B4-BE49-F238E27FC236}">
                <a16:creationId xmlns:a16="http://schemas.microsoft.com/office/drawing/2014/main" id="{79DD821D-F9E1-4D6F-96C0-DDB9149CD55B}"/>
              </a:ext>
            </a:extLst>
          </p:cNvPr>
          <p:cNvSpPr/>
          <p:nvPr/>
        </p:nvSpPr>
        <p:spPr>
          <a:xfrm>
            <a:off x="-760616" y="1726886"/>
            <a:ext cx="1508025" cy="1731492"/>
          </a:xfrm>
          <a:prstGeom prst="triangle">
            <a:avLst/>
          </a:prstGeom>
          <a:solidFill>
            <a:srgbClr val="FFC000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19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Geometry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geomTransf</a:t>
            </a:r>
            <a:r>
              <a:rPr lang="it-IT" dirty="0"/>
              <a:t> </a:t>
            </a:r>
            <a:r>
              <a:rPr lang="it-IT" dirty="0" err="1"/>
              <a:t>command</a:t>
            </a:r>
            <a:r>
              <a:rPr lang="it-IT" dirty="0"/>
              <a:t> in </a:t>
            </a:r>
            <a:r>
              <a:rPr lang="it-IT" dirty="0" err="1"/>
              <a:t>OpenSees</a:t>
            </a:r>
            <a:endParaRPr lang="en-GB" b="0" i="1" dirty="0"/>
          </a:p>
        </p:txBody>
      </p:sp>
      <p:sp>
        <p:nvSpPr>
          <p:cNvPr id="17" name="CasellaDiTesto 16">
            <a:extLst>
              <a:ext uri="{FF2B5EF4-FFF2-40B4-BE49-F238E27FC236}">
                <a16:creationId xmlns:a16="http://schemas.microsoft.com/office/drawing/2014/main" id="{8B3C4AC3-1210-4F53-A6A5-1DB68C485847}"/>
              </a:ext>
            </a:extLst>
          </p:cNvPr>
          <p:cNvSpPr txBox="1"/>
          <p:nvPr/>
        </p:nvSpPr>
        <p:spPr>
          <a:xfrm>
            <a:off x="2985303" y="1802021"/>
            <a:ext cx="4578614" cy="16004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US" b="0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The geometric-transformation command is used to construct a </a:t>
            </a:r>
            <a:r>
              <a:rPr lang="en-US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coordinate-transformation (</a:t>
            </a:r>
            <a:r>
              <a:rPr lang="en-US" b="1" i="0" dirty="0" err="1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CrdTransf</a:t>
            </a:r>
            <a:r>
              <a:rPr lang="en-US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) object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, which transforms beam element stiffness and resisting force </a:t>
            </a:r>
            <a:r>
              <a:rPr lang="en-US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from the basic or natural system to the global-coordinate system</a:t>
            </a:r>
            <a:r>
              <a:rPr lang="en-US" b="0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. The command has at least one argument, the </a:t>
            </a:r>
            <a:r>
              <a:rPr lang="en-US" b="1" i="0" dirty="0">
                <a:solidFill>
                  <a:srgbClr val="000000"/>
                </a:solidFill>
                <a:effectLst/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transformation type</a:t>
            </a:r>
            <a:r>
              <a:rPr lang="en-US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(</a:t>
            </a:r>
            <a:r>
              <a:rPr lang="fr-FR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Linear, PDelta, Corotational</a:t>
            </a:r>
            <a:r>
              <a:rPr lang="en-US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).</a:t>
            </a:r>
            <a:endParaRPr lang="it-IT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CF566FDD-27FD-4EB1-8B30-A0A88F5D6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41844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23" name="Immagine 22">
            <a:extLst>
              <a:ext uri="{FF2B5EF4-FFF2-40B4-BE49-F238E27FC236}">
                <a16:creationId xmlns:a16="http://schemas.microsoft.com/office/drawing/2014/main" id="{7C5ACBF5-9D18-4EB9-A75F-54E29C54AD0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57" y="687381"/>
            <a:ext cx="2574434" cy="4144962"/>
          </a:xfrm>
          <a:prstGeom prst="rect">
            <a:avLst/>
          </a:prstGeom>
        </p:spPr>
      </p:pic>
      <p:pic>
        <p:nvPicPr>
          <p:cNvPr id="24" name="Immagine 23">
            <a:extLst>
              <a:ext uri="{FF2B5EF4-FFF2-40B4-BE49-F238E27FC236}">
                <a16:creationId xmlns:a16="http://schemas.microsoft.com/office/drawing/2014/main" id="{2FE990C6-5AD4-482D-A825-8F35F970E8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7457" y="669132"/>
            <a:ext cx="2574434" cy="4144962"/>
          </a:xfrm>
          <a:prstGeom prst="rect">
            <a:avLst/>
          </a:prstGeom>
        </p:spPr>
      </p:pic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F0D2842B-8808-49BE-B39B-ED9538769466}"/>
              </a:ext>
            </a:extLst>
          </p:cNvPr>
          <p:cNvSpPr txBox="1"/>
          <p:nvPr/>
        </p:nvSpPr>
        <p:spPr>
          <a:xfrm>
            <a:off x="4033214" y="841592"/>
            <a:ext cx="454743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b="1" dirty="0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TIP: </a:t>
            </a:r>
            <a:r>
              <a:rPr lang="en-US" sz="1200" i="1" dirty="0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For the standard </a:t>
            </a:r>
            <a:r>
              <a:rPr lang="en-US" sz="1200" i="1" dirty="0" err="1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OpenSees</a:t>
            </a:r>
            <a:r>
              <a:rPr lang="en-US" sz="1200" i="1" dirty="0">
                <a:solidFill>
                  <a:srgbClr val="00B0F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beam-column elements, the difference between geometric linear and geometric nonlinear analysis lies in the geometric transformation alone, since the elements have no internal geometric nonlinearity.</a:t>
            </a:r>
            <a:endParaRPr lang="it-IT" sz="1200" i="1" dirty="0">
              <a:solidFill>
                <a:srgbClr val="00B0F0"/>
              </a:solidFill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76292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ttangolo 60">
            <a:extLst>
              <a:ext uri="{FF2B5EF4-FFF2-40B4-BE49-F238E27FC236}">
                <a16:creationId xmlns:a16="http://schemas.microsoft.com/office/drawing/2014/main" id="{067CAD8E-5544-46AF-AF36-11411D5B3B05}"/>
              </a:ext>
            </a:extLst>
          </p:cNvPr>
          <p:cNvSpPr/>
          <p:nvPr/>
        </p:nvSpPr>
        <p:spPr>
          <a:xfrm>
            <a:off x="6664506" y="9822"/>
            <a:ext cx="2244910" cy="5133678"/>
          </a:xfrm>
          <a:prstGeom prst="rect">
            <a:avLst/>
          </a:prstGeom>
          <a:blipFill>
            <a:blip r:embed="rId3">
              <a:alphaModFix amt="23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harpenSoften amount="-21000"/>
                      </a14:imgEffect>
                      <a14:imgEffect>
                        <a14:saturation sat="170000"/>
                      </a14:imgEffect>
                      <a14:imgEffect>
                        <a14:brightnessContrast bright="30000" contrast="12000"/>
                      </a14:imgEffect>
                    </a14:imgLayer>
                  </a14:imgProps>
                </a:ext>
              </a:extLst>
            </a:blip>
            <a:stretch>
              <a:fillRect r="-165716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E033EC-E0F8-48F0-AADB-48D625378BB8}"/>
              </a:ext>
            </a:extLst>
          </p:cNvPr>
          <p:cNvSpPr/>
          <p:nvPr/>
        </p:nvSpPr>
        <p:spPr>
          <a:xfrm>
            <a:off x="4233495" y="3810231"/>
            <a:ext cx="3725443" cy="215184"/>
          </a:xfrm>
          <a:prstGeom prst="rect">
            <a:avLst/>
          </a:prstGeom>
          <a:solidFill>
            <a:srgbClr val="FF9900">
              <a:alpha val="38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0B1AD7BB-3D71-4227-ABD6-9E685967964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87314" y="2008395"/>
            <a:ext cx="2892425" cy="384635"/>
          </a:xfrm>
        </p:spPr>
        <p:txBody>
          <a:bodyPr/>
          <a:lstStyle/>
          <a:p>
            <a:r>
              <a:rPr lang="it-IT" dirty="0"/>
              <a:t>CONTENTS</a:t>
            </a:r>
          </a:p>
        </p:txBody>
      </p:sp>
      <p:sp>
        <p:nvSpPr>
          <p:cNvPr id="9" name="Segnaposto testo 8">
            <a:extLst>
              <a:ext uri="{FF2B5EF4-FFF2-40B4-BE49-F238E27FC236}">
                <a16:creationId xmlns:a16="http://schemas.microsoft.com/office/drawing/2014/main" id="{3ADA5A8B-983F-40C2-A563-BC194F0A70FF}"/>
              </a:ext>
            </a:extLst>
          </p:cNvPr>
          <p:cNvSpPr txBox="1">
            <a:spLocks/>
          </p:cNvSpPr>
          <p:nvPr/>
        </p:nvSpPr>
        <p:spPr>
          <a:xfrm>
            <a:off x="87322" y="92428"/>
            <a:ext cx="3381091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chemeClr val="accent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dirty="0"/>
              <a:t>GET STARTED </a:t>
            </a:r>
          </a:p>
          <a:p>
            <a:r>
              <a:rPr lang="en-GB" dirty="0"/>
              <a:t>in OpenSees with STKO</a:t>
            </a:r>
          </a:p>
        </p:txBody>
      </p:sp>
      <p:sp>
        <p:nvSpPr>
          <p:cNvPr id="10" name="Segnaposto testo 3">
            <a:extLst>
              <a:ext uri="{FF2B5EF4-FFF2-40B4-BE49-F238E27FC236}">
                <a16:creationId xmlns:a16="http://schemas.microsoft.com/office/drawing/2014/main" id="{1A46B865-AEA7-4DAD-B011-49E9C3B57D64}"/>
              </a:ext>
            </a:extLst>
          </p:cNvPr>
          <p:cNvSpPr txBox="1">
            <a:spLocks/>
          </p:cNvSpPr>
          <p:nvPr/>
        </p:nvSpPr>
        <p:spPr>
          <a:xfrm>
            <a:off x="4161805" y="203467"/>
            <a:ext cx="4843206" cy="4539300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b="1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28/04/21 – 27/10/2021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OpenSees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Introduction to STKO – Scientific Toolkit for OS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 definition overview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Geometry, Interactions, Selection sets, Local axes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Physical properties</a:t>
            </a:r>
          </a:p>
          <a:p>
            <a:pPr>
              <a:lnSpc>
                <a:spcPct val="130000"/>
              </a:lnSpc>
            </a:pPr>
            <a:r>
              <a:rPr lang="en-US" sz="1400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Element properties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Definitions and Conditions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Mesh and Analysis 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1-2)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Analyses Command (part 3-4)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Postprocessing and results visualization</a:t>
            </a:r>
          </a:p>
          <a:p>
            <a:pPr>
              <a:lnSpc>
                <a:spcPct val="130000"/>
              </a:lnSpc>
            </a:pPr>
            <a:r>
              <a:rPr lang="en-US" b="1" strike="sngStrike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Linear elastic analysis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>
                <a:solidFill>
                  <a:schemeClr val="bg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Material and geometrical nonlinearities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Modal and response spectrum analysis 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Nonlinear static and dynamic analysis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Reinforced concrete and masonry frame structures</a:t>
            </a:r>
          </a:p>
          <a:p>
            <a:r>
              <a:rPr lang="en-US" sz="1200" i="1" dirty="0">
                <a:solidFill>
                  <a:schemeClr val="tx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(+ softening and mesh objectivity, diaphragms modelling, joints modeling, infill panels…)</a:t>
            </a:r>
          </a:p>
          <a:p>
            <a:endParaRPr lang="en-US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Ovale 3">
            <a:extLst>
              <a:ext uri="{FF2B5EF4-FFF2-40B4-BE49-F238E27FC236}">
                <a16:creationId xmlns:a16="http://schemas.microsoft.com/office/drawing/2014/main" id="{1B798194-513C-45B8-9D3A-D3C0F37EE3B6}"/>
              </a:ext>
            </a:extLst>
          </p:cNvPr>
          <p:cNvSpPr/>
          <p:nvPr/>
        </p:nvSpPr>
        <p:spPr>
          <a:xfrm>
            <a:off x="3891962" y="458159"/>
            <a:ext cx="224233" cy="224233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5" name="Ovale 14">
            <a:extLst>
              <a:ext uri="{FF2B5EF4-FFF2-40B4-BE49-F238E27FC236}">
                <a16:creationId xmlns:a16="http://schemas.microsoft.com/office/drawing/2014/main" id="{E104245F-7041-40F5-9869-862DB56AA4FD}"/>
              </a:ext>
            </a:extLst>
          </p:cNvPr>
          <p:cNvSpPr/>
          <p:nvPr/>
        </p:nvSpPr>
        <p:spPr>
          <a:xfrm>
            <a:off x="3891197" y="733296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19" name="Ovale 18">
            <a:extLst>
              <a:ext uri="{FF2B5EF4-FFF2-40B4-BE49-F238E27FC236}">
                <a16:creationId xmlns:a16="http://schemas.microsoft.com/office/drawing/2014/main" id="{1CA7E0D4-5991-4799-A498-A79DEA4C8A63}"/>
              </a:ext>
            </a:extLst>
          </p:cNvPr>
          <p:cNvSpPr/>
          <p:nvPr/>
        </p:nvSpPr>
        <p:spPr>
          <a:xfrm>
            <a:off x="3847451" y="3782836"/>
            <a:ext cx="315884" cy="309397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694C4E9-A2AF-479A-81E1-F8AA4415A077}"/>
              </a:ext>
            </a:extLst>
          </p:cNvPr>
          <p:cNvSpPr txBox="1"/>
          <p:nvPr/>
        </p:nvSpPr>
        <p:spPr>
          <a:xfrm>
            <a:off x="3768480" y="3788095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13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1" name="Ovale 20">
            <a:extLst>
              <a:ext uri="{FF2B5EF4-FFF2-40B4-BE49-F238E27FC236}">
                <a16:creationId xmlns:a16="http://schemas.microsoft.com/office/drawing/2014/main" id="{FFE5F37F-B553-47A0-9031-631C302A2088}"/>
              </a:ext>
            </a:extLst>
          </p:cNvPr>
          <p:cNvSpPr/>
          <p:nvPr/>
        </p:nvSpPr>
        <p:spPr>
          <a:xfrm>
            <a:off x="3847451" y="4657665"/>
            <a:ext cx="315884" cy="309397"/>
          </a:xfrm>
          <a:prstGeom prst="ellipse">
            <a:avLst/>
          </a:prstGeom>
          <a:solidFill>
            <a:srgbClr val="1CA6DF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2" name="CasellaDiTesto 21">
            <a:extLst>
              <a:ext uri="{FF2B5EF4-FFF2-40B4-BE49-F238E27FC236}">
                <a16:creationId xmlns:a16="http://schemas.microsoft.com/office/drawing/2014/main" id="{E0F9EF17-96BC-450E-A46C-870C5B490696}"/>
              </a:ext>
            </a:extLst>
          </p:cNvPr>
          <p:cNvSpPr txBox="1"/>
          <p:nvPr/>
        </p:nvSpPr>
        <p:spPr>
          <a:xfrm>
            <a:off x="3768480" y="4665772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4" name="Connettore diritto 33">
            <a:extLst>
              <a:ext uri="{FF2B5EF4-FFF2-40B4-BE49-F238E27FC236}">
                <a16:creationId xmlns:a16="http://schemas.microsoft.com/office/drawing/2014/main" id="{7785A0A7-BB40-4AD8-BF3A-4672C9233A58}"/>
              </a:ext>
            </a:extLst>
          </p:cNvPr>
          <p:cNvCxnSpPr>
            <a:cxnSpLocks/>
            <a:stCxn id="20" idx="2"/>
            <a:endCxn id="22" idx="0"/>
          </p:cNvCxnSpPr>
          <p:nvPr/>
        </p:nvCxnSpPr>
        <p:spPr>
          <a:xfrm>
            <a:off x="4003315" y="4095872"/>
            <a:ext cx="0" cy="569900"/>
          </a:xfrm>
          <a:prstGeom prst="line">
            <a:avLst/>
          </a:prstGeom>
          <a:ln w="28575" cap="rnd">
            <a:solidFill>
              <a:srgbClr val="1CA6DF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CasellaDiTesto 42">
            <a:extLst>
              <a:ext uri="{FF2B5EF4-FFF2-40B4-BE49-F238E27FC236}">
                <a16:creationId xmlns:a16="http://schemas.microsoft.com/office/drawing/2014/main" id="{76166FDB-3DC3-4D74-81B1-A970C6D587EB}"/>
              </a:ext>
            </a:extLst>
          </p:cNvPr>
          <p:cNvSpPr txBox="1"/>
          <p:nvPr/>
        </p:nvSpPr>
        <p:spPr>
          <a:xfrm>
            <a:off x="87314" y="2319962"/>
            <a:ext cx="23026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Full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syllabus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available</a:t>
            </a:r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</a:t>
            </a:r>
            <a:r>
              <a:rPr lang="it-IT" sz="1100" i="1" dirty="0" err="1">
                <a:solidFill>
                  <a:schemeClr val="bg1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here</a:t>
            </a:r>
            <a:endParaRPr lang="it-IT" sz="1100" i="1" dirty="0">
              <a:solidFill>
                <a:schemeClr val="bg1"/>
              </a:solidFill>
              <a:latin typeface="Open Sans" panose="020B0606030504020204" pitchFamily="34" charset="0"/>
              <a:ea typeface="Open Sans Light" panose="020B0306030504020204" pitchFamily="34" charset="0"/>
              <a:cs typeface="Open Sans Light" panose="020B0306030504020204" pitchFamily="34" charset="0"/>
            </a:endParaRPr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117B80B6-279C-421A-A109-D2A5429BA736}"/>
              </a:ext>
            </a:extLst>
          </p:cNvPr>
          <p:cNvGrpSpPr/>
          <p:nvPr/>
        </p:nvGrpSpPr>
        <p:grpSpPr>
          <a:xfrm>
            <a:off x="8909416" y="3810231"/>
            <a:ext cx="234584" cy="1323448"/>
            <a:chOff x="8909416" y="2955962"/>
            <a:chExt cx="234584" cy="2177716"/>
          </a:xfrm>
        </p:grpSpPr>
        <p:sp>
          <p:nvSpPr>
            <p:cNvPr id="51" name="Rettangolo 50">
              <a:extLst>
                <a:ext uri="{FF2B5EF4-FFF2-40B4-BE49-F238E27FC236}">
                  <a16:creationId xmlns:a16="http://schemas.microsoft.com/office/drawing/2014/main" id="{D2039086-5BEA-42E9-A5AA-C9321C5546EC}"/>
                </a:ext>
              </a:extLst>
            </p:cNvPr>
            <p:cNvSpPr/>
            <p:nvPr/>
          </p:nvSpPr>
          <p:spPr>
            <a:xfrm>
              <a:off x="8909416" y="2955962"/>
              <a:ext cx="234584" cy="650464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2" name="Rettangolo 51">
              <a:extLst>
                <a:ext uri="{FF2B5EF4-FFF2-40B4-BE49-F238E27FC236}">
                  <a16:creationId xmlns:a16="http://schemas.microsoft.com/office/drawing/2014/main" id="{164FAB1C-1406-4644-BD9A-415ED16B6E42}"/>
                </a:ext>
              </a:extLst>
            </p:cNvPr>
            <p:cNvSpPr/>
            <p:nvPr/>
          </p:nvSpPr>
          <p:spPr>
            <a:xfrm>
              <a:off x="8909416" y="3882933"/>
              <a:ext cx="234584" cy="369124"/>
            </a:xfrm>
            <a:prstGeom prst="rect">
              <a:avLst/>
            </a:prstGeom>
            <a:solidFill>
              <a:srgbClr val="FF9900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3" name="Rettangolo 52">
              <a:extLst>
                <a:ext uri="{FF2B5EF4-FFF2-40B4-BE49-F238E27FC236}">
                  <a16:creationId xmlns:a16="http://schemas.microsoft.com/office/drawing/2014/main" id="{E60945AD-8099-4487-B327-CFAAF2BD6C90}"/>
                </a:ext>
              </a:extLst>
            </p:cNvPr>
            <p:cNvSpPr/>
            <p:nvPr/>
          </p:nvSpPr>
          <p:spPr>
            <a:xfrm>
              <a:off x="8909416" y="3606426"/>
              <a:ext cx="234584" cy="276507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54" name="Rettangolo 53">
              <a:extLst>
                <a:ext uri="{FF2B5EF4-FFF2-40B4-BE49-F238E27FC236}">
                  <a16:creationId xmlns:a16="http://schemas.microsoft.com/office/drawing/2014/main" id="{F0940CE1-BB24-418E-9C06-CBEFF5ADC298}"/>
                </a:ext>
              </a:extLst>
            </p:cNvPr>
            <p:cNvSpPr/>
            <p:nvPr/>
          </p:nvSpPr>
          <p:spPr>
            <a:xfrm>
              <a:off x="8909416" y="4251219"/>
              <a:ext cx="234584" cy="882459"/>
            </a:xfrm>
            <a:prstGeom prst="rect">
              <a:avLst/>
            </a:prstGeom>
            <a:solidFill>
              <a:srgbClr val="1CA6DF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Ovale 3">
            <a:extLst>
              <a:ext uri="{FF2B5EF4-FFF2-40B4-BE49-F238E27FC236}">
                <a16:creationId xmlns:a16="http://schemas.microsoft.com/office/drawing/2014/main" id="{16FC0251-631D-4FF9-AB3A-3D1B2D9314F5}"/>
              </a:ext>
            </a:extLst>
          </p:cNvPr>
          <p:cNvSpPr/>
          <p:nvPr/>
        </p:nvSpPr>
        <p:spPr>
          <a:xfrm>
            <a:off x="198983" y="3602815"/>
            <a:ext cx="158498" cy="158498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1" name="Ovale 3">
            <a:extLst>
              <a:ext uri="{FF2B5EF4-FFF2-40B4-BE49-F238E27FC236}">
                <a16:creationId xmlns:a16="http://schemas.microsoft.com/office/drawing/2014/main" id="{0FD870BB-D534-4FC6-B03D-5610402F5991}"/>
              </a:ext>
            </a:extLst>
          </p:cNvPr>
          <p:cNvSpPr/>
          <p:nvPr/>
        </p:nvSpPr>
        <p:spPr>
          <a:xfrm>
            <a:off x="198983" y="3934775"/>
            <a:ext cx="158498" cy="158498"/>
          </a:xfrm>
          <a:prstGeom prst="ellipse">
            <a:avLst/>
          </a:prstGeom>
          <a:solidFill>
            <a:srgbClr val="FFB13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2" name="Ovale 3">
            <a:extLst>
              <a:ext uri="{FF2B5EF4-FFF2-40B4-BE49-F238E27FC236}">
                <a16:creationId xmlns:a16="http://schemas.microsoft.com/office/drawing/2014/main" id="{03E95011-6433-4585-8F27-B004098FF9EC}"/>
              </a:ext>
            </a:extLst>
          </p:cNvPr>
          <p:cNvSpPr/>
          <p:nvPr/>
        </p:nvSpPr>
        <p:spPr>
          <a:xfrm>
            <a:off x="198983" y="4279270"/>
            <a:ext cx="158498" cy="158498"/>
          </a:xfrm>
          <a:prstGeom prst="ellipse">
            <a:avLst/>
          </a:prstGeom>
          <a:solidFill>
            <a:srgbClr val="1CA6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3F23270-7636-40C4-99D9-A2CA542A56A3}"/>
              </a:ext>
            </a:extLst>
          </p:cNvPr>
          <p:cNvSpPr txBox="1"/>
          <p:nvPr/>
        </p:nvSpPr>
        <p:spPr>
          <a:xfrm>
            <a:off x="348168" y="388460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THEORY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90D7A3A3-92FF-4AFC-B9C7-E23FC5F6BF2F}"/>
              </a:ext>
            </a:extLst>
          </p:cNvPr>
          <p:cNvSpPr txBox="1"/>
          <p:nvPr/>
        </p:nvSpPr>
        <p:spPr>
          <a:xfrm>
            <a:off x="348168" y="4227894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PRACTICE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CC7CF032-322F-4A44-AF2C-92E9DBEA7F97}"/>
              </a:ext>
            </a:extLst>
          </p:cNvPr>
          <p:cNvSpPr txBox="1"/>
          <p:nvPr/>
        </p:nvSpPr>
        <p:spPr>
          <a:xfrm>
            <a:off x="348168" y="3560883"/>
            <a:ext cx="13509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solidFill>
                  <a:schemeClr val="accent4">
                    <a:lumMod val="60000"/>
                    <a:lumOff val="40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INTRO</a:t>
            </a:r>
          </a:p>
        </p:txBody>
      </p:sp>
      <p:sp>
        <p:nvSpPr>
          <p:cNvPr id="38" name="Rettangolo 46">
            <a:extLst>
              <a:ext uri="{FF2B5EF4-FFF2-40B4-BE49-F238E27FC236}">
                <a16:creationId xmlns:a16="http://schemas.microsoft.com/office/drawing/2014/main" id="{61D29007-FDBA-4881-8FB5-1B085982795B}"/>
              </a:ext>
            </a:extLst>
          </p:cNvPr>
          <p:cNvSpPr/>
          <p:nvPr/>
        </p:nvSpPr>
        <p:spPr>
          <a:xfrm>
            <a:off x="8909416" y="-3"/>
            <a:ext cx="234584" cy="3814624"/>
          </a:xfrm>
          <a:prstGeom prst="rect">
            <a:avLst/>
          </a:prstGeom>
          <a:solidFill>
            <a:schemeClr val="bg1">
              <a:lumMod val="85000"/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>
              <a:latin typeface="Open Sans" panose="020B0606030504020204" pitchFamily="34" charset="0"/>
            </a:endParaRPr>
          </a:p>
        </p:txBody>
      </p:sp>
      <p:sp>
        <p:nvSpPr>
          <p:cNvPr id="39" name="Ovale 38">
            <a:extLst>
              <a:ext uri="{FF2B5EF4-FFF2-40B4-BE49-F238E27FC236}">
                <a16:creationId xmlns:a16="http://schemas.microsoft.com/office/drawing/2014/main" id="{AD37080A-C842-4984-90B3-3942B61B1EF2}"/>
              </a:ext>
            </a:extLst>
          </p:cNvPr>
          <p:cNvSpPr/>
          <p:nvPr/>
        </p:nvSpPr>
        <p:spPr>
          <a:xfrm>
            <a:off x="3891197" y="993183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0" name="Ovale 39">
            <a:extLst>
              <a:ext uri="{FF2B5EF4-FFF2-40B4-BE49-F238E27FC236}">
                <a16:creationId xmlns:a16="http://schemas.microsoft.com/office/drawing/2014/main" id="{0DC2CE5A-9658-4E04-8E70-4B1D628E9614}"/>
              </a:ext>
            </a:extLst>
          </p:cNvPr>
          <p:cNvSpPr/>
          <p:nvPr/>
        </p:nvSpPr>
        <p:spPr>
          <a:xfrm>
            <a:off x="3891197" y="1261476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4" name="Ovale 43">
            <a:extLst>
              <a:ext uri="{FF2B5EF4-FFF2-40B4-BE49-F238E27FC236}">
                <a16:creationId xmlns:a16="http://schemas.microsoft.com/office/drawing/2014/main" id="{58143DB2-C762-4A61-82F4-8D7BBCE00267}"/>
              </a:ext>
            </a:extLst>
          </p:cNvPr>
          <p:cNvSpPr/>
          <p:nvPr/>
        </p:nvSpPr>
        <p:spPr>
          <a:xfrm>
            <a:off x="3891197" y="1536222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1" name="Ovale 40">
            <a:extLst>
              <a:ext uri="{FF2B5EF4-FFF2-40B4-BE49-F238E27FC236}">
                <a16:creationId xmlns:a16="http://schemas.microsoft.com/office/drawing/2014/main" id="{81C1F93D-1F91-42A9-B405-88C0DD79F58D}"/>
              </a:ext>
            </a:extLst>
          </p:cNvPr>
          <p:cNvSpPr/>
          <p:nvPr/>
        </p:nvSpPr>
        <p:spPr>
          <a:xfrm>
            <a:off x="3891197" y="1822324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2" name="Ovale 40">
            <a:extLst>
              <a:ext uri="{FF2B5EF4-FFF2-40B4-BE49-F238E27FC236}">
                <a16:creationId xmlns:a16="http://schemas.microsoft.com/office/drawing/2014/main" id="{1D46B0D1-CA4B-41F9-826A-BEE312CBCF08}"/>
              </a:ext>
            </a:extLst>
          </p:cNvPr>
          <p:cNvSpPr/>
          <p:nvPr/>
        </p:nvSpPr>
        <p:spPr>
          <a:xfrm>
            <a:off x="3891197" y="2105741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6" name="Ovale 40">
            <a:extLst>
              <a:ext uri="{FF2B5EF4-FFF2-40B4-BE49-F238E27FC236}">
                <a16:creationId xmlns:a16="http://schemas.microsoft.com/office/drawing/2014/main" id="{1028587D-32A7-4D9B-B91E-1F5B10E0ED65}"/>
              </a:ext>
            </a:extLst>
          </p:cNvPr>
          <p:cNvSpPr/>
          <p:nvPr/>
        </p:nvSpPr>
        <p:spPr>
          <a:xfrm>
            <a:off x="3891197" y="2389027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8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7" name="Ovale 40">
            <a:extLst>
              <a:ext uri="{FF2B5EF4-FFF2-40B4-BE49-F238E27FC236}">
                <a16:creationId xmlns:a16="http://schemas.microsoft.com/office/drawing/2014/main" id="{50D0AA7F-8174-4E16-999B-114543ACC280}"/>
              </a:ext>
            </a:extLst>
          </p:cNvPr>
          <p:cNvSpPr/>
          <p:nvPr/>
        </p:nvSpPr>
        <p:spPr>
          <a:xfrm>
            <a:off x="3891197" y="2672313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b="1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9</a:t>
            </a:r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5" name="Ovale 40">
            <a:extLst>
              <a:ext uri="{FF2B5EF4-FFF2-40B4-BE49-F238E27FC236}">
                <a16:creationId xmlns:a16="http://schemas.microsoft.com/office/drawing/2014/main" id="{B2326C79-856B-4D0A-9A14-E6D3CF4E1CC4}"/>
              </a:ext>
            </a:extLst>
          </p:cNvPr>
          <p:cNvSpPr/>
          <p:nvPr/>
        </p:nvSpPr>
        <p:spPr>
          <a:xfrm>
            <a:off x="3891197" y="2936547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0F5751FD-9A06-4E00-8DBD-963A61731698}"/>
              </a:ext>
            </a:extLst>
          </p:cNvPr>
          <p:cNvSpPr txBox="1"/>
          <p:nvPr/>
        </p:nvSpPr>
        <p:spPr>
          <a:xfrm>
            <a:off x="3763826" y="2901393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10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5" name="Ovale 40">
            <a:extLst>
              <a:ext uri="{FF2B5EF4-FFF2-40B4-BE49-F238E27FC236}">
                <a16:creationId xmlns:a16="http://schemas.microsoft.com/office/drawing/2014/main" id="{FF83BE36-68DE-40B9-9419-F50EFA3012F6}"/>
              </a:ext>
            </a:extLst>
          </p:cNvPr>
          <p:cNvSpPr/>
          <p:nvPr/>
        </p:nvSpPr>
        <p:spPr>
          <a:xfrm>
            <a:off x="3891197" y="3211744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A6D4982E-FFD2-4C4E-9B36-F50FA42F8236}"/>
              </a:ext>
            </a:extLst>
          </p:cNvPr>
          <p:cNvSpPr txBox="1"/>
          <p:nvPr/>
        </p:nvSpPr>
        <p:spPr>
          <a:xfrm>
            <a:off x="3763826" y="3176590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11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36" name="Connettore diritto 35">
            <a:extLst>
              <a:ext uri="{FF2B5EF4-FFF2-40B4-BE49-F238E27FC236}">
                <a16:creationId xmlns:a16="http://schemas.microsoft.com/office/drawing/2014/main" id="{4F67B865-8FC3-4AE9-AA06-FA0BB9A57A00}"/>
              </a:ext>
            </a:extLst>
          </p:cNvPr>
          <p:cNvCxnSpPr>
            <a:cxnSpLocks/>
          </p:cNvCxnSpPr>
          <p:nvPr/>
        </p:nvCxnSpPr>
        <p:spPr>
          <a:xfrm>
            <a:off x="4003315" y="4093273"/>
            <a:ext cx="0" cy="344495"/>
          </a:xfrm>
          <a:prstGeom prst="line">
            <a:avLst/>
          </a:prstGeom>
          <a:ln w="28575" cap="rnd">
            <a:solidFill>
              <a:srgbClr val="FF9900">
                <a:alpha val="50000"/>
              </a:srgbClr>
            </a:solidFill>
            <a:prstDash val="sysDot"/>
            <a:bevel/>
            <a:headEnd type="oval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e 40">
            <a:extLst>
              <a:ext uri="{FF2B5EF4-FFF2-40B4-BE49-F238E27FC236}">
                <a16:creationId xmlns:a16="http://schemas.microsoft.com/office/drawing/2014/main" id="{0B3258BF-7675-485A-A13D-37659A1B4B40}"/>
              </a:ext>
            </a:extLst>
          </p:cNvPr>
          <p:cNvSpPr/>
          <p:nvPr/>
        </p:nvSpPr>
        <p:spPr>
          <a:xfrm>
            <a:off x="3891197" y="3497283"/>
            <a:ext cx="224234" cy="224234"/>
          </a:xfrm>
          <a:prstGeom prst="ellipse">
            <a:avLst/>
          </a:prstGeom>
          <a:solidFill>
            <a:schemeClr val="bg1">
              <a:lumMod val="85000"/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6" name="CasellaDiTesto 55">
            <a:extLst>
              <a:ext uri="{FF2B5EF4-FFF2-40B4-BE49-F238E27FC236}">
                <a16:creationId xmlns:a16="http://schemas.microsoft.com/office/drawing/2014/main" id="{6B01336C-6E39-473A-99ED-DE385218934A}"/>
              </a:ext>
            </a:extLst>
          </p:cNvPr>
          <p:cNvSpPr txBox="1"/>
          <p:nvPr/>
        </p:nvSpPr>
        <p:spPr>
          <a:xfrm>
            <a:off x="3763826" y="3462129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8648937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20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Geometry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Coordinates</a:t>
            </a:r>
            <a:r>
              <a:rPr lang="it-IT" dirty="0"/>
              <a:t> in OpenSees</a:t>
            </a:r>
            <a:endParaRPr lang="en-GB" b="0" i="1" dirty="0"/>
          </a:p>
        </p:txBody>
      </p:sp>
      <p:pic>
        <p:nvPicPr>
          <p:cNvPr id="21" name="Immagine 20">
            <a:extLst>
              <a:ext uri="{FF2B5EF4-FFF2-40B4-BE49-F238E27FC236}">
                <a16:creationId xmlns:a16="http://schemas.microsoft.com/office/drawing/2014/main" id="{8C6C9C16-349A-4688-B2D4-B6891AB56A9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15682"/>
          <a:stretch/>
        </p:blipFill>
        <p:spPr>
          <a:xfrm>
            <a:off x="2435170" y="688630"/>
            <a:ext cx="2656042" cy="3047210"/>
          </a:xfrm>
          <a:prstGeom prst="rect">
            <a:avLst/>
          </a:prstGeom>
        </p:spPr>
      </p:pic>
      <p:pic>
        <p:nvPicPr>
          <p:cNvPr id="23" name="Immagine 22">
            <a:extLst>
              <a:ext uri="{FF2B5EF4-FFF2-40B4-BE49-F238E27FC236}">
                <a16:creationId xmlns:a16="http://schemas.microsoft.com/office/drawing/2014/main" id="{24073E74-744F-4A2A-B70C-518AB00087F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6883" b="82218" l="9777" r="91620">
                        <a14:foregroundMark x1="18156" y1="76864" x2="36592" y2="82218"/>
                        <a14:foregroundMark x1="36592" y1="82218" x2="39106" y2="76099"/>
                        <a14:foregroundMark x1="75698" y1="15105" x2="81285" y2="17208"/>
                        <a14:foregroundMark x1="73464" y1="17973" x2="91899" y2="12620"/>
                        <a14:foregroundMark x1="91899" y1="12620" x2="74581" y2="19885"/>
                        <a14:foregroundMark x1="74581" y1="19885" x2="73464" y2="17208"/>
                        <a14:foregroundMark x1="75978" y1="17973" x2="85196" y2="6883"/>
                        <a14:foregroundMark x1="85196" y1="6883" x2="77095" y2="15296"/>
                        <a14:foregroundMark x1="79888" y1="11281" x2="87151" y2="10707"/>
                        <a14:foregroundMark x1="79330" y1="9943" x2="80447" y2="11855"/>
                      </a14:backgroundRemoval>
                    </a14:imgEffect>
                  </a14:imgLayer>
                </a14:imgProps>
              </a:ext>
            </a:extLst>
          </a:blip>
          <a:srcRect b="14461"/>
          <a:stretch/>
        </p:blipFill>
        <p:spPr>
          <a:xfrm>
            <a:off x="3392616" y="614927"/>
            <a:ext cx="2597986" cy="3246526"/>
          </a:xfrm>
          <a:prstGeom prst="rect">
            <a:avLst/>
          </a:prstGeom>
        </p:spPr>
      </p:pic>
      <p:cxnSp>
        <p:nvCxnSpPr>
          <p:cNvPr id="25" name="Connettore 2 24">
            <a:extLst>
              <a:ext uri="{FF2B5EF4-FFF2-40B4-BE49-F238E27FC236}">
                <a16:creationId xmlns:a16="http://schemas.microsoft.com/office/drawing/2014/main" id="{0E45D7D0-1896-40C2-A2C6-ECCB9DAD9823}"/>
              </a:ext>
            </a:extLst>
          </p:cNvPr>
          <p:cNvCxnSpPr>
            <a:cxnSpLocks/>
          </p:cNvCxnSpPr>
          <p:nvPr/>
        </p:nvCxnSpPr>
        <p:spPr>
          <a:xfrm flipV="1">
            <a:off x="3320610" y="2495609"/>
            <a:ext cx="473753" cy="783031"/>
          </a:xfrm>
          <a:prstGeom prst="straightConnector1">
            <a:avLst/>
          </a:prstGeom>
          <a:ln w="28575">
            <a:solidFill>
              <a:srgbClr val="FF0000">
                <a:alpha val="5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8" name="Immagine 27">
            <a:extLst>
              <a:ext uri="{FF2B5EF4-FFF2-40B4-BE49-F238E27FC236}">
                <a16:creationId xmlns:a16="http://schemas.microsoft.com/office/drawing/2014/main" id="{A995547E-42B2-40B3-9497-7E30A58173B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-2736" t="83444" r="76498" b="764"/>
          <a:stretch/>
        </p:blipFill>
        <p:spPr>
          <a:xfrm>
            <a:off x="2749783" y="3911789"/>
            <a:ext cx="681655" cy="599367"/>
          </a:xfrm>
          <a:prstGeom prst="rect">
            <a:avLst/>
          </a:prstGeom>
        </p:spPr>
      </p:pic>
      <p:cxnSp>
        <p:nvCxnSpPr>
          <p:cNvPr id="31" name="Connettore 2 30">
            <a:extLst>
              <a:ext uri="{FF2B5EF4-FFF2-40B4-BE49-F238E27FC236}">
                <a16:creationId xmlns:a16="http://schemas.microsoft.com/office/drawing/2014/main" id="{A70E1150-4BD9-430A-AD2E-64BE9A161266}"/>
              </a:ext>
            </a:extLst>
          </p:cNvPr>
          <p:cNvCxnSpPr>
            <a:cxnSpLocks/>
          </p:cNvCxnSpPr>
          <p:nvPr/>
        </p:nvCxnSpPr>
        <p:spPr>
          <a:xfrm flipH="1" flipV="1">
            <a:off x="2361468" y="2992890"/>
            <a:ext cx="952701" cy="285752"/>
          </a:xfrm>
          <a:prstGeom prst="straightConnector1">
            <a:avLst/>
          </a:prstGeom>
          <a:ln w="28575">
            <a:solidFill>
              <a:srgbClr val="0000FF">
                <a:alpha val="5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>
            <a:extLst>
              <a:ext uri="{FF2B5EF4-FFF2-40B4-BE49-F238E27FC236}">
                <a16:creationId xmlns:a16="http://schemas.microsoft.com/office/drawing/2014/main" id="{DF38A7BC-4A16-4CA8-91F5-E562CE3A8280}"/>
              </a:ext>
            </a:extLst>
          </p:cNvPr>
          <p:cNvSpPr txBox="1"/>
          <p:nvPr/>
        </p:nvSpPr>
        <p:spPr>
          <a:xfrm>
            <a:off x="3787981" y="2460944"/>
            <a:ext cx="68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>
                    <a:alpha val="50000"/>
                  </a:srgb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x’</a:t>
            </a:r>
          </a:p>
        </p:txBody>
      </p:sp>
      <p:sp>
        <p:nvSpPr>
          <p:cNvPr id="37" name="CasellaDiTesto 36">
            <a:extLst>
              <a:ext uri="{FF2B5EF4-FFF2-40B4-BE49-F238E27FC236}">
                <a16:creationId xmlns:a16="http://schemas.microsoft.com/office/drawing/2014/main" id="{B87EA5F8-998D-4851-A8A6-6877F484EEFE}"/>
              </a:ext>
            </a:extLst>
          </p:cNvPr>
          <p:cNvSpPr txBox="1"/>
          <p:nvPr/>
        </p:nvSpPr>
        <p:spPr>
          <a:xfrm>
            <a:off x="2231878" y="3027952"/>
            <a:ext cx="68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000FF">
                    <a:alpha val="50000"/>
                  </a:srgb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z’</a:t>
            </a:r>
          </a:p>
        </p:txBody>
      </p:sp>
      <p:cxnSp>
        <p:nvCxnSpPr>
          <p:cNvPr id="38" name="Connettore 2 37">
            <a:extLst>
              <a:ext uri="{FF2B5EF4-FFF2-40B4-BE49-F238E27FC236}">
                <a16:creationId xmlns:a16="http://schemas.microsoft.com/office/drawing/2014/main" id="{E082D8C0-BA4E-432B-8C22-12709F0DE769}"/>
              </a:ext>
            </a:extLst>
          </p:cNvPr>
          <p:cNvCxnSpPr>
            <a:cxnSpLocks/>
          </p:cNvCxnSpPr>
          <p:nvPr/>
        </p:nvCxnSpPr>
        <p:spPr>
          <a:xfrm flipH="1" flipV="1">
            <a:off x="2493226" y="2639142"/>
            <a:ext cx="846310" cy="639498"/>
          </a:xfrm>
          <a:prstGeom prst="straightConnector1">
            <a:avLst/>
          </a:prstGeom>
          <a:ln w="28575">
            <a:solidFill>
              <a:srgbClr val="00B050">
                <a:alpha val="50000"/>
              </a:srgb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86000522-2D99-4A02-B69E-23CFFE1BF640}"/>
              </a:ext>
            </a:extLst>
          </p:cNvPr>
          <p:cNvSpPr txBox="1"/>
          <p:nvPr/>
        </p:nvSpPr>
        <p:spPr>
          <a:xfrm>
            <a:off x="2583181" y="2366413"/>
            <a:ext cx="68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0B050">
                    <a:alpha val="50000"/>
                  </a:srgbClr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y’</a:t>
            </a:r>
          </a:p>
        </p:txBody>
      </p:sp>
      <p:sp>
        <p:nvSpPr>
          <p:cNvPr id="48" name="CasellaDiTesto 47">
            <a:extLst>
              <a:ext uri="{FF2B5EF4-FFF2-40B4-BE49-F238E27FC236}">
                <a16:creationId xmlns:a16="http://schemas.microsoft.com/office/drawing/2014/main" id="{EF837AEE-E05B-4991-9700-B470000A7121}"/>
              </a:ext>
            </a:extLst>
          </p:cNvPr>
          <p:cNvSpPr txBox="1"/>
          <p:nvPr/>
        </p:nvSpPr>
        <p:spPr>
          <a:xfrm>
            <a:off x="3381627" y="4055526"/>
            <a:ext cx="68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FF00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7BF82128-D35F-4898-BDC0-CE81081A3FB1}"/>
              </a:ext>
            </a:extLst>
          </p:cNvPr>
          <p:cNvSpPr txBox="1"/>
          <p:nvPr/>
        </p:nvSpPr>
        <p:spPr>
          <a:xfrm>
            <a:off x="2519642" y="4105962"/>
            <a:ext cx="68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0B05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5908D7AD-2BD6-4E9F-8B94-5E0FECF0B67E}"/>
              </a:ext>
            </a:extLst>
          </p:cNvPr>
          <p:cNvSpPr txBox="1"/>
          <p:nvPr/>
        </p:nvSpPr>
        <p:spPr>
          <a:xfrm>
            <a:off x="2937009" y="3700768"/>
            <a:ext cx="68434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>
                <a:solidFill>
                  <a:srgbClr val="0000FF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z</a:t>
            </a:r>
          </a:p>
        </p:txBody>
      </p:sp>
      <p:sp>
        <p:nvSpPr>
          <p:cNvPr id="35" name="Segnaposto testo 5">
            <a:extLst>
              <a:ext uri="{FF2B5EF4-FFF2-40B4-BE49-F238E27FC236}">
                <a16:creationId xmlns:a16="http://schemas.microsoft.com/office/drawing/2014/main" id="{CDF2F771-2A44-46F6-ACF4-0F5339126EA6}"/>
              </a:ext>
            </a:extLst>
          </p:cNvPr>
          <p:cNvSpPr txBox="1">
            <a:spLocks/>
          </p:cNvSpPr>
          <p:nvPr/>
        </p:nvSpPr>
        <p:spPr>
          <a:xfrm>
            <a:off x="904133" y="2347017"/>
            <a:ext cx="1589093" cy="31081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600" dirty="0">
                <a:solidFill>
                  <a:srgbClr val="1CADE4"/>
                </a:solidFill>
              </a:rPr>
              <a:t>Natural coordinates</a:t>
            </a:r>
            <a:endParaRPr lang="en-GB" sz="1600" b="0" i="1" dirty="0">
              <a:solidFill>
                <a:srgbClr val="1CADE4"/>
              </a:solidFill>
            </a:endParaRPr>
          </a:p>
        </p:txBody>
      </p:sp>
      <p:sp>
        <p:nvSpPr>
          <p:cNvPr id="39" name="Segnaposto testo 5">
            <a:extLst>
              <a:ext uri="{FF2B5EF4-FFF2-40B4-BE49-F238E27FC236}">
                <a16:creationId xmlns:a16="http://schemas.microsoft.com/office/drawing/2014/main" id="{89BD5717-0E27-4CBA-A384-6862E55DE00B}"/>
              </a:ext>
            </a:extLst>
          </p:cNvPr>
          <p:cNvSpPr txBox="1">
            <a:spLocks/>
          </p:cNvSpPr>
          <p:nvPr/>
        </p:nvSpPr>
        <p:spPr>
          <a:xfrm>
            <a:off x="2039225" y="4645663"/>
            <a:ext cx="2456610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600" dirty="0">
                <a:solidFill>
                  <a:srgbClr val="FF9900"/>
                </a:solidFill>
              </a:rPr>
              <a:t>Global coordinates</a:t>
            </a:r>
            <a:endParaRPr lang="en-GB" sz="1600" b="0" i="1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43516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21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Geometry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geomTransf</a:t>
            </a:r>
            <a:r>
              <a:rPr lang="it-IT" dirty="0"/>
              <a:t> </a:t>
            </a:r>
            <a:r>
              <a:rPr lang="it-IT" dirty="0" err="1"/>
              <a:t>command</a:t>
            </a:r>
            <a:r>
              <a:rPr lang="it-IT" dirty="0"/>
              <a:t> in </a:t>
            </a:r>
            <a:r>
              <a:rPr lang="it-IT" dirty="0" err="1"/>
              <a:t>OpenSees</a:t>
            </a:r>
            <a:endParaRPr lang="en-GB" b="0" i="1" dirty="0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CF566FDD-27FD-4EB1-8B30-A0A88F5D6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8940" y="1636911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6" name="CasellaDiTesto 15">
            <a:extLst>
              <a:ext uri="{FF2B5EF4-FFF2-40B4-BE49-F238E27FC236}">
                <a16:creationId xmlns:a16="http://schemas.microsoft.com/office/drawing/2014/main" id="{B8BD93C6-7527-493B-AC0C-6B149560895C}"/>
              </a:ext>
            </a:extLst>
          </p:cNvPr>
          <p:cNvSpPr txBox="1"/>
          <p:nvPr/>
        </p:nvSpPr>
        <p:spPr>
          <a:xfrm>
            <a:off x="448601" y="3230719"/>
            <a:ext cx="6542749" cy="18697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receives global displacements from the connected nodes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sends the global displacements to the geometric transformation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receives natural displacements from the geometric transformation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along with any constitutive relations (sections, etc.) compute element forces and stiffness in the natural coordinates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sends the element forces and stiffness in the natural coordinates to the geometric transformation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receives element forces and stiffness in global coordinates from the geometric transformation</a:t>
            </a:r>
          </a:p>
          <a:p>
            <a:pPr marL="228600" indent="-228600" algn="l">
              <a:buFont typeface="+mj-lt"/>
              <a:buAutoNum type="arabicPeriod"/>
            </a:pPr>
            <a:r>
              <a:rPr lang="en-GB" sz="1050" b="0" i="1" u="none" strike="noStrike" baseline="0" dirty="0">
                <a:latin typeface="Open Sans" panose="020B0606030504020204" pitchFamily="34" charset="0"/>
              </a:rPr>
              <a:t>The element sends (or rather makes available to send upon request) the element forces and stiffness in global coordinates to the analysis</a:t>
            </a:r>
            <a:endParaRPr lang="en-GB" sz="1050" i="1" dirty="0"/>
          </a:p>
        </p:txBody>
      </p:sp>
      <p:sp>
        <p:nvSpPr>
          <p:cNvPr id="21" name="CasellaDiTesto 20">
            <a:extLst>
              <a:ext uri="{FF2B5EF4-FFF2-40B4-BE49-F238E27FC236}">
                <a16:creationId xmlns:a16="http://schemas.microsoft.com/office/drawing/2014/main" id="{6E90FEB4-8689-4538-BE49-FBB6E97152E3}"/>
              </a:ext>
            </a:extLst>
          </p:cNvPr>
          <p:cNvSpPr txBox="1"/>
          <p:nvPr/>
        </p:nvSpPr>
        <p:spPr>
          <a:xfrm>
            <a:off x="0" y="559151"/>
            <a:ext cx="852487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GB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transforms the  global displacements to natural coordinates </a:t>
            </a:r>
          </a:p>
          <a:p>
            <a:pPr algn="ctr"/>
            <a:r>
              <a:rPr lang="en-GB" sz="1600" b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transforms natural forces and stiffnesses to global coordinates</a:t>
            </a:r>
          </a:p>
        </p:txBody>
      </p:sp>
      <p:sp>
        <p:nvSpPr>
          <p:cNvPr id="12" name="Rettangolo 11">
            <a:extLst>
              <a:ext uri="{FF2B5EF4-FFF2-40B4-BE49-F238E27FC236}">
                <a16:creationId xmlns:a16="http://schemas.microsoft.com/office/drawing/2014/main" id="{7E892B76-1AF3-4AFC-8F48-76FEC8758BED}"/>
              </a:ext>
            </a:extLst>
          </p:cNvPr>
          <p:cNvSpPr/>
          <p:nvPr/>
        </p:nvSpPr>
        <p:spPr>
          <a:xfrm>
            <a:off x="3446781" y="1216849"/>
            <a:ext cx="1539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>
                <a:solidFill>
                  <a:schemeClr val="tx1"/>
                </a:solidFill>
              </a:rPr>
              <a:t>ELEMENT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131F3A65-BCC1-4A7A-AFBF-C079B0A1F833}"/>
              </a:ext>
            </a:extLst>
          </p:cNvPr>
          <p:cNvSpPr/>
          <p:nvPr/>
        </p:nvSpPr>
        <p:spPr>
          <a:xfrm>
            <a:off x="1187511" y="1216849"/>
            <a:ext cx="1539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>
                <a:solidFill>
                  <a:schemeClr val="tx1"/>
                </a:solidFill>
              </a:rPr>
              <a:t>OpenSees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32" name="Rettangolo 31">
            <a:extLst>
              <a:ext uri="{FF2B5EF4-FFF2-40B4-BE49-F238E27FC236}">
                <a16:creationId xmlns:a16="http://schemas.microsoft.com/office/drawing/2014/main" id="{5B634DC0-FA31-44E2-84FA-2953BCAEEF4E}"/>
              </a:ext>
            </a:extLst>
          </p:cNvPr>
          <p:cNvSpPr/>
          <p:nvPr/>
        </p:nvSpPr>
        <p:spPr>
          <a:xfrm>
            <a:off x="5677824" y="1216848"/>
            <a:ext cx="1539825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600" b="1" dirty="0" err="1">
                <a:solidFill>
                  <a:schemeClr val="tx1"/>
                </a:solidFill>
              </a:rPr>
              <a:t>Constitutive</a:t>
            </a:r>
            <a:r>
              <a:rPr lang="it-IT" sz="1600" b="1" dirty="0">
                <a:solidFill>
                  <a:schemeClr val="tx1"/>
                </a:solidFill>
              </a:rPr>
              <a:t> Model</a:t>
            </a:r>
            <a:endParaRPr lang="en-GB" sz="1600" b="1" dirty="0">
              <a:solidFill>
                <a:schemeClr val="tx1"/>
              </a:solidFill>
            </a:endParaRPr>
          </a:p>
        </p:txBody>
      </p:sp>
      <p:sp>
        <p:nvSpPr>
          <p:cNvPr id="33" name="Rettangolo 32">
            <a:extLst>
              <a:ext uri="{FF2B5EF4-FFF2-40B4-BE49-F238E27FC236}">
                <a16:creationId xmlns:a16="http://schemas.microsoft.com/office/drawing/2014/main" id="{552C4941-0E0F-492E-8458-9AD4527BF66F}"/>
              </a:ext>
            </a:extLst>
          </p:cNvPr>
          <p:cNvSpPr/>
          <p:nvPr/>
        </p:nvSpPr>
        <p:spPr>
          <a:xfrm>
            <a:off x="3371122" y="2518366"/>
            <a:ext cx="169114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>
                <a:solidFill>
                  <a:schemeClr val="tx1"/>
                </a:solidFill>
              </a:rPr>
              <a:t>geomTranf</a:t>
            </a:r>
            <a:endParaRPr lang="en-GB" sz="2000" b="1" dirty="0">
              <a:solidFill>
                <a:schemeClr val="tx1"/>
              </a:solidFill>
            </a:endParaRPr>
          </a:p>
        </p:txBody>
      </p:sp>
      <p:cxnSp>
        <p:nvCxnSpPr>
          <p:cNvPr id="15" name="Connettore 2 14">
            <a:extLst>
              <a:ext uri="{FF2B5EF4-FFF2-40B4-BE49-F238E27FC236}">
                <a16:creationId xmlns:a16="http://schemas.microsoft.com/office/drawing/2014/main" id="{D9EDA4D4-3ED5-4099-9C7D-FF4BE22151BE}"/>
              </a:ext>
            </a:extLst>
          </p:cNvPr>
          <p:cNvCxnSpPr/>
          <p:nvPr/>
        </p:nvCxnSpPr>
        <p:spPr>
          <a:xfrm>
            <a:off x="2727336" y="1380638"/>
            <a:ext cx="719445" cy="0"/>
          </a:xfrm>
          <a:prstGeom prst="straightConnector1">
            <a:avLst/>
          </a:prstGeom>
          <a:ln>
            <a:solidFill>
              <a:srgbClr val="FF99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Connettore 2 34">
            <a:extLst>
              <a:ext uri="{FF2B5EF4-FFF2-40B4-BE49-F238E27FC236}">
                <a16:creationId xmlns:a16="http://schemas.microsoft.com/office/drawing/2014/main" id="{4C1816EB-674E-4A3C-8AC0-88536BC1588E}"/>
              </a:ext>
            </a:extLst>
          </p:cNvPr>
          <p:cNvCxnSpPr>
            <a:cxnSpLocks/>
            <a:stCxn id="12" idx="3"/>
            <a:endCxn id="32" idx="1"/>
          </p:cNvCxnSpPr>
          <p:nvPr/>
        </p:nvCxnSpPr>
        <p:spPr>
          <a:xfrm flipV="1">
            <a:off x="4986606" y="1540014"/>
            <a:ext cx="691218" cy="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>
            <a:extLst>
              <a:ext uri="{FF2B5EF4-FFF2-40B4-BE49-F238E27FC236}">
                <a16:creationId xmlns:a16="http://schemas.microsoft.com/office/drawing/2014/main" id="{317AF66C-5FDF-456E-83AB-CE96E6237D92}"/>
              </a:ext>
            </a:extLst>
          </p:cNvPr>
          <p:cNvCxnSpPr/>
          <p:nvPr/>
        </p:nvCxnSpPr>
        <p:spPr>
          <a:xfrm>
            <a:off x="2727336" y="1694061"/>
            <a:ext cx="719445" cy="0"/>
          </a:xfrm>
          <a:prstGeom prst="straightConnector1">
            <a:avLst/>
          </a:prstGeom>
          <a:ln>
            <a:solidFill>
              <a:srgbClr val="FF99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>
            <a:extLst>
              <a:ext uri="{FF2B5EF4-FFF2-40B4-BE49-F238E27FC236}">
                <a16:creationId xmlns:a16="http://schemas.microsoft.com/office/drawing/2014/main" id="{0D1138B3-A785-429E-BF9A-FBAF45155E9D}"/>
              </a:ext>
            </a:extLst>
          </p:cNvPr>
          <p:cNvCxnSpPr>
            <a:cxnSpLocks/>
          </p:cNvCxnSpPr>
          <p:nvPr/>
        </p:nvCxnSpPr>
        <p:spPr>
          <a:xfrm flipV="1">
            <a:off x="3659172" y="1863180"/>
            <a:ext cx="0" cy="639151"/>
          </a:xfrm>
          <a:prstGeom prst="straightConnector1">
            <a:avLst/>
          </a:prstGeom>
          <a:ln>
            <a:solidFill>
              <a:srgbClr val="FF9900"/>
            </a:solidFill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2 42">
            <a:extLst>
              <a:ext uri="{FF2B5EF4-FFF2-40B4-BE49-F238E27FC236}">
                <a16:creationId xmlns:a16="http://schemas.microsoft.com/office/drawing/2014/main" id="{C1FA7050-3786-4135-AF1C-894797208E45}"/>
              </a:ext>
            </a:extLst>
          </p:cNvPr>
          <p:cNvCxnSpPr>
            <a:cxnSpLocks/>
          </p:cNvCxnSpPr>
          <p:nvPr/>
        </p:nvCxnSpPr>
        <p:spPr>
          <a:xfrm flipV="1">
            <a:off x="3944922" y="1863180"/>
            <a:ext cx="0" cy="639151"/>
          </a:xfrm>
          <a:prstGeom prst="straightConnector1">
            <a:avLst/>
          </a:prstGeom>
          <a:ln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ttore 2 43">
            <a:extLst>
              <a:ext uri="{FF2B5EF4-FFF2-40B4-BE49-F238E27FC236}">
                <a16:creationId xmlns:a16="http://schemas.microsoft.com/office/drawing/2014/main" id="{465A7A22-D8A7-429A-A387-708619EFA04C}"/>
              </a:ext>
            </a:extLst>
          </p:cNvPr>
          <p:cNvCxnSpPr>
            <a:cxnSpLocks/>
          </p:cNvCxnSpPr>
          <p:nvPr/>
        </p:nvCxnSpPr>
        <p:spPr>
          <a:xfrm flipV="1">
            <a:off x="4583097" y="1863180"/>
            <a:ext cx="0" cy="639151"/>
          </a:xfrm>
          <a:prstGeom prst="straightConnector1">
            <a:avLst/>
          </a:prstGeom>
          <a:ln>
            <a:headEnd type="triangl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onnettore 2 44">
            <a:extLst>
              <a:ext uri="{FF2B5EF4-FFF2-40B4-BE49-F238E27FC236}">
                <a16:creationId xmlns:a16="http://schemas.microsoft.com/office/drawing/2014/main" id="{B5BD410C-57B0-4D6C-9F24-548E2C403F23}"/>
              </a:ext>
            </a:extLst>
          </p:cNvPr>
          <p:cNvCxnSpPr>
            <a:cxnSpLocks/>
          </p:cNvCxnSpPr>
          <p:nvPr/>
        </p:nvCxnSpPr>
        <p:spPr>
          <a:xfrm flipV="1">
            <a:off x="4830747" y="1863180"/>
            <a:ext cx="0" cy="639151"/>
          </a:xfrm>
          <a:prstGeom prst="straightConnector1">
            <a:avLst/>
          </a:prstGeom>
          <a:ln>
            <a:solidFill>
              <a:srgbClr val="FF9900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CasellaDiTesto 45">
            <a:extLst>
              <a:ext uri="{FF2B5EF4-FFF2-40B4-BE49-F238E27FC236}">
                <a16:creationId xmlns:a16="http://schemas.microsoft.com/office/drawing/2014/main" id="{8806241F-9A51-4CBB-88E6-D82F39B49AA7}"/>
              </a:ext>
            </a:extLst>
          </p:cNvPr>
          <p:cNvSpPr txBox="1"/>
          <p:nvPr/>
        </p:nvSpPr>
        <p:spPr>
          <a:xfrm>
            <a:off x="2933575" y="1067216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7" name="CasellaDiTesto 46">
            <a:extLst>
              <a:ext uri="{FF2B5EF4-FFF2-40B4-BE49-F238E27FC236}">
                <a16:creationId xmlns:a16="http://schemas.microsoft.com/office/drawing/2014/main" id="{F005FEB5-F3D9-4E76-8706-5B8A03BDD50D}"/>
              </a:ext>
            </a:extLst>
          </p:cNvPr>
          <p:cNvSpPr txBox="1"/>
          <p:nvPr/>
        </p:nvSpPr>
        <p:spPr>
          <a:xfrm>
            <a:off x="2933575" y="1411556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7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49" name="CasellaDiTesto 48">
            <a:extLst>
              <a:ext uri="{FF2B5EF4-FFF2-40B4-BE49-F238E27FC236}">
                <a16:creationId xmlns:a16="http://schemas.microsoft.com/office/drawing/2014/main" id="{6BFF0DC4-DBD8-428F-BAF4-CBD758D5BAEA}"/>
              </a:ext>
            </a:extLst>
          </p:cNvPr>
          <p:cNvSpPr txBox="1"/>
          <p:nvPr/>
        </p:nvSpPr>
        <p:spPr>
          <a:xfrm>
            <a:off x="3318574" y="2032755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2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AD4CF65D-1A06-4967-9ADC-C98569C7CA94}"/>
              </a:ext>
            </a:extLst>
          </p:cNvPr>
          <p:cNvSpPr txBox="1"/>
          <p:nvPr/>
        </p:nvSpPr>
        <p:spPr>
          <a:xfrm>
            <a:off x="3656396" y="2032755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3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1" name="CasellaDiTesto 50">
            <a:extLst>
              <a:ext uri="{FF2B5EF4-FFF2-40B4-BE49-F238E27FC236}">
                <a16:creationId xmlns:a16="http://schemas.microsoft.com/office/drawing/2014/main" id="{861B5201-42BF-4803-910F-F45A074ECBD1}"/>
              </a:ext>
            </a:extLst>
          </p:cNvPr>
          <p:cNvSpPr txBox="1"/>
          <p:nvPr/>
        </p:nvSpPr>
        <p:spPr>
          <a:xfrm>
            <a:off x="4321617" y="2032755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5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2" name="CasellaDiTesto 51">
            <a:extLst>
              <a:ext uri="{FF2B5EF4-FFF2-40B4-BE49-F238E27FC236}">
                <a16:creationId xmlns:a16="http://schemas.microsoft.com/office/drawing/2014/main" id="{12501836-F6CB-4E31-A905-13621DB44355}"/>
              </a:ext>
            </a:extLst>
          </p:cNvPr>
          <p:cNvSpPr txBox="1"/>
          <p:nvPr/>
        </p:nvSpPr>
        <p:spPr>
          <a:xfrm>
            <a:off x="4830747" y="2032755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6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3" name="CasellaDiTesto 52">
            <a:extLst>
              <a:ext uri="{FF2B5EF4-FFF2-40B4-BE49-F238E27FC236}">
                <a16:creationId xmlns:a16="http://schemas.microsoft.com/office/drawing/2014/main" id="{C1F61D98-F44D-4365-8FA7-DC0797669A19}"/>
              </a:ext>
            </a:extLst>
          </p:cNvPr>
          <p:cNvSpPr txBox="1"/>
          <p:nvPr/>
        </p:nvSpPr>
        <p:spPr>
          <a:xfrm>
            <a:off x="5188283" y="1200814"/>
            <a:ext cx="37578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4</a:t>
            </a:r>
            <a:endParaRPr lang="en-GB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54" name="Segnaposto testo 5">
            <a:extLst>
              <a:ext uri="{FF2B5EF4-FFF2-40B4-BE49-F238E27FC236}">
                <a16:creationId xmlns:a16="http://schemas.microsoft.com/office/drawing/2014/main" id="{D82F70A0-AB6A-49F6-B9A7-2CBDA37751BB}"/>
              </a:ext>
            </a:extLst>
          </p:cNvPr>
          <p:cNvSpPr txBox="1">
            <a:spLocks/>
          </p:cNvSpPr>
          <p:nvPr/>
        </p:nvSpPr>
        <p:spPr>
          <a:xfrm>
            <a:off x="467004" y="2132802"/>
            <a:ext cx="2456610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600" dirty="0">
                <a:solidFill>
                  <a:srgbClr val="FF9900"/>
                </a:solidFill>
              </a:rPr>
              <a:t>Global coordinates</a:t>
            </a:r>
            <a:endParaRPr lang="en-GB" sz="1600" b="0" i="1" dirty="0">
              <a:solidFill>
                <a:srgbClr val="FF9900"/>
              </a:solidFill>
            </a:endParaRPr>
          </a:p>
        </p:txBody>
      </p:sp>
      <p:sp>
        <p:nvSpPr>
          <p:cNvPr id="55" name="Segnaposto testo 5">
            <a:extLst>
              <a:ext uri="{FF2B5EF4-FFF2-40B4-BE49-F238E27FC236}">
                <a16:creationId xmlns:a16="http://schemas.microsoft.com/office/drawing/2014/main" id="{544BC72B-3C7B-4370-984F-FD612E020C9C}"/>
              </a:ext>
            </a:extLst>
          </p:cNvPr>
          <p:cNvSpPr txBox="1">
            <a:spLocks/>
          </p:cNvSpPr>
          <p:nvPr/>
        </p:nvSpPr>
        <p:spPr>
          <a:xfrm>
            <a:off x="476135" y="2373825"/>
            <a:ext cx="2540611" cy="310813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600" dirty="0">
                <a:solidFill>
                  <a:srgbClr val="1CADE4"/>
                </a:solidFill>
              </a:rPr>
              <a:t>Natural coordinates</a:t>
            </a:r>
            <a:endParaRPr lang="en-GB" sz="1600" b="0" i="1" dirty="0">
              <a:solidFill>
                <a:srgbClr val="1CADE4"/>
              </a:solidFill>
            </a:endParaRPr>
          </a:p>
        </p:txBody>
      </p:sp>
      <p:sp>
        <p:nvSpPr>
          <p:cNvPr id="57" name="CasellaDiTesto 56">
            <a:extLst>
              <a:ext uri="{FF2B5EF4-FFF2-40B4-BE49-F238E27FC236}">
                <a16:creationId xmlns:a16="http://schemas.microsoft.com/office/drawing/2014/main" id="{F2572126-CF31-4C15-A3FE-471A39B988E2}"/>
              </a:ext>
            </a:extLst>
          </p:cNvPr>
          <p:cNvSpPr txBox="1"/>
          <p:nvPr/>
        </p:nvSpPr>
        <p:spPr>
          <a:xfrm>
            <a:off x="6447736" y="-26095"/>
            <a:ext cx="4591050" cy="3191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FF9900"/>
              </a:buClr>
            </a:pPr>
            <a:r>
              <a:rPr lang="it-IT" sz="1050" i="1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See</a:t>
            </a:r>
            <a:r>
              <a:rPr lang="it-IT" sz="1050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050" i="1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Geometric</a:t>
            </a:r>
            <a:r>
              <a:rPr lang="it-IT" sz="1050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050" i="1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nonlinearities</a:t>
            </a:r>
            <a:r>
              <a:rPr lang="it-IT" sz="1050" i="1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in OpenSees</a:t>
            </a:r>
            <a:endParaRPr lang="it-IT" sz="1050" i="1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04766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magine 8">
            <a:extLst>
              <a:ext uri="{FF2B5EF4-FFF2-40B4-BE49-F238E27FC236}">
                <a16:creationId xmlns:a16="http://schemas.microsoft.com/office/drawing/2014/main" id="{3B12B234-F260-4A19-9367-FD5F1E9F5A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3074" y="97733"/>
            <a:ext cx="2863593" cy="2599667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22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Geometry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316527" cy="262691"/>
          </a:xfrm>
        </p:spPr>
        <p:txBody>
          <a:bodyPr/>
          <a:lstStyle/>
          <a:p>
            <a:r>
              <a:rPr lang="it-IT" dirty="0" err="1"/>
              <a:t>geomTranf</a:t>
            </a:r>
            <a:r>
              <a:rPr lang="it-IT" dirty="0"/>
              <a:t> </a:t>
            </a:r>
            <a:r>
              <a:rPr lang="it-IT" dirty="0" err="1"/>
              <a:t>types</a:t>
            </a:r>
            <a:endParaRPr lang="en-GB" b="0" i="1" dirty="0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CF566FDD-27FD-4EB1-8B30-A0A88F5D6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41844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7" name="Rettangolo 16">
            <a:extLst>
              <a:ext uri="{FF2B5EF4-FFF2-40B4-BE49-F238E27FC236}">
                <a16:creationId xmlns:a16="http://schemas.microsoft.com/office/drawing/2014/main" id="{B7741080-205F-4A97-8C1B-E88B96CABEF3}"/>
              </a:ext>
            </a:extLst>
          </p:cNvPr>
          <p:cNvSpPr/>
          <p:nvPr/>
        </p:nvSpPr>
        <p:spPr>
          <a:xfrm>
            <a:off x="475987" y="789982"/>
            <a:ext cx="1691141" cy="64633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000" b="1" dirty="0" err="1">
                <a:solidFill>
                  <a:schemeClr val="tx1"/>
                </a:solidFill>
              </a:rPr>
              <a:t>geomTranf</a:t>
            </a:r>
            <a:endParaRPr lang="en-GB" sz="2000" b="1" dirty="0">
              <a:solidFill>
                <a:schemeClr val="tx1"/>
              </a:solidFill>
            </a:endParaRP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9C334A82-14BA-4A99-8028-1FFC8DA1FC50}"/>
              </a:ext>
            </a:extLst>
          </p:cNvPr>
          <p:cNvCxnSpPr>
            <a:cxnSpLocks/>
            <a:stCxn id="17" idx="2"/>
          </p:cNvCxnSpPr>
          <p:nvPr/>
        </p:nvCxnSpPr>
        <p:spPr>
          <a:xfrm>
            <a:off x="1321558" y="1436313"/>
            <a:ext cx="53752" cy="3850062"/>
          </a:xfrm>
          <a:prstGeom prst="line">
            <a:avLst/>
          </a:prstGeom>
          <a:ln w="28575">
            <a:solidFill>
              <a:schemeClr val="tx1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ttangolo 23">
            <a:extLst>
              <a:ext uri="{FF2B5EF4-FFF2-40B4-BE49-F238E27FC236}">
                <a16:creationId xmlns:a16="http://schemas.microsoft.com/office/drawing/2014/main" id="{14EA05DE-276E-4515-AB55-4916C2BF36D1}"/>
              </a:ext>
            </a:extLst>
          </p:cNvPr>
          <p:cNvSpPr/>
          <p:nvPr/>
        </p:nvSpPr>
        <p:spPr>
          <a:xfrm>
            <a:off x="1407333" y="1451803"/>
            <a:ext cx="1691141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b="1" dirty="0">
                <a:solidFill>
                  <a:schemeClr val="tx1"/>
                </a:solidFill>
              </a:rPr>
              <a:t>Linear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25" name="Rettangolo 24">
            <a:extLst>
              <a:ext uri="{FF2B5EF4-FFF2-40B4-BE49-F238E27FC236}">
                <a16:creationId xmlns:a16="http://schemas.microsoft.com/office/drawing/2014/main" id="{2C1EAA80-6E19-47DB-A496-C686E97D3CE0}"/>
              </a:ext>
            </a:extLst>
          </p:cNvPr>
          <p:cNvSpPr/>
          <p:nvPr/>
        </p:nvSpPr>
        <p:spPr>
          <a:xfrm>
            <a:off x="1407333" y="2552302"/>
            <a:ext cx="1691141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b="1" dirty="0" err="1">
                <a:solidFill>
                  <a:schemeClr val="tx1"/>
                </a:solidFill>
              </a:rPr>
              <a:t>PDelta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26" name="Rettangolo 25">
            <a:extLst>
              <a:ext uri="{FF2B5EF4-FFF2-40B4-BE49-F238E27FC236}">
                <a16:creationId xmlns:a16="http://schemas.microsoft.com/office/drawing/2014/main" id="{5D355B8A-BF94-4A5A-AAD4-46910AB725D6}"/>
              </a:ext>
            </a:extLst>
          </p:cNvPr>
          <p:cNvSpPr/>
          <p:nvPr/>
        </p:nvSpPr>
        <p:spPr>
          <a:xfrm>
            <a:off x="1407333" y="3440678"/>
            <a:ext cx="1888317" cy="6463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it-IT" sz="2000" b="1" dirty="0" err="1">
                <a:solidFill>
                  <a:schemeClr val="tx1"/>
                </a:solidFill>
              </a:rPr>
              <a:t>Corotational</a:t>
            </a:r>
            <a:endParaRPr lang="en-GB" sz="2000" b="1" dirty="0">
              <a:solidFill>
                <a:schemeClr val="tx1"/>
              </a:solidFill>
            </a:endParaRPr>
          </a:p>
        </p:txBody>
      </p:sp>
      <p:sp>
        <p:nvSpPr>
          <p:cNvPr id="28" name="CasellaDiTesto 27">
            <a:extLst>
              <a:ext uri="{FF2B5EF4-FFF2-40B4-BE49-F238E27FC236}">
                <a16:creationId xmlns:a16="http://schemas.microsoft.com/office/drawing/2014/main" id="{4D74D7AA-D60D-41EE-B37B-DAC528A9437D}"/>
              </a:ext>
            </a:extLst>
          </p:cNvPr>
          <p:cNvSpPr txBox="1"/>
          <p:nvPr/>
        </p:nvSpPr>
        <p:spPr>
          <a:xfrm>
            <a:off x="1530996" y="1911806"/>
            <a:ext cx="330005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1" u="none" strike="noStrike" baseline="0" dirty="0">
                <a:latin typeface="Open Sans" panose="020B0606030504020204" pitchFamily="34" charset="0"/>
              </a:rPr>
              <a:t>initial</a:t>
            </a:r>
            <a:r>
              <a:rPr lang="en-GB" sz="1400" b="0" i="1" u="none" strike="noStrike" baseline="0" dirty="0">
                <a:latin typeface="Open Sans" panose="020B0606030504020204" pitchFamily="34" charset="0"/>
              </a:rPr>
              <a:t> values are used for the orientation and </a:t>
            </a:r>
            <a:r>
              <a:rPr lang="en-GB" i="1" dirty="0">
                <a:latin typeface="Open Sans" panose="020B0606030504020204" pitchFamily="34" charset="0"/>
              </a:rPr>
              <a:t>length of the element</a:t>
            </a:r>
          </a:p>
          <a:p>
            <a:pPr algn="l"/>
            <a:r>
              <a:rPr lang="en-GB" i="1" dirty="0">
                <a:latin typeface="Open Sans" panose="020B0606030504020204" pitchFamily="34" charset="0"/>
              </a:rPr>
              <a:t>the transformation matrix is </a:t>
            </a:r>
            <a:r>
              <a:rPr lang="en-GB" b="1" i="1" dirty="0">
                <a:latin typeface="Open Sans" panose="020B0606030504020204" pitchFamily="34" charset="0"/>
              </a:rPr>
              <a:t>constant</a:t>
            </a:r>
          </a:p>
        </p:txBody>
      </p:sp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990CBDAC-C1F5-4A43-822B-CDAC4A6F0070}"/>
              </a:ext>
            </a:extLst>
          </p:cNvPr>
          <p:cNvSpPr txBox="1"/>
          <p:nvPr/>
        </p:nvSpPr>
        <p:spPr>
          <a:xfrm>
            <a:off x="1530996" y="3954483"/>
            <a:ext cx="5648177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1" u="none" strike="noStrike" baseline="0" dirty="0">
                <a:latin typeface="Open Sans" panose="020B0606030504020204" pitchFamily="34" charset="0"/>
              </a:rPr>
              <a:t>current</a:t>
            </a:r>
            <a:r>
              <a:rPr lang="en-GB" sz="1400" b="0" i="1" u="none" strike="noStrike" baseline="0" dirty="0">
                <a:latin typeface="Open Sans" panose="020B0606030504020204" pitchFamily="34" charset="0"/>
              </a:rPr>
              <a:t> values are used for the orientation and length of the element</a:t>
            </a:r>
          </a:p>
          <a:p>
            <a:pPr algn="l"/>
            <a:r>
              <a:rPr lang="en-GB" i="1" dirty="0">
                <a:latin typeface="Open Sans" panose="020B0606030504020204" pitchFamily="34" charset="0"/>
              </a:rPr>
              <a:t>(complete “beam </a:t>
            </a:r>
            <a:r>
              <a:rPr lang="en-GB" i="1" dirty="0" err="1">
                <a:latin typeface="Open Sans" panose="020B0606030504020204" pitchFamily="34" charset="0"/>
              </a:rPr>
              <a:t>element”involving</a:t>
            </a:r>
            <a:r>
              <a:rPr lang="en-GB" i="1" dirty="0">
                <a:latin typeface="Open Sans" panose="020B0606030504020204" pitchFamily="34" charset="0"/>
              </a:rPr>
              <a:t> large displacement and rotation, but neglecting finite strains – solids!)</a:t>
            </a:r>
          </a:p>
        </p:txBody>
      </p:sp>
      <p:sp>
        <p:nvSpPr>
          <p:cNvPr id="30" name="CasellaDiTesto 29">
            <a:extLst>
              <a:ext uri="{FF2B5EF4-FFF2-40B4-BE49-F238E27FC236}">
                <a16:creationId xmlns:a16="http://schemas.microsoft.com/office/drawing/2014/main" id="{3DB90F2C-5EFE-4379-B638-0DF446AA1A8E}"/>
              </a:ext>
            </a:extLst>
          </p:cNvPr>
          <p:cNvSpPr txBox="1"/>
          <p:nvPr/>
        </p:nvSpPr>
        <p:spPr>
          <a:xfrm>
            <a:off x="1530996" y="3003514"/>
            <a:ext cx="7896225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en-GB" sz="1400" b="1" i="1" u="none" strike="noStrike" baseline="0" dirty="0">
                <a:latin typeface="Open Sans" panose="020B0606030504020204" pitchFamily="34" charset="0"/>
              </a:rPr>
              <a:t>only second-order or “large” Delta effects</a:t>
            </a:r>
          </a:p>
          <a:p>
            <a:r>
              <a:rPr lang="en-GB" i="1" dirty="0">
                <a:latin typeface="Open Sans" panose="020B0606030504020204" pitchFamily="34" charset="0"/>
              </a:rPr>
              <a:t>the transformation matrix is </a:t>
            </a:r>
            <a:r>
              <a:rPr lang="en-GB" b="1" i="1" dirty="0">
                <a:latin typeface="Open Sans" panose="020B0606030504020204" pitchFamily="34" charset="0"/>
              </a:rPr>
              <a:t>not constant</a:t>
            </a:r>
          </a:p>
          <a:p>
            <a:pPr algn="l"/>
            <a:endParaRPr lang="en-GB" i="1" dirty="0"/>
          </a:p>
        </p:txBody>
      </p:sp>
    </p:spTree>
    <p:extLst>
      <p:ext uri="{BB962C8B-B14F-4D97-AF65-F5344CB8AC3E}">
        <p14:creationId xmlns:p14="http://schemas.microsoft.com/office/powerpoint/2010/main" val="304481059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">
            <a:extLst>
              <a:ext uri="{FF2B5EF4-FFF2-40B4-BE49-F238E27FC236}">
                <a16:creationId xmlns:a16="http://schemas.microsoft.com/office/drawing/2014/main" id="{738C730C-AD8B-475C-9DB1-FE8CC029705A}"/>
              </a:ext>
            </a:extLst>
          </p:cNvPr>
          <p:cNvGrpSpPr/>
          <p:nvPr/>
        </p:nvGrpSpPr>
        <p:grpSpPr>
          <a:xfrm>
            <a:off x="-170979" y="632336"/>
            <a:ext cx="9038190" cy="392632"/>
            <a:chOff x="-209252" y="591732"/>
            <a:chExt cx="9094653" cy="395084"/>
          </a:xfrm>
        </p:grpSpPr>
        <p:sp>
          <p:nvSpPr>
            <p:cNvPr id="12" name="Rectangle 17">
              <a:extLst>
                <a:ext uri="{FF2B5EF4-FFF2-40B4-BE49-F238E27FC236}">
                  <a16:creationId xmlns:a16="http://schemas.microsoft.com/office/drawing/2014/main" id="{ABF742DF-5A99-4908-A06E-48522E48BCA5}"/>
                </a:ext>
              </a:extLst>
            </p:cNvPr>
            <p:cNvSpPr/>
            <p:nvPr/>
          </p:nvSpPr>
          <p:spPr>
            <a:xfrm flipV="1">
              <a:off x="-37205" y="591732"/>
              <a:ext cx="8751389" cy="394593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3" name="Triangolo isoscele 12">
              <a:extLst>
                <a:ext uri="{FF2B5EF4-FFF2-40B4-BE49-F238E27FC236}">
                  <a16:creationId xmlns:a16="http://schemas.microsoft.com/office/drawing/2014/main" id="{FD40A87F-B3E2-4F81-A906-B5DB0CCD20D5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4" name="Triangolo isoscele 16">
              <a:extLst>
                <a:ext uri="{FF2B5EF4-FFF2-40B4-BE49-F238E27FC236}">
                  <a16:creationId xmlns:a16="http://schemas.microsoft.com/office/drawing/2014/main" id="{6285F697-35F6-4C26-92E3-3AEE611698AF}"/>
                </a:ext>
              </a:extLst>
            </p:cNvPr>
            <p:cNvSpPr/>
            <p:nvPr/>
          </p:nvSpPr>
          <p:spPr>
            <a:xfrm flipH="1">
              <a:off x="-209252" y="591734"/>
              <a:ext cx="344093" cy="395082"/>
            </a:xfrm>
            <a:prstGeom prst="triangle">
              <a:avLst/>
            </a:pr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23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Geometry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316527" cy="262691"/>
          </a:xfrm>
        </p:spPr>
        <p:txBody>
          <a:bodyPr/>
          <a:lstStyle/>
          <a:p>
            <a:r>
              <a:rPr lang="it-IT" dirty="0" err="1"/>
              <a:t>geomTransf</a:t>
            </a:r>
            <a:endParaRPr lang="en-GB" b="0" i="1" dirty="0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CF566FDD-27FD-4EB1-8B30-A0A88F5D6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41844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Rectangle 15">
            <a:extLst>
              <a:ext uri="{FF2B5EF4-FFF2-40B4-BE49-F238E27FC236}">
                <a16:creationId xmlns:a16="http://schemas.microsoft.com/office/drawing/2014/main" id="{374D08D8-396D-44B6-9F0B-3404ABA67D6E}"/>
              </a:ext>
            </a:extLst>
          </p:cNvPr>
          <p:cNvSpPr/>
          <p:nvPr/>
        </p:nvSpPr>
        <p:spPr>
          <a:xfrm>
            <a:off x="123943" y="676232"/>
            <a:ext cx="9071263" cy="33971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44000" rIns="72000" bIns="0" rtlCol="0" anchor="ctr"/>
          <a:lstStyle/>
          <a:p>
            <a:pPr algn="ctr"/>
            <a:r>
              <a:rPr lang="it-IT" b="1" dirty="0" err="1">
                <a:solidFill>
                  <a:srgbClr val="000000"/>
                </a:solidFill>
                <a:effectLst/>
              </a:rPr>
              <a:t>geomTransf</a:t>
            </a:r>
            <a:r>
              <a:rPr lang="it-IT" b="1" dirty="0">
                <a:solidFill>
                  <a:srgbClr val="000000"/>
                </a:solidFill>
                <a:effectLst/>
              </a:rPr>
              <a:t> </a:t>
            </a:r>
            <a:r>
              <a:rPr lang="en-GB" b="1" i="0" dirty="0" err="1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transfType</a:t>
            </a:r>
            <a:r>
              <a:rPr lang="it-IT" b="1" dirty="0">
                <a:solidFill>
                  <a:srgbClr val="000000"/>
                </a:solidFill>
                <a:effectLst/>
              </a:rPr>
              <a:t> $</a:t>
            </a:r>
            <a:r>
              <a:rPr lang="it-IT" b="1" dirty="0" err="1">
                <a:solidFill>
                  <a:srgbClr val="000000"/>
                </a:solidFill>
                <a:effectLst/>
              </a:rPr>
              <a:t>transfTag</a:t>
            </a:r>
            <a:r>
              <a:rPr lang="it-IT" b="1" dirty="0">
                <a:solidFill>
                  <a:srgbClr val="000000"/>
                </a:solidFill>
                <a:effectLst/>
              </a:rPr>
              <a:t> $</a:t>
            </a:r>
            <a:r>
              <a:rPr lang="it-IT" b="1" dirty="0" err="1">
                <a:solidFill>
                  <a:srgbClr val="000000"/>
                </a:solidFill>
                <a:effectLst/>
              </a:rPr>
              <a:t>vecxzX</a:t>
            </a:r>
            <a:r>
              <a:rPr lang="it-IT" b="1" dirty="0">
                <a:solidFill>
                  <a:srgbClr val="000000"/>
                </a:solidFill>
                <a:effectLst/>
              </a:rPr>
              <a:t> $</a:t>
            </a:r>
            <a:r>
              <a:rPr lang="it-IT" b="1" dirty="0" err="1">
                <a:solidFill>
                  <a:srgbClr val="000000"/>
                </a:solidFill>
                <a:effectLst/>
              </a:rPr>
              <a:t>vecxzY</a:t>
            </a:r>
            <a:r>
              <a:rPr lang="it-IT" b="1" dirty="0">
                <a:solidFill>
                  <a:srgbClr val="000000"/>
                </a:solidFill>
                <a:effectLst/>
              </a:rPr>
              <a:t> $</a:t>
            </a:r>
            <a:r>
              <a:rPr lang="it-IT" b="1" dirty="0" err="1">
                <a:solidFill>
                  <a:srgbClr val="000000"/>
                </a:solidFill>
                <a:effectLst/>
              </a:rPr>
              <a:t>vecxzZ</a:t>
            </a:r>
            <a:r>
              <a:rPr lang="it-IT" b="1" dirty="0">
                <a:solidFill>
                  <a:srgbClr val="000000"/>
                </a:solidFill>
                <a:effectLst/>
              </a:rPr>
              <a:t> </a:t>
            </a:r>
            <a:r>
              <a:rPr lang="it-IT" i="1" dirty="0">
                <a:solidFill>
                  <a:srgbClr val="000000"/>
                </a:solidFill>
                <a:effectLst/>
              </a:rPr>
              <a:t>&lt;-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jntOffset</a:t>
            </a:r>
            <a:r>
              <a:rPr lang="it-IT" i="1" dirty="0">
                <a:solidFill>
                  <a:srgbClr val="000000"/>
                </a:solidFill>
                <a:effectLst/>
              </a:rPr>
              <a:t> $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dXi</a:t>
            </a:r>
            <a:r>
              <a:rPr lang="it-IT" i="1" dirty="0">
                <a:solidFill>
                  <a:srgbClr val="000000"/>
                </a:solidFill>
                <a:effectLst/>
              </a:rPr>
              <a:t> $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dYi</a:t>
            </a:r>
            <a:r>
              <a:rPr lang="it-IT" i="1" dirty="0">
                <a:solidFill>
                  <a:srgbClr val="000000"/>
                </a:solidFill>
                <a:effectLst/>
              </a:rPr>
              <a:t> $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dZi</a:t>
            </a:r>
            <a:r>
              <a:rPr lang="it-IT" i="1" dirty="0">
                <a:solidFill>
                  <a:srgbClr val="000000"/>
                </a:solidFill>
                <a:effectLst/>
              </a:rPr>
              <a:t> $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dXj</a:t>
            </a:r>
            <a:r>
              <a:rPr lang="it-IT" i="1" dirty="0">
                <a:solidFill>
                  <a:srgbClr val="000000"/>
                </a:solidFill>
                <a:effectLst/>
              </a:rPr>
              <a:t> $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dYj</a:t>
            </a:r>
            <a:r>
              <a:rPr lang="it-IT" i="1" dirty="0">
                <a:solidFill>
                  <a:srgbClr val="000000"/>
                </a:solidFill>
                <a:effectLst/>
              </a:rPr>
              <a:t> $</a:t>
            </a:r>
            <a:r>
              <a:rPr lang="it-IT" i="1" dirty="0" err="1">
                <a:solidFill>
                  <a:srgbClr val="000000"/>
                </a:solidFill>
                <a:effectLst/>
              </a:rPr>
              <a:t>dZj</a:t>
            </a:r>
            <a:r>
              <a:rPr lang="it-IT" i="1" dirty="0">
                <a:solidFill>
                  <a:srgbClr val="000000"/>
                </a:solidFill>
                <a:effectLst/>
              </a:rPr>
              <a:t>&gt;</a:t>
            </a:r>
          </a:p>
          <a:p>
            <a:pPr algn="ctr"/>
            <a:endParaRPr lang="en-US" dirty="0"/>
          </a:p>
        </p:txBody>
      </p:sp>
      <p:graphicFrame>
        <p:nvGraphicFramePr>
          <p:cNvPr id="22" name="Tabella 21">
            <a:extLst>
              <a:ext uri="{FF2B5EF4-FFF2-40B4-BE49-F238E27FC236}">
                <a16:creationId xmlns:a16="http://schemas.microsoft.com/office/drawing/2014/main" id="{4DBF7F2A-C590-4E19-8A98-9A1436F953C2}"/>
              </a:ext>
            </a:extLst>
          </p:cNvPr>
          <p:cNvGraphicFramePr>
            <a:graphicFrameLocks noGrp="1"/>
          </p:cNvGraphicFramePr>
          <p:nvPr/>
        </p:nvGraphicFramePr>
        <p:xfrm>
          <a:off x="371974" y="1184656"/>
          <a:ext cx="6028832" cy="3644517"/>
        </p:xfrm>
        <a:graphic>
          <a:graphicData uri="http://schemas.openxmlformats.org/drawingml/2006/table">
            <a:tbl>
              <a:tblPr/>
              <a:tblGrid>
                <a:gridCol w="1619816">
                  <a:extLst>
                    <a:ext uri="{9D8B030D-6E8A-4147-A177-3AD203B41FA5}">
                      <a16:colId xmlns:a16="http://schemas.microsoft.com/office/drawing/2014/main" val="378994124"/>
                    </a:ext>
                  </a:extLst>
                </a:gridCol>
                <a:gridCol w="4409016">
                  <a:extLst>
                    <a:ext uri="{9D8B030D-6E8A-4147-A177-3AD203B41FA5}">
                      <a16:colId xmlns:a16="http://schemas.microsoft.com/office/drawing/2014/main" val="2589974586"/>
                    </a:ext>
                  </a:extLst>
                </a:gridCol>
              </a:tblGrid>
              <a:tr h="288197">
                <a:tc>
                  <a:txBody>
                    <a:bodyPr/>
                    <a:lstStyle/>
                    <a:p>
                      <a:r>
                        <a:rPr lang="it-IT" sz="1400" b="1" dirty="0">
                          <a:solidFill>
                            <a:srgbClr val="FFC000"/>
                          </a:solidFill>
                          <a:effectLst/>
                        </a:rPr>
                        <a:t>$</a:t>
                      </a:r>
                      <a:r>
                        <a:rPr lang="it-IT" sz="1400" b="1" dirty="0" err="1">
                          <a:solidFill>
                            <a:srgbClr val="FFC000"/>
                          </a:solidFill>
                          <a:effectLst/>
                        </a:rPr>
                        <a:t>transfTag</a:t>
                      </a:r>
                      <a:endParaRPr lang="it-IT" sz="1400" dirty="0">
                        <a:solidFill>
                          <a:srgbClr val="FFC000"/>
                        </a:solidFill>
                        <a:effectLst/>
                      </a:endParaRP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it-IT" sz="1400" dirty="0" err="1"/>
                        <a:t>transformation</a:t>
                      </a:r>
                      <a:r>
                        <a:rPr lang="it-IT" sz="1400" dirty="0"/>
                        <a:t> tag</a:t>
                      </a: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9156123"/>
                  </a:ext>
                </a:extLst>
              </a:tr>
              <a:tr h="2198330">
                <a:tc>
                  <a:txBody>
                    <a:bodyPr/>
                    <a:lstStyle/>
                    <a:p>
                      <a:r>
                        <a:rPr lang="it-IT" sz="1400" b="1" dirty="0">
                          <a:solidFill>
                            <a:srgbClr val="FFC000"/>
                          </a:solidFill>
                        </a:rPr>
                        <a:t>$</a:t>
                      </a:r>
                      <a:r>
                        <a:rPr lang="it-IT" sz="1400" b="1" dirty="0" err="1">
                          <a:solidFill>
                            <a:srgbClr val="FFC000"/>
                          </a:solidFill>
                        </a:rPr>
                        <a:t>vecxzX</a:t>
                      </a:r>
                      <a:r>
                        <a:rPr lang="it-IT" sz="1400" b="1" dirty="0">
                          <a:solidFill>
                            <a:srgbClr val="FFC000"/>
                          </a:solidFill>
                        </a:rPr>
                        <a:t> $</a:t>
                      </a:r>
                      <a:r>
                        <a:rPr lang="it-IT" sz="1400" b="1" dirty="0" err="1">
                          <a:solidFill>
                            <a:srgbClr val="FFC000"/>
                          </a:solidFill>
                        </a:rPr>
                        <a:t>vecxzY</a:t>
                      </a:r>
                      <a:r>
                        <a:rPr lang="it-IT" sz="1400" b="1" dirty="0">
                          <a:solidFill>
                            <a:srgbClr val="FFC000"/>
                          </a:solidFill>
                        </a:rPr>
                        <a:t> $</a:t>
                      </a:r>
                      <a:r>
                        <a:rPr lang="it-IT" sz="1400" b="1" dirty="0" err="1">
                          <a:solidFill>
                            <a:srgbClr val="FFC000"/>
                          </a:solidFill>
                        </a:rPr>
                        <a:t>vecxzZ</a:t>
                      </a:r>
                      <a:endParaRPr lang="it-IT" sz="1400" dirty="0">
                        <a:solidFill>
                          <a:srgbClr val="FFC000"/>
                        </a:solidFill>
                      </a:endParaRP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X, Y, and Z components of </a:t>
                      </a:r>
                      <a:r>
                        <a:rPr lang="en-US" sz="1400" b="1" dirty="0" err="1"/>
                        <a:t>vecxz</a:t>
                      </a:r>
                      <a:r>
                        <a:rPr lang="en-US" sz="1400" dirty="0"/>
                        <a:t>, the vector used to define the local x-z plane of the local-coordinate system. The local y-axis is defined by taking the </a:t>
                      </a:r>
                      <a:r>
                        <a:rPr lang="en-US" sz="1400" b="1" dirty="0"/>
                        <a:t>cross product of the </a:t>
                      </a:r>
                      <a:r>
                        <a:rPr lang="en-US" sz="1400" b="1" dirty="0" err="1"/>
                        <a:t>vecxz</a:t>
                      </a:r>
                      <a:r>
                        <a:rPr lang="en-US" sz="1400" b="1" dirty="0"/>
                        <a:t> vector and the x-axis</a:t>
                      </a:r>
                      <a:r>
                        <a:rPr lang="en-US" sz="1400" dirty="0"/>
                        <a:t>.</a:t>
                      </a:r>
                    </a:p>
                    <a:p>
                      <a:r>
                        <a:rPr lang="en-US" sz="1400" dirty="0">
                          <a:effectLst/>
                        </a:rPr>
                        <a:t>These components are specified in the global-coordinate system X,Y,Z and define a vector that is in a plane parallel to the x-z plane of the local-coordinate system.</a:t>
                      </a: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8244970"/>
                  </a:ext>
                </a:extLst>
              </a:tr>
              <a:tr h="561074">
                <a:tc>
                  <a:txBody>
                    <a:bodyPr/>
                    <a:lstStyle/>
                    <a:p>
                      <a:r>
                        <a:rPr lang="it-IT" sz="1400" b="1" i="1" dirty="0">
                          <a:solidFill>
                            <a:srgbClr val="FFC000"/>
                          </a:solidFill>
                        </a:rPr>
                        <a:t>$</a:t>
                      </a:r>
                      <a:r>
                        <a:rPr lang="it-IT" sz="1400" b="1" i="1" dirty="0" err="1">
                          <a:solidFill>
                            <a:srgbClr val="FFC000"/>
                          </a:solidFill>
                        </a:rPr>
                        <a:t>dXi</a:t>
                      </a:r>
                      <a:r>
                        <a:rPr lang="it-IT" sz="1400" b="1" i="1" dirty="0">
                          <a:solidFill>
                            <a:srgbClr val="FFC000"/>
                          </a:solidFill>
                        </a:rPr>
                        <a:t> $</a:t>
                      </a:r>
                      <a:r>
                        <a:rPr lang="it-IT" sz="1400" b="1" i="1" dirty="0" err="1">
                          <a:solidFill>
                            <a:srgbClr val="FFC000"/>
                          </a:solidFill>
                        </a:rPr>
                        <a:t>dYi</a:t>
                      </a:r>
                      <a:r>
                        <a:rPr lang="it-IT" sz="1400" b="1" i="1" dirty="0">
                          <a:solidFill>
                            <a:srgbClr val="FFC000"/>
                          </a:solidFill>
                        </a:rPr>
                        <a:t> $</a:t>
                      </a:r>
                      <a:r>
                        <a:rPr lang="it-IT" sz="1400" b="1" i="1" dirty="0" err="1">
                          <a:solidFill>
                            <a:srgbClr val="FFC000"/>
                          </a:solidFill>
                        </a:rPr>
                        <a:t>dZi</a:t>
                      </a:r>
                      <a:endParaRPr lang="it-IT" sz="1400" i="1" dirty="0">
                        <a:solidFill>
                          <a:srgbClr val="FFC000"/>
                        </a:solidFill>
                      </a:endParaRP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joint offset values -- offsets specified with respect to the global coordinate system for element-end node </a:t>
                      </a:r>
                      <a:r>
                        <a:rPr lang="en-US" sz="1400" i="1" dirty="0" err="1"/>
                        <a:t>i</a:t>
                      </a:r>
                      <a:endParaRPr lang="en-US" sz="1400" i="1" dirty="0"/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99024748"/>
                  </a:ext>
                </a:extLst>
              </a:tr>
              <a:tr h="596916">
                <a:tc>
                  <a:txBody>
                    <a:bodyPr/>
                    <a:lstStyle/>
                    <a:p>
                      <a:r>
                        <a:rPr lang="it-IT" sz="1400" b="1" i="1" dirty="0">
                          <a:solidFill>
                            <a:srgbClr val="FFC000"/>
                          </a:solidFill>
                        </a:rPr>
                        <a:t>$</a:t>
                      </a:r>
                      <a:r>
                        <a:rPr lang="it-IT" sz="1400" b="1" i="1" dirty="0" err="1">
                          <a:solidFill>
                            <a:srgbClr val="FFC000"/>
                          </a:solidFill>
                        </a:rPr>
                        <a:t>dXj</a:t>
                      </a:r>
                      <a:r>
                        <a:rPr lang="it-IT" sz="1400" b="1" i="1" dirty="0">
                          <a:solidFill>
                            <a:srgbClr val="FFC000"/>
                          </a:solidFill>
                        </a:rPr>
                        <a:t> $</a:t>
                      </a:r>
                      <a:r>
                        <a:rPr lang="it-IT" sz="1400" b="1" i="1" dirty="0" err="1">
                          <a:solidFill>
                            <a:srgbClr val="FFC000"/>
                          </a:solidFill>
                        </a:rPr>
                        <a:t>dYj</a:t>
                      </a:r>
                      <a:r>
                        <a:rPr lang="it-IT" sz="1400" b="1" i="1" dirty="0">
                          <a:solidFill>
                            <a:srgbClr val="FFC000"/>
                          </a:solidFill>
                        </a:rPr>
                        <a:t> $</a:t>
                      </a:r>
                      <a:r>
                        <a:rPr lang="it-IT" sz="1400" b="1" i="1" dirty="0" err="1">
                          <a:solidFill>
                            <a:srgbClr val="FFC000"/>
                          </a:solidFill>
                        </a:rPr>
                        <a:t>dZj</a:t>
                      </a:r>
                      <a:endParaRPr lang="it-IT" sz="1400" i="1" dirty="0">
                        <a:solidFill>
                          <a:srgbClr val="FFC000"/>
                        </a:solidFill>
                      </a:endParaRP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i="1" dirty="0"/>
                        <a:t>joint offset values -- offsets specified with respect to the global coordinate system for element-end node j</a:t>
                      </a:r>
                    </a:p>
                  </a:txBody>
                  <a:tcPr marL="11979" marR="11979" marT="5990" marB="599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71188792"/>
                  </a:ext>
                </a:extLst>
              </a:tr>
            </a:tbl>
          </a:graphicData>
        </a:graphic>
      </p:graphicFrame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953C98B5-F4D4-41D9-855B-683D533C21F2}"/>
              </a:ext>
            </a:extLst>
          </p:cNvPr>
          <p:cNvCxnSpPr>
            <a:cxnSpLocks/>
          </p:cNvCxnSpPr>
          <p:nvPr/>
        </p:nvCxnSpPr>
        <p:spPr>
          <a:xfrm flipV="1">
            <a:off x="7179174" y="1558203"/>
            <a:ext cx="665924" cy="1418231"/>
          </a:xfrm>
          <a:prstGeom prst="line">
            <a:avLst/>
          </a:prstGeom>
          <a:ln w="19050">
            <a:solidFill>
              <a:schemeClr val="tx1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CasellaDiTesto 18">
            <a:extLst>
              <a:ext uri="{FF2B5EF4-FFF2-40B4-BE49-F238E27FC236}">
                <a16:creationId xmlns:a16="http://schemas.microsoft.com/office/drawing/2014/main" id="{5959D366-0D34-40CB-980C-8792D7E48241}"/>
              </a:ext>
            </a:extLst>
          </p:cNvPr>
          <p:cNvSpPr txBox="1"/>
          <p:nvPr/>
        </p:nvSpPr>
        <p:spPr>
          <a:xfrm>
            <a:off x="6877050" y="3019611"/>
            <a:ext cx="327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i</a:t>
            </a:r>
          </a:p>
        </p:txBody>
      </p:sp>
      <p:sp>
        <p:nvSpPr>
          <p:cNvPr id="20" name="CasellaDiTesto 19">
            <a:extLst>
              <a:ext uri="{FF2B5EF4-FFF2-40B4-BE49-F238E27FC236}">
                <a16:creationId xmlns:a16="http://schemas.microsoft.com/office/drawing/2014/main" id="{021BD0CC-CC1E-44F9-A091-CE6724BAD1AA}"/>
              </a:ext>
            </a:extLst>
          </p:cNvPr>
          <p:cNvSpPr txBox="1"/>
          <p:nvPr/>
        </p:nvSpPr>
        <p:spPr>
          <a:xfrm>
            <a:off x="7896378" y="1148350"/>
            <a:ext cx="3276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chemeClr val="tx1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j</a:t>
            </a:r>
          </a:p>
        </p:txBody>
      </p:sp>
      <p:cxnSp>
        <p:nvCxnSpPr>
          <p:cNvPr id="23" name="Connettore diritto 22">
            <a:extLst>
              <a:ext uri="{FF2B5EF4-FFF2-40B4-BE49-F238E27FC236}">
                <a16:creationId xmlns:a16="http://schemas.microsoft.com/office/drawing/2014/main" id="{BA99C4C8-686A-41D8-B0A9-92B824BEDF79}"/>
              </a:ext>
            </a:extLst>
          </p:cNvPr>
          <p:cNvCxnSpPr>
            <a:cxnSpLocks/>
          </p:cNvCxnSpPr>
          <p:nvPr/>
        </p:nvCxnSpPr>
        <p:spPr>
          <a:xfrm flipV="1">
            <a:off x="7040880" y="1743075"/>
            <a:ext cx="969645" cy="998539"/>
          </a:xfrm>
          <a:prstGeom prst="line">
            <a:avLst/>
          </a:prstGeom>
          <a:ln w="25400">
            <a:solidFill>
              <a:srgbClr val="FF6600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951F4FEF-3D79-4F2C-8896-60BD8D7E5825}"/>
              </a:ext>
            </a:extLst>
          </p:cNvPr>
          <p:cNvCxnSpPr>
            <a:cxnSpLocks/>
          </p:cNvCxnSpPr>
          <p:nvPr/>
        </p:nvCxnSpPr>
        <p:spPr>
          <a:xfrm flipV="1">
            <a:off x="7261888" y="1738712"/>
            <a:ext cx="498389" cy="1064987"/>
          </a:xfrm>
          <a:prstGeom prst="line">
            <a:avLst/>
          </a:prstGeom>
          <a:ln w="25400">
            <a:solidFill>
              <a:schemeClr val="accent3">
                <a:lumMod val="60000"/>
                <a:lumOff val="4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CasellaDiTesto 25">
            <a:extLst>
              <a:ext uri="{FF2B5EF4-FFF2-40B4-BE49-F238E27FC236}">
                <a16:creationId xmlns:a16="http://schemas.microsoft.com/office/drawing/2014/main" id="{69C9F797-B714-4112-983A-894D46E2CB33}"/>
              </a:ext>
            </a:extLst>
          </p:cNvPr>
          <p:cNvSpPr txBox="1"/>
          <p:nvPr/>
        </p:nvSpPr>
        <p:spPr>
          <a:xfrm>
            <a:off x="6588702" y="1727815"/>
            <a:ext cx="2343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rgbClr val="7DE2E7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end offset </a:t>
            </a:r>
          </a:p>
        </p:txBody>
      </p:sp>
      <p:sp>
        <p:nvSpPr>
          <p:cNvPr id="27" name="CasellaDiTesto 26">
            <a:extLst>
              <a:ext uri="{FF2B5EF4-FFF2-40B4-BE49-F238E27FC236}">
                <a16:creationId xmlns:a16="http://schemas.microsoft.com/office/drawing/2014/main" id="{DA82EAB8-AE8D-46C0-9B84-4E90B0916CA5}"/>
              </a:ext>
            </a:extLst>
          </p:cNvPr>
          <p:cNvSpPr txBox="1"/>
          <p:nvPr/>
        </p:nvSpPr>
        <p:spPr>
          <a:xfrm>
            <a:off x="6317751" y="1455732"/>
            <a:ext cx="234315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err="1">
                <a:solidFill>
                  <a:srgbClr val="FF66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section</a:t>
            </a:r>
            <a:r>
              <a:rPr lang="it-IT" i="1" dirty="0">
                <a:solidFill>
                  <a:srgbClr val="FF6600"/>
                </a:solidFill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offset </a:t>
            </a:r>
          </a:p>
        </p:txBody>
      </p:sp>
      <p:cxnSp>
        <p:nvCxnSpPr>
          <p:cNvPr id="9" name="Connettore diritto 8">
            <a:extLst>
              <a:ext uri="{FF2B5EF4-FFF2-40B4-BE49-F238E27FC236}">
                <a16:creationId xmlns:a16="http://schemas.microsoft.com/office/drawing/2014/main" id="{A07F6F89-0204-4194-B5D1-47F4E1847D9E}"/>
              </a:ext>
            </a:extLst>
          </p:cNvPr>
          <p:cNvCxnSpPr>
            <a:cxnSpLocks/>
          </p:cNvCxnSpPr>
          <p:nvPr/>
        </p:nvCxnSpPr>
        <p:spPr>
          <a:xfrm>
            <a:off x="5676595" y="804672"/>
            <a:ext cx="3255257" cy="0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Segnaposto testo 5">
            <a:extLst>
              <a:ext uri="{FF2B5EF4-FFF2-40B4-BE49-F238E27FC236}">
                <a16:creationId xmlns:a16="http://schemas.microsoft.com/office/drawing/2014/main" id="{1969BA7A-49B9-48E0-B0CC-BE2FF6AD379D}"/>
              </a:ext>
            </a:extLst>
          </p:cNvPr>
          <p:cNvSpPr txBox="1">
            <a:spLocks/>
          </p:cNvSpPr>
          <p:nvPr/>
        </p:nvSpPr>
        <p:spPr>
          <a:xfrm>
            <a:off x="7297373" y="425076"/>
            <a:ext cx="2456610" cy="262691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762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lang="it-IT" sz="1800" b="1" i="0" u="none" strike="noStrike" cap="none" dirty="0" smtClean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it-IT" sz="1050" b="0" i="1" dirty="0">
                <a:solidFill>
                  <a:srgbClr val="FF9900"/>
                </a:solidFill>
              </a:rPr>
              <a:t>N</a:t>
            </a:r>
            <a:r>
              <a:rPr lang="en-GB" sz="1050" b="0" i="1" dirty="0" err="1">
                <a:solidFill>
                  <a:srgbClr val="FF9900"/>
                </a:solidFill>
              </a:rPr>
              <a:t>ot</a:t>
            </a:r>
            <a:r>
              <a:rPr lang="en-GB" sz="1050" b="0" i="1" dirty="0">
                <a:solidFill>
                  <a:srgbClr val="FF9900"/>
                </a:solidFill>
              </a:rPr>
              <a:t> in 3D Corotational</a:t>
            </a:r>
          </a:p>
        </p:txBody>
      </p:sp>
    </p:spTree>
    <p:extLst>
      <p:ext uri="{BB962C8B-B14F-4D97-AF65-F5344CB8AC3E}">
        <p14:creationId xmlns:p14="http://schemas.microsoft.com/office/powerpoint/2010/main" val="1199796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6">
            <a:extLst>
              <a:ext uri="{FF2B5EF4-FFF2-40B4-BE49-F238E27FC236}">
                <a16:creationId xmlns:a16="http://schemas.microsoft.com/office/drawing/2014/main" id="{738C730C-AD8B-475C-9DB1-FE8CC029705A}"/>
              </a:ext>
            </a:extLst>
          </p:cNvPr>
          <p:cNvGrpSpPr/>
          <p:nvPr/>
        </p:nvGrpSpPr>
        <p:grpSpPr>
          <a:xfrm>
            <a:off x="-170979" y="632336"/>
            <a:ext cx="9038190" cy="392632"/>
            <a:chOff x="-209252" y="591732"/>
            <a:chExt cx="9094653" cy="395084"/>
          </a:xfrm>
        </p:grpSpPr>
        <p:sp>
          <p:nvSpPr>
            <p:cNvPr id="12" name="Rectangle 17">
              <a:extLst>
                <a:ext uri="{FF2B5EF4-FFF2-40B4-BE49-F238E27FC236}">
                  <a16:creationId xmlns:a16="http://schemas.microsoft.com/office/drawing/2014/main" id="{ABF742DF-5A99-4908-A06E-48522E48BCA5}"/>
                </a:ext>
              </a:extLst>
            </p:cNvPr>
            <p:cNvSpPr/>
            <p:nvPr/>
          </p:nvSpPr>
          <p:spPr>
            <a:xfrm flipV="1">
              <a:off x="-37205" y="591732"/>
              <a:ext cx="8751389" cy="394593"/>
            </a:xfrm>
            <a:prstGeom prst="rect">
              <a:avLst/>
            </a:pr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3" name="Triangolo isoscele 12">
              <a:extLst>
                <a:ext uri="{FF2B5EF4-FFF2-40B4-BE49-F238E27FC236}">
                  <a16:creationId xmlns:a16="http://schemas.microsoft.com/office/drawing/2014/main" id="{FD40A87F-B3E2-4F81-A906-B5DB0CCD20D5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4" name="Triangolo isoscele 16">
              <a:extLst>
                <a:ext uri="{FF2B5EF4-FFF2-40B4-BE49-F238E27FC236}">
                  <a16:creationId xmlns:a16="http://schemas.microsoft.com/office/drawing/2014/main" id="{6285F697-35F6-4C26-92E3-3AEE611698AF}"/>
                </a:ext>
              </a:extLst>
            </p:cNvPr>
            <p:cNvSpPr/>
            <p:nvPr/>
          </p:nvSpPr>
          <p:spPr>
            <a:xfrm flipH="1">
              <a:off x="-209252" y="591734"/>
              <a:ext cx="344093" cy="395082"/>
            </a:xfrm>
            <a:prstGeom prst="triangle">
              <a:avLst/>
            </a:prstGeom>
            <a:solidFill>
              <a:srgbClr val="FFC000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Geometry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316527" cy="262691"/>
          </a:xfrm>
        </p:spPr>
        <p:txBody>
          <a:bodyPr/>
          <a:lstStyle/>
          <a:p>
            <a:r>
              <a:rPr lang="it-IT" dirty="0" err="1"/>
              <a:t>Corotational</a:t>
            </a:r>
            <a:endParaRPr lang="en-GB" b="0" i="1" dirty="0"/>
          </a:p>
        </p:txBody>
      </p:sp>
      <p:sp>
        <p:nvSpPr>
          <p:cNvPr id="18" name="Rectangle 1">
            <a:extLst>
              <a:ext uri="{FF2B5EF4-FFF2-40B4-BE49-F238E27FC236}">
                <a16:creationId xmlns:a16="http://schemas.microsoft.com/office/drawing/2014/main" id="{CF566FDD-27FD-4EB1-8B30-A0A88F5D60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2418448"/>
            <a:ext cx="18473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it-IT" altLang="it-IT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endParaRPr kumimoji="0" lang="it-IT" altLang="it-IT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pic>
        <p:nvPicPr>
          <p:cNvPr id="17" name="Immagine 16">
            <a:extLst>
              <a:ext uri="{FF2B5EF4-FFF2-40B4-BE49-F238E27FC236}">
                <a16:creationId xmlns:a16="http://schemas.microsoft.com/office/drawing/2014/main" id="{39EA7AE9-769C-43B9-ADE6-0F189C824046}"/>
              </a:ext>
            </a:extLst>
          </p:cNvPr>
          <p:cNvPicPr/>
          <p:nvPr/>
        </p:nvPicPr>
        <p:blipFill>
          <a:blip r:embed="rId3"/>
          <a:stretch>
            <a:fillRect/>
          </a:stretch>
        </p:blipFill>
        <p:spPr>
          <a:xfrm>
            <a:off x="4836840" y="191488"/>
            <a:ext cx="3060365" cy="1997022"/>
          </a:xfrm>
          <a:prstGeom prst="rect">
            <a:avLst/>
          </a:prstGeom>
        </p:spPr>
      </p:pic>
      <p:pic>
        <p:nvPicPr>
          <p:cNvPr id="16" name="Immagine 15">
            <a:extLst>
              <a:ext uri="{FF2B5EF4-FFF2-40B4-BE49-F238E27FC236}">
                <a16:creationId xmlns:a16="http://schemas.microsoft.com/office/drawing/2014/main" id="{89027831-B329-4E43-9089-8CE90E72799F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676" y="1882978"/>
            <a:ext cx="5566410" cy="3048000"/>
          </a:xfrm>
          <a:prstGeom prst="rect">
            <a:avLst/>
          </a:prstGeom>
        </p:spPr>
      </p:pic>
      <p:sp>
        <p:nvSpPr>
          <p:cNvPr id="2" name="CasellaDiTesto 1">
            <a:extLst>
              <a:ext uri="{FF2B5EF4-FFF2-40B4-BE49-F238E27FC236}">
                <a16:creationId xmlns:a16="http://schemas.microsoft.com/office/drawing/2014/main" id="{62BA4A47-27FA-4917-A762-1466706A6472}"/>
              </a:ext>
            </a:extLst>
          </p:cNvPr>
          <p:cNvSpPr txBox="1"/>
          <p:nvPr/>
        </p:nvSpPr>
        <p:spPr>
          <a:xfrm>
            <a:off x="5726430" y="4823460"/>
            <a:ext cx="160782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 err="1">
                <a:solidFill>
                  <a:srgbClr val="FF9900"/>
                </a:solidFill>
                <a:latin typeface="+mj-lt"/>
              </a:rPr>
              <a:t>See</a:t>
            </a:r>
            <a:r>
              <a:rPr lang="it-IT" i="1" dirty="0">
                <a:solidFill>
                  <a:srgbClr val="FF9900"/>
                </a:solidFill>
                <a:latin typeface="+mj-lt"/>
              </a:rPr>
              <a:t> ex17.scd</a:t>
            </a:r>
            <a:endParaRPr lang="en-GB" i="1" dirty="0">
              <a:solidFill>
                <a:srgbClr val="FF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8661928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25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Segnaposto testo 5">
            <a:extLst>
              <a:ext uri="{FF2B5EF4-FFF2-40B4-BE49-F238E27FC236}">
                <a16:creationId xmlns:a16="http://schemas.microsoft.com/office/drawing/2014/main" id="{7367DE26-D4B0-4083-9E63-72AFE4D4058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6111701" cy="262691"/>
          </a:xfrm>
        </p:spPr>
        <p:txBody>
          <a:bodyPr/>
          <a:lstStyle/>
          <a:p>
            <a:r>
              <a:rPr lang="it-IT" dirty="0"/>
              <a:t>MORE RESOURCES &amp; REFERENCES</a:t>
            </a:r>
            <a:endParaRPr lang="en-GB" b="0" i="1" dirty="0"/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406640" y="4165592"/>
            <a:ext cx="173736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R&amp;R</a:t>
            </a:r>
          </a:p>
        </p:txBody>
      </p:sp>
      <p:sp>
        <p:nvSpPr>
          <p:cNvPr id="8" name="Segnaposto testo 3">
            <a:extLst>
              <a:ext uri="{FF2B5EF4-FFF2-40B4-BE49-F238E27FC236}">
                <a16:creationId xmlns:a16="http://schemas.microsoft.com/office/drawing/2014/main" id="{6BE715A0-FD17-436A-8778-D4896A8513FE}"/>
              </a:ext>
            </a:extLst>
          </p:cNvPr>
          <p:cNvSpPr txBox="1">
            <a:spLocks/>
          </p:cNvSpPr>
          <p:nvPr/>
        </p:nvSpPr>
        <p:spPr>
          <a:xfrm>
            <a:off x="4296727" y="632336"/>
            <a:ext cx="7236065" cy="438121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Installation guide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4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Python documentation</a:t>
            </a:r>
            <a:endParaRPr lang="en-GB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PyMpc</a:t>
            </a: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MPCO Documentation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OpenSees Validation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group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HDF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viewer</a:t>
            </a:r>
            <a:endParaRPr lang="en-GB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10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Michael Scott’s blog index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Geometric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r>
              <a:rPr lang="it-IT" sz="1100" dirty="0" err="1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nonlinearities</a:t>
            </a:r>
            <a:r>
              <a:rPr lang="it-IT" sz="1100" dirty="0">
                <a:solidFill>
                  <a:srgbClr val="1CADE4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in OpenSees</a:t>
            </a:r>
            <a:endParaRPr lang="it-IT" sz="1100" dirty="0">
              <a:solidFill>
                <a:srgbClr val="1CADE4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egnaposto testo 3">
            <a:extLst>
              <a:ext uri="{FF2B5EF4-FFF2-40B4-BE49-F238E27FC236}">
                <a16:creationId xmlns:a16="http://schemas.microsoft.com/office/drawing/2014/main" id="{2D648361-1132-4A04-AB18-82C959E2FDB2}"/>
              </a:ext>
            </a:extLst>
          </p:cNvPr>
          <p:cNvSpPr txBox="1">
            <a:spLocks/>
          </p:cNvSpPr>
          <p:nvPr/>
        </p:nvSpPr>
        <p:spPr>
          <a:xfrm>
            <a:off x="286624" y="632336"/>
            <a:ext cx="4117813" cy="4234388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Official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webpage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2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  <a:hlinkClick r:id="rId13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4"/>
              </a:rPr>
              <a:t> Manual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GitHub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5"/>
              </a:rPr>
              <a:t>documentation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3"/>
              </a:rPr>
              <a:t> Wiki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6"/>
              </a:rPr>
              <a:t> Community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7"/>
              </a:rPr>
              <a:t> Facebook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8"/>
              </a:rPr>
              <a:t> source code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Basic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19"/>
              </a:rPr>
              <a:t>Examples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OpenSees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support group on </a:t>
            </a:r>
            <a:r>
              <a:rPr lang="it-IT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youtube</a:t>
            </a:r>
            <a:r>
              <a:rPr lang="it-IT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0"/>
              </a:rPr>
              <a:t> </a:t>
            </a:r>
            <a:endParaRPr lang="it-IT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66700">
              <a:lnSpc>
                <a:spcPct val="150000"/>
              </a:lnSpc>
              <a:buClr>
                <a:srgbClr val="FF9900"/>
              </a:buClr>
            </a:pP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(to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get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in </a:t>
            </a:r>
            <a:r>
              <a:rPr lang="it-IT" sz="1000" i="1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send</a:t>
            </a:r>
            <a:r>
              <a:rPr lang="it-IT" sz="1000" i="1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 an email to 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1"/>
              </a:rPr>
              <a:t>pchi893@aucklanduni.ac.nz</a:t>
            </a:r>
            <a:r>
              <a:rPr lang="en-GB" sz="1000" b="0" i="1" u="none" strike="noStrike" dirty="0">
                <a:effectLst/>
                <a:latin typeface="+mn-lt"/>
                <a:ea typeface="Open Sans" panose="020B0606030504020204" pitchFamily="34" charset="0"/>
                <a:cs typeface="Open Sans" panose="020B0606030504020204" pitchFamily="34" charset="0"/>
              </a:rPr>
              <a:t>)</a:t>
            </a:r>
            <a:endParaRPr lang="it-IT" sz="1000" i="1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Silvia </a:t>
            </a:r>
            <a:r>
              <a:rPr lang="en-GB" sz="1100" dirty="0" err="1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Mazzoni’s</a:t>
            </a: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2"/>
              </a:rPr>
              <a:t> site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GB" sz="1100" dirty="0">
                <a:solidFill>
                  <a:schemeClr val="tx1"/>
                </a:solidFill>
                <a:latin typeface="+mn-lt"/>
                <a:ea typeface="Open Sans" panose="020B0606030504020204" pitchFamily="34" charset="0"/>
                <a:cs typeface="Open Sans" panose="020B0606030504020204" pitchFamily="34" charset="0"/>
                <a:hlinkClick r:id="rId23"/>
              </a:rPr>
              <a:t>Michael Scott blog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4"/>
              </a:rPr>
              <a:t>STKO purchase page</a:t>
            </a:r>
            <a:endParaRPr lang="en-US" sz="1100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5"/>
              </a:rPr>
              <a:t>NAFEMS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6"/>
              </a:rPr>
              <a:t>STKO Manual</a:t>
            </a:r>
            <a:endParaRPr lang="it-IT" sz="110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>
              <a:lnSpc>
                <a:spcPct val="15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it-IT" sz="1100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Tutorial </a:t>
            </a:r>
            <a:r>
              <a:rPr lang="it-IT" sz="1100" dirty="0" err="1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27"/>
              </a:rPr>
              <a:t>videos</a:t>
            </a:r>
            <a:endParaRPr lang="en-GB" sz="1100" dirty="0">
              <a:solidFill>
                <a:schemeClr val="tx1"/>
              </a:solidFill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 marL="285750" indent="-285750" algn="l">
              <a:lnSpc>
                <a:spcPct val="150000"/>
              </a:lnSpc>
              <a:buClr>
                <a:schemeClr val="accent4">
                  <a:lumMod val="60000"/>
                  <a:lumOff val="40000"/>
                </a:schemeClr>
              </a:buClr>
              <a:buFont typeface="Arial" panose="020B0604020202020204" pitchFamily="34" charset="0"/>
              <a:buChar char="•"/>
            </a:pPr>
            <a:endParaRPr lang="en-GB" sz="1100" b="0" i="0" dirty="0">
              <a:solidFill>
                <a:schemeClr val="tx1"/>
              </a:solidFill>
              <a:effectLst/>
              <a:latin typeface="+mn-lt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pPr>
              <a:lnSpc>
                <a:spcPct val="150000"/>
              </a:lnSpc>
            </a:pPr>
            <a:endParaRPr lang="it-IT" sz="1050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6826152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80FBD931-18FA-4DB1-ACFC-D840B9CA7E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40030" y="1525942"/>
            <a:ext cx="5566410" cy="901309"/>
          </a:xfrm>
        </p:spPr>
        <p:txBody>
          <a:bodyPr/>
          <a:lstStyle/>
          <a:p>
            <a:pPr marL="92075"/>
            <a:r>
              <a:rPr lang="it-IT" dirty="0">
                <a:solidFill>
                  <a:schemeClr val="bg1"/>
                </a:solidFill>
              </a:rPr>
              <a:t>Thank </a:t>
            </a:r>
            <a:r>
              <a:rPr lang="it-IT" dirty="0" err="1">
                <a:solidFill>
                  <a:schemeClr val="bg1"/>
                </a:solidFill>
              </a:rPr>
              <a:t>you</a:t>
            </a:r>
            <a:r>
              <a:rPr lang="it-IT" dirty="0">
                <a:solidFill>
                  <a:schemeClr val="bg1"/>
                </a:solidFill>
              </a:rPr>
              <a:t> for </a:t>
            </a:r>
            <a:r>
              <a:rPr lang="it-IT" dirty="0" err="1">
                <a:solidFill>
                  <a:schemeClr val="bg1"/>
                </a:solidFill>
              </a:rPr>
              <a:t>your</a:t>
            </a:r>
            <a:r>
              <a:rPr lang="it-IT" dirty="0">
                <a:solidFill>
                  <a:schemeClr val="bg1"/>
                </a:solidFill>
              </a:rPr>
              <a:t> </a:t>
            </a:r>
            <a:r>
              <a:rPr lang="it-IT" dirty="0" err="1">
                <a:solidFill>
                  <a:schemeClr val="bg1"/>
                </a:solidFill>
              </a:rPr>
              <a:t>attention</a:t>
            </a:r>
            <a:r>
              <a:rPr lang="it-IT" dirty="0">
                <a:solidFill>
                  <a:schemeClr val="bg1"/>
                </a:solidFill>
              </a:rPr>
              <a:t>!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24E64E11-E790-4C8C-BAC8-2A76479AEE1A}"/>
              </a:ext>
            </a:extLst>
          </p:cNvPr>
          <p:cNvSpPr txBox="1"/>
          <p:nvPr/>
        </p:nvSpPr>
        <p:spPr>
          <a:xfrm>
            <a:off x="6507480" y="587529"/>
            <a:ext cx="29641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Following: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Q/A Session</a:t>
            </a:r>
          </a:p>
          <a:p>
            <a:pPr marL="285750" indent="-285750">
              <a:buClr>
                <a:schemeClr val="bg1"/>
              </a:buClr>
              <a:buFontTx/>
              <a:buChar char="-"/>
            </a:pP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Dive into the </a:t>
            </a:r>
            <a:r>
              <a:rPr lang="en-US" i="1" dirty="0">
                <a:solidFill>
                  <a:srgbClr val="1CA6DF"/>
                </a:solidFill>
                <a:latin typeface="Open Sans" panose="020B06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forum</a:t>
            </a:r>
            <a:r>
              <a:rPr lang="it-IT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!</a:t>
            </a:r>
            <a:endParaRPr lang="en-GB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CasellaDiTesto 2">
            <a:extLst>
              <a:ext uri="{FF2B5EF4-FFF2-40B4-BE49-F238E27FC236}">
                <a16:creationId xmlns:a16="http://schemas.microsoft.com/office/drawing/2014/main" id="{CF4F163B-D7CC-4031-A5EC-5C7780905B28}"/>
              </a:ext>
            </a:extLst>
          </p:cNvPr>
          <p:cNvSpPr txBox="1"/>
          <p:nvPr/>
        </p:nvSpPr>
        <p:spPr>
          <a:xfrm>
            <a:off x="57150" y="4499610"/>
            <a:ext cx="247650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100" i="1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Graphics credits:</a:t>
            </a:r>
          </a:p>
          <a:p>
            <a:r>
              <a:rPr lang="it-IT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Slidecarnival</a:t>
            </a:r>
            <a:r>
              <a:rPr lang="it-IT" sz="1100" i="1" dirty="0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 </a:t>
            </a:r>
            <a:endParaRPr lang="it-IT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  <a:p>
            <a:r>
              <a:rPr lang="en-GB" sz="1100" i="1" dirty="0" err="1">
                <a:solidFill>
                  <a:srgbClr val="1CA6D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 action="ppaction://hlinkfile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Freepick</a:t>
            </a:r>
            <a:endParaRPr lang="en-GB" sz="1100" i="1" dirty="0">
              <a:solidFill>
                <a:srgbClr val="1CA6DF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1075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3A4B487-A212-4CE5-BD5E-1440F8A404AC}"/>
              </a:ext>
            </a:extLst>
          </p:cNvPr>
          <p:cNvCxnSpPr>
            <a:cxnSpLocks/>
            <a:stCxn id="107" idx="1"/>
          </p:cNvCxnSpPr>
          <p:nvPr/>
        </p:nvCxnSpPr>
        <p:spPr>
          <a:xfrm flipH="1">
            <a:off x="5432719" y="1789223"/>
            <a:ext cx="441038" cy="3173"/>
          </a:xfrm>
          <a:prstGeom prst="line">
            <a:avLst/>
          </a:prstGeom>
          <a:ln w="28575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1A20B991-32E5-42A5-830F-64C3AA6CCA6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sz="1200" dirty="0">
                <a:solidFill>
                  <a:schemeClr val="bg1"/>
                </a:solidFill>
              </a:rPr>
              <a:t>GET STARTED in OpenSees with STKO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4D9CF8E-54E2-43AD-B7F2-33C270C0EB2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196665" y="789485"/>
            <a:ext cx="2892425" cy="1585913"/>
          </a:xfrm>
        </p:spPr>
        <p:txBody>
          <a:bodyPr/>
          <a:lstStyle/>
          <a:p>
            <a:pPr marL="90488" indent="0"/>
            <a:r>
              <a:rPr lang="en-US" dirty="0"/>
              <a:t>Material and geometric nonlinearities</a:t>
            </a:r>
          </a:p>
        </p:txBody>
      </p:sp>
      <p:sp>
        <p:nvSpPr>
          <p:cNvPr id="10" name="Ovale 9">
            <a:extLst>
              <a:ext uri="{FF2B5EF4-FFF2-40B4-BE49-F238E27FC236}">
                <a16:creationId xmlns:a16="http://schemas.microsoft.com/office/drawing/2014/main" id="{BDA7EAF4-6AB7-4E46-824A-473640F222E5}"/>
              </a:ext>
            </a:extLst>
          </p:cNvPr>
          <p:cNvSpPr/>
          <p:nvPr/>
        </p:nvSpPr>
        <p:spPr>
          <a:xfrm>
            <a:off x="317946" y="541159"/>
            <a:ext cx="365586" cy="365586"/>
          </a:xfrm>
          <a:prstGeom prst="ellipse">
            <a:avLst/>
          </a:prstGeom>
          <a:solidFill>
            <a:srgbClr val="FF99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b="1" dirty="0">
              <a:solidFill>
                <a:schemeClr val="bg2">
                  <a:lumMod val="25000"/>
                </a:schemeClr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85" name="Triangolo isoscele 84">
            <a:extLst>
              <a:ext uri="{FF2B5EF4-FFF2-40B4-BE49-F238E27FC236}">
                <a16:creationId xmlns:a16="http://schemas.microsoft.com/office/drawing/2014/main" id="{820D22CF-2C0F-46EF-BC5A-3C2A21CDD520}"/>
              </a:ext>
            </a:extLst>
          </p:cNvPr>
          <p:cNvSpPr/>
          <p:nvPr/>
        </p:nvSpPr>
        <p:spPr>
          <a:xfrm>
            <a:off x="3621318" y="1293028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3" name="Triangolo isoscele 72">
            <a:extLst>
              <a:ext uri="{FF2B5EF4-FFF2-40B4-BE49-F238E27FC236}">
                <a16:creationId xmlns:a16="http://schemas.microsoft.com/office/drawing/2014/main" id="{56373A33-7414-4FF6-A52B-ADB9B354C9D8}"/>
              </a:ext>
            </a:extLst>
          </p:cNvPr>
          <p:cNvSpPr/>
          <p:nvPr/>
        </p:nvSpPr>
        <p:spPr>
          <a:xfrm rot="10800000">
            <a:off x="4814865" y="1293032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4" name="Rettangolo 73">
            <a:extLst>
              <a:ext uri="{FF2B5EF4-FFF2-40B4-BE49-F238E27FC236}">
                <a16:creationId xmlns:a16="http://schemas.microsoft.com/office/drawing/2014/main" id="{5CAA3C6B-7ECD-4D71-92FA-E5FBAEDF9E0D}"/>
              </a:ext>
            </a:extLst>
          </p:cNvPr>
          <p:cNvSpPr/>
          <p:nvPr/>
        </p:nvSpPr>
        <p:spPr>
          <a:xfrm>
            <a:off x="3970974" y="1293032"/>
            <a:ext cx="1185285" cy="844417"/>
          </a:xfrm>
          <a:prstGeom prst="rect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31" name="Rettangolo 30">
            <a:extLst>
              <a:ext uri="{FF2B5EF4-FFF2-40B4-BE49-F238E27FC236}">
                <a16:creationId xmlns:a16="http://schemas.microsoft.com/office/drawing/2014/main" id="{9E0CEC25-D85A-4A5D-BDB1-6FF0C9DB1350}"/>
              </a:ext>
            </a:extLst>
          </p:cNvPr>
          <p:cNvSpPr/>
          <p:nvPr/>
        </p:nvSpPr>
        <p:spPr>
          <a:xfrm>
            <a:off x="3782341" y="1293030"/>
            <a:ext cx="1526359" cy="844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Nonlinear materials</a:t>
            </a:r>
          </a:p>
        </p:txBody>
      </p:sp>
      <p:sp>
        <p:nvSpPr>
          <p:cNvPr id="103" name="Rettangolo 102">
            <a:extLst>
              <a:ext uri="{FF2B5EF4-FFF2-40B4-BE49-F238E27FC236}">
                <a16:creationId xmlns:a16="http://schemas.microsoft.com/office/drawing/2014/main" id="{E959FF78-933C-4E50-A2A2-44097056F2CB}"/>
              </a:ext>
            </a:extLst>
          </p:cNvPr>
          <p:cNvSpPr/>
          <p:nvPr/>
        </p:nvSpPr>
        <p:spPr>
          <a:xfrm>
            <a:off x="5703427" y="2161516"/>
            <a:ext cx="338412" cy="326279"/>
          </a:xfrm>
          <a:prstGeom prst="rect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4" name="Triangolo isoscele 103">
            <a:extLst>
              <a:ext uri="{FF2B5EF4-FFF2-40B4-BE49-F238E27FC236}">
                <a16:creationId xmlns:a16="http://schemas.microsoft.com/office/drawing/2014/main" id="{9C9267EC-0296-48C9-97AC-71B81FAA2374}"/>
              </a:ext>
            </a:extLst>
          </p:cNvPr>
          <p:cNvSpPr/>
          <p:nvPr/>
        </p:nvSpPr>
        <p:spPr>
          <a:xfrm>
            <a:off x="5568460" y="2161514"/>
            <a:ext cx="270214" cy="326278"/>
          </a:xfrm>
          <a:prstGeom prst="triangle">
            <a:avLst/>
          </a:prstGeom>
          <a:solidFill>
            <a:schemeClr val="bg1">
              <a:lumMod val="75000"/>
              <a:alpha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06" name="Rettangolo 105">
            <a:extLst>
              <a:ext uri="{FF2B5EF4-FFF2-40B4-BE49-F238E27FC236}">
                <a16:creationId xmlns:a16="http://schemas.microsoft.com/office/drawing/2014/main" id="{6F907D64-28E9-43CD-A6A6-A2CA4CB1E98A}"/>
              </a:ext>
            </a:extLst>
          </p:cNvPr>
          <p:cNvSpPr/>
          <p:nvPr/>
        </p:nvSpPr>
        <p:spPr>
          <a:xfrm>
            <a:off x="5941170" y="1626086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107" name="Triangolo isoscele 106">
            <a:extLst>
              <a:ext uri="{FF2B5EF4-FFF2-40B4-BE49-F238E27FC236}">
                <a16:creationId xmlns:a16="http://schemas.microsoft.com/office/drawing/2014/main" id="{A3606AF4-660F-4A22-975A-4E1A05433E7F}"/>
              </a:ext>
            </a:extLst>
          </p:cNvPr>
          <p:cNvSpPr/>
          <p:nvPr/>
        </p:nvSpPr>
        <p:spPr>
          <a:xfrm>
            <a:off x="5806203" y="1626084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111" name="CasellaDiTesto 110">
            <a:extLst>
              <a:ext uri="{FF2B5EF4-FFF2-40B4-BE49-F238E27FC236}">
                <a16:creationId xmlns:a16="http://schemas.microsoft.com/office/drawing/2014/main" id="{6F7B6F2B-CE1F-4941-BEEA-736F10E3E27C}"/>
              </a:ext>
            </a:extLst>
          </p:cNvPr>
          <p:cNvSpPr txBox="1"/>
          <p:nvPr/>
        </p:nvSpPr>
        <p:spPr>
          <a:xfrm>
            <a:off x="5801947" y="2156576"/>
            <a:ext cx="241869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>
                    <a:lumMod val="8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Masonry</a:t>
            </a:r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F1842F98-AD61-4963-9BBC-7F7A7E9DD871}"/>
              </a:ext>
            </a:extLst>
          </p:cNvPr>
          <p:cNvSpPr txBox="1"/>
          <p:nvPr/>
        </p:nvSpPr>
        <p:spPr>
          <a:xfrm>
            <a:off x="6020280" y="1610452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Steel</a:t>
            </a:r>
          </a:p>
        </p:txBody>
      </p:sp>
      <p:sp>
        <p:nvSpPr>
          <p:cNvPr id="116" name="Segnaposto testo 3">
            <a:extLst>
              <a:ext uri="{FF2B5EF4-FFF2-40B4-BE49-F238E27FC236}">
                <a16:creationId xmlns:a16="http://schemas.microsoft.com/office/drawing/2014/main" id="{13FF3860-054A-44E4-8EE8-D745733A19BD}"/>
              </a:ext>
            </a:extLst>
          </p:cNvPr>
          <p:cNvSpPr txBox="1">
            <a:spLocks/>
          </p:cNvSpPr>
          <p:nvPr/>
        </p:nvSpPr>
        <p:spPr>
          <a:xfrm>
            <a:off x="4297031" y="123380"/>
            <a:ext cx="4689379" cy="535522"/>
          </a:xfrm>
          <a:prstGeom prst="rect">
            <a:avLst/>
          </a:prstGeom>
        </p:spPr>
        <p:txBody>
          <a:bodyPr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US" sz="1000" i="1" dirty="0">
                <a:solidFill>
                  <a:schemeClr val="tx1"/>
                </a:solidFill>
                <a:latin typeface="Open Sans Light" panose="020B0306030504020204" pitchFamily="34" charset="0"/>
                <a:ea typeface="Open Sans Light" panose="020B0306030504020204" pitchFamily="34" charset="0"/>
                <a:cs typeface="Open Sans Light" panose="020B0306030504020204" pitchFamily="34" charset="0"/>
              </a:rPr>
              <a:t> 08 September 2021</a:t>
            </a:r>
          </a:p>
          <a:p>
            <a:r>
              <a:rPr lang="en-US" b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Material and geometric nonlinearities</a:t>
            </a:r>
          </a:p>
        </p:txBody>
      </p:sp>
      <p:sp>
        <p:nvSpPr>
          <p:cNvPr id="117" name="Ovale 116">
            <a:extLst>
              <a:ext uri="{FF2B5EF4-FFF2-40B4-BE49-F238E27FC236}">
                <a16:creationId xmlns:a16="http://schemas.microsoft.com/office/drawing/2014/main" id="{A48A4C48-0787-4EA2-8FC9-CB9184FC9B8E}"/>
              </a:ext>
            </a:extLst>
          </p:cNvPr>
          <p:cNvSpPr/>
          <p:nvPr/>
        </p:nvSpPr>
        <p:spPr>
          <a:xfrm>
            <a:off x="3982677" y="275748"/>
            <a:ext cx="315884" cy="315884"/>
          </a:xfrm>
          <a:prstGeom prst="ellipse">
            <a:avLst/>
          </a:prstGeom>
          <a:solidFill>
            <a:srgbClr val="FF99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b="1" dirty="0"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3034C8D-DF0B-4C69-9159-42EC844B761C}"/>
              </a:ext>
            </a:extLst>
          </p:cNvPr>
          <p:cNvCxnSpPr>
            <a:cxnSpLocks/>
            <a:stCxn id="104" idx="2"/>
            <a:endCxn id="46" idx="0"/>
          </p:cNvCxnSpPr>
          <p:nvPr/>
        </p:nvCxnSpPr>
        <p:spPr>
          <a:xfrm flipV="1">
            <a:off x="5568460" y="1142598"/>
            <a:ext cx="566797" cy="1345194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ttangolo 105">
            <a:extLst>
              <a:ext uri="{FF2B5EF4-FFF2-40B4-BE49-F238E27FC236}">
                <a16:creationId xmlns:a16="http://schemas.microsoft.com/office/drawing/2014/main" id="{06C0E1CD-8105-4E71-80E7-7382A1A36338}"/>
              </a:ext>
            </a:extLst>
          </p:cNvPr>
          <p:cNvSpPr/>
          <p:nvPr/>
        </p:nvSpPr>
        <p:spPr>
          <a:xfrm>
            <a:off x="6124674" y="1140814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46" name="Triangolo isoscele 106">
            <a:extLst>
              <a:ext uri="{FF2B5EF4-FFF2-40B4-BE49-F238E27FC236}">
                <a16:creationId xmlns:a16="http://schemas.microsoft.com/office/drawing/2014/main" id="{7EB47788-E92E-4D2D-9181-CA91065C89BF}"/>
              </a:ext>
            </a:extLst>
          </p:cNvPr>
          <p:cNvSpPr/>
          <p:nvPr/>
        </p:nvSpPr>
        <p:spPr>
          <a:xfrm>
            <a:off x="6000150" y="1142598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47" name="CasellaDiTesto 113">
            <a:extLst>
              <a:ext uri="{FF2B5EF4-FFF2-40B4-BE49-F238E27FC236}">
                <a16:creationId xmlns:a16="http://schemas.microsoft.com/office/drawing/2014/main" id="{8BBF125A-BB1C-4754-AE67-349FFFBDD2E2}"/>
              </a:ext>
            </a:extLst>
          </p:cNvPr>
          <p:cNvSpPr txBox="1"/>
          <p:nvPr/>
        </p:nvSpPr>
        <p:spPr>
          <a:xfrm>
            <a:off x="6121668" y="1135591"/>
            <a:ext cx="1977216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Concrete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3" name="CasellaDiTesto 32">
            <a:extLst>
              <a:ext uri="{FF2B5EF4-FFF2-40B4-BE49-F238E27FC236}">
                <a16:creationId xmlns:a16="http://schemas.microsoft.com/office/drawing/2014/main" id="{3E936FC9-A8A4-439A-BBA7-17EA836BE8D3}"/>
              </a:ext>
            </a:extLst>
          </p:cNvPr>
          <p:cNvSpPr txBox="1"/>
          <p:nvPr/>
        </p:nvSpPr>
        <p:spPr>
          <a:xfrm>
            <a:off x="192337" y="523897"/>
            <a:ext cx="597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>
                <a:solidFill>
                  <a:srgbClr val="38373D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13</a:t>
            </a:r>
            <a:endParaRPr lang="en-GB" b="1" dirty="0">
              <a:solidFill>
                <a:srgbClr val="38373D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sp>
        <p:nvSpPr>
          <p:cNvPr id="34" name="CasellaDiTesto 33">
            <a:extLst>
              <a:ext uri="{FF2B5EF4-FFF2-40B4-BE49-F238E27FC236}">
                <a16:creationId xmlns:a16="http://schemas.microsoft.com/office/drawing/2014/main" id="{8F4E4E0E-6247-4D07-8B79-15D9685CD06E}"/>
              </a:ext>
            </a:extLst>
          </p:cNvPr>
          <p:cNvSpPr txBox="1"/>
          <p:nvPr/>
        </p:nvSpPr>
        <p:spPr>
          <a:xfrm>
            <a:off x="3905020" y="286124"/>
            <a:ext cx="46966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>
                <a:solidFill>
                  <a:schemeClr val="lt1"/>
                </a:solidFill>
                <a:latin typeface="Open Sans ExtraBold" panose="020B0906030804020204" pitchFamily="34" charset="0"/>
                <a:ea typeface="Open Sans ExtraBold" panose="020B0906030804020204" pitchFamily="34" charset="0"/>
                <a:cs typeface="Open Sans ExtraBold" panose="020B0906030804020204" pitchFamily="34" charset="0"/>
              </a:rPr>
              <a:t>12</a:t>
            </a:r>
            <a:endParaRPr lang="en-GB" b="1" dirty="0">
              <a:solidFill>
                <a:schemeClr val="lt1"/>
              </a:solidFill>
              <a:latin typeface="Open Sans ExtraBold" panose="020B0906030804020204" pitchFamily="34" charset="0"/>
              <a:ea typeface="Open Sans ExtraBold" panose="020B0906030804020204" pitchFamily="34" charset="0"/>
              <a:cs typeface="Open Sans ExtraBold" panose="020B0906030804020204" pitchFamily="34" charset="0"/>
            </a:endParaRPr>
          </a:p>
        </p:txBody>
      </p:sp>
      <p:cxnSp>
        <p:nvCxnSpPr>
          <p:cNvPr id="61" name="Straight Connector 11">
            <a:extLst>
              <a:ext uri="{FF2B5EF4-FFF2-40B4-BE49-F238E27FC236}">
                <a16:creationId xmlns:a16="http://schemas.microsoft.com/office/drawing/2014/main" id="{FCE07CB0-F58A-4553-9671-98F59955CBAC}"/>
              </a:ext>
            </a:extLst>
          </p:cNvPr>
          <p:cNvCxnSpPr>
            <a:cxnSpLocks/>
            <a:stCxn id="75" idx="1"/>
          </p:cNvCxnSpPr>
          <p:nvPr/>
        </p:nvCxnSpPr>
        <p:spPr>
          <a:xfrm flipH="1">
            <a:off x="4663665" y="3695389"/>
            <a:ext cx="441038" cy="3173"/>
          </a:xfrm>
          <a:prstGeom prst="line">
            <a:avLst/>
          </a:prstGeom>
          <a:ln w="28575">
            <a:solidFill>
              <a:srgbClr val="FF9900"/>
            </a:solidFill>
            <a:headEnd type="none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riangolo isoscele 65">
            <a:extLst>
              <a:ext uri="{FF2B5EF4-FFF2-40B4-BE49-F238E27FC236}">
                <a16:creationId xmlns:a16="http://schemas.microsoft.com/office/drawing/2014/main" id="{78FC2969-A0BA-4430-B67A-B825A427FCF2}"/>
              </a:ext>
            </a:extLst>
          </p:cNvPr>
          <p:cNvSpPr/>
          <p:nvPr/>
        </p:nvSpPr>
        <p:spPr>
          <a:xfrm>
            <a:off x="2852264" y="3199194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7" name="Triangolo isoscele 66">
            <a:extLst>
              <a:ext uri="{FF2B5EF4-FFF2-40B4-BE49-F238E27FC236}">
                <a16:creationId xmlns:a16="http://schemas.microsoft.com/office/drawing/2014/main" id="{3078826E-7105-4D00-ACEF-2E493DE38E7E}"/>
              </a:ext>
            </a:extLst>
          </p:cNvPr>
          <p:cNvSpPr/>
          <p:nvPr/>
        </p:nvSpPr>
        <p:spPr>
          <a:xfrm rot="10800000">
            <a:off x="4045811" y="3199198"/>
            <a:ext cx="699320" cy="844415"/>
          </a:xfrm>
          <a:prstGeom prst="triangle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68" name="Rettangolo 67">
            <a:extLst>
              <a:ext uri="{FF2B5EF4-FFF2-40B4-BE49-F238E27FC236}">
                <a16:creationId xmlns:a16="http://schemas.microsoft.com/office/drawing/2014/main" id="{38008A45-8C00-4C4A-966F-85E4E3917FFD}"/>
              </a:ext>
            </a:extLst>
          </p:cNvPr>
          <p:cNvSpPr/>
          <p:nvPr/>
        </p:nvSpPr>
        <p:spPr>
          <a:xfrm>
            <a:off x="3201920" y="3199198"/>
            <a:ext cx="1185285" cy="844417"/>
          </a:xfrm>
          <a:prstGeom prst="rect">
            <a:avLst/>
          </a:prstGeom>
          <a:solidFill>
            <a:srgbClr val="FF9900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69" name="Rettangolo 68">
            <a:extLst>
              <a:ext uri="{FF2B5EF4-FFF2-40B4-BE49-F238E27FC236}">
                <a16:creationId xmlns:a16="http://schemas.microsoft.com/office/drawing/2014/main" id="{FEC7012A-8695-4BEB-B616-42D39F120D81}"/>
              </a:ext>
            </a:extLst>
          </p:cNvPr>
          <p:cNvSpPr/>
          <p:nvPr/>
        </p:nvSpPr>
        <p:spPr>
          <a:xfrm>
            <a:off x="3013287" y="3199196"/>
            <a:ext cx="1526359" cy="8444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solidFill>
                  <a:schemeClr val="bg1"/>
                </a:solidFill>
                <a:latin typeface="Open Sans" panose="020B0606030504020204" pitchFamily="34" charset="0"/>
              </a:rPr>
              <a:t>Nonlinear geometry</a:t>
            </a:r>
          </a:p>
        </p:txBody>
      </p:sp>
      <p:sp>
        <p:nvSpPr>
          <p:cNvPr id="72" name="Rettangolo 71">
            <a:extLst>
              <a:ext uri="{FF2B5EF4-FFF2-40B4-BE49-F238E27FC236}">
                <a16:creationId xmlns:a16="http://schemas.microsoft.com/office/drawing/2014/main" id="{44373295-9434-44C4-A470-1ED43CFAC064}"/>
              </a:ext>
            </a:extLst>
          </p:cNvPr>
          <p:cNvSpPr/>
          <p:nvPr/>
        </p:nvSpPr>
        <p:spPr>
          <a:xfrm>
            <a:off x="5172116" y="3532252"/>
            <a:ext cx="338412" cy="326279"/>
          </a:xfrm>
          <a:prstGeom prst="rect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75" name="Triangolo isoscele 74">
            <a:extLst>
              <a:ext uri="{FF2B5EF4-FFF2-40B4-BE49-F238E27FC236}">
                <a16:creationId xmlns:a16="http://schemas.microsoft.com/office/drawing/2014/main" id="{5E1C6E69-3BB8-4467-A194-268BD3B3E83F}"/>
              </a:ext>
            </a:extLst>
          </p:cNvPr>
          <p:cNvSpPr/>
          <p:nvPr/>
        </p:nvSpPr>
        <p:spPr>
          <a:xfrm>
            <a:off x="5037149" y="3532250"/>
            <a:ext cx="270214" cy="326278"/>
          </a:xfrm>
          <a:prstGeom prst="triangle">
            <a:avLst/>
          </a:prstGeom>
          <a:solidFill>
            <a:srgbClr val="FF990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7" name="CasellaDiTesto 76">
            <a:extLst>
              <a:ext uri="{FF2B5EF4-FFF2-40B4-BE49-F238E27FC236}">
                <a16:creationId xmlns:a16="http://schemas.microsoft.com/office/drawing/2014/main" id="{F5B033A5-86CB-4706-8163-CF6FF3DAF34D}"/>
              </a:ext>
            </a:extLst>
          </p:cNvPr>
          <p:cNvSpPr txBox="1"/>
          <p:nvPr/>
        </p:nvSpPr>
        <p:spPr>
          <a:xfrm>
            <a:off x="5251226" y="3516618"/>
            <a:ext cx="2252557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geomTransf</a:t>
            </a:r>
            <a:endParaRPr lang="en-US" sz="1600" b="1" dirty="0">
              <a:solidFill>
                <a:schemeClr val="bg2">
                  <a:lumMod val="25000"/>
                </a:schemeClr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cxnSp>
        <p:nvCxnSpPr>
          <p:cNvPr id="78" name="Straight Connector 6">
            <a:extLst>
              <a:ext uri="{FF2B5EF4-FFF2-40B4-BE49-F238E27FC236}">
                <a16:creationId xmlns:a16="http://schemas.microsoft.com/office/drawing/2014/main" id="{36AAE7BB-6AD4-44CD-8550-15AF8EC0E33D}"/>
              </a:ext>
            </a:extLst>
          </p:cNvPr>
          <p:cNvCxnSpPr>
            <a:cxnSpLocks/>
            <a:stCxn id="75" idx="2"/>
            <a:endCxn id="75" idx="0"/>
          </p:cNvCxnSpPr>
          <p:nvPr/>
        </p:nvCxnSpPr>
        <p:spPr>
          <a:xfrm flipV="1">
            <a:off x="5037149" y="3532250"/>
            <a:ext cx="135107" cy="326278"/>
          </a:xfrm>
          <a:prstGeom prst="line">
            <a:avLst/>
          </a:prstGeom>
          <a:ln w="28575">
            <a:solidFill>
              <a:srgbClr val="FF99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CasellaDiTesto 81">
            <a:extLst>
              <a:ext uri="{FF2B5EF4-FFF2-40B4-BE49-F238E27FC236}">
                <a16:creationId xmlns:a16="http://schemas.microsoft.com/office/drawing/2014/main" id="{867473D5-B5C8-4E4D-8F1F-BAD6B3B4B71B}"/>
              </a:ext>
            </a:extLst>
          </p:cNvPr>
          <p:cNvSpPr txBox="1"/>
          <p:nvPr/>
        </p:nvSpPr>
        <p:spPr>
          <a:xfrm>
            <a:off x="5076807" y="3991399"/>
            <a:ext cx="50464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2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Linear – Week 4  </a:t>
            </a:r>
          </a:p>
          <a:p>
            <a:r>
              <a:rPr lang="it-IT" sz="1200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Pdelta</a:t>
            </a:r>
            <a:r>
              <a:rPr lang="it-IT" sz="1200" i="1" dirty="0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</a:p>
          <a:p>
            <a:r>
              <a:rPr lang="it-IT" sz="1200" i="1" dirty="0" err="1">
                <a:latin typeface="+mj-lt"/>
                <a:ea typeface="Open Sans" panose="020B0606030504020204" pitchFamily="34" charset="0"/>
                <a:cs typeface="Open Sans" panose="020B0606030504020204" pitchFamily="34" charset="0"/>
              </a:rPr>
              <a:t>Corotational</a:t>
            </a:r>
            <a:endParaRPr lang="it-IT" sz="1200" i="1" dirty="0">
              <a:latin typeface="+mj-lt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91419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rco 18">
            <a:extLst>
              <a:ext uri="{FF2B5EF4-FFF2-40B4-BE49-F238E27FC236}">
                <a16:creationId xmlns:a16="http://schemas.microsoft.com/office/drawing/2014/main" id="{B9C46F3E-3232-4642-97FA-28FD7BCF1942}"/>
              </a:ext>
            </a:extLst>
          </p:cNvPr>
          <p:cNvSpPr/>
          <p:nvPr/>
        </p:nvSpPr>
        <p:spPr>
          <a:xfrm>
            <a:off x="4572000" y="3245268"/>
            <a:ext cx="2773519" cy="1873405"/>
          </a:xfrm>
          <a:prstGeom prst="arc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" name="Connettore diritto 2">
            <a:extLst>
              <a:ext uri="{FF2B5EF4-FFF2-40B4-BE49-F238E27FC236}">
                <a16:creationId xmlns:a16="http://schemas.microsoft.com/office/drawing/2014/main" id="{F2FD8C47-31D0-4126-B237-0BB5A3437F5B}"/>
              </a:ext>
            </a:extLst>
          </p:cNvPr>
          <p:cNvCxnSpPr>
            <a:cxnSpLocks/>
          </p:cNvCxnSpPr>
          <p:nvPr/>
        </p:nvCxnSpPr>
        <p:spPr>
          <a:xfrm flipV="1">
            <a:off x="7334250" y="3204117"/>
            <a:ext cx="0" cy="961474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4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600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 err="1"/>
              <a:t>Uniaxial</a:t>
            </a:r>
            <a:r>
              <a:rPr lang="it-IT" dirty="0"/>
              <a:t> </a:t>
            </a:r>
            <a:r>
              <a:rPr lang="it-IT" dirty="0" err="1"/>
              <a:t>materials</a:t>
            </a:r>
            <a:endParaRPr lang="en-GB" dirty="0"/>
          </a:p>
        </p:txBody>
      </p:sp>
      <p:grpSp>
        <p:nvGrpSpPr>
          <p:cNvPr id="14" name="Group 16">
            <a:extLst>
              <a:ext uri="{FF2B5EF4-FFF2-40B4-BE49-F238E27FC236}">
                <a16:creationId xmlns:a16="http://schemas.microsoft.com/office/drawing/2014/main" id="{2B8D34E8-7C3B-400C-828B-D952DE9A466D}"/>
              </a:ext>
            </a:extLst>
          </p:cNvPr>
          <p:cNvGrpSpPr/>
          <p:nvPr/>
        </p:nvGrpSpPr>
        <p:grpSpPr>
          <a:xfrm>
            <a:off x="-170979" y="632336"/>
            <a:ext cx="9038190" cy="392632"/>
            <a:chOff x="-209252" y="591732"/>
            <a:chExt cx="9094653" cy="395084"/>
          </a:xfrm>
        </p:grpSpPr>
        <p:sp>
          <p:nvSpPr>
            <p:cNvPr id="15" name="Rectangle 17">
              <a:extLst>
                <a:ext uri="{FF2B5EF4-FFF2-40B4-BE49-F238E27FC236}">
                  <a16:creationId xmlns:a16="http://schemas.microsoft.com/office/drawing/2014/main" id="{E19C39F0-3C0A-441B-BD5D-D4558D6EE787}"/>
                </a:ext>
              </a:extLst>
            </p:cNvPr>
            <p:cNvSpPr/>
            <p:nvPr/>
          </p:nvSpPr>
          <p:spPr>
            <a:xfrm flipV="1">
              <a:off x="-37205" y="591732"/>
              <a:ext cx="8751389" cy="394593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6" name="Triangolo isoscele 15">
              <a:extLst>
                <a:ext uri="{FF2B5EF4-FFF2-40B4-BE49-F238E27FC236}">
                  <a16:creationId xmlns:a16="http://schemas.microsoft.com/office/drawing/2014/main" id="{B5C485B1-4045-4D25-8F9F-772F490253EB}"/>
                </a:ext>
              </a:extLst>
            </p:cNvPr>
            <p:cNvSpPr/>
            <p:nvPr/>
          </p:nvSpPr>
          <p:spPr>
            <a:xfrm rot="10800000">
              <a:off x="8541734" y="591735"/>
              <a:ext cx="343667" cy="39459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7" name="Triangolo isoscele 16">
              <a:extLst>
                <a:ext uri="{FF2B5EF4-FFF2-40B4-BE49-F238E27FC236}">
                  <a16:creationId xmlns:a16="http://schemas.microsoft.com/office/drawing/2014/main" id="{07615492-68A9-47B7-B6F6-9548188585FB}"/>
                </a:ext>
              </a:extLst>
            </p:cNvPr>
            <p:cNvSpPr/>
            <p:nvPr/>
          </p:nvSpPr>
          <p:spPr>
            <a:xfrm flipH="1">
              <a:off x="-209252" y="591734"/>
              <a:ext cx="344093" cy="395082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30" name="TextBox 25">
            <a:extLst>
              <a:ext uri="{FF2B5EF4-FFF2-40B4-BE49-F238E27FC236}">
                <a16:creationId xmlns:a16="http://schemas.microsoft.com/office/drawing/2014/main" id="{117D7839-F451-4C53-A7C8-39F7CBE415A5}"/>
              </a:ext>
            </a:extLst>
          </p:cNvPr>
          <p:cNvSpPr txBox="1"/>
          <p:nvPr/>
        </p:nvSpPr>
        <p:spPr>
          <a:xfrm>
            <a:off x="510541" y="4623929"/>
            <a:ext cx="647489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OpenSees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3"/>
              </a:rPr>
              <a:t> Manual</a:t>
            </a:r>
          </a:p>
          <a:p>
            <a:pPr algn="r"/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and prof. Scott blog post on «</a:t>
            </a:r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Uniaxial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 Multi-Tool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»</a:t>
            </a:r>
          </a:p>
        </p:txBody>
      </p:sp>
      <p:sp>
        <p:nvSpPr>
          <p:cNvPr id="11" name="CasellaDiTesto 10">
            <a:extLst>
              <a:ext uri="{FF2B5EF4-FFF2-40B4-BE49-F238E27FC236}">
                <a16:creationId xmlns:a16="http://schemas.microsoft.com/office/drawing/2014/main" id="{77DD63CF-1F66-4656-89F8-4655C6D57DAB}"/>
              </a:ext>
            </a:extLst>
          </p:cNvPr>
          <p:cNvSpPr txBox="1"/>
          <p:nvPr/>
        </p:nvSpPr>
        <p:spPr>
          <a:xfrm>
            <a:off x="299445" y="632336"/>
            <a:ext cx="7545652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 err="1">
                <a:latin typeface="+mj-lt"/>
              </a:rPr>
              <a:t>UniaxialMaterial</a:t>
            </a:r>
            <a:r>
              <a:rPr lang="en-US" sz="1600" dirty="0">
                <a:latin typeface="+mj-lt"/>
              </a:rPr>
              <a:t> objects in </a:t>
            </a:r>
            <a:r>
              <a:rPr lang="en-US" sz="1600" dirty="0" err="1">
                <a:latin typeface="+mj-lt"/>
              </a:rPr>
              <a:t>OpenSees</a:t>
            </a:r>
            <a:r>
              <a:rPr lang="en-US" sz="1600" dirty="0">
                <a:latin typeface="+mj-lt"/>
              </a:rPr>
              <a:t> can represent relationships in terms of:</a:t>
            </a:r>
          </a:p>
          <a:p>
            <a:pPr marL="285750" indent="-285750">
              <a:lnSpc>
                <a:spcPct val="20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stress-strain</a:t>
            </a:r>
          </a:p>
          <a:p>
            <a:pPr marL="266700"/>
            <a:r>
              <a:rPr lang="en-US" b="0" u="sng" dirty="0">
                <a:solidFill>
                  <a:srgbClr val="383838"/>
                </a:solidFill>
                <a:effectLst/>
                <a:latin typeface="+mj-lt"/>
              </a:rPr>
              <a:t>Truss</a:t>
            </a:r>
            <a:r>
              <a:rPr lang="en-US" b="0" i="0" u="sng" dirty="0">
                <a:solidFill>
                  <a:srgbClr val="383838"/>
                </a:solidFill>
                <a:effectLst/>
                <a:latin typeface="+mj-lt"/>
              </a:rPr>
              <a:t> elements </a:t>
            </a:r>
            <a:endParaRPr lang="en-US" u="sng" dirty="0">
              <a:solidFill>
                <a:srgbClr val="383838"/>
              </a:solidFill>
              <a:latin typeface="+mj-lt"/>
            </a:endParaRPr>
          </a:p>
          <a:p>
            <a:pPr marL="266700"/>
            <a:r>
              <a:rPr lang="en-US" b="0" i="1" dirty="0">
                <a:solidFill>
                  <a:srgbClr val="383838"/>
                </a:solidFill>
                <a:effectLst/>
                <a:latin typeface="+mj-lt"/>
              </a:rPr>
              <a:t>“stress and tangent are multiplied by cross-section area to get force and stiffness”</a:t>
            </a:r>
            <a:endParaRPr lang="it-IT" i="1" dirty="0">
              <a:latin typeface="+mj-lt"/>
            </a:endParaRPr>
          </a:p>
          <a:p>
            <a:pPr marL="266700">
              <a:spcBef>
                <a:spcPts val="600"/>
              </a:spcBef>
            </a:pPr>
            <a:r>
              <a:rPr lang="en-US" b="0" u="sng" dirty="0" err="1">
                <a:solidFill>
                  <a:srgbClr val="383838"/>
                </a:solidFill>
                <a:effectLst/>
                <a:latin typeface="+mj-lt"/>
              </a:rPr>
              <a:t>FiberSection</a:t>
            </a:r>
            <a:r>
              <a:rPr lang="en-US" b="0" i="0" u="sng" dirty="0">
                <a:solidFill>
                  <a:srgbClr val="383838"/>
                </a:solidFill>
                <a:effectLst/>
                <a:latin typeface="+mj-lt"/>
              </a:rPr>
              <a:t> objects </a:t>
            </a:r>
          </a:p>
          <a:p>
            <a:pPr marL="266700"/>
            <a:r>
              <a:rPr lang="en-US" i="1" dirty="0">
                <a:solidFill>
                  <a:srgbClr val="383838"/>
                </a:solidFill>
                <a:latin typeface="+mj-lt"/>
              </a:rPr>
              <a:t>“</a:t>
            </a:r>
            <a:r>
              <a:rPr lang="en-US" b="0" i="1" dirty="0">
                <a:solidFill>
                  <a:srgbClr val="383838"/>
                </a:solidFill>
                <a:effectLst/>
                <a:latin typeface="+mj-lt"/>
              </a:rPr>
              <a:t>stress and tangent are multiplied by fiber area to get fiber force, which is summed over the section to get section stress resultants (axial force and bending moment)”</a:t>
            </a:r>
            <a:endParaRPr lang="en-US" sz="1600" b="1" dirty="0">
              <a:latin typeface="+mj-lt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force-strain</a:t>
            </a:r>
          </a:p>
          <a:p>
            <a:pPr marL="266700">
              <a:buClr>
                <a:srgbClr val="FF9900"/>
              </a:buClr>
            </a:pPr>
            <a:r>
              <a:rPr lang="en-US" u="sng" dirty="0" err="1">
                <a:solidFill>
                  <a:srgbClr val="383838"/>
                </a:solidFill>
                <a:latin typeface="+mj-lt"/>
              </a:rPr>
              <a:t>SectionAggregator</a:t>
            </a:r>
            <a:r>
              <a:rPr lang="en-US" dirty="0">
                <a:solidFill>
                  <a:srgbClr val="383838"/>
                </a:solidFill>
                <a:latin typeface="+mj-lt"/>
              </a:rPr>
              <a:t> </a:t>
            </a:r>
            <a:r>
              <a:rPr lang="en-US" i="1" dirty="0">
                <a:solidFill>
                  <a:srgbClr val="383838"/>
                </a:solidFill>
                <a:latin typeface="+mj-lt"/>
              </a:rPr>
              <a:t>(in a beam)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“no automatic integration of the model response, stiffness 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and force necessary input”</a:t>
            </a:r>
            <a:endParaRPr lang="en-US" sz="1600" b="1" dirty="0">
              <a:latin typeface="+mj-lt"/>
            </a:endParaRPr>
          </a:p>
          <a:p>
            <a:pPr marL="285750" indent="-285750">
              <a:lnSpc>
                <a:spcPct val="200000"/>
              </a:lnSpc>
              <a:buClr>
                <a:srgbClr val="FF9900"/>
              </a:buClr>
              <a:buFont typeface="Arial" panose="020B0604020202020204" pitchFamily="34" charset="0"/>
              <a:buChar char="•"/>
            </a:pPr>
            <a:r>
              <a:rPr lang="en-US" sz="1600" b="1" dirty="0">
                <a:latin typeface="+mj-lt"/>
              </a:rPr>
              <a:t>force-displacement or moment-rotation</a:t>
            </a:r>
          </a:p>
          <a:p>
            <a:pPr marL="266700">
              <a:buClr>
                <a:srgbClr val="FF9900"/>
              </a:buClr>
            </a:pPr>
            <a:r>
              <a:rPr lang="en-US" u="sng" dirty="0" err="1">
                <a:solidFill>
                  <a:srgbClr val="383838"/>
                </a:solidFill>
                <a:latin typeface="+mj-lt"/>
              </a:rPr>
              <a:t>ZeroLength</a:t>
            </a:r>
            <a:r>
              <a:rPr lang="en-US" u="sng" dirty="0">
                <a:solidFill>
                  <a:srgbClr val="383838"/>
                </a:solidFill>
                <a:latin typeface="+mj-lt"/>
              </a:rPr>
              <a:t> elements (springs)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“no automatic integration of the model response, stiffness and force/moment </a:t>
            </a:r>
          </a:p>
          <a:p>
            <a:pPr marL="266700">
              <a:buClr>
                <a:srgbClr val="FF9900"/>
              </a:buClr>
            </a:pPr>
            <a:r>
              <a:rPr lang="en-US" i="1" dirty="0">
                <a:solidFill>
                  <a:srgbClr val="383838"/>
                </a:solidFill>
                <a:latin typeface="+mj-lt"/>
              </a:rPr>
              <a:t>necessary input”</a:t>
            </a:r>
            <a:endParaRPr lang="en-US" sz="1600" b="1" dirty="0">
              <a:latin typeface="+mj-lt"/>
            </a:endParaRPr>
          </a:p>
        </p:txBody>
      </p:sp>
      <p:cxnSp>
        <p:nvCxnSpPr>
          <p:cNvPr id="18" name="Connettore diritto 17">
            <a:extLst>
              <a:ext uri="{FF2B5EF4-FFF2-40B4-BE49-F238E27FC236}">
                <a16:creationId xmlns:a16="http://schemas.microsoft.com/office/drawing/2014/main" id="{1D39D145-7DFE-4B05-8551-CDF05745AA8C}"/>
              </a:ext>
            </a:extLst>
          </p:cNvPr>
          <p:cNvCxnSpPr>
            <a:cxnSpLocks/>
          </p:cNvCxnSpPr>
          <p:nvPr/>
        </p:nvCxnSpPr>
        <p:spPr>
          <a:xfrm flipH="1">
            <a:off x="5850673" y="4165591"/>
            <a:ext cx="3293328" cy="0"/>
          </a:xfrm>
          <a:prstGeom prst="line">
            <a:avLst/>
          </a:prstGeom>
          <a:ln w="19050">
            <a:solidFill>
              <a:schemeClr val="bg1">
                <a:lumMod val="85000"/>
              </a:schemeClr>
            </a:solidFill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asellaDiTesto 12">
            <a:extLst>
              <a:ext uri="{FF2B5EF4-FFF2-40B4-BE49-F238E27FC236}">
                <a16:creationId xmlns:a16="http://schemas.microsoft.com/office/drawing/2014/main" id="{3DA6B5E6-79A7-4423-ABD3-043F4D0E1487}"/>
              </a:ext>
            </a:extLst>
          </p:cNvPr>
          <p:cNvSpPr txBox="1"/>
          <p:nvPr/>
        </p:nvSpPr>
        <p:spPr>
          <a:xfrm>
            <a:off x="8329438" y="2171312"/>
            <a:ext cx="51511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l-GR" i="1" dirty="0">
                <a:latin typeface="+mj-lt"/>
              </a:rPr>
              <a:t>σ</a:t>
            </a:r>
            <a:r>
              <a:rPr lang="it-IT" i="1" dirty="0">
                <a:latin typeface="+mj-lt"/>
              </a:rPr>
              <a:t>-</a:t>
            </a:r>
            <a:r>
              <a:rPr lang="el-GR" i="1" dirty="0">
                <a:latin typeface="+mj-lt"/>
              </a:rPr>
              <a:t>ε</a:t>
            </a:r>
            <a:r>
              <a:rPr lang="it-IT" i="1" dirty="0">
                <a:latin typeface="+mj-lt"/>
              </a:rPr>
              <a:t> </a:t>
            </a:r>
          </a:p>
          <a:p>
            <a:r>
              <a:rPr lang="it-IT" i="1" dirty="0">
                <a:latin typeface="+mj-lt"/>
              </a:rPr>
              <a:t>F-</a:t>
            </a:r>
            <a:r>
              <a:rPr lang="el-GR" i="1" dirty="0">
                <a:latin typeface="+mj-lt"/>
              </a:rPr>
              <a:t>ε</a:t>
            </a:r>
            <a:r>
              <a:rPr lang="it-IT" i="1" dirty="0">
                <a:latin typeface="+mj-lt"/>
              </a:rPr>
              <a:t> </a:t>
            </a:r>
          </a:p>
          <a:p>
            <a:r>
              <a:rPr lang="it-IT" i="1" dirty="0">
                <a:latin typeface="+mj-lt"/>
              </a:rPr>
              <a:t>F-d </a:t>
            </a:r>
          </a:p>
          <a:p>
            <a:r>
              <a:rPr lang="it-IT" i="1" dirty="0">
                <a:latin typeface="+mj-lt"/>
              </a:rPr>
              <a:t>M-r</a:t>
            </a:r>
          </a:p>
        </p:txBody>
      </p:sp>
    </p:spTree>
    <p:extLst>
      <p:ext uri="{BB962C8B-B14F-4D97-AF65-F5344CB8AC3E}">
        <p14:creationId xmlns:p14="http://schemas.microsoft.com/office/powerpoint/2010/main" val="3048977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5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70478" y="4182753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Elastic</a:t>
            </a:r>
          </a:p>
        </p:txBody>
      </p:sp>
      <p:grpSp>
        <p:nvGrpSpPr>
          <p:cNvPr id="23" name="Gruppo 22">
            <a:extLst>
              <a:ext uri="{FF2B5EF4-FFF2-40B4-BE49-F238E27FC236}">
                <a16:creationId xmlns:a16="http://schemas.microsoft.com/office/drawing/2014/main" id="{ED3D438F-0746-4B35-9E0E-C339939CB8CF}"/>
              </a:ext>
            </a:extLst>
          </p:cNvPr>
          <p:cNvGrpSpPr/>
          <p:nvPr/>
        </p:nvGrpSpPr>
        <p:grpSpPr>
          <a:xfrm>
            <a:off x="-151282" y="4160946"/>
            <a:ext cx="7485531" cy="348804"/>
            <a:chOff x="-151282" y="4160946"/>
            <a:chExt cx="7485531" cy="348804"/>
          </a:xfrm>
        </p:grpSpPr>
        <p:sp>
          <p:nvSpPr>
            <p:cNvPr id="20" name="Rectangle 17">
              <a:extLst>
                <a:ext uri="{FF2B5EF4-FFF2-40B4-BE49-F238E27FC236}">
                  <a16:creationId xmlns:a16="http://schemas.microsoft.com/office/drawing/2014/main" id="{F691BE86-64AC-41CD-83E7-B792E29A5A11}"/>
                </a:ext>
              </a:extLst>
            </p:cNvPr>
            <p:cNvSpPr/>
            <p:nvPr/>
          </p:nvSpPr>
          <p:spPr>
            <a:xfrm flipV="1">
              <a:off x="-1" y="4162781"/>
              <a:ext cx="718033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1" name="Triangolo isoscele 20">
              <a:extLst>
                <a:ext uri="{FF2B5EF4-FFF2-40B4-BE49-F238E27FC236}">
                  <a16:creationId xmlns:a16="http://schemas.microsoft.com/office/drawing/2014/main" id="{FBB60BB4-35E3-4DB9-B859-1750DFF6F9DE}"/>
                </a:ext>
              </a:extLst>
            </p:cNvPr>
            <p:cNvSpPr/>
            <p:nvPr/>
          </p:nvSpPr>
          <p:spPr>
            <a:xfrm rot="10800000">
              <a:off x="7033285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2" name="Triangolo isoscele 21">
              <a:extLst>
                <a:ext uri="{FF2B5EF4-FFF2-40B4-BE49-F238E27FC236}">
                  <a16:creationId xmlns:a16="http://schemas.microsoft.com/office/drawing/2014/main" id="{71D8A20A-726D-41B3-87B2-7E0C80DFA35A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grpSp>
        <p:nvGrpSpPr>
          <p:cNvPr id="24" name="Gruppo 23">
            <a:extLst>
              <a:ext uri="{FF2B5EF4-FFF2-40B4-BE49-F238E27FC236}">
                <a16:creationId xmlns:a16="http://schemas.microsoft.com/office/drawing/2014/main" id="{91953453-9DC9-4549-979B-431D90C2D745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25" name="Rectangle 17">
              <a:extLst>
                <a:ext uri="{FF2B5EF4-FFF2-40B4-BE49-F238E27FC236}">
                  <a16:creationId xmlns:a16="http://schemas.microsoft.com/office/drawing/2014/main" id="{37706B62-FDC5-4E45-98BA-C7F00803785E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6" name="Triangolo isoscele 25">
              <a:extLst>
                <a:ext uri="{FF2B5EF4-FFF2-40B4-BE49-F238E27FC236}">
                  <a16:creationId xmlns:a16="http://schemas.microsoft.com/office/drawing/2014/main" id="{EF9D9C7D-A55A-4B51-A310-F60A6B08D342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27" name="Triangolo isoscele 26">
              <a:extLst>
                <a:ext uri="{FF2B5EF4-FFF2-40B4-BE49-F238E27FC236}">
                  <a16:creationId xmlns:a16="http://schemas.microsoft.com/office/drawing/2014/main" id="{2B1D91A7-299F-409A-A015-1472058E191B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40" name="CasellaDiTesto 39">
            <a:extLst>
              <a:ext uri="{FF2B5EF4-FFF2-40B4-BE49-F238E27FC236}">
                <a16:creationId xmlns:a16="http://schemas.microsoft.com/office/drawing/2014/main" id="{1E9A5F29-E63B-4D02-89F6-BFE0B7F1DA3F}"/>
              </a:ext>
            </a:extLst>
          </p:cNvPr>
          <p:cNvSpPr txBox="1"/>
          <p:nvPr/>
        </p:nvSpPr>
        <p:spPr>
          <a:xfrm>
            <a:off x="341021" y="575604"/>
            <a:ext cx="82619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it-IT" dirty="0" err="1"/>
              <a:t>uniaxialMaterial</a:t>
            </a:r>
            <a:r>
              <a:rPr lang="it-IT" dirty="0"/>
              <a:t> </a:t>
            </a:r>
            <a:r>
              <a:rPr lang="it-IT" dirty="0" err="1"/>
              <a:t>Elastic</a:t>
            </a:r>
            <a:r>
              <a:rPr lang="it-IT" dirty="0"/>
              <a:t> $</a:t>
            </a:r>
            <a:r>
              <a:rPr lang="it-IT" dirty="0" err="1"/>
              <a:t>matTag</a:t>
            </a:r>
            <a:r>
              <a:rPr lang="it-IT" dirty="0"/>
              <a:t> $E&lt;$</a:t>
            </a:r>
            <a:r>
              <a:rPr lang="it-IT" dirty="0" err="1"/>
              <a:t>eta</a:t>
            </a:r>
            <a:r>
              <a:rPr lang="it-IT" dirty="0"/>
              <a:t>&gt; &lt;$</a:t>
            </a:r>
            <a:r>
              <a:rPr lang="it-IT" dirty="0" err="1"/>
              <a:t>Eneg</a:t>
            </a:r>
            <a:r>
              <a:rPr lang="it-IT" dirty="0"/>
              <a:t>&gt; </a:t>
            </a:r>
          </a:p>
        </p:txBody>
      </p:sp>
      <p:sp>
        <p:nvSpPr>
          <p:cNvPr id="42" name="CasellaDiTesto 41">
            <a:extLst>
              <a:ext uri="{FF2B5EF4-FFF2-40B4-BE49-F238E27FC236}">
                <a16:creationId xmlns:a16="http://schemas.microsoft.com/office/drawing/2014/main" id="{67DA52BB-ECD8-4D02-9BBC-06C773B88837}"/>
              </a:ext>
            </a:extLst>
          </p:cNvPr>
          <p:cNvSpPr txBox="1"/>
          <p:nvPr/>
        </p:nvSpPr>
        <p:spPr>
          <a:xfrm>
            <a:off x="341020" y="913365"/>
            <a:ext cx="795715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i="1" dirty="0">
                <a:solidFill>
                  <a:srgbClr val="383838"/>
                </a:solidFill>
                <a:latin typeface="+mj-lt"/>
              </a:rPr>
              <a:t>linear </a:t>
            </a:r>
            <a:r>
              <a:rPr lang="en-US" i="1" dirty="0" err="1">
                <a:solidFill>
                  <a:srgbClr val="383838"/>
                </a:solidFill>
                <a:latin typeface="+mj-lt"/>
              </a:rPr>
              <a:t>behaviour</a:t>
            </a:r>
            <a:endParaRPr lang="it-IT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50" name="CasellaDiTesto 49">
            <a:extLst>
              <a:ext uri="{FF2B5EF4-FFF2-40B4-BE49-F238E27FC236}">
                <a16:creationId xmlns:a16="http://schemas.microsoft.com/office/drawing/2014/main" id="{DBE9F8C8-FE09-4B62-95EC-B8936CB45A3D}"/>
              </a:ext>
            </a:extLst>
          </p:cNvPr>
          <p:cNvSpPr txBox="1"/>
          <p:nvPr/>
        </p:nvSpPr>
        <p:spPr>
          <a:xfrm>
            <a:off x="4690075" y="937145"/>
            <a:ext cx="3490029" cy="14478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matTag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material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object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tag 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$E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eta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damping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(default 0.0)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Eneg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–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tangent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compression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(default = E)</a:t>
            </a:r>
          </a:p>
          <a:p>
            <a:pPr>
              <a:lnSpc>
                <a:spcPct val="150000"/>
              </a:lnSpc>
            </a:pPr>
            <a:r>
              <a:rPr lang="it-IT" sz="1200" b="1" dirty="0">
                <a:solidFill>
                  <a:srgbClr val="383838"/>
                </a:solidFill>
                <a:latin typeface="+mj-lt"/>
              </a:rPr>
              <a:t>$</a:t>
            </a:r>
            <a:r>
              <a:rPr lang="it-IT" sz="1200" b="1" dirty="0" err="1">
                <a:solidFill>
                  <a:srgbClr val="383838"/>
                </a:solidFill>
                <a:latin typeface="+mj-lt"/>
              </a:rPr>
              <a:t>epscu</a:t>
            </a:r>
            <a:r>
              <a:rPr lang="it-IT" sz="1200" b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- strain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at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crushing</a:t>
            </a:r>
            <a:r>
              <a:rPr lang="it-IT" sz="1200" i="1" dirty="0">
                <a:solidFill>
                  <a:srgbClr val="383838"/>
                </a:solidFill>
                <a:latin typeface="+mj-lt"/>
              </a:rPr>
              <a:t> </a:t>
            </a:r>
            <a:r>
              <a:rPr lang="it-IT" sz="1200" i="1" dirty="0" err="1">
                <a:solidFill>
                  <a:srgbClr val="383838"/>
                </a:solidFill>
                <a:latin typeface="+mj-lt"/>
              </a:rPr>
              <a:t>strength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518E38B5-CE7E-4086-8C51-5292844E2CA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6264" y="2260360"/>
            <a:ext cx="2811620" cy="23756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5">
            <a:extLst>
              <a:ext uri="{FF2B5EF4-FFF2-40B4-BE49-F238E27FC236}">
                <a16:creationId xmlns:a16="http://schemas.microsoft.com/office/drawing/2014/main" id="{2557460B-57A9-4A96-A4F1-3182B0B5F8B8}"/>
              </a:ext>
            </a:extLst>
          </p:cNvPr>
          <p:cNvSpPr txBox="1"/>
          <p:nvPr/>
        </p:nvSpPr>
        <p:spPr>
          <a:xfrm>
            <a:off x="2543469" y="45834"/>
            <a:ext cx="647489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See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it-IT" sz="12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OpenSees</a:t>
            </a:r>
            <a:r>
              <a:rPr lang="it-IT" sz="12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4"/>
              </a:rPr>
              <a:t> Wiki</a:t>
            </a:r>
            <a:endParaRPr lang="it-IT" sz="1200" i="1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  <a:hlinkClick r:id="rId5"/>
            </a:endParaRP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2D582F1-7097-4CA3-8048-11EE567180A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18209" y="1221142"/>
            <a:ext cx="4153792" cy="3379822"/>
          </a:xfrm>
          <a:prstGeom prst="rect">
            <a:avLst/>
          </a:prstGeom>
        </p:spPr>
      </p:pic>
      <p:sp>
        <p:nvSpPr>
          <p:cNvPr id="29" name="CasellaDiTesto 28">
            <a:extLst>
              <a:ext uri="{FF2B5EF4-FFF2-40B4-BE49-F238E27FC236}">
                <a16:creationId xmlns:a16="http://schemas.microsoft.com/office/drawing/2014/main" id="{39983824-D217-4483-B24C-7D720B47013F}"/>
              </a:ext>
            </a:extLst>
          </p:cNvPr>
          <p:cNvSpPr txBox="1"/>
          <p:nvPr/>
        </p:nvSpPr>
        <p:spPr>
          <a:xfrm>
            <a:off x="281194" y="4636001"/>
            <a:ext cx="689798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>
                <a:solidFill>
                  <a:srgbClr val="383838"/>
                </a:solidFill>
                <a:latin typeface="+mj-lt"/>
              </a:rPr>
              <a:t>(it is possible to use the section Elastic command directly or the </a:t>
            </a:r>
            <a:r>
              <a:rPr lang="en-US" sz="1200" i="1" dirty="0" err="1">
                <a:solidFill>
                  <a:srgbClr val="383838"/>
                </a:solidFill>
                <a:latin typeface="+mj-lt"/>
              </a:rPr>
              <a:t>elasticBeamColumn</a:t>
            </a:r>
            <a:r>
              <a:rPr lang="en-US" sz="1200" i="1" dirty="0">
                <a:solidFill>
                  <a:srgbClr val="383838"/>
                </a:solidFill>
                <a:latin typeface="+mj-lt"/>
              </a:rPr>
              <a:t>, this can be useful to assign specific stiffness parameters, e.g. to the rigid end of an hinged beam)</a:t>
            </a:r>
            <a:endParaRPr lang="it-IT" sz="1200" i="1" dirty="0">
              <a:solidFill>
                <a:srgbClr val="383838"/>
              </a:solidFill>
              <a:latin typeface="+mj-lt"/>
            </a:endParaRPr>
          </a:p>
        </p:txBody>
      </p:sp>
      <p:sp>
        <p:nvSpPr>
          <p:cNvPr id="54" name="CasellaDiTesto 53">
            <a:extLst>
              <a:ext uri="{FF2B5EF4-FFF2-40B4-BE49-F238E27FC236}">
                <a16:creationId xmlns:a16="http://schemas.microsoft.com/office/drawing/2014/main" id="{256FE905-FA32-49C3-87D4-F45CEDD45CF8}"/>
              </a:ext>
            </a:extLst>
          </p:cNvPr>
          <p:cNvSpPr txBox="1"/>
          <p:nvPr/>
        </p:nvSpPr>
        <p:spPr>
          <a:xfrm>
            <a:off x="149747" y="3384209"/>
            <a:ext cx="782547" cy="289441"/>
          </a:xfrm>
          <a:prstGeom prst="roundRect">
            <a:avLst/>
          </a:prstGeom>
          <a:solidFill>
            <a:schemeClr val="bg1"/>
          </a:solidFill>
          <a:ln w="9525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algn="ctr"/>
            <a:r>
              <a:rPr lang="it-IT" sz="1100" b="1" i="0" dirty="0">
                <a:solidFill>
                  <a:srgbClr val="000000"/>
                </a:solidFill>
                <a:effectLst/>
                <a:latin typeface="+mj-lt"/>
              </a:rPr>
              <a:t>N-m-s</a:t>
            </a:r>
            <a:endParaRPr lang="it-IT" sz="11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2785046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6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4296047" cy="262691"/>
          </a:xfrm>
        </p:spPr>
        <p:txBody>
          <a:bodyPr/>
          <a:lstStyle/>
          <a:p>
            <a:r>
              <a:rPr lang="it-IT" dirty="0"/>
              <a:t>Concrete01</a:t>
            </a:r>
            <a:endParaRPr lang="en-GB" b="0" i="1" dirty="0"/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3FDD6C4-9529-424E-BF87-FB232AFE7D70}"/>
              </a:ext>
            </a:extLst>
          </p:cNvPr>
          <p:cNvSpPr txBox="1"/>
          <p:nvPr/>
        </p:nvSpPr>
        <p:spPr>
          <a:xfrm>
            <a:off x="4028938" y="1765398"/>
            <a:ext cx="33578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ZERO TENSILE STRENGTH</a:t>
            </a:r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0DD013B7-7AFE-48CC-8254-97055A1E4CC5}"/>
              </a:ext>
            </a:extLst>
          </p:cNvPr>
          <p:cNvGrpSpPr/>
          <p:nvPr/>
        </p:nvGrpSpPr>
        <p:grpSpPr>
          <a:xfrm>
            <a:off x="1368232" y="914158"/>
            <a:ext cx="5966017" cy="3431473"/>
            <a:chOff x="3893008" y="338169"/>
            <a:chExt cx="4861123" cy="2795971"/>
          </a:xfrm>
        </p:grpSpPr>
        <p:sp>
          <p:nvSpPr>
            <p:cNvPr id="44" name="TextBox 33">
              <a:extLst>
                <a:ext uri="{FF2B5EF4-FFF2-40B4-BE49-F238E27FC236}">
                  <a16:creationId xmlns:a16="http://schemas.microsoft.com/office/drawing/2014/main" id="{9BA13ACA-B47B-40D1-92D5-D17B232E2FC8}"/>
                </a:ext>
              </a:extLst>
            </p:cNvPr>
            <p:cNvSpPr txBox="1"/>
            <p:nvPr/>
          </p:nvSpPr>
          <p:spPr>
            <a:xfrm>
              <a:off x="7435488" y="1418246"/>
              <a:ext cx="131864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101" name="Gruppo 100">
              <a:extLst>
                <a:ext uri="{FF2B5EF4-FFF2-40B4-BE49-F238E27FC236}">
                  <a16:creationId xmlns:a16="http://schemas.microsoft.com/office/drawing/2014/main" id="{18441EFB-0FDC-4539-99A3-CEBB85433979}"/>
                </a:ext>
              </a:extLst>
            </p:cNvPr>
            <p:cNvGrpSpPr/>
            <p:nvPr/>
          </p:nvGrpSpPr>
          <p:grpSpPr>
            <a:xfrm>
              <a:off x="3893008" y="338169"/>
              <a:ext cx="4023415" cy="2795971"/>
              <a:chOff x="3893008" y="338169"/>
              <a:chExt cx="4023415" cy="2795971"/>
            </a:xfrm>
          </p:grpSpPr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1C63AEBE-4D0E-43E4-ABD2-DDED520353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5966" y="2693444"/>
                <a:ext cx="514199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>
                <a:extLst>
                  <a:ext uri="{FF2B5EF4-FFF2-40B4-BE49-F238E27FC236}">
                    <a16:creationId xmlns:a16="http://schemas.microsoft.com/office/drawing/2014/main" id="{25A0DA28-D5D1-493E-A29F-51E1A24CA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80197" y="2527257"/>
                <a:ext cx="1507318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3">
                <a:extLst>
                  <a:ext uri="{FF2B5EF4-FFF2-40B4-BE49-F238E27FC236}">
                    <a16:creationId xmlns:a16="http://schemas.microsoft.com/office/drawing/2014/main" id="{33626F84-EA8B-454F-B099-4F7F6E599CAB}"/>
                  </a:ext>
                </a:extLst>
              </p:cNvPr>
              <p:cNvCxnSpPr>
                <a:cxnSpLocks/>
                <a:stCxn id="75" idx="0"/>
              </p:cNvCxnSpPr>
              <p:nvPr/>
            </p:nvCxnSpPr>
            <p:spPr>
              <a:xfrm flipH="1">
                <a:off x="5364545" y="1392085"/>
                <a:ext cx="525620" cy="1742055"/>
              </a:xfrm>
              <a:prstGeom prst="line">
                <a:avLst/>
              </a:prstGeom>
              <a:ln>
                <a:solidFill>
                  <a:srgbClr val="FF99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26">
                <a:extLst>
                  <a:ext uri="{FF2B5EF4-FFF2-40B4-BE49-F238E27FC236}">
                    <a16:creationId xmlns:a16="http://schemas.microsoft.com/office/drawing/2014/main" id="{232092EA-8CF7-47BB-8601-F090674FFB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466430"/>
                <a:ext cx="0" cy="2481454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27">
                <a:extLst>
                  <a:ext uri="{FF2B5EF4-FFF2-40B4-BE49-F238E27FC236}">
                    <a16:creationId xmlns:a16="http://schemas.microsoft.com/office/drawing/2014/main" id="{77A667E4-01F8-4CE9-BDE1-1A7C291A22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08" y="1398818"/>
                <a:ext cx="4023415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nettore diritto 84">
                <a:extLst>
                  <a:ext uri="{FF2B5EF4-FFF2-40B4-BE49-F238E27FC236}">
                    <a16:creationId xmlns:a16="http://schemas.microsoft.com/office/drawing/2014/main" id="{3032F6DA-8C4D-41A1-8A7E-B61C31B3732C}"/>
                  </a:ext>
                </a:extLst>
              </p:cNvPr>
              <p:cNvCxnSpPr/>
              <p:nvPr/>
            </p:nvCxnSpPr>
            <p:spPr>
              <a:xfrm>
                <a:off x="5887515" y="1392085"/>
                <a:ext cx="1018485" cy="0"/>
              </a:xfrm>
              <a:prstGeom prst="line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</p:cxnSp>
          <p:cxnSp>
            <p:nvCxnSpPr>
              <p:cNvPr id="90" name="Straight Connector 56">
                <a:extLst>
                  <a:ext uri="{FF2B5EF4-FFF2-40B4-BE49-F238E27FC236}">
                    <a16:creationId xmlns:a16="http://schemas.microsoft.com/office/drawing/2014/main" id="{E031DBBF-4157-4C4A-83ED-D0948745698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4420394" y="1398440"/>
                <a:ext cx="6732" cy="1130879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56">
                <a:extLst>
                  <a:ext uri="{FF2B5EF4-FFF2-40B4-BE49-F238E27FC236}">
                    <a16:creationId xmlns:a16="http://schemas.microsoft.com/office/drawing/2014/main" id="{28C30C1A-5D7A-44C7-8A84-A1595D22F6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3604" y="1398440"/>
                <a:ext cx="0" cy="1295004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33">
                <a:extLst>
                  <a:ext uri="{FF2B5EF4-FFF2-40B4-BE49-F238E27FC236}">
                    <a16:creationId xmlns:a16="http://schemas.microsoft.com/office/drawing/2014/main" id="{4FAB7D44-1837-4A92-8811-CBCD04C014B2}"/>
                  </a:ext>
                </a:extLst>
              </p:cNvPr>
              <p:cNvSpPr txBox="1"/>
              <p:nvPr/>
            </p:nvSpPr>
            <p:spPr>
              <a:xfrm rot="16200000">
                <a:off x="5496081" y="510496"/>
                <a:ext cx="60626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</a:t>
                </a:r>
                <a:endParaRPr lang="en-US" i="1" dirty="0">
                  <a:latin typeface="+mj-lt"/>
                </a:endParaRPr>
              </a:p>
            </p:txBody>
          </p:sp>
          <p:grpSp>
            <p:nvGrpSpPr>
              <p:cNvPr id="83" name="Gruppo 82">
                <a:extLst>
                  <a:ext uri="{FF2B5EF4-FFF2-40B4-BE49-F238E27FC236}">
                    <a16:creationId xmlns:a16="http://schemas.microsoft.com/office/drawing/2014/main" id="{4D96A503-B266-452F-A412-089DBCF1E15C}"/>
                  </a:ext>
                </a:extLst>
              </p:cNvPr>
              <p:cNvGrpSpPr/>
              <p:nvPr/>
            </p:nvGrpSpPr>
            <p:grpSpPr>
              <a:xfrm>
                <a:off x="3893008" y="1392085"/>
                <a:ext cx="1997157" cy="1302105"/>
                <a:chOff x="3861497" y="1425554"/>
                <a:chExt cx="1997157" cy="1302105"/>
              </a:xfrm>
            </p:grpSpPr>
            <p:sp>
              <p:nvSpPr>
                <p:cNvPr id="75" name="Figura a mano libera: forma 74">
                  <a:extLst>
                    <a:ext uri="{FF2B5EF4-FFF2-40B4-BE49-F238E27FC236}">
                      <a16:creationId xmlns:a16="http://schemas.microsoft.com/office/drawing/2014/main" id="{827D4A77-FFA4-45F6-9DB5-4FBA508A472B}"/>
                    </a:ext>
                  </a:extLst>
                </p:cNvPr>
                <p:cNvSpPr/>
                <p:nvPr/>
              </p:nvSpPr>
              <p:spPr>
                <a:xfrm>
                  <a:off x="5353905" y="1425554"/>
                  <a:ext cx="504749" cy="1302105"/>
                </a:xfrm>
                <a:custGeom>
                  <a:avLst/>
                  <a:gdLst>
                    <a:gd name="connsiteX0" fmla="*/ 504749 w 504749"/>
                    <a:gd name="connsiteY0" fmla="*/ 0 h 1302105"/>
                    <a:gd name="connsiteX1" fmla="*/ 248717 w 504749"/>
                    <a:gd name="connsiteY1" fmla="*/ 848563 h 1302105"/>
                    <a:gd name="connsiteX2" fmla="*/ 153619 w 504749"/>
                    <a:gd name="connsiteY2" fmla="*/ 1097280 h 1302105"/>
                    <a:gd name="connsiteX3" fmla="*/ 43891 w 504749"/>
                    <a:gd name="connsiteY3" fmla="*/ 1250899 h 1302105"/>
                    <a:gd name="connsiteX4" fmla="*/ 0 w 504749"/>
                    <a:gd name="connsiteY4" fmla="*/ 1302105 h 1302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4749" h="1302105">
                      <a:moveTo>
                        <a:pt x="504749" y="0"/>
                      </a:moveTo>
                      <a:cubicBezTo>
                        <a:pt x="405994" y="332841"/>
                        <a:pt x="307239" y="665683"/>
                        <a:pt x="248717" y="848563"/>
                      </a:cubicBezTo>
                      <a:cubicBezTo>
                        <a:pt x="190195" y="1031443"/>
                        <a:pt x="187757" y="1030224"/>
                        <a:pt x="153619" y="1097280"/>
                      </a:cubicBezTo>
                      <a:cubicBezTo>
                        <a:pt x="119481" y="1164336"/>
                        <a:pt x="69494" y="1216762"/>
                        <a:pt x="43891" y="1250899"/>
                      </a:cubicBezTo>
                      <a:cubicBezTo>
                        <a:pt x="18288" y="1285037"/>
                        <a:pt x="9144" y="1293571"/>
                        <a:pt x="0" y="1302105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77" name="Connettore diritto 76">
                  <a:extLst>
                    <a:ext uri="{FF2B5EF4-FFF2-40B4-BE49-F238E27FC236}">
                      <a16:creationId xmlns:a16="http://schemas.microsoft.com/office/drawing/2014/main" id="{58597D75-A1E1-473B-ABF1-CE195B84FC57}"/>
                    </a:ext>
                  </a:extLst>
                </p:cNvPr>
                <p:cNvCxnSpPr>
                  <a:cxnSpLocks/>
                  <a:stCxn id="75" idx="4"/>
                </p:cNvCxnSpPr>
                <p:nvPr/>
              </p:nvCxnSpPr>
              <p:spPr>
                <a:xfrm flipH="1" flipV="1">
                  <a:off x="4388883" y="2562788"/>
                  <a:ext cx="965022" cy="164871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2" name="Connettore 2 81">
                  <a:extLst>
                    <a:ext uri="{FF2B5EF4-FFF2-40B4-BE49-F238E27FC236}">
                      <a16:creationId xmlns:a16="http://schemas.microsoft.com/office/drawing/2014/main" id="{0C085A43-B602-4763-9D56-E1C57231967B}"/>
                    </a:ext>
                  </a:extLst>
                </p:cNvPr>
                <p:cNvCxnSpPr/>
                <p:nvPr/>
              </p:nvCxnSpPr>
              <p:spPr>
                <a:xfrm flipH="1">
                  <a:off x="3861497" y="2562788"/>
                  <a:ext cx="527386" cy="0"/>
                </a:xfrm>
                <a:prstGeom prst="straightConnector1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sp>
        <p:nvSpPr>
          <p:cNvPr id="104" name="TextBox 33">
            <a:extLst>
              <a:ext uri="{FF2B5EF4-FFF2-40B4-BE49-F238E27FC236}">
                <a16:creationId xmlns:a16="http://schemas.microsoft.com/office/drawing/2014/main" id="{79D1E21F-253E-4A3B-8911-3345866DDE6E}"/>
              </a:ext>
            </a:extLst>
          </p:cNvPr>
          <p:cNvSpPr txBox="1"/>
          <p:nvPr/>
        </p:nvSpPr>
        <p:spPr>
          <a:xfrm>
            <a:off x="3865408" y="3427512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fpcu</a:t>
            </a:r>
            <a:endParaRPr lang="en-US" b="1" dirty="0">
              <a:latin typeface="+mj-lt"/>
            </a:endParaRPr>
          </a:p>
        </p:txBody>
      </p:sp>
      <p:sp>
        <p:nvSpPr>
          <p:cNvPr id="106" name="TextBox 33">
            <a:extLst>
              <a:ext uri="{FF2B5EF4-FFF2-40B4-BE49-F238E27FC236}">
                <a16:creationId xmlns:a16="http://schemas.microsoft.com/office/drawing/2014/main" id="{20E02E20-F838-4BB6-97F3-E69D67A3D707}"/>
              </a:ext>
            </a:extLst>
          </p:cNvPr>
          <p:cNvSpPr txBox="1"/>
          <p:nvPr/>
        </p:nvSpPr>
        <p:spPr>
          <a:xfrm>
            <a:off x="3862156" y="3704511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fpc</a:t>
            </a:r>
            <a:endParaRPr lang="en-US" b="1" dirty="0">
              <a:latin typeface="+mj-lt"/>
            </a:endParaRPr>
          </a:p>
        </p:txBody>
      </p:sp>
      <p:sp>
        <p:nvSpPr>
          <p:cNvPr id="107" name="TextBox 33">
            <a:extLst>
              <a:ext uri="{FF2B5EF4-FFF2-40B4-BE49-F238E27FC236}">
                <a16:creationId xmlns:a16="http://schemas.microsoft.com/office/drawing/2014/main" id="{96B90E41-5A7E-4BD7-893C-B5AD068E7E55}"/>
              </a:ext>
            </a:extLst>
          </p:cNvPr>
          <p:cNvSpPr txBox="1"/>
          <p:nvPr/>
        </p:nvSpPr>
        <p:spPr>
          <a:xfrm>
            <a:off x="2898522" y="1915561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epsc0</a:t>
            </a:r>
            <a:endParaRPr lang="en-US" b="1" dirty="0">
              <a:latin typeface="+mj-lt"/>
            </a:endParaRPr>
          </a:p>
        </p:txBody>
      </p:sp>
      <p:sp>
        <p:nvSpPr>
          <p:cNvPr id="108" name="TextBox 33">
            <a:extLst>
              <a:ext uri="{FF2B5EF4-FFF2-40B4-BE49-F238E27FC236}">
                <a16:creationId xmlns:a16="http://schemas.microsoft.com/office/drawing/2014/main" id="{4EAE82D5-7827-40B7-AEA6-9589FA1D0330}"/>
              </a:ext>
            </a:extLst>
          </p:cNvPr>
          <p:cNvSpPr txBox="1"/>
          <p:nvPr/>
        </p:nvSpPr>
        <p:spPr>
          <a:xfrm>
            <a:off x="1738938" y="1915561"/>
            <a:ext cx="827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epscU</a:t>
            </a:r>
            <a:endParaRPr lang="en-US" b="1" dirty="0">
              <a:latin typeface="+mj-lt"/>
            </a:endParaRPr>
          </a:p>
        </p:txBody>
      </p:sp>
      <p:sp>
        <p:nvSpPr>
          <p:cNvPr id="109" name="TextBox 33">
            <a:extLst>
              <a:ext uri="{FF2B5EF4-FFF2-40B4-BE49-F238E27FC236}">
                <a16:creationId xmlns:a16="http://schemas.microsoft.com/office/drawing/2014/main" id="{3B28718D-C6EE-4E6D-91F0-61141EFC13B1}"/>
              </a:ext>
            </a:extLst>
          </p:cNvPr>
          <p:cNvSpPr txBox="1"/>
          <p:nvPr/>
        </p:nvSpPr>
        <p:spPr>
          <a:xfrm>
            <a:off x="3209407" y="4214755"/>
            <a:ext cx="12237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2*</a:t>
            </a:r>
            <a:r>
              <a:rPr lang="en-US" sz="1200" b="1" dirty="0" err="1">
                <a:latin typeface="+mj-lt"/>
              </a:rPr>
              <a:t>fpc</a:t>
            </a:r>
            <a:r>
              <a:rPr lang="en-US" sz="1200" b="1" dirty="0">
                <a:latin typeface="+mj-lt"/>
              </a:rPr>
              <a:t>/epsc0</a:t>
            </a:r>
            <a:endParaRPr lang="en-US" b="1" dirty="0">
              <a:latin typeface="+mj-lt"/>
            </a:endParaRPr>
          </a:p>
        </p:txBody>
      </p:sp>
      <p:sp>
        <p:nvSpPr>
          <p:cNvPr id="110" name="CasellaDiTesto 109">
            <a:extLst>
              <a:ext uri="{FF2B5EF4-FFF2-40B4-BE49-F238E27FC236}">
                <a16:creationId xmlns:a16="http://schemas.microsoft.com/office/drawing/2014/main" id="{7F67582E-2601-4127-81E2-E908B116397D}"/>
              </a:ext>
            </a:extLst>
          </p:cNvPr>
          <p:cNvSpPr txBox="1"/>
          <p:nvPr/>
        </p:nvSpPr>
        <p:spPr>
          <a:xfrm>
            <a:off x="2779601" y="4531493"/>
            <a:ext cx="185620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I</a:t>
            </a:r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NITIAL SLOPE</a:t>
            </a:r>
          </a:p>
        </p:txBody>
      </p:sp>
      <p:sp>
        <p:nvSpPr>
          <p:cNvPr id="112" name="CasellaDiTesto 111">
            <a:extLst>
              <a:ext uri="{FF2B5EF4-FFF2-40B4-BE49-F238E27FC236}">
                <a16:creationId xmlns:a16="http://schemas.microsoft.com/office/drawing/2014/main" id="{4D27BD73-6BBD-4439-8207-4CD32F2CDBFE}"/>
              </a:ext>
            </a:extLst>
          </p:cNvPr>
          <p:cNvSpPr txBox="1"/>
          <p:nvPr/>
        </p:nvSpPr>
        <p:spPr>
          <a:xfrm>
            <a:off x="4251427" y="3700773"/>
            <a:ext cx="335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(concrete maximum compressive strength)</a:t>
            </a:r>
            <a:endParaRPr lang="en-GB" sz="1100" i="1" dirty="0"/>
          </a:p>
        </p:txBody>
      </p:sp>
      <p:sp>
        <p:nvSpPr>
          <p:cNvPr id="114" name="CasellaDiTesto 113">
            <a:extLst>
              <a:ext uri="{FF2B5EF4-FFF2-40B4-BE49-F238E27FC236}">
                <a16:creationId xmlns:a16="http://schemas.microsoft.com/office/drawing/2014/main" id="{0CCC43E3-E4F6-4A6D-9945-36D0BC2FB440}"/>
              </a:ext>
            </a:extLst>
          </p:cNvPr>
          <p:cNvSpPr txBox="1"/>
          <p:nvPr/>
        </p:nvSpPr>
        <p:spPr>
          <a:xfrm>
            <a:off x="4251427" y="3437082"/>
            <a:ext cx="335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(concrete crushing strength)</a:t>
            </a:r>
            <a:endParaRPr lang="en-GB" sz="1100" i="1" dirty="0"/>
          </a:p>
        </p:txBody>
      </p:sp>
      <p:sp>
        <p:nvSpPr>
          <p:cNvPr id="116" name="CasellaDiTesto 115">
            <a:extLst>
              <a:ext uri="{FF2B5EF4-FFF2-40B4-BE49-F238E27FC236}">
                <a16:creationId xmlns:a16="http://schemas.microsoft.com/office/drawing/2014/main" id="{2C476474-B515-4973-9403-C489B935B7DB}"/>
              </a:ext>
            </a:extLst>
          </p:cNvPr>
          <p:cNvSpPr txBox="1"/>
          <p:nvPr/>
        </p:nvSpPr>
        <p:spPr>
          <a:xfrm>
            <a:off x="419065" y="4165591"/>
            <a:ext cx="214130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parameters should be input as </a:t>
            </a:r>
            <a:r>
              <a:rPr lang="en-GB" sz="1100" b="1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negative values </a:t>
            </a:r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(if input as positive, they will be converted to negative internally).</a:t>
            </a:r>
          </a:p>
        </p:txBody>
      </p:sp>
      <p:grpSp>
        <p:nvGrpSpPr>
          <p:cNvPr id="117" name="Gruppo 116">
            <a:extLst>
              <a:ext uri="{FF2B5EF4-FFF2-40B4-BE49-F238E27FC236}">
                <a16:creationId xmlns:a16="http://schemas.microsoft.com/office/drawing/2014/main" id="{F248290B-42BC-475A-9A84-8A9F7891348F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118" name="Rectangle 17">
              <a:extLst>
                <a:ext uri="{FF2B5EF4-FFF2-40B4-BE49-F238E27FC236}">
                  <a16:creationId xmlns:a16="http://schemas.microsoft.com/office/drawing/2014/main" id="{3E6CDFF6-C56A-49DE-8D8A-C7AC2ADB4C7E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19" name="Triangolo isoscele 118">
              <a:extLst>
                <a:ext uri="{FF2B5EF4-FFF2-40B4-BE49-F238E27FC236}">
                  <a16:creationId xmlns:a16="http://schemas.microsoft.com/office/drawing/2014/main" id="{77427EDD-EA11-4E32-9229-D4F1DB1E874D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120" name="Triangolo isoscele 119">
              <a:extLst>
                <a:ext uri="{FF2B5EF4-FFF2-40B4-BE49-F238E27FC236}">
                  <a16:creationId xmlns:a16="http://schemas.microsoft.com/office/drawing/2014/main" id="{5E0546B1-446A-4A1B-96F0-960083DA5661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121" name="CasellaDiTesto 120">
            <a:extLst>
              <a:ext uri="{FF2B5EF4-FFF2-40B4-BE49-F238E27FC236}">
                <a16:creationId xmlns:a16="http://schemas.microsoft.com/office/drawing/2014/main" id="{B559AB0B-CB9D-46F8-9E69-0BBBA662836F}"/>
              </a:ext>
            </a:extLst>
          </p:cNvPr>
          <p:cNvSpPr txBox="1"/>
          <p:nvPr/>
        </p:nvSpPr>
        <p:spPr>
          <a:xfrm>
            <a:off x="341021" y="575604"/>
            <a:ext cx="8261958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600" b="1">
                <a:effectLst/>
                <a:latin typeface="+mj-lt"/>
              </a:defRPr>
            </a:lvl1pPr>
          </a:lstStyle>
          <a:p>
            <a:r>
              <a:rPr lang="it-IT" dirty="0" err="1"/>
              <a:t>uniaxialMaterial</a:t>
            </a:r>
            <a:r>
              <a:rPr lang="it-IT" dirty="0"/>
              <a:t> Concrete01 $</a:t>
            </a:r>
            <a:r>
              <a:rPr lang="it-IT" dirty="0" err="1"/>
              <a:t>matTag</a:t>
            </a:r>
            <a:r>
              <a:rPr lang="it-IT" dirty="0"/>
              <a:t> $</a:t>
            </a:r>
            <a:r>
              <a:rPr lang="it-IT" dirty="0" err="1"/>
              <a:t>fc</a:t>
            </a:r>
            <a:r>
              <a:rPr lang="it-IT" dirty="0"/>
              <a:t> $</a:t>
            </a:r>
            <a:r>
              <a:rPr lang="it-IT" dirty="0" err="1"/>
              <a:t>epsco</a:t>
            </a:r>
            <a:r>
              <a:rPr lang="it-IT" dirty="0"/>
              <a:t> $</a:t>
            </a:r>
            <a:r>
              <a:rPr lang="it-IT" dirty="0" err="1"/>
              <a:t>fcu</a:t>
            </a:r>
            <a:r>
              <a:rPr lang="it-IT" dirty="0"/>
              <a:t> $</a:t>
            </a:r>
            <a:r>
              <a:rPr lang="it-IT" dirty="0" err="1"/>
              <a:t>epscu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24786442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>
            <a:extLst>
              <a:ext uri="{FF2B5EF4-FFF2-40B4-BE49-F238E27FC236}">
                <a16:creationId xmlns:a16="http://schemas.microsoft.com/office/drawing/2014/main" id="{3002B993-1D43-4ED3-BFA6-7FA0B502C9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05304" y="62161"/>
            <a:ext cx="3871426" cy="4121051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FC02FCFA-EAFC-4885-A882-C7E2B85A7DC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2800" t="28150"/>
          <a:stretch/>
        </p:blipFill>
        <p:spPr>
          <a:xfrm>
            <a:off x="4483979" y="1207131"/>
            <a:ext cx="2614866" cy="2976081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7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Concrete01</a:t>
            </a:r>
            <a:endParaRPr lang="en-GB" b="0" i="1" dirty="0"/>
          </a:p>
        </p:txBody>
      </p:sp>
      <p:pic>
        <p:nvPicPr>
          <p:cNvPr id="9" name="Immagine 8">
            <a:extLst>
              <a:ext uri="{FF2B5EF4-FFF2-40B4-BE49-F238E27FC236}">
                <a16:creationId xmlns:a16="http://schemas.microsoft.com/office/drawing/2014/main" id="{B1BA1EAE-EFED-459B-9143-6AAF4860D2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0183" y="903069"/>
            <a:ext cx="3871426" cy="4121051"/>
          </a:xfrm>
          <a:prstGeom prst="rect">
            <a:avLst/>
          </a:prstGeom>
        </p:spPr>
      </p:pic>
      <p:sp>
        <p:nvSpPr>
          <p:cNvPr id="12" name="CasellaDiTesto 11">
            <a:extLst>
              <a:ext uri="{FF2B5EF4-FFF2-40B4-BE49-F238E27FC236}">
                <a16:creationId xmlns:a16="http://schemas.microsoft.com/office/drawing/2014/main" id="{2E112DFA-2106-4206-911A-2848148346E1}"/>
              </a:ext>
            </a:extLst>
          </p:cNvPr>
          <p:cNvSpPr txBox="1"/>
          <p:nvPr/>
        </p:nvSpPr>
        <p:spPr>
          <a:xfrm>
            <a:off x="4101318" y="139901"/>
            <a:ext cx="4848681" cy="98488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>
              <a:defRPr sz="1100" i="1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1pPr>
          </a:lstStyle>
          <a:p>
            <a:pPr algn="ctr"/>
            <a:r>
              <a:rPr lang="en-GB" sz="1800" b="1" i="0" dirty="0">
                <a:solidFill>
                  <a:srgbClr val="FFB13F"/>
                </a:solidFill>
              </a:rPr>
              <a:t>DEGRADED LINEAR UNLOADING/RELOADING STIFFNESS</a:t>
            </a:r>
            <a:r>
              <a:rPr lang="en-GB" dirty="0"/>
              <a:t> </a:t>
            </a:r>
          </a:p>
          <a:p>
            <a:pPr algn="ctr"/>
            <a:r>
              <a:rPr lang="en-GB" dirty="0"/>
              <a:t>according to the work of </a:t>
            </a:r>
            <a:r>
              <a:rPr lang="en-GB" dirty="0" err="1"/>
              <a:t>Karsan-Jirsa</a:t>
            </a:r>
            <a:endParaRPr lang="en-GB" dirty="0"/>
          </a:p>
          <a:p>
            <a:pPr algn="ctr"/>
            <a:r>
              <a:rPr lang="en-GB" dirty="0"/>
              <a:t>no tensile strength</a:t>
            </a:r>
          </a:p>
        </p:txBody>
      </p:sp>
      <p:grpSp>
        <p:nvGrpSpPr>
          <p:cNvPr id="29" name="Gruppo 28">
            <a:extLst>
              <a:ext uri="{FF2B5EF4-FFF2-40B4-BE49-F238E27FC236}">
                <a16:creationId xmlns:a16="http://schemas.microsoft.com/office/drawing/2014/main" id="{3F4E612F-9203-4AB5-98A5-FAE368822D07}"/>
              </a:ext>
            </a:extLst>
          </p:cNvPr>
          <p:cNvGrpSpPr/>
          <p:nvPr/>
        </p:nvGrpSpPr>
        <p:grpSpPr>
          <a:xfrm>
            <a:off x="1684069" y="2895600"/>
            <a:ext cx="5097731" cy="1622171"/>
            <a:chOff x="1684069" y="2895600"/>
            <a:chExt cx="5097731" cy="1622171"/>
          </a:xfrm>
        </p:grpSpPr>
        <p:cxnSp>
          <p:nvCxnSpPr>
            <p:cNvPr id="15" name="Connettore diritto 14">
              <a:extLst>
                <a:ext uri="{FF2B5EF4-FFF2-40B4-BE49-F238E27FC236}">
                  <a16:creationId xmlns:a16="http://schemas.microsoft.com/office/drawing/2014/main" id="{6019EA4D-EF7B-4CC9-931E-86505C21D737}"/>
                </a:ext>
              </a:extLst>
            </p:cNvPr>
            <p:cNvCxnSpPr>
              <a:cxnSpLocks/>
            </p:cNvCxnSpPr>
            <p:nvPr/>
          </p:nvCxnSpPr>
          <p:spPr>
            <a:xfrm>
              <a:off x="4184651" y="2898804"/>
              <a:ext cx="2597149" cy="0"/>
            </a:xfrm>
            <a:prstGeom prst="line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7" name="Connettore diritto 16">
              <a:extLst>
                <a:ext uri="{FF2B5EF4-FFF2-40B4-BE49-F238E27FC236}">
                  <a16:creationId xmlns:a16="http://schemas.microsoft.com/office/drawing/2014/main" id="{F14A8E29-1DB8-4613-928C-F93C43242E8C}"/>
                </a:ext>
              </a:extLst>
            </p:cNvPr>
            <p:cNvCxnSpPr>
              <a:cxnSpLocks/>
              <a:stCxn id="23" idx="6"/>
            </p:cNvCxnSpPr>
            <p:nvPr/>
          </p:nvCxnSpPr>
          <p:spPr>
            <a:xfrm flipH="1" flipV="1">
              <a:off x="2316956" y="3257550"/>
              <a:ext cx="1493045" cy="1257300"/>
            </a:xfrm>
            <a:prstGeom prst="line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18" name="Connettore 2 17">
              <a:extLst>
                <a:ext uri="{FF2B5EF4-FFF2-40B4-BE49-F238E27FC236}">
                  <a16:creationId xmlns:a16="http://schemas.microsoft.com/office/drawing/2014/main" id="{3C0BA45A-6319-4B1B-9F4A-A8B68FED92E5}"/>
                </a:ext>
              </a:extLst>
            </p:cNvPr>
            <p:cNvCxnSpPr/>
            <p:nvPr/>
          </p:nvCxnSpPr>
          <p:spPr>
            <a:xfrm flipH="1">
              <a:off x="1684069" y="3265821"/>
              <a:ext cx="647257" cy="0"/>
            </a:xfrm>
            <a:prstGeom prst="straightConnector1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3" name="Figura a mano libera: forma 22">
              <a:extLst>
                <a:ext uri="{FF2B5EF4-FFF2-40B4-BE49-F238E27FC236}">
                  <a16:creationId xmlns:a16="http://schemas.microsoft.com/office/drawing/2014/main" id="{681A732A-7707-4286-B746-495FCA51D297}"/>
                </a:ext>
              </a:extLst>
            </p:cNvPr>
            <p:cNvSpPr/>
            <p:nvPr/>
          </p:nvSpPr>
          <p:spPr>
            <a:xfrm>
              <a:off x="3810001" y="2895600"/>
              <a:ext cx="374650" cy="1622171"/>
            </a:xfrm>
            <a:custGeom>
              <a:avLst/>
              <a:gdLst>
                <a:gd name="connsiteX0" fmla="*/ 561975 w 561975"/>
                <a:gd name="connsiteY0" fmla="*/ 0 h 1622171"/>
                <a:gd name="connsiteX1" fmla="*/ 441325 w 561975"/>
                <a:gd name="connsiteY1" fmla="*/ 850900 h 1622171"/>
                <a:gd name="connsiteX2" fmla="*/ 393700 w 561975"/>
                <a:gd name="connsiteY2" fmla="*/ 1108075 h 1622171"/>
                <a:gd name="connsiteX3" fmla="*/ 336550 w 561975"/>
                <a:gd name="connsiteY3" fmla="*/ 1343025 h 1622171"/>
                <a:gd name="connsiteX4" fmla="*/ 288925 w 561975"/>
                <a:gd name="connsiteY4" fmla="*/ 1498600 h 1622171"/>
                <a:gd name="connsiteX5" fmla="*/ 228600 w 561975"/>
                <a:gd name="connsiteY5" fmla="*/ 1606550 h 1622171"/>
                <a:gd name="connsiteX6" fmla="*/ 187325 w 561975"/>
                <a:gd name="connsiteY6" fmla="*/ 1619250 h 1622171"/>
                <a:gd name="connsiteX7" fmla="*/ 174625 w 561975"/>
                <a:gd name="connsiteY7" fmla="*/ 1584325 h 1622171"/>
                <a:gd name="connsiteX8" fmla="*/ 0 w 561975"/>
                <a:gd name="connsiteY8" fmla="*/ 1349375 h 1622171"/>
                <a:gd name="connsiteX0" fmla="*/ 387350 w 387350"/>
                <a:gd name="connsiteY0" fmla="*/ 0 h 1622171"/>
                <a:gd name="connsiteX1" fmla="*/ 266700 w 387350"/>
                <a:gd name="connsiteY1" fmla="*/ 850900 h 1622171"/>
                <a:gd name="connsiteX2" fmla="*/ 219075 w 387350"/>
                <a:gd name="connsiteY2" fmla="*/ 1108075 h 1622171"/>
                <a:gd name="connsiteX3" fmla="*/ 161925 w 387350"/>
                <a:gd name="connsiteY3" fmla="*/ 1343025 h 1622171"/>
                <a:gd name="connsiteX4" fmla="*/ 114300 w 387350"/>
                <a:gd name="connsiteY4" fmla="*/ 1498600 h 1622171"/>
                <a:gd name="connsiteX5" fmla="*/ 53975 w 387350"/>
                <a:gd name="connsiteY5" fmla="*/ 1606550 h 1622171"/>
                <a:gd name="connsiteX6" fmla="*/ 12700 w 387350"/>
                <a:gd name="connsiteY6" fmla="*/ 1619250 h 1622171"/>
                <a:gd name="connsiteX7" fmla="*/ 0 w 387350"/>
                <a:gd name="connsiteY7" fmla="*/ 1584325 h 1622171"/>
                <a:gd name="connsiteX0" fmla="*/ 374650 w 374650"/>
                <a:gd name="connsiteY0" fmla="*/ 0 h 1622171"/>
                <a:gd name="connsiteX1" fmla="*/ 254000 w 374650"/>
                <a:gd name="connsiteY1" fmla="*/ 850900 h 1622171"/>
                <a:gd name="connsiteX2" fmla="*/ 206375 w 374650"/>
                <a:gd name="connsiteY2" fmla="*/ 1108075 h 1622171"/>
                <a:gd name="connsiteX3" fmla="*/ 149225 w 374650"/>
                <a:gd name="connsiteY3" fmla="*/ 1343025 h 1622171"/>
                <a:gd name="connsiteX4" fmla="*/ 101600 w 374650"/>
                <a:gd name="connsiteY4" fmla="*/ 1498600 h 1622171"/>
                <a:gd name="connsiteX5" fmla="*/ 41275 w 374650"/>
                <a:gd name="connsiteY5" fmla="*/ 1606550 h 1622171"/>
                <a:gd name="connsiteX6" fmla="*/ 0 w 374650"/>
                <a:gd name="connsiteY6" fmla="*/ 1619250 h 162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50" h="1622171">
                  <a:moveTo>
                    <a:pt x="374650" y="0"/>
                  </a:moveTo>
                  <a:cubicBezTo>
                    <a:pt x="328348" y="333110"/>
                    <a:pt x="282046" y="666221"/>
                    <a:pt x="254000" y="850900"/>
                  </a:cubicBezTo>
                  <a:cubicBezTo>
                    <a:pt x="225954" y="1035579"/>
                    <a:pt x="223837" y="1026054"/>
                    <a:pt x="206375" y="1108075"/>
                  </a:cubicBezTo>
                  <a:cubicBezTo>
                    <a:pt x="188912" y="1190096"/>
                    <a:pt x="166687" y="1277938"/>
                    <a:pt x="149225" y="1343025"/>
                  </a:cubicBezTo>
                  <a:cubicBezTo>
                    <a:pt x="131763" y="1408112"/>
                    <a:pt x="119592" y="1454679"/>
                    <a:pt x="101600" y="1498600"/>
                  </a:cubicBezTo>
                  <a:cubicBezTo>
                    <a:pt x="83608" y="1542521"/>
                    <a:pt x="58208" y="1586442"/>
                    <a:pt x="41275" y="1606550"/>
                  </a:cubicBezTo>
                  <a:cubicBezTo>
                    <a:pt x="24342" y="1626658"/>
                    <a:pt x="8996" y="1622954"/>
                    <a:pt x="0" y="1619250"/>
                  </a:cubicBezTo>
                </a:path>
              </a:pathLst>
            </a:cu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41878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7" name="Straight Connector 73">
            <a:extLst>
              <a:ext uri="{FF2B5EF4-FFF2-40B4-BE49-F238E27FC236}">
                <a16:creationId xmlns:a16="http://schemas.microsoft.com/office/drawing/2014/main" id="{90B97C47-69BF-425E-8CB3-E3637D9DB115}"/>
              </a:ext>
            </a:extLst>
          </p:cNvPr>
          <p:cNvCxnSpPr>
            <a:cxnSpLocks/>
          </p:cNvCxnSpPr>
          <p:nvPr/>
        </p:nvCxnSpPr>
        <p:spPr>
          <a:xfrm>
            <a:off x="3626118" y="1941951"/>
            <a:ext cx="1169049" cy="493648"/>
          </a:xfrm>
          <a:prstGeom prst="line">
            <a:avLst/>
          </a:prstGeom>
          <a:ln>
            <a:solidFill>
              <a:srgbClr val="FF9900"/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56">
            <a:extLst>
              <a:ext uri="{FF2B5EF4-FFF2-40B4-BE49-F238E27FC236}">
                <a16:creationId xmlns:a16="http://schemas.microsoft.com/office/drawing/2014/main" id="{0B282A96-F044-4209-9471-7C3A037F9ACB}"/>
              </a:ext>
            </a:extLst>
          </p:cNvPr>
          <p:cNvCxnSpPr>
            <a:cxnSpLocks/>
          </p:cNvCxnSpPr>
          <p:nvPr/>
        </p:nvCxnSpPr>
        <p:spPr>
          <a:xfrm>
            <a:off x="3511378" y="1930079"/>
            <a:ext cx="105102" cy="0"/>
          </a:xfrm>
          <a:prstGeom prst="line">
            <a:avLst/>
          </a:prstGeom>
          <a:ln>
            <a:solidFill>
              <a:srgbClr val="4DA7F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8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194001" y="191488"/>
            <a:ext cx="4296047" cy="262691"/>
          </a:xfrm>
        </p:spPr>
        <p:txBody>
          <a:bodyPr/>
          <a:lstStyle/>
          <a:p>
            <a:r>
              <a:rPr lang="it-IT" dirty="0"/>
              <a:t>Concrete02</a:t>
            </a:r>
            <a:endParaRPr lang="en-GB" b="0" i="1" dirty="0"/>
          </a:p>
        </p:txBody>
      </p:sp>
      <p:sp>
        <p:nvSpPr>
          <p:cNvPr id="39" name="CasellaDiTesto 38">
            <a:extLst>
              <a:ext uri="{FF2B5EF4-FFF2-40B4-BE49-F238E27FC236}">
                <a16:creationId xmlns:a16="http://schemas.microsoft.com/office/drawing/2014/main" id="{03FDD6C4-9529-424E-BF87-FB232AFE7D70}"/>
              </a:ext>
            </a:extLst>
          </p:cNvPr>
          <p:cNvSpPr txBox="1"/>
          <p:nvPr/>
        </p:nvSpPr>
        <p:spPr>
          <a:xfrm>
            <a:off x="4015149" y="1212053"/>
            <a:ext cx="3641059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800" b="1" dirty="0">
                <a:solidFill>
                  <a:srgbClr val="FFB13F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LINEAR TENSION SOFTENING</a:t>
            </a:r>
          </a:p>
        </p:txBody>
      </p:sp>
      <p:grpSp>
        <p:nvGrpSpPr>
          <p:cNvPr id="102" name="Gruppo 101">
            <a:extLst>
              <a:ext uri="{FF2B5EF4-FFF2-40B4-BE49-F238E27FC236}">
                <a16:creationId xmlns:a16="http://schemas.microsoft.com/office/drawing/2014/main" id="{0DD013B7-7AFE-48CC-8254-97055A1E4CC5}"/>
              </a:ext>
            </a:extLst>
          </p:cNvPr>
          <p:cNvGrpSpPr/>
          <p:nvPr/>
        </p:nvGrpSpPr>
        <p:grpSpPr>
          <a:xfrm>
            <a:off x="1066109" y="908173"/>
            <a:ext cx="6015992" cy="3492237"/>
            <a:chOff x="3893008" y="288658"/>
            <a:chExt cx="4901843" cy="2845482"/>
          </a:xfrm>
        </p:grpSpPr>
        <p:sp>
          <p:nvSpPr>
            <p:cNvPr id="44" name="TextBox 33">
              <a:extLst>
                <a:ext uri="{FF2B5EF4-FFF2-40B4-BE49-F238E27FC236}">
                  <a16:creationId xmlns:a16="http://schemas.microsoft.com/office/drawing/2014/main" id="{9BA13ACA-B47B-40D1-92D5-D17B232E2FC8}"/>
                </a:ext>
              </a:extLst>
            </p:cNvPr>
            <p:cNvSpPr txBox="1"/>
            <p:nvPr/>
          </p:nvSpPr>
          <p:spPr>
            <a:xfrm>
              <a:off x="7476208" y="1381382"/>
              <a:ext cx="1318643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100" i="1" dirty="0">
                  <a:latin typeface="+mj-lt"/>
                </a:rPr>
                <a:t>strain</a:t>
              </a:r>
              <a:endParaRPr lang="en-US" i="1" dirty="0">
                <a:latin typeface="+mj-lt"/>
              </a:endParaRPr>
            </a:p>
          </p:txBody>
        </p:sp>
        <p:grpSp>
          <p:nvGrpSpPr>
            <p:cNvPr id="101" name="Gruppo 100">
              <a:extLst>
                <a:ext uri="{FF2B5EF4-FFF2-40B4-BE49-F238E27FC236}">
                  <a16:creationId xmlns:a16="http://schemas.microsoft.com/office/drawing/2014/main" id="{18441EFB-0FDC-4539-99A3-CEBB85433979}"/>
                </a:ext>
              </a:extLst>
            </p:cNvPr>
            <p:cNvGrpSpPr/>
            <p:nvPr/>
          </p:nvGrpSpPr>
          <p:grpSpPr>
            <a:xfrm>
              <a:off x="3893008" y="288658"/>
              <a:ext cx="4023415" cy="2845482"/>
              <a:chOff x="3893008" y="288658"/>
              <a:chExt cx="4023415" cy="2845482"/>
            </a:xfrm>
          </p:grpSpPr>
          <p:cxnSp>
            <p:nvCxnSpPr>
              <p:cNvPr id="26" name="Straight Connector 56">
                <a:extLst>
                  <a:ext uri="{FF2B5EF4-FFF2-40B4-BE49-F238E27FC236}">
                    <a16:creationId xmlns:a16="http://schemas.microsoft.com/office/drawing/2014/main" id="{1C63AEBE-4D0E-43E4-ABD2-DDED5203532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75966" y="2693444"/>
                <a:ext cx="514199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70">
                <a:extLst>
                  <a:ext uri="{FF2B5EF4-FFF2-40B4-BE49-F238E27FC236}">
                    <a16:creationId xmlns:a16="http://schemas.microsoft.com/office/drawing/2014/main" id="{25A0DA28-D5D1-493E-A29F-51E1A24CA64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380197" y="1810111"/>
                <a:ext cx="1507318" cy="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73">
                <a:extLst>
                  <a:ext uri="{FF2B5EF4-FFF2-40B4-BE49-F238E27FC236}">
                    <a16:creationId xmlns:a16="http://schemas.microsoft.com/office/drawing/2014/main" id="{33626F84-EA8B-454F-B099-4F7F6E599CA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5364546" y="641301"/>
                <a:ext cx="752149" cy="2492839"/>
              </a:xfrm>
              <a:prstGeom prst="line">
                <a:avLst/>
              </a:prstGeom>
              <a:ln>
                <a:solidFill>
                  <a:srgbClr val="FF9900"/>
                </a:solidFill>
                <a:prstDash val="lg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Arrow Connector 26">
                <a:extLst>
                  <a:ext uri="{FF2B5EF4-FFF2-40B4-BE49-F238E27FC236}">
                    <a16:creationId xmlns:a16="http://schemas.microsoft.com/office/drawing/2014/main" id="{232092EA-8CF7-47BB-8601-F090674FFB50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5887515" y="466430"/>
                <a:ext cx="0" cy="2481454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Arrow Connector 27">
                <a:extLst>
                  <a:ext uri="{FF2B5EF4-FFF2-40B4-BE49-F238E27FC236}">
                    <a16:creationId xmlns:a16="http://schemas.microsoft.com/office/drawing/2014/main" id="{77A667E4-01F8-4CE9-BDE1-1A7C291A229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93008" y="1398818"/>
                <a:ext cx="4023415" cy="0"/>
              </a:xfrm>
              <a:prstGeom prst="straightConnector1">
                <a:avLst/>
              </a:prstGeom>
              <a:ln w="3175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Straight Connector 56">
                <a:extLst>
                  <a:ext uri="{FF2B5EF4-FFF2-40B4-BE49-F238E27FC236}">
                    <a16:creationId xmlns:a16="http://schemas.microsoft.com/office/drawing/2014/main" id="{E031DBBF-4157-4C4A-83ED-D0948745698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419364" y="1398440"/>
                <a:ext cx="0" cy="243060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Straight Connector 56">
                <a:extLst>
                  <a:ext uri="{FF2B5EF4-FFF2-40B4-BE49-F238E27FC236}">
                    <a16:creationId xmlns:a16="http://schemas.microsoft.com/office/drawing/2014/main" id="{28C30C1A-5D7A-44C7-8A84-A1595D22F62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363604" y="1398440"/>
                <a:ext cx="0" cy="1295004"/>
              </a:xfrm>
              <a:prstGeom prst="line">
                <a:avLst/>
              </a:prstGeom>
              <a:ln>
                <a:solidFill>
                  <a:srgbClr val="4DA7F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9" name="TextBox 33">
                <a:extLst>
                  <a:ext uri="{FF2B5EF4-FFF2-40B4-BE49-F238E27FC236}">
                    <a16:creationId xmlns:a16="http://schemas.microsoft.com/office/drawing/2014/main" id="{4FAB7D44-1837-4A92-8811-CBCD04C014B2}"/>
                  </a:ext>
                </a:extLst>
              </p:cNvPr>
              <p:cNvSpPr txBox="1"/>
              <p:nvPr/>
            </p:nvSpPr>
            <p:spPr>
              <a:xfrm rot="16200000">
                <a:off x="5519578" y="460985"/>
                <a:ext cx="606264" cy="2616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1100" i="1" dirty="0">
                    <a:latin typeface="+mj-lt"/>
                  </a:rPr>
                  <a:t>stress</a:t>
                </a:r>
                <a:endParaRPr lang="en-US" i="1" dirty="0">
                  <a:latin typeface="+mj-lt"/>
                </a:endParaRPr>
              </a:p>
            </p:txBody>
          </p:sp>
          <p:grpSp>
            <p:nvGrpSpPr>
              <p:cNvPr id="83" name="Gruppo 82">
                <a:extLst>
                  <a:ext uri="{FF2B5EF4-FFF2-40B4-BE49-F238E27FC236}">
                    <a16:creationId xmlns:a16="http://schemas.microsoft.com/office/drawing/2014/main" id="{4D96A503-B266-452F-A412-089DBCF1E15C}"/>
                  </a:ext>
                </a:extLst>
              </p:cNvPr>
              <p:cNvGrpSpPr/>
              <p:nvPr/>
            </p:nvGrpSpPr>
            <p:grpSpPr>
              <a:xfrm>
                <a:off x="3893008" y="1392085"/>
                <a:ext cx="1997157" cy="1302105"/>
                <a:chOff x="3861497" y="1425554"/>
                <a:chExt cx="1997157" cy="1302105"/>
              </a:xfrm>
            </p:grpSpPr>
            <p:sp>
              <p:nvSpPr>
                <p:cNvPr id="75" name="Figura a mano libera: forma 74">
                  <a:extLst>
                    <a:ext uri="{FF2B5EF4-FFF2-40B4-BE49-F238E27FC236}">
                      <a16:creationId xmlns:a16="http://schemas.microsoft.com/office/drawing/2014/main" id="{827D4A77-FFA4-45F6-9DB5-4FBA508A472B}"/>
                    </a:ext>
                  </a:extLst>
                </p:cNvPr>
                <p:cNvSpPr/>
                <p:nvPr/>
              </p:nvSpPr>
              <p:spPr>
                <a:xfrm>
                  <a:off x="5353905" y="1425554"/>
                  <a:ext cx="504749" cy="1302105"/>
                </a:xfrm>
                <a:custGeom>
                  <a:avLst/>
                  <a:gdLst>
                    <a:gd name="connsiteX0" fmla="*/ 504749 w 504749"/>
                    <a:gd name="connsiteY0" fmla="*/ 0 h 1302105"/>
                    <a:gd name="connsiteX1" fmla="*/ 248717 w 504749"/>
                    <a:gd name="connsiteY1" fmla="*/ 848563 h 1302105"/>
                    <a:gd name="connsiteX2" fmla="*/ 153619 w 504749"/>
                    <a:gd name="connsiteY2" fmla="*/ 1097280 h 1302105"/>
                    <a:gd name="connsiteX3" fmla="*/ 43891 w 504749"/>
                    <a:gd name="connsiteY3" fmla="*/ 1250899 h 1302105"/>
                    <a:gd name="connsiteX4" fmla="*/ 0 w 504749"/>
                    <a:gd name="connsiteY4" fmla="*/ 1302105 h 130210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504749" h="1302105">
                      <a:moveTo>
                        <a:pt x="504749" y="0"/>
                      </a:moveTo>
                      <a:cubicBezTo>
                        <a:pt x="405994" y="332841"/>
                        <a:pt x="307239" y="665683"/>
                        <a:pt x="248717" y="848563"/>
                      </a:cubicBezTo>
                      <a:cubicBezTo>
                        <a:pt x="190195" y="1031443"/>
                        <a:pt x="187757" y="1030224"/>
                        <a:pt x="153619" y="1097280"/>
                      </a:cubicBezTo>
                      <a:cubicBezTo>
                        <a:pt x="119481" y="1164336"/>
                        <a:pt x="69494" y="1216762"/>
                        <a:pt x="43891" y="1250899"/>
                      </a:cubicBezTo>
                      <a:cubicBezTo>
                        <a:pt x="18288" y="1285037"/>
                        <a:pt x="9144" y="1293571"/>
                        <a:pt x="0" y="1302105"/>
                      </a:cubicBezTo>
                    </a:path>
                  </a:pathLst>
                </a:cu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GB"/>
                </a:p>
              </p:txBody>
            </p:sp>
            <p:cxnSp>
              <p:nvCxnSpPr>
                <p:cNvPr id="77" name="Connettore diritto 76">
                  <a:extLst>
                    <a:ext uri="{FF2B5EF4-FFF2-40B4-BE49-F238E27FC236}">
                      <a16:creationId xmlns:a16="http://schemas.microsoft.com/office/drawing/2014/main" id="{58597D75-A1E1-473B-ABF1-CE195B84FC57}"/>
                    </a:ext>
                  </a:extLst>
                </p:cNvPr>
                <p:cNvCxnSpPr>
                  <a:cxnSpLocks/>
                  <a:stCxn id="75" idx="4"/>
                </p:cNvCxnSpPr>
                <p:nvPr/>
              </p:nvCxnSpPr>
              <p:spPr>
                <a:xfrm flipH="1" flipV="1">
                  <a:off x="4385796" y="1843580"/>
                  <a:ext cx="968109" cy="884079"/>
                </a:xfrm>
                <a:prstGeom prst="line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  <p:cxnSp>
              <p:nvCxnSpPr>
                <p:cNvPr id="82" name="Connettore 2 81">
                  <a:extLst>
                    <a:ext uri="{FF2B5EF4-FFF2-40B4-BE49-F238E27FC236}">
                      <a16:creationId xmlns:a16="http://schemas.microsoft.com/office/drawing/2014/main" id="{0C085A43-B602-4763-9D56-E1C57231967B}"/>
                    </a:ext>
                  </a:extLst>
                </p:cNvPr>
                <p:cNvCxnSpPr/>
                <p:nvPr/>
              </p:nvCxnSpPr>
              <p:spPr>
                <a:xfrm flipH="1">
                  <a:off x="3861497" y="1849320"/>
                  <a:ext cx="527386" cy="0"/>
                </a:xfrm>
                <a:prstGeom prst="straightConnector1">
                  <a:avLst/>
                </a:prstGeom>
                <a:noFill/>
                <a:ln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</p:cxnSp>
          </p:grpSp>
        </p:grpSp>
      </p:grpSp>
      <p:sp>
        <p:nvSpPr>
          <p:cNvPr id="104" name="TextBox 33">
            <a:extLst>
              <a:ext uri="{FF2B5EF4-FFF2-40B4-BE49-F238E27FC236}">
                <a16:creationId xmlns:a16="http://schemas.microsoft.com/office/drawing/2014/main" id="{79D1E21F-253E-4A3B-8911-3345866DDE6E}"/>
              </a:ext>
            </a:extLst>
          </p:cNvPr>
          <p:cNvSpPr txBox="1"/>
          <p:nvPr/>
        </p:nvSpPr>
        <p:spPr>
          <a:xfrm>
            <a:off x="3547015" y="2622276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+mj-lt"/>
              </a:rPr>
              <a:t>fpcu</a:t>
            </a:r>
            <a:endParaRPr lang="en-US" dirty="0">
              <a:latin typeface="+mj-lt"/>
            </a:endParaRPr>
          </a:p>
        </p:txBody>
      </p:sp>
      <p:sp>
        <p:nvSpPr>
          <p:cNvPr id="106" name="TextBox 33">
            <a:extLst>
              <a:ext uri="{FF2B5EF4-FFF2-40B4-BE49-F238E27FC236}">
                <a16:creationId xmlns:a16="http://schemas.microsoft.com/office/drawing/2014/main" id="{20E02E20-F838-4BB6-97F3-E69D67A3D707}"/>
              </a:ext>
            </a:extLst>
          </p:cNvPr>
          <p:cNvSpPr txBox="1"/>
          <p:nvPr/>
        </p:nvSpPr>
        <p:spPr>
          <a:xfrm>
            <a:off x="3543763" y="3714640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+mj-lt"/>
              </a:rPr>
              <a:t>fpc</a:t>
            </a:r>
            <a:endParaRPr lang="en-US" dirty="0">
              <a:latin typeface="+mj-lt"/>
            </a:endParaRPr>
          </a:p>
        </p:txBody>
      </p:sp>
      <p:sp>
        <p:nvSpPr>
          <p:cNvPr id="107" name="TextBox 33">
            <a:extLst>
              <a:ext uri="{FF2B5EF4-FFF2-40B4-BE49-F238E27FC236}">
                <a16:creationId xmlns:a16="http://schemas.microsoft.com/office/drawing/2014/main" id="{96B90E41-5A7E-4BD7-893C-B5AD068E7E55}"/>
              </a:ext>
            </a:extLst>
          </p:cNvPr>
          <p:cNvSpPr txBox="1"/>
          <p:nvPr/>
        </p:nvSpPr>
        <p:spPr>
          <a:xfrm>
            <a:off x="2592653" y="1982481"/>
            <a:ext cx="9309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epsc0</a:t>
            </a:r>
            <a:endParaRPr lang="en-US" dirty="0">
              <a:latin typeface="+mj-lt"/>
            </a:endParaRPr>
          </a:p>
        </p:txBody>
      </p:sp>
      <p:sp>
        <p:nvSpPr>
          <p:cNvPr id="108" name="TextBox 33">
            <a:extLst>
              <a:ext uri="{FF2B5EF4-FFF2-40B4-BE49-F238E27FC236}">
                <a16:creationId xmlns:a16="http://schemas.microsoft.com/office/drawing/2014/main" id="{4EAE82D5-7827-40B7-AEA6-9589FA1D0330}"/>
              </a:ext>
            </a:extLst>
          </p:cNvPr>
          <p:cNvSpPr txBox="1"/>
          <p:nvPr/>
        </p:nvSpPr>
        <p:spPr>
          <a:xfrm>
            <a:off x="1420545" y="1970341"/>
            <a:ext cx="82715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latin typeface="+mj-lt"/>
              </a:rPr>
              <a:t>epscU</a:t>
            </a:r>
            <a:endParaRPr lang="en-US" dirty="0">
              <a:latin typeface="+mj-lt"/>
            </a:endParaRPr>
          </a:p>
        </p:txBody>
      </p:sp>
      <p:sp>
        <p:nvSpPr>
          <p:cNvPr id="109" name="TextBox 33">
            <a:extLst>
              <a:ext uri="{FF2B5EF4-FFF2-40B4-BE49-F238E27FC236}">
                <a16:creationId xmlns:a16="http://schemas.microsoft.com/office/drawing/2014/main" id="{3B28718D-C6EE-4E6D-91F0-61141EFC13B1}"/>
              </a:ext>
            </a:extLst>
          </p:cNvPr>
          <p:cNvSpPr txBox="1"/>
          <p:nvPr/>
        </p:nvSpPr>
        <p:spPr>
          <a:xfrm>
            <a:off x="2891014" y="4269535"/>
            <a:ext cx="19554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+mj-lt"/>
              </a:rPr>
              <a:t>E</a:t>
            </a:r>
            <a:r>
              <a:rPr lang="en-US" sz="1200" baseline="-25000" dirty="0">
                <a:latin typeface="+mj-lt"/>
              </a:rPr>
              <a:t>0</a:t>
            </a:r>
            <a:r>
              <a:rPr lang="en-US" sz="1200" dirty="0">
                <a:latin typeface="+mj-lt"/>
              </a:rPr>
              <a:t> = 2*</a:t>
            </a:r>
            <a:r>
              <a:rPr lang="en-US" sz="1200" dirty="0" err="1">
                <a:latin typeface="+mj-lt"/>
              </a:rPr>
              <a:t>fpc</a:t>
            </a:r>
            <a:r>
              <a:rPr lang="en-US" sz="1200" dirty="0">
                <a:latin typeface="+mj-lt"/>
              </a:rPr>
              <a:t>/epsc0</a:t>
            </a:r>
            <a:endParaRPr lang="en-US" dirty="0">
              <a:latin typeface="+mj-lt"/>
            </a:endParaRPr>
          </a:p>
        </p:txBody>
      </p:sp>
      <p:sp>
        <p:nvSpPr>
          <p:cNvPr id="110" name="CasellaDiTesto 109">
            <a:extLst>
              <a:ext uri="{FF2B5EF4-FFF2-40B4-BE49-F238E27FC236}">
                <a16:creationId xmlns:a16="http://schemas.microsoft.com/office/drawing/2014/main" id="{7F67582E-2601-4127-81E2-E908B116397D}"/>
              </a:ext>
            </a:extLst>
          </p:cNvPr>
          <p:cNvSpPr txBox="1"/>
          <p:nvPr/>
        </p:nvSpPr>
        <p:spPr>
          <a:xfrm>
            <a:off x="2990220" y="4486866"/>
            <a:ext cx="185620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i</a:t>
            </a:r>
            <a:r>
              <a:rPr lang="en-GB" sz="11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nitial</a:t>
            </a:r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  <a:sym typeface="News Cycle"/>
              </a:rPr>
              <a:t> slope</a:t>
            </a:r>
          </a:p>
        </p:txBody>
      </p:sp>
      <p:sp>
        <p:nvSpPr>
          <p:cNvPr id="112" name="CasellaDiTesto 111">
            <a:extLst>
              <a:ext uri="{FF2B5EF4-FFF2-40B4-BE49-F238E27FC236}">
                <a16:creationId xmlns:a16="http://schemas.microsoft.com/office/drawing/2014/main" id="{4D27BD73-6BBD-4439-8207-4CD32F2CDBFE}"/>
              </a:ext>
            </a:extLst>
          </p:cNvPr>
          <p:cNvSpPr txBox="1"/>
          <p:nvPr/>
        </p:nvSpPr>
        <p:spPr>
          <a:xfrm>
            <a:off x="3551034" y="3919543"/>
            <a:ext cx="335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(concrete maximum compressive strength)</a:t>
            </a:r>
            <a:endParaRPr lang="en-GB" sz="1100" i="1" dirty="0"/>
          </a:p>
        </p:txBody>
      </p:sp>
      <p:sp>
        <p:nvSpPr>
          <p:cNvPr id="116" name="CasellaDiTesto 115">
            <a:extLst>
              <a:ext uri="{FF2B5EF4-FFF2-40B4-BE49-F238E27FC236}">
                <a16:creationId xmlns:a16="http://schemas.microsoft.com/office/drawing/2014/main" id="{2C476474-B515-4973-9403-C489B935B7DB}"/>
              </a:ext>
            </a:extLst>
          </p:cNvPr>
          <p:cNvSpPr txBox="1"/>
          <p:nvPr/>
        </p:nvSpPr>
        <p:spPr>
          <a:xfrm>
            <a:off x="306775" y="4126435"/>
            <a:ext cx="213992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parameters should be input as </a:t>
            </a:r>
            <a:r>
              <a:rPr lang="en-GB" sz="1100" b="1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negative values </a:t>
            </a:r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(if input as positive, they will be converted to negative internally).</a:t>
            </a:r>
          </a:p>
        </p:txBody>
      </p:sp>
      <p:cxnSp>
        <p:nvCxnSpPr>
          <p:cNvPr id="11" name="Connettore diritto 10">
            <a:extLst>
              <a:ext uri="{FF2B5EF4-FFF2-40B4-BE49-F238E27FC236}">
                <a16:creationId xmlns:a16="http://schemas.microsoft.com/office/drawing/2014/main" id="{9ECA0DBE-CF49-44C5-ACE0-4713869D36CE}"/>
              </a:ext>
            </a:extLst>
          </p:cNvPr>
          <p:cNvCxnSpPr>
            <a:cxnSpLocks/>
          </p:cNvCxnSpPr>
          <p:nvPr/>
        </p:nvCxnSpPr>
        <p:spPr>
          <a:xfrm flipV="1">
            <a:off x="3511378" y="1916961"/>
            <a:ext cx="105102" cy="361028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3" name="Connettore diritto 12">
            <a:extLst>
              <a:ext uri="{FF2B5EF4-FFF2-40B4-BE49-F238E27FC236}">
                <a16:creationId xmlns:a16="http://schemas.microsoft.com/office/drawing/2014/main" id="{51D9D192-5B04-4BC8-9508-162D8B7AF76A}"/>
              </a:ext>
            </a:extLst>
          </p:cNvPr>
          <p:cNvCxnSpPr>
            <a:cxnSpLocks/>
          </p:cNvCxnSpPr>
          <p:nvPr/>
        </p:nvCxnSpPr>
        <p:spPr>
          <a:xfrm>
            <a:off x="3598746" y="1925705"/>
            <a:ext cx="792982" cy="336216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5" name="Connettore diritto 14">
            <a:extLst>
              <a:ext uri="{FF2B5EF4-FFF2-40B4-BE49-F238E27FC236}">
                <a16:creationId xmlns:a16="http://schemas.microsoft.com/office/drawing/2014/main" id="{B9C2ED22-6551-4917-B9A6-CAEA6DDF6869}"/>
              </a:ext>
            </a:extLst>
          </p:cNvPr>
          <p:cNvCxnSpPr>
            <a:cxnSpLocks/>
          </p:cNvCxnSpPr>
          <p:nvPr/>
        </p:nvCxnSpPr>
        <p:spPr>
          <a:xfrm flipV="1">
            <a:off x="1704360" y="2270200"/>
            <a:ext cx="578456" cy="512286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17" name="Connettore diritto 16">
            <a:extLst>
              <a:ext uri="{FF2B5EF4-FFF2-40B4-BE49-F238E27FC236}">
                <a16:creationId xmlns:a16="http://schemas.microsoft.com/office/drawing/2014/main" id="{71DEAA5E-B72F-43D0-9D28-12D1C154A8C4}"/>
              </a:ext>
            </a:extLst>
          </p:cNvPr>
          <p:cNvCxnSpPr>
            <a:cxnSpLocks/>
          </p:cNvCxnSpPr>
          <p:nvPr/>
        </p:nvCxnSpPr>
        <p:spPr>
          <a:xfrm flipH="1">
            <a:off x="1463032" y="1530184"/>
            <a:ext cx="2257828" cy="1156876"/>
          </a:xfrm>
          <a:prstGeom prst="line">
            <a:avLst/>
          </a:prstGeom>
          <a:ln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diritto 18">
            <a:extLst>
              <a:ext uri="{FF2B5EF4-FFF2-40B4-BE49-F238E27FC236}">
                <a16:creationId xmlns:a16="http://schemas.microsoft.com/office/drawing/2014/main" id="{575FA33E-A9BA-4A95-BE36-DB126EACA6F1}"/>
              </a:ext>
            </a:extLst>
          </p:cNvPr>
          <p:cNvCxnSpPr>
            <a:cxnSpLocks/>
          </p:cNvCxnSpPr>
          <p:nvPr/>
        </p:nvCxnSpPr>
        <p:spPr>
          <a:xfrm flipH="1">
            <a:off x="1705358" y="2568506"/>
            <a:ext cx="4219" cy="213980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25" name="Connettore diritto 24">
            <a:extLst>
              <a:ext uri="{FF2B5EF4-FFF2-40B4-BE49-F238E27FC236}">
                <a16:creationId xmlns:a16="http://schemas.microsoft.com/office/drawing/2014/main" id="{8C88C48C-12C8-4EE2-A259-E14D011FD2CD}"/>
              </a:ext>
            </a:extLst>
          </p:cNvPr>
          <p:cNvCxnSpPr>
            <a:cxnSpLocks/>
          </p:cNvCxnSpPr>
          <p:nvPr/>
        </p:nvCxnSpPr>
        <p:spPr>
          <a:xfrm flipH="1">
            <a:off x="1701108" y="2277710"/>
            <a:ext cx="576124" cy="290796"/>
          </a:xfrm>
          <a:prstGeom prst="lin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34" name="Ovale 33">
            <a:extLst>
              <a:ext uri="{FF2B5EF4-FFF2-40B4-BE49-F238E27FC236}">
                <a16:creationId xmlns:a16="http://schemas.microsoft.com/office/drawing/2014/main" id="{C5FF6EFE-E30F-4539-B508-95F7F972C9A6}"/>
              </a:ext>
            </a:extLst>
          </p:cNvPr>
          <p:cNvSpPr/>
          <p:nvPr/>
        </p:nvSpPr>
        <p:spPr>
          <a:xfrm>
            <a:off x="3712321" y="1499715"/>
            <a:ext cx="45719" cy="45719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0" name="TextBox 33">
            <a:extLst>
              <a:ext uri="{FF2B5EF4-FFF2-40B4-BE49-F238E27FC236}">
                <a16:creationId xmlns:a16="http://schemas.microsoft.com/office/drawing/2014/main" id="{2F238FF9-F613-4A8C-B41E-6B618EDF731E}"/>
              </a:ext>
            </a:extLst>
          </p:cNvPr>
          <p:cNvSpPr txBox="1"/>
          <p:nvPr/>
        </p:nvSpPr>
        <p:spPr>
          <a:xfrm>
            <a:off x="4773934" y="2284330"/>
            <a:ext cx="4739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 err="1">
                <a:latin typeface="+mj-lt"/>
              </a:rPr>
              <a:t>Ets</a:t>
            </a:r>
            <a:endParaRPr lang="en-US" b="1" dirty="0">
              <a:latin typeface="+mj-lt"/>
            </a:endParaRPr>
          </a:p>
        </p:txBody>
      </p:sp>
      <p:sp>
        <p:nvSpPr>
          <p:cNvPr id="71" name="TextBox 33">
            <a:extLst>
              <a:ext uri="{FF2B5EF4-FFF2-40B4-BE49-F238E27FC236}">
                <a16:creationId xmlns:a16="http://schemas.microsoft.com/office/drawing/2014/main" id="{0D0570E4-8CE4-458A-809F-ED84E8BB1AEE}"/>
              </a:ext>
            </a:extLst>
          </p:cNvPr>
          <p:cNvSpPr txBox="1"/>
          <p:nvPr/>
        </p:nvSpPr>
        <p:spPr>
          <a:xfrm>
            <a:off x="3228062" y="1800276"/>
            <a:ext cx="16183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ft</a:t>
            </a:r>
            <a:endParaRPr lang="en-US" b="1" dirty="0">
              <a:latin typeface="+mj-lt"/>
            </a:endParaRPr>
          </a:p>
        </p:txBody>
      </p:sp>
      <p:sp>
        <p:nvSpPr>
          <p:cNvPr id="72" name="TextBox 33">
            <a:extLst>
              <a:ext uri="{FF2B5EF4-FFF2-40B4-BE49-F238E27FC236}">
                <a16:creationId xmlns:a16="http://schemas.microsoft.com/office/drawing/2014/main" id="{EB2B8E56-6DA2-47EB-A360-3E6A80E484AA}"/>
              </a:ext>
            </a:extLst>
          </p:cNvPr>
          <p:cNvSpPr txBox="1"/>
          <p:nvPr/>
        </p:nvSpPr>
        <p:spPr>
          <a:xfrm>
            <a:off x="2088342" y="1619879"/>
            <a:ext cx="122714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dirty="0">
                <a:latin typeface="+mj-lt"/>
              </a:rPr>
              <a:t>lambda*E</a:t>
            </a:r>
            <a:r>
              <a:rPr lang="en-US" sz="1200" b="1" baseline="-25000" dirty="0">
                <a:latin typeface="+mj-lt"/>
              </a:rPr>
              <a:t>0</a:t>
            </a:r>
            <a:endParaRPr lang="en-US" b="1" baseline="-25000" dirty="0">
              <a:latin typeface="+mj-lt"/>
            </a:endParaRPr>
          </a:p>
        </p:txBody>
      </p:sp>
      <p:sp>
        <p:nvSpPr>
          <p:cNvPr id="74" name="CasellaDiTesto 73">
            <a:extLst>
              <a:ext uri="{FF2B5EF4-FFF2-40B4-BE49-F238E27FC236}">
                <a16:creationId xmlns:a16="http://schemas.microsoft.com/office/drawing/2014/main" id="{FBDEBE44-94CA-4F4E-94E4-2039158F61C8}"/>
              </a:ext>
            </a:extLst>
          </p:cNvPr>
          <p:cNvSpPr txBox="1"/>
          <p:nvPr/>
        </p:nvSpPr>
        <p:spPr>
          <a:xfrm>
            <a:off x="1154476" y="1084475"/>
            <a:ext cx="1697676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/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[ratio between unloading slope at </a:t>
            </a:r>
            <a:r>
              <a:rPr lang="en-GB" sz="1100" i="1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epscU</a:t>
            </a:r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and initial slope]</a:t>
            </a:r>
          </a:p>
        </p:txBody>
      </p:sp>
      <p:sp>
        <p:nvSpPr>
          <p:cNvPr id="76" name="CasellaDiTesto 75">
            <a:extLst>
              <a:ext uri="{FF2B5EF4-FFF2-40B4-BE49-F238E27FC236}">
                <a16:creationId xmlns:a16="http://schemas.microsoft.com/office/drawing/2014/main" id="{69286FB1-B163-46F4-BD50-4E1684415DF2}"/>
              </a:ext>
            </a:extLst>
          </p:cNvPr>
          <p:cNvSpPr txBox="1"/>
          <p:nvPr/>
        </p:nvSpPr>
        <p:spPr>
          <a:xfrm>
            <a:off x="3563929" y="2828735"/>
            <a:ext cx="3357804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effectLst/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(concrete crushing strength)</a:t>
            </a:r>
            <a:endParaRPr lang="en-GB" sz="1100" i="1" dirty="0"/>
          </a:p>
        </p:txBody>
      </p:sp>
      <p:sp>
        <p:nvSpPr>
          <p:cNvPr id="78" name="CasellaDiTesto 77">
            <a:extLst>
              <a:ext uri="{FF2B5EF4-FFF2-40B4-BE49-F238E27FC236}">
                <a16:creationId xmlns:a16="http://schemas.microsoft.com/office/drawing/2014/main" id="{AA0A49B1-0FC7-47C5-81D4-F965B057BD14}"/>
              </a:ext>
            </a:extLst>
          </p:cNvPr>
          <p:cNvSpPr txBox="1"/>
          <p:nvPr/>
        </p:nvSpPr>
        <p:spPr>
          <a:xfrm>
            <a:off x="4795167" y="2498183"/>
            <a:ext cx="45872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GB" sz="1100" i="1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[tension softening stiffness (absolute value)]</a:t>
            </a:r>
          </a:p>
        </p:txBody>
      </p:sp>
      <p:grpSp>
        <p:nvGrpSpPr>
          <p:cNvPr id="79" name="Gruppo 78">
            <a:extLst>
              <a:ext uri="{FF2B5EF4-FFF2-40B4-BE49-F238E27FC236}">
                <a16:creationId xmlns:a16="http://schemas.microsoft.com/office/drawing/2014/main" id="{EA45AD75-4E34-4C0C-B690-8DFD3A67E48A}"/>
              </a:ext>
            </a:extLst>
          </p:cNvPr>
          <p:cNvGrpSpPr/>
          <p:nvPr/>
        </p:nvGrpSpPr>
        <p:grpSpPr>
          <a:xfrm>
            <a:off x="-152602" y="571183"/>
            <a:ext cx="9056545" cy="348804"/>
            <a:chOff x="-151282" y="4160946"/>
            <a:chExt cx="9056545" cy="348804"/>
          </a:xfrm>
        </p:grpSpPr>
        <p:sp>
          <p:nvSpPr>
            <p:cNvPr id="80" name="Rectangle 17">
              <a:extLst>
                <a:ext uri="{FF2B5EF4-FFF2-40B4-BE49-F238E27FC236}">
                  <a16:creationId xmlns:a16="http://schemas.microsoft.com/office/drawing/2014/main" id="{A7AE41AE-0CE1-494C-B143-098ADD11A8D7}"/>
                </a:ext>
              </a:extLst>
            </p:cNvPr>
            <p:cNvSpPr/>
            <p:nvPr/>
          </p:nvSpPr>
          <p:spPr>
            <a:xfrm flipV="1">
              <a:off x="-1" y="4162781"/>
              <a:ext cx="8745271" cy="345562"/>
            </a:xfrm>
            <a:prstGeom prst="rect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81" name="Triangolo isoscele 80">
              <a:extLst>
                <a:ext uri="{FF2B5EF4-FFF2-40B4-BE49-F238E27FC236}">
                  <a16:creationId xmlns:a16="http://schemas.microsoft.com/office/drawing/2014/main" id="{1F5F1995-9F9B-4ED8-AEDA-A6FCE7708A3C}"/>
                </a:ext>
              </a:extLst>
            </p:cNvPr>
            <p:cNvSpPr/>
            <p:nvPr/>
          </p:nvSpPr>
          <p:spPr>
            <a:xfrm rot="10800000">
              <a:off x="8604299" y="4164187"/>
              <a:ext cx="300964" cy="345563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  <p:sp>
          <p:nvSpPr>
            <p:cNvPr id="84" name="Triangolo isoscele 83">
              <a:extLst>
                <a:ext uri="{FF2B5EF4-FFF2-40B4-BE49-F238E27FC236}">
                  <a16:creationId xmlns:a16="http://schemas.microsoft.com/office/drawing/2014/main" id="{EBD2F73D-89CF-4286-816A-AF182DC2BB01}"/>
                </a:ext>
              </a:extLst>
            </p:cNvPr>
            <p:cNvSpPr/>
            <p:nvPr/>
          </p:nvSpPr>
          <p:spPr>
            <a:xfrm flipH="1">
              <a:off x="-151282" y="4160946"/>
              <a:ext cx="302561" cy="347397"/>
            </a:xfrm>
            <a:prstGeom prst="triangle">
              <a:avLst/>
            </a:prstGeom>
            <a:solidFill>
              <a:srgbClr val="FFB13F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>
                <a:latin typeface="Open Sans" panose="020B0606030504020204" pitchFamily="34" charset="0"/>
              </a:endParaRPr>
            </a:p>
          </p:txBody>
        </p:sp>
      </p:grpSp>
      <p:sp>
        <p:nvSpPr>
          <p:cNvPr id="86" name="CasellaDiTesto 85">
            <a:extLst>
              <a:ext uri="{FF2B5EF4-FFF2-40B4-BE49-F238E27FC236}">
                <a16:creationId xmlns:a16="http://schemas.microsoft.com/office/drawing/2014/main" id="{3AA1252F-4E3E-4A95-B032-9B744DFF19CF}"/>
              </a:ext>
            </a:extLst>
          </p:cNvPr>
          <p:cNvSpPr txBox="1"/>
          <p:nvPr/>
        </p:nvSpPr>
        <p:spPr>
          <a:xfrm>
            <a:off x="301240" y="577829"/>
            <a:ext cx="944747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uniaxialMaterial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Concrete02 $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matTag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it-IT" sz="1600" i="0" dirty="0">
                <a:solidFill>
                  <a:srgbClr val="000000"/>
                </a:solidFill>
                <a:effectLst/>
                <a:latin typeface="+mj-lt"/>
              </a:rPr>
              <a:t>$</a:t>
            </a:r>
            <a:r>
              <a:rPr lang="it-IT" sz="1600" i="0" dirty="0" err="1">
                <a:solidFill>
                  <a:srgbClr val="000000"/>
                </a:solidFill>
                <a:effectLst/>
                <a:latin typeface="+mj-lt"/>
              </a:rPr>
              <a:t>fpc</a:t>
            </a:r>
            <a:r>
              <a:rPr lang="it-IT" sz="1600" i="0" dirty="0">
                <a:solidFill>
                  <a:srgbClr val="000000"/>
                </a:solidFill>
                <a:effectLst/>
                <a:latin typeface="+mj-lt"/>
              </a:rPr>
              <a:t> $epsc0 $</a:t>
            </a:r>
            <a:r>
              <a:rPr lang="it-IT" sz="1600" i="0" dirty="0" err="1">
                <a:solidFill>
                  <a:srgbClr val="000000"/>
                </a:solidFill>
                <a:effectLst/>
                <a:latin typeface="+mj-lt"/>
              </a:rPr>
              <a:t>fpcu</a:t>
            </a:r>
            <a:r>
              <a:rPr lang="it-IT" sz="1600" i="0" dirty="0">
                <a:solidFill>
                  <a:srgbClr val="000000"/>
                </a:solidFill>
                <a:effectLst/>
                <a:latin typeface="+mj-lt"/>
              </a:rPr>
              <a:t> $</a:t>
            </a:r>
            <a:r>
              <a:rPr lang="it-IT" sz="1600" i="0" dirty="0" err="1">
                <a:solidFill>
                  <a:srgbClr val="000000"/>
                </a:solidFill>
                <a:effectLst/>
                <a:latin typeface="+mj-lt"/>
              </a:rPr>
              <a:t>epsU</a:t>
            </a:r>
            <a:r>
              <a:rPr lang="it-IT" sz="1600" i="0" dirty="0">
                <a:solidFill>
                  <a:srgbClr val="000000"/>
                </a:solidFill>
                <a:effectLst/>
                <a:latin typeface="+mj-lt"/>
              </a:rPr>
              <a:t> 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$lambda $</a:t>
            </a:r>
            <a:r>
              <a:rPr lang="it-IT" sz="1600" b="1" i="0" dirty="0" err="1">
                <a:solidFill>
                  <a:srgbClr val="000000"/>
                </a:solidFill>
                <a:effectLst/>
                <a:latin typeface="+mj-lt"/>
              </a:rPr>
              <a:t>ft</a:t>
            </a:r>
            <a:r>
              <a:rPr lang="it-IT" sz="1600" b="1" i="0" dirty="0">
                <a:solidFill>
                  <a:srgbClr val="000000"/>
                </a:solidFill>
                <a:effectLst/>
                <a:latin typeface="+mj-lt"/>
              </a:rPr>
              <a:t> $Ets</a:t>
            </a:r>
            <a:endParaRPr lang="it-IT" sz="1600" dirty="0">
              <a:latin typeface="+mj-lt"/>
            </a:endParaRPr>
          </a:p>
        </p:txBody>
      </p:sp>
      <p:sp>
        <p:nvSpPr>
          <p:cNvPr id="87" name="TextBox 33">
            <a:extLst>
              <a:ext uri="{FF2B5EF4-FFF2-40B4-BE49-F238E27FC236}">
                <a16:creationId xmlns:a16="http://schemas.microsoft.com/office/drawing/2014/main" id="{6C4D00A7-D502-4140-B7B4-43F0FD794972}"/>
              </a:ext>
            </a:extLst>
          </p:cNvPr>
          <p:cNvSpPr txBox="1"/>
          <p:nvPr/>
        </p:nvSpPr>
        <p:spPr>
          <a:xfrm>
            <a:off x="5067984" y="1601876"/>
            <a:ext cx="16183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9900"/>
                </a:solidFill>
                <a:latin typeface="+mj-lt"/>
              </a:rPr>
              <a:t>ft = 10% </a:t>
            </a:r>
            <a:r>
              <a:rPr lang="en-US" sz="1600" i="1" dirty="0" err="1">
                <a:solidFill>
                  <a:srgbClr val="FF9900"/>
                </a:solidFill>
                <a:latin typeface="+mj-lt"/>
              </a:rPr>
              <a:t>fpc</a:t>
            </a:r>
            <a:r>
              <a:rPr lang="en-US" sz="1600" i="1" dirty="0">
                <a:solidFill>
                  <a:srgbClr val="FF9900"/>
                </a:solidFill>
                <a:latin typeface="+mj-lt"/>
              </a:rPr>
              <a:t> </a:t>
            </a:r>
            <a:endParaRPr lang="en-US" sz="1800" i="1" dirty="0">
              <a:solidFill>
                <a:srgbClr val="FF9900"/>
              </a:solidFill>
              <a:latin typeface="+mj-lt"/>
            </a:endParaRPr>
          </a:p>
        </p:txBody>
      </p:sp>
      <p:sp>
        <p:nvSpPr>
          <p:cNvPr id="88" name="TextBox 33">
            <a:extLst>
              <a:ext uri="{FF2B5EF4-FFF2-40B4-BE49-F238E27FC236}">
                <a16:creationId xmlns:a16="http://schemas.microsoft.com/office/drawing/2014/main" id="{130A72E2-8664-482B-8B35-D7125E1D1E0D}"/>
              </a:ext>
            </a:extLst>
          </p:cNvPr>
          <p:cNvSpPr txBox="1"/>
          <p:nvPr/>
        </p:nvSpPr>
        <p:spPr>
          <a:xfrm>
            <a:off x="5086493" y="1897014"/>
            <a:ext cx="1995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err="1">
                <a:solidFill>
                  <a:srgbClr val="FF9900"/>
                </a:solidFill>
                <a:latin typeface="+mj-lt"/>
              </a:rPr>
              <a:t>Ets</a:t>
            </a:r>
            <a:r>
              <a:rPr lang="en-US" sz="1600" i="1" dirty="0">
                <a:solidFill>
                  <a:srgbClr val="FF9900"/>
                </a:solidFill>
                <a:latin typeface="+mj-lt"/>
              </a:rPr>
              <a:t> = 10% </a:t>
            </a:r>
            <a:r>
              <a:rPr lang="en-US" sz="1600" i="1" dirty="0" err="1">
                <a:solidFill>
                  <a:srgbClr val="FF9900"/>
                </a:solidFill>
                <a:latin typeface="+mj-lt"/>
              </a:rPr>
              <a:t>fpc</a:t>
            </a:r>
            <a:r>
              <a:rPr lang="en-US" sz="1600" i="1" dirty="0">
                <a:solidFill>
                  <a:srgbClr val="FF9900"/>
                </a:solidFill>
                <a:latin typeface="+mj-lt"/>
              </a:rPr>
              <a:t>/epsc0 </a:t>
            </a:r>
            <a:endParaRPr lang="en-US" sz="1800" i="1" dirty="0">
              <a:solidFill>
                <a:srgbClr val="FF9900"/>
              </a:solidFill>
              <a:latin typeface="+mj-lt"/>
            </a:endParaRPr>
          </a:p>
        </p:txBody>
      </p:sp>
      <p:sp>
        <p:nvSpPr>
          <p:cNvPr id="89" name="CasellaDiTesto 88">
            <a:extLst>
              <a:ext uri="{FF2B5EF4-FFF2-40B4-BE49-F238E27FC236}">
                <a16:creationId xmlns:a16="http://schemas.microsoft.com/office/drawing/2014/main" id="{607D9464-F214-43DB-8CF3-56CE33FAD42B}"/>
              </a:ext>
            </a:extLst>
          </p:cNvPr>
          <p:cNvSpPr txBox="1"/>
          <p:nvPr/>
        </p:nvSpPr>
        <p:spPr>
          <a:xfrm>
            <a:off x="5463741" y="4805082"/>
            <a:ext cx="1457992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it-IT" sz="1100" i="1" dirty="0" err="1">
                <a:latin typeface="+mj-lt"/>
              </a:rPr>
              <a:t>See</a:t>
            </a:r>
            <a:r>
              <a:rPr lang="it-IT" sz="1100" i="1" dirty="0">
                <a:latin typeface="+mj-lt"/>
              </a:rPr>
              <a:t> </a:t>
            </a:r>
            <a:r>
              <a:rPr lang="it-IT" sz="1100" i="1" dirty="0">
                <a:latin typeface="+mj-lt"/>
                <a:hlinkClick r:id="rId3"/>
              </a:rPr>
              <a:t>prof. </a:t>
            </a:r>
            <a:r>
              <a:rPr lang="it-IT" sz="1100" i="1" dirty="0" err="1">
                <a:latin typeface="+mj-lt"/>
                <a:hlinkClick r:id="rId3"/>
              </a:rPr>
              <a:t>Scott’s</a:t>
            </a:r>
            <a:r>
              <a:rPr lang="it-IT" sz="1100" i="1" dirty="0">
                <a:latin typeface="+mj-lt"/>
                <a:hlinkClick r:id="rId3"/>
              </a:rPr>
              <a:t> post</a:t>
            </a:r>
            <a:endParaRPr lang="en-GB" sz="1100" i="1" dirty="0">
              <a:latin typeface="+mj-lt"/>
            </a:endParaRPr>
          </a:p>
        </p:txBody>
      </p:sp>
      <p:sp>
        <p:nvSpPr>
          <p:cNvPr id="91" name="TextBox 33">
            <a:extLst>
              <a:ext uri="{FF2B5EF4-FFF2-40B4-BE49-F238E27FC236}">
                <a16:creationId xmlns:a16="http://schemas.microsoft.com/office/drawing/2014/main" id="{402A007F-8F3C-472B-89DA-A2B11F08E40F}"/>
              </a:ext>
            </a:extLst>
          </p:cNvPr>
          <p:cNvSpPr txBox="1"/>
          <p:nvPr/>
        </p:nvSpPr>
        <p:spPr>
          <a:xfrm>
            <a:off x="199621" y="3377163"/>
            <a:ext cx="19956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>
                <a:solidFill>
                  <a:srgbClr val="FF9900"/>
                </a:solidFill>
                <a:latin typeface="+mj-lt"/>
              </a:rPr>
              <a:t>lambda = 0.05÷ 0.2</a:t>
            </a:r>
            <a:endParaRPr lang="en-US" sz="1800" i="1" dirty="0">
              <a:solidFill>
                <a:srgbClr val="FF99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58601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Immagine 21">
            <a:extLst>
              <a:ext uri="{FF2B5EF4-FFF2-40B4-BE49-F238E27FC236}">
                <a16:creationId xmlns:a16="http://schemas.microsoft.com/office/drawing/2014/main" id="{BBDD98BD-6A3D-4ED7-A147-18C9E08F2A0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1229" y="116042"/>
            <a:ext cx="3283270" cy="3494970"/>
          </a:xfrm>
          <a:prstGeom prst="rect">
            <a:avLst/>
          </a:prstGeom>
        </p:spPr>
      </p:pic>
      <p:sp>
        <p:nvSpPr>
          <p:cNvPr id="6" name="CasellaDiTesto 5">
            <a:extLst>
              <a:ext uri="{FF2B5EF4-FFF2-40B4-BE49-F238E27FC236}">
                <a16:creationId xmlns:a16="http://schemas.microsoft.com/office/drawing/2014/main" id="{A5EEECD8-F4AC-4513-B3E5-9F9DEFE446D0}"/>
              </a:ext>
            </a:extLst>
          </p:cNvPr>
          <p:cNvSpPr txBox="1"/>
          <p:nvPr/>
        </p:nvSpPr>
        <p:spPr>
          <a:xfrm>
            <a:off x="7845098" y="3283868"/>
            <a:ext cx="757881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000" i="1" dirty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Page </a:t>
            </a:r>
            <a:fld id="{2B7EE687-DFE8-43A6-964E-739ED0B0FD04}" type="slidenum">
              <a:rPr lang="en-GB" sz="1000" i="1" smtClean="0">
                <a:solidFill>
                  <a:schemeClr val="tx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9</a:t>
            </a:fld>
            <a:endParaRPr lang="en-GB" sz="1000" i="1" dirty="0">
              <a:solidFill>
                <a:schemeClr val="tx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Rettangolo 9">
            <a:extLst>
              <a:ext uri="{FF2B5EF4-FFF2-40B4-BE49-F238E27FC236}">
                <a16:creationId xmlns:a16="http://schemas.microsoft.com/office/drawing/2014/main" id="{BE7A3A30-7769-4733-B72B-7D06B445DF0C}"/>
              </a:ext>
            </a:extLst>
          </p:cNvPr>
          <p:cNvSpPr/>
          <p:nvPr/>
        </p:nvSpPr>
        <p:spPr>
          <a:xfrm>
            <a:off x="7334250" y="4165592"/>
            <a:ext cx="1809750" cy="345564"/>
          </a:xfrm>
          <a:prstGeom prst="rect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 dirty="0">
              <a:latin typeface="Open Sans" panose="020B0606030504020204" pitchFamily="34" charset="0"/>
            </a:endParaRPr>
          </a:p>
        </p:txBody>
      </p:sp>
      <p:sp>
        <p:nvSpPr>
          <p:cNvPr id="5" name="Triangolo isoscele 12">
            <a:extLst>
              <a:ext uri="{FF2B5EF4-FFF2-40B4-BE49-F238E27FC236}">
                <a16:creationId xmlns:a16="http://schemas.microsoft.com/office/drawing/2014/main" id="{6F60B24E-B11C-422A-8239-2EB43ABA4A4F}"/>
              </a:ext>
            </a:extLst>
          </p:cNvPr>
          <p:cNvSpPr/>
          <p:nvPr/>
        </p:nvSpPr>
        <p:spPr>
          <a:xfrm>
            <a:off x="7179174" y="4165591"/>
            <a:ext cx="310152" cy="345565"/>
          </a:xfrm>
          <a:prstGeom prst="triangle">
            <a:avLst/>
          </a:prstGeom>
          <a:solidFill>
            <a:schemeClr val="bg1">
              <a:alpha val="5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Open Sans" panose="020B0606030504020204" pitchFamily="34" charset="0"/>
            </a:endParaRPr>
          </a:p>
        </p:txBody>
      </p:sp>
      <p:sp>
        <p:nvSpPr>
          <p:cNvPr id="7" name="Rettangolo 15">
            <a:extLst>
              <a:ext uri="{FF2B5EF4-FFF2-40B4-BE49-F238E27FC236}">
                <a16:creationId xmlns:a16="http://schemas.microsoft.com/office/drawing/2014/main" id="{18897F13-EDF2-408E-9C75-5FA0606E74C0}"/>
              </a:ext>
            </a:extLst>
          </p:cNvPr>
          <p:cNvSpPr/>
          <p:nvPr/>
        </p:nvSpPr>
        <p:spPr>
          <a:xfrm>
            <a:off x="7334250" y="4165592"/>
            <a:ext cx="1809751" cy="3455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r>
              <a:rPr lang="en-US" sz="1600" b="1" dirty="0">
                <a:solidFill>
                  <a:schemeClr val="bg2">
                    <a:lumMod val="25000"/>
                  </a:schemeClr>
                </a:solidFill>
                <a:latin typeface="Open Sans" panose="020B0606030504020204" pitchFamily="34" charset="0"/>
              </a:rPr>
              <a:t>NL Materials</a:t>
            </a:r>
          </a:p>
        </p:txBody>
      </p:sp>
      <p:sp>
        <p:nvSpPr>
          <p:cNvPr id="8" name="Segnaposto testo 5">
            <a:extLst>
              <a:ext uri="{FF2B5EF4-FFF2-40B4-BE49-F238E27FC236}">
                <a16:creationId xmlns:a16="http://schemas.microsoft.com/office/drawing/2014/main" id="{B7CDA6D5-8F48-454B-9F64-8F2BC32FB420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it-IT" dirty="0"/>
              <a:t>Concrete02</a:t>
            </a:r>
            <a:endParaRPr lang="en-GB" b="0" i="1" dirty="0"/>
          </a:p>
        </p:txBody>
      </p:sp>
      <p:pic>
        <p:nvPicPr>
          <p:cNvPr id="10" name="Immagine 9">
            <a:extLst>
              <a:ext uri="{FF2B5EF4-FFF2-40B4-BE49-F238E27FC236}">
                <a16:creationId xmlns:a16="http://schemas.microsoft.com/office/drawing/2014/main" id="{CFAD5227-EB99-434A-BF9D-2CA221BA50F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81138" y="114971"/>
            <a:ext cx="3283271" cy="3494970"/>
          </a:xfrm>
          <a:prstGeom prst="rect">
            <a:avLst/>
          </a:prstGeom>
        </p:spPr>
      </p:pic>
      <p:pic>
        <p:nvPicPr>
          <p:cNvPr id="11" name="Immagine 10">
            <a:extLst>
              <a:ext uri="{FF2B5EF4-FFF2-40B4-BE49-F238E27FC236}">
                <a16:creationId xmlns:a16="http://schemas.microsoft.com/office/drawing/2014/main" id="{2018D6C6-9427-4D7C-81CF-31CC322FB58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88359" y="114970"/>
            <a:ext cx="3276736" cy="3488014"/>
          </a:xfrm>
          <a:prstGeom prst="rect">
            <a:avLst/>
          </a:prstGeom>
        </p:spPr>
      </p:pic>
      <p:pic>
        <p:nvPicPr>
          <p:cNvPr id="20" name="Immagine 19">
            <a:extLst>
              <a:ext uri="{FF2B5EF4-FFF2-40B4-BE49-F238E27FC236}">
                <a16:creationId xmlns:a16="http://schemas.microsoft.com/office/drawing/2014/main" id="{5ADCFBEE-7424-479E-81C9-5DCBF1198E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395" y="1536383"/>
            <a:ext cx="3283270" cy="3494970"/>
          </a:xfrm>
          <a:prstGeom prst="rect">
            <a:avLst/>
          </a:prstGeom>
        </p:spPr>
      </p:pic>
      <p:grpSp>
        <p:nvGrpSpPr>
          <p:cNvPr id="39" name="Gruppo 38">
            <a:extLst>
              <a:ext uri="{FF2B5EF4-FFF2-40B4-BE49-F238E27FC236}">
                <a16:creationId xmlns:a16="http://schemas.microsoft.com/office/drawing/2014/main" id="{61CD4124-77C9-4E37-96A5-A9F14F3BCA7F}"/>
              </a:ext>
            </a:extLst>
          </p:cNvPr>
          <p:cNvGrpSpPr/>
          <p:nvPr/>
        </p:nvGrpSpPr>
        <p:grpSpPr>
          <a:xfrm>
            <a:off x="1032940" y="1863528"/>
            <a:ext cx="4611285" cy="2748430"/>
            <a:chOff x="1032940" y="1863528"/>
            <a:chExt cx="4611285" cy="2748430"/>
          </a:xfrm>
        </p:grpSpPr>
        <p:cxnSp>
          <p:nvCxnSpPr>
            <p:cNvPr id="25" name="Connettore diritto 24">
              <a:extLst>
                <a:ext uri="{FF2B5EF4-FFF2-40B4-BE49-F238E27FC236}">
                  <a16:creationId xmlns:a16="http://schemas.microsoft.com/office/drawing/2014/main" id="{506CC575-DDB4-4AF8-A1C2-8BED014E5684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513226" y="1863528"/>
              <a:ext cx="233440" cy="1510064"/>
            </a:xfrm>
            <a:prstGeom prst="line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6" name="Connettore diritto 25">
              <a:extLst>
                <a:ext uri="{FF2B5EF4-FFF2-40B4-BE49-F238E27FC236}">
                  <a16:creationId xmlns:a16="http://schemas.microsoft.com/office/drawing/2014/main" id="{5364C17B-A83F-43A0-A686-CD20E23ADC3F}"/>
                </a:ext>
              </a:extLst>
            </p:cNvPr>
            <p:cNvCxnSpPr>
              <a:cxnSpLocks/>
              <a:stCxn id="28" idx="6"/>
            </p:cNvCxnSpPr>
            <p:nvPr/>
          </p:nvCxnSpPr>
          <p:spPr>
            <a:xfrm flipH="1" flipV="1">
              <a:off x="1806835" y="3553318"/>
              <a:ext cx="1352036" cy="1056046"/>
            </a:xfrm>
            <a:prstGeom prst="line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27" name="Connettore 2 26">
              <a:extLst>
                <a:ext uri="{FF2B5EF4-FFF2-40B4-BE49-F238E27FC236}">
                  <a16:creationId xmlns:a16="http://schemas.microsoft.com/office/drawing/2014/main" id="{E210D76D-B049-48F0-875F-72513A82FEC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32940" y="3557524"/>
              <a:ext cx="773895" cy="0"/>
            </a:xfrm>
            <a:prstGeom prst="straightConnector1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sp>
          <p:nvSpPr>
            <p:cNvPr id="28" name="Figura a mano libera: forma 27">
              <a:extLst>
                <a:ext uri="{FF2B5EF4-FFF2-40B4-BE49-F238E27FC236}">
                  <a16:creationId xmlns:a16="http://schemas.microsoft.com/office/drawing/2014/main" id="{D728C2C8-3DA2-44FF-BCD6-A92DD78CA5FD}"/>
                </a:ext>
              </a:extLst>
            </p:cNvPr>
            <p:cNvSpPr/>
            <p:nvPr/>
          </p:nvSpPr>
          <p:spPr>
            <a:xfrm>
              <a:off x="3158871" y="3171662"/>
              <a:ext cx="374650" cy="1440296"/>
            </a:xfrm>
            <a:custGeom>
              <a:avLst/>
              <a:gdLst>
                <a:gd name="connsiteX0" fmla="*/ 561975 w 561975"/>
                <a:gd name="connsiteY0" fmla="*/ 0 h 1622171"/>
                <a:gd name="connsiteX1" fmla="*/ 441325 w 561975"/>
                <a:gd name="connsiteY1" fmla="*/ 850900 h 1622171"/>
                <a:gd name="connsiteX2" fmla="*/ 393700 w 561975"/>
                <a:gd name="connsiteY2" fmla="*/ 1108075 h 1622171"/>
                <a:gd name="connsiteX3" fmla="*/ 336550 w 561975"/>
                <a:gd name="connsiteY3" fmla="*/ 1343025 h 1622171"/>
                <a:gd name="connsiteX4" fmla="*/ 288925 w 561975"/>
                <a:gd name="connsiteY4" fmla="*/ 1498600 h 1622171"/>
                <a:gd name="connsiteX5" fmla="*/ 228600 w 561975"/>
                <a:gd name="connsiteY5" fmla="*/ 1606550 h 1622171"/>
                <a:gd name="connsiteX6" fmla="*/ 187325 w 561975"/>
                <a:gd name="connsiteY6" fmla="*/ 1619250 h 1622171"/>
                <a:gd name="connsiteX7" fmla="*/ 174625 w 561975"/>
                <a:gd name="connsiteY7" fmla="*/ 1584325 h 1622171"/>
                <a:gd name="connsiteX8" fmla="*/ 0 w 561975"/>
                <a:gd name="connsiteY8" fmla="*/ 1349375 h 1622171"/>
                <a:gd name="connsiteX0" fmla="*/ 387350 w 387350"/>
                <a:gd name="connsiteY0" fmla="*/ 0 h 1622171"/>
                <a:gd name="connsiteX1" fmla="*/ 266700 w 387350"/>
                <a:gd name="connsiteY1" fmla="*/ 850900 h 1622171"/>
                <a:gd name="connsiteX2" fmla="*/ 219075 w 387350"/>
                <a:gd name="connsiteY2" fmla="*/ 1108075 h 1622171"/>
                <a:gd name="connsiteX3" fmla="*/ 161925 w 387350"/>
                <a:gd name="connsiteY3" fmla="*/ 1343025 h 1622171"/>
                <a:gd name="connsiteX4" fmla="*/ 114300 w 387350"/>
                <a:gd name="connsiteY4" fmla="*/ 1498600 h 1622171"/>
                <a:gd name="connsiteX5" fmla="*/ 53975 w 387350"/>
                <a:gd name="connsiteY5" fmla="*/ 1606550 h 1622171"/>
                <a:gd name="connsiteX6" fmla="*/ 12700 w 387350"/>
                <a:gd name="connsiteY6" fmla="*/ 1619250 h 1622171"/>
                <a:gd name="connsiteX7" fmla="*/ 0 w 387350"/>
                <a:gd name="connsiteY7" fmla="*/ 1584325 h 1622171"/>
                <a:gd name="connsiteX0" fmla="*/ 374650 w 374650"/>
                <a:gd name="connsiteY0" fmla="*/ 0 h 1622171"/>
                <a:gd name="connsiteX1" fmla="*/ 254000 w 374650"/>
                <a:gd name="connsiteY1" fmla="*/ 850900 h 1622171"/>
                <a:gd name="connsiteX2" fmla="*/ 206375 w 374650"/>
                <a:gd name="connsiteY2" fmla="*/ 1108075 h 1622171"/>
                <a:gd name="connsiteX3" fmla="*/ 149225 w 374650"/>
                <a:gd name="connsiteY3" fmla="*/ 1343025 h 1622171"/>
                <a:gd name="connsiteX4" fmla="*/ 101600 w 374650"/>
                <a:gd name="connsiteY4" fmla="*/ 1498600 h 1622171"/>
                <a:gd name="connsiteX5" fmla="*/ 41275 w 374650"/>
                <a:gd name="connsiteY5" fmla="*/ 1606550 h 1622171"/>
                <a:gd name="connsiteX6" fmla="*/ 0 w 374650"/>
                <a:gd name="connsiteY6" fmla="*/ 1619250 h 16221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374650" h="1622171">
                  <a:moveTo>
                    <a:pt x="374650" y="0"/>
                  </a:moveTo>
                  <a:cubicBezTo>
                    <a:pt x="328348" y="333110"/>
                    <a:pt x="282046" y="666221"/>
                    <a:pt x="254000" y="850900"/>
                  </a:cubicBezTo>
                  <a:cubicBezTo>
                    <a:pt x="225954" y="1035579"/>
                    <a:pt x="223837" y="1026054"/>
                    <a:pt x="206375" y="1108075"/>
                  </a:cubicBezTo>
                  <a:cubicBezTo>
                    <a:pt x="188912" y="1190096"/>
                    <a:pt x="166687" y="1277938"/>
                    <a:pt x="149225" y="1343025"/>
                  </a:cubicBezTo>
                  <a:cubicBezTo>
                    <a:pt x="131763" y="1408112"/>
                    <a:pt x="119592" y="1454679"/>
                    <a:pt x="101600" y="1498600"/>
                  </a:cubicBezTo>
                  <a:cubicBezTo>
                    <a:pt x="83608" y="1542521"/>
                    <a:pt x="58208" y="1586442"/>
                    <a:pt x="41275" y="1606550"/>
                  </a:cubicBezTo>
                  <a:cubicBezTo>
                    <a:pt x="24342" y="1626658"/>
                    <a:pt x="8996" y="1622954"/>
                    <a:pt x="0" y="1619250"/>
                  </a:cubicBezTo>
                </a:path>
              </a:pathLst>
            </a:cu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34" name="Connettore 2 33">
              <a:extLst>
                <a:ext uri="{FF2B5EF4-FFF2-40B4-BE49-F238E27FC236}">
                  <a16:creationId xmlns:a16="http://schemas.microsoft.com/office/drawing/2014/main" id="{B8361DBD-8A92-4067-8B03-5DC90F08FC7C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3746666" y="1863528"/>
              <a:ext cx="1123664" cy="1315810"/>
            </a:xfrm>
            <a:prstGeom prst="straightConnector1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cxnSp>
          <p:nvCxnSpPr>
            <p:cNvPr id="37" name="Connettore 2 36">
              <a:extLst>
                <a:ext uri="{FF2B5EF4-FFF2-40B4-BE49-F238E27FC236}">
                  <a16:creationId xmlns:a16="http://schemas.microsoft.com/office/drawing/2014/main" id="{F63F0368-8146-4942-BEA0-068AEAF4E12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870330" y="3191820"/>
              <a:ext cx="773895" cy="0"/>
            </a:xfrm>
            <a:prstGeom prst="straightConnector1">
              <a:avLst/>
            </a:prstGeom>
            <a:noFill/>
            <a:ln>
              <a:solidFill>
                <a:srgbClr val="FF9900"/>
              </a:solidFill>
              <a:prstDash val="lg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</p:grpSp>
    </p:spTree>
    <p:extLst>
      <p:ext uri="{BB962C8B-B14F-4D97-AF65-F5344CB8AC3E}">
        <p14:creationId xmlns:p14="http://schemas.microsoft.com/office/powerpoint/2010/main" val="239857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Westmoreland template">
  <a:themeElements>
    <a:clrScheme name="Personalizzato 1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1CADE4"/>
      </a:hlink>
      <a:folHlink>
        <a:srgbClr val="B26B02"/>
      </a:folHlink>
    </a:clrScheme>
    <a:fontScheme name="Personalizzato 1">
      <a:majorFont>
        <a:latin typeface="Open Sans"/>
        <a:ea typeface=""/>
        <a:cs typeface=""/>
      </a:majorFont>
      <a:minorFont>
        <a:latin typeface="Open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Banded</Template>
  <TotalTime>8518</TotalTime>
  <Words>1728</Words>
  <Application>Microsoft Office PowerPoint</Application>
  <PresentationFormat>Presentazione su schermo (16:9)</PresentationFormat>
  <Paragraphs>388</Paragraphs>
  <Slides>26</Slides>
  <Notes>26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4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26</vt:i4>
      </vt:variant>
    </vt:vector>
  </HeadingPairs>
  <TitlesOfParts>
    <vt:vector size="31" baseType="lpstr">
      <vt:lpstr>Arial</vt:lpstr>
      <vt:lpstr>Open Sans</vt:lpstr>
      <vt:lpstr>Open Sans ExtraBold</vt:lpstr>
      <vt:lpstr>Open Sans Light</vt:lpstr>
      <vt:lpstr>Westmoreland template</vt:lpstr>
      <vt:lpstr>GET STARTED in OpenSees with STKO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Thank you for your attention!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x</dc:creator>
  <cp:lastModifiedBy>x</cp:lastModifiedBy>
  <cp:revision>416</cp:revision>
  <dcterms:modified xsi:type="dcterms:W3CDTF">2021-09-08T15:45:57Z</dcterms:modified>
</cp:coreProperties>
</file>