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20"/>
  </p:notesMasterIdLst>
  <p:handoutMasterIdLst>
    <p:handoutMasterId r:id="rId21"/>
  </p:handoutMasterIdLst>
  <p:sldIdLst>
    <p:sldId id="308" r:id="rId2"/>
    <p:sldId id="287" r:id="rId3"/>
    <p:sldId id="310" r:id="rId4"/>
    <p:sldId id="441" r:id="rId5"/>
    <p:sldId id="449" r:id="rId6"/>
    <p:sldId id="450" r:id="rId7"/>
    <p:sldId id="451" r:id="rId8"/>
    <p:sldId id="452" r:id="rId9"/>
    <p:sldId id="455" r:id="rId10"/>
    <p:sldId id="453" r:id="rId11"/>
    <p:sldId id="448" r:id="rId12"/>
    <p:sldId id="456" r:id="rId13"/>
    <p:sldId id="457" r:id="rId14"/>
    <p:sldId id="458" r:id="rId15"/>
    <p:sldId id="459" r:id="rId16"/>
    <p:sldId id="460" r:id="rId17"/>
    <p:sldId id="325" r:id="rId18"/>
    <p:sldId id="292" r:id="rId19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22"/>
      <p:bold r:id="rId23"/>
      <p:italic r:id="rId24"/>
      <p:boldItalic r:id="rId25"/>
    </p:embeddedFont>
    <p:embeddedFont>
      <p:font typeface="Open Sans ExtraBold" panose="020B0906030804020204" pitchFamily="34" charset="0"/>
      <p:bold r:id="rId26"/>
      <p:boldItalic r:id="rId27"/>
    </p:embeddedFont>
    <p:embeddedFont>
      <p:font typeface="Open Sans Light" panose="020B0306030504020204" pitchFamily="34" charset="0"/>
      <p:regular r:id="rId28"/>
      <p:italic r:id="rId29"/>
    </p:embeddedFont>
    <p:embeddedFont>
      <p:font typeface="Open Sans Semibold" panose="020B0706030804020204" pitchFamily="34" charset="0"/>
      <p:bold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esca Marafini" initials="FM" lastIdx="1" clrIdx="0">
    <p:extLst>
      <p:ext uri="{19B8F6BF-5375-455C-9EA6-DF929625EA0E}">
        <p15:presenceInfo xmlns:p15="http://schemas.microsoft.com/office/powerpoint/2012/main" userId="fe38742bd9c37475" providerId="Windows Live"/>
      </p:ext>
    </p:extLst>
  </p:cmAuthor>
  <p:cmAuthor id="2" name="ASDEASoft" initials="A" lastIdx="1" clrIdx="1">
    <p:extLst>
      <p:ext uri="{19B8F6BF-5375-455C-9EA6-DF929625EA0E}">
        <p15:presenceInfo xmlns:p15="http://schemas.microsoft.com/office/powerpoint/2012/main" userId="ASDEASof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13F"/>
    <a:srgbClr val="FF9900"/>
    <a:srgbClr val="6600FF"/>
    <a:srgbClr val="4DA7F1"/>
    <a:srgbClr val="90C8F6"/>
    <a:srgbClr val="F0F0F0"/>
    <a:srgbClr val="FF6600"/>
    <a:srgbClr val="7DE2E7"/>
    <a:srgbClr val="A9A977"/>
    <a:srgbClr val="5D5D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5" autoAdjust="0"/>
    <p:restoredTop sz="92447" autoAdjust="0"/>
  </p:normalViewPr>
  <p:slideViewPr>
    <p:cSldViewPr snapToGrid="0">
      <p:cViewPr varScale="1">
        <p:scale>
          <a:sx n="133" d="100"/>
          <a:sy n="133" d="100"/>
        </p:scale>
        <p:origin x="72" y="1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200" d="100"/>
        <a:sy n="200" d="100"/>
      </p:scale>
      <p:origin x="0" y="-2748"/>
    </p:cViewPr>
  </p:sorterViewPr>
  <p:notesViewPr>
    <p:cSldViewPr snapToGrid="0">
      <p:cViewPr varScale="1">
        <p:scale>
          <a:sx n="85" d="100"/>
          <a:sy n="85" d="100"/>
        </p:scale>
        <p:origin x="2835" y="6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F59597-4041-4257-84BA-78160488B6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B4AB08-8A89-4413-A677-2EF8014F13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FAE29-2401-4C43-9441-9F81BA54D091}" type="datetimeFigureOut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7/14/2021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7CD97-F0C7-46E2-8DED-7C2A56818D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D55BE-A700-47F0-B9CE-6773C633E9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2CB3B-3DE4-43D7-B3DE-48EC312F3C69}" type="slidenum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760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>
              <a:ea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2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638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80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2602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815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7542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6520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0158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405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83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703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1674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5166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3508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4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597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87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265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265F9C74-D256-460F-A036-D63C9CA130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165" y="60359"/>
            <a:ext cx="1210579" cy="5098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31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isoscele 74">
            <a:extLst>
              <a:ext uri="{FF2B5EF4-FFF2-40B4-BE49-F238E27FC236}">
                <a16:creationId xmlns:a16="http://schemas.microsoft.com/office/drawing/2014/main" id="{4ABD13D4-57F6-44DD-953C-2B5D4B20CB23}"/>
              </a:ext>
            </a:extLst>
          </p:cNvPr>
          <p:cNvSpPr/>
          <p:nvPr userDrawn="1"/>
        </p:nvSpPr>
        <p:spPr>
          <a:xfrm rot="10800000">
            <a:off x="4930374" y="593799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sp>
        <p:nvSpPr>
          <p:cNvPr id="12" name="Rettangolo 51">
            <a:extLst>
              <a:ext uri="{FF2B5EF4-FFF2-40B4-BE49-F238E27FC236}">
                <a16:creationId xmlns:a16="http://schemas.microsoft.com/office/drawing/2014/main" id="{87657EF4-1F58-4437-951E-921DCDC61C1D}"/>
              </a:ext>
            </a:extLst>
          </p:cNvPr>
          <p:cNvSpPr/>
          <p:nvPr userDrawn="1"/>
        </p:nvSpPr>
        <p:spPr>
          <a:xfrm>
            <a:off x="-1" y="594230"/>
            <a:ext cx="6899027" cy="4547289"/>
          </a:xfrm>
          <a:prstGeom prst="rect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74">
            <a:extLst>
              <a:ext uri="{FF2B5EF4-FFF2-40B4-BE49-F238E27FC236}">
                <a16:creationId xmlns:a16="http://schemas.microsoft.com/office/drawing/2014/main" id="{7545DA56-EAA6-461E-8F3A-5941FBD7E4EC}"/>
              </a:ext>
            </a:extLst>
          </p:cNvPr>
          <p:cNvSpPr/>
          <p:nvPr userDrawn="1"/>
        </p:nvSpPr>
        <p:spPr>
          <a:xfrm>
            <a:off x="-1972137" y="591598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pic>
        <p:nvPicPr>
          <p:cNvPr id="14" name="Immagine 9">
            <a:extLst>
              <a:ext uri="{FF2B5EF4-FFF2-40B4-BE49-F238E27FC236}">
                <a16:creationId xmlns:a16="http://schemas.microsoft.com/office/drawing/2014/main" id="{0A1725AF-1FC2-46BF-8236-3CF4DDDC7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97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81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>
            <a:extLst>
              <a:ext uri="{FF2B5EF4-FFF2-40B4-BE49-F238E27FC236}">
                <a16:creationId xmlns:a16="http://schemas.microsoft.com/office/drawing/2014/main" id="{C2F5A284-0D2F-4760-9066-4DD9B84DD5CF}"/>
              </a:ext>
            </a:extLst>
          </p:cNvPr>
          <p:cNvSpPr/>
          <p:nvPr userDrawn="1"/>
        </p:nvSpPr>
        <p:spPr>
          <a:xfrm>
            <a:off x="0" y="588188"/>
            <a:ext cx="7653941" cy="2869961"/>
          </a:xfrm>
          <a:prstGeom prst="rect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1" name="Triangolo isoscele 16">
            <a:extLst>
              <a:ext uri="{FF2B5EF4-FFF2-40B4-BE49-F238E27FC236}">
                <a16:creationId xmlns:a16="http://schemas.microsoft.com/office/drawing/2014/main" id="{DF671FCB-3CCE-4302-A52C-2F59258FE925}"/>
              </a:ext>
            </a:extLst>
          </p:cNvPr>
          <p:cNvSpPr/>
          <p:nvPr userDrawn="1"/>
        </p:nvSpPr>
        <p:spPr>
          <a:xfrm rot="10800000">
            <a:off x="6400506" y="592390"/>
            <a:ext cx="2506871" cy="2878353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2" name="Triangolo isoscele 16">
            <a:extLst>
              <a:ext uri="{FF2B5EF4-FFF2-40B4-BE49-F238E27FC236}">
                <a16:creationId xmlns:a16="http://schemas.microsoft.com/office/drawing/2014/main" id="{F041563B-B5C1-4D05-BBD1-CD7CF1649149}"/>
              </a:ext>
            </a:extLst>
          </p:cNvPr>
          <p:cNvSpPr/>
          <p:nvPr userDrawn="1"/>
        </p:nvSpPr>
        <p:spPr>
          <a:xfrm>
            <a:off x="-1253434" y="583995"/>
            <a:ext cx="2506868" cy="2878349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5936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2CCB921-2824-4355-9575-BB78C71484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70"/>
          <a:stretch/>
        </p:blipFill>
        <p:spPr>
          <a:xfrm>
            <a:off x="5191886" y="0"/>
            <a:ext cx="3952114" cy="4738716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3F92A406-3E39-429A-9107-BE82C33685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2130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5B962BF2-0CF4-40C6-8B8B-411EEC6902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23701" y="70867"/>
            <a:ext cx="1439615" cy="1942031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3F92A406-3E39-429A-9107-BE82C33685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5261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3F92A406-3E39-429A-9107-BE82C33685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23664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userDrawn="1">
  <p:cSld name="TITLE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7" name="Immagine 9">
            <a:extLst>
              <a:ext uri="{FF2B5EF4-FFF2-40B4-BE49-F238E27FC236}">
                <a16:creationId xmlns:a16="http://schemas.microsoft.com/office/drawing/2014/main" id="{0043C89A-4766-4082-9FEF-D498AD683A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033" y="4612353"/>
            <a:ext cx="1098471" cy="4626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F3F7A36E-1D87-438C-9063-1633E6FEA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5748"/>
            <a:ext cx="9144000" cy="5243119"/>
          </a:xfrm>
          <a:prstGeom prst="rect">
            <a:avLst/>
          </a:prstGeom>
        </p:spPr>
      </p:pic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082" y="454912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14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082" y="454912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44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186FBAED-16B1-4132-B0EB-57BA0670AE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330" y="44539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91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14" y="45361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788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magine 9">
            <a:extLst>
              <a:ext uri="{FF2B5EF4-FFF2-40B4-BE49-F238E27FC236}">
                <a16:creationId xmlns:a16="http://schemas.microsoft.com/office/drawing/2014/main" id="{22087679-CC85-452F-AB85-C8D8737D9A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550" y="75936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190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bg>
      <p:bgPr>
        <a:solidFill>
          <a:schemeClr val="bg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D260D765-AFB3-4838-A34C-2CBD22F249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9619"/>
            <a:ext cx="9144000" cy="5243119"/>
          </a:xfrm>
          <a:prstGeom prst="rect">
            <a:avLst/>
          </a:prstGeom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807" y="50989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magine 9">
            <a:extLst>
              <a:ext uri="{FF2B5EF4-FFF2-40B4-BE49-F238E27FC236}">
                <a16:creationId xmlns:a16="http://schemas.microsoft.com/office/drawing/2014/main" id="{965575AA-8B68-4BFD-A28D-866FB10262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27" y="89745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423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userDrawn="1">
  <p:cSld name="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08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917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0814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525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D86A798F-96FA-4F1A-92F0-D3E2EE00E6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99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2C501BB5-2942-42A7-92A7-30C0104D2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82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3603BD85-9289-4FC1-9777-290482CA7F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77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3FB0F25-238F-4FE5-AAAE-6FC79B9230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993" y="628190"/>
            <a:ext cx="2567684" cy="212171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FAB89E-7A30-490F-8BDA-CE9BBB7F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842"/>
          <a:stretch/>
        </p:blipFill>
        <p:spPr>
          <a:xfrm>
            <a:off x="3071082" y="632336"/>
            <a:ext cx="2544304" cy="2117571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7C79C2-2CDD-4F73-9810-126000C907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9274" y="628190"/>
            <a:ext cx="2548132" cy="2117572"/>
          </a:xfrm>
          <a:prstGeom prst="rect">
            <a:avLst/>
          </a:prstGeom>
          <a:ln>
            <a:noFill/>
          </a:ln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3" name="Immagine 9">
            <a:extLst>
              <a:ext uri="{FF2B5EF4-FFF2-40B4-BE49-F238E27FC236}">
                <a16:creationId xmlns:a16="http://schemas.microsoft.com/office/drawing/2014/main" id="{9334689C-8374-47F1-9F5A-143B323BF1F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75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94B78BA1-D001-43A1-AA75-23C645D58B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6927" y="1674446"/>
            <a:ext cx="2572351" cy="3466797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1C598754-CA08-4547-85CE-06A60FDF6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92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2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27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oogle Shape;9;p1"/>
          <p:cNvCxnSpPr>
            <a:cxnSpLocks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181" y="4612352"/>
            <a:ext cx="1210579" cy="5098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5" r:id="rId2"/>
    <p:sldLayoutId id="2147483666" r:id="rId3"/>
    <p:sldLayoutId id="2147483667" r:id="rId4"/>
    <p:sldLayoutId id="2147483662" r:id="rId5"/>
    <p:sldLayoutId id="2147483668" r:id="rId6"/>
    <p:sldLayoutId id="2147483674" r:id="rId7"/>
    <p:sldLayoutId id="2147483671" r:id="rId8"/>
    <p:sldLayoutId id="2147483673" r:id="rId9"/>
    <p:sldLayoutId id="2147483678" r:id="rId10"/>
    <p:sldLayoutId id="2147483672" r:id="rId11"/>
    <p:sldLayoutId id="2147483669" r:id="rId12"/>
    <p:sldLayoutId id="2147483683" r:id="rId13"/>
    <p:sldLayoutId id="2147483681" r:id="rId14"/>
    <p:sldLayoutId id="2147483682" r:id="rId15"/>
    <p:sldLayoutId id="2147483684" r:id="rId16"/>
    <p:sldLayoutId id="2147483650" r:id="rId17"/>
    <p:sldLayoutId id="2147483676" r:id="rId18"/>
    <p:sldLayoutId id="2147483680" r:id="rId19"/>
    <p:sldLayoutId id="2147483677" r:id="rId20"/>
    <p:sldLayoutId id="2147483663" r:id="rId21"/>
    <p:sldLayoutId id="2147483675" r:id="rId22"/>
    <p:sldLayoutId id="2147483664" r:id="rId23"/>
    <p:sldLayoutId id="2147483670" r:id="rId24"/>
    <p:sldLayoutId id="2147483679" r:id="rId2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asdeasoft.net/forum/viewforum.php?f=5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opensees.berkeley.edu/wiki/index.php/Rayleigh_Damping_Command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hdfgroup.org/" TargetMode="External"/><Relationship Id="rId13" Type="http://schemas.openxmlformats.org/officeDocument/2006/relationships/hyperlink" Target="https://opensees.berkeley.edu/wiki/images/a/ab/IntegrationTypes.pdf" TargetMode="External"/><Relationship Id="rId18" Type="http://schemas.openxmlformats.org/officeDocument/2006/relationships/hyperlink" Target="https://opensees.github.io/OpenSeesDocumentation/index.html" TargetMode="External"/><Relationship Id="rId26" Type="http://schemas.openxmlformats.org/officeDocument/2006/relationships/hyperlink" Target="https://portwooddigital.com/" TargetMode="External"/><Relationship Id="rId3" Type="http://schemas.openxmlformats.org/officeDocument/2006/relationships/hyperlink" Target="https://asdeasoft.net/pdf/STKO%20Installation%20guide.pdf" TargetMode="External"/><Relationship Id="rId21" Type="http://schemas.openxmlformats.org/officeDocument/2006/relationships/hyperlink" Target="https://github.com/OpenSees/OpenSees" TargetMode="External"/><Relationship Id="rId7" Type="http://schemas.openxmlformats.org/officeDocument/2006/relationships/hyperlink" Target="https://asdeasoft.net/?opensees_validation" TargetMode="External"/><Relationship Id="rId12" Type="http://schemas.openxmlformats.org/officeDocument/2006/relationships/hyperlink" Target="https://portwooddigital.com/2020/02/23/a-tale-of-two-element-formulations/" TargetMode="External"/><Relationship Id="rId17" Type="http://schemas.openxmlformats.org/officeDocument/2006/relationships/hyperlink" Target="https://opensees.berkeley.edu/OpenSees/manuals/usermanual/OpenSeesCommandLanguageManualJune2006.pdf" TargetMode="External"/><Relationship Id="rId25" Type="http://schemas.openxmlformats.org/officeDocument/2006/relationships/hyperlink" Target="https://courses.silviasbrainery.com/" TargetMode="External"/><Relationship Id="rId2" Type="http://schemas.openxmlformats.org/officeDocument/2006/relationships/notesSlide" Target="../notesSlides/notesSlide17.xml"/><Relationship Id="rId16" Type="http://schemas.openxmlformats.org/officeDocument/2006/relationships/hyperlink" Target="https://opensees.berkeley.edu/wiki/index.php/Main_Page" TargetMode="External"/><Relationship Id="rId20" Type="http://schemas.openxmlformats.org/officeDocument/2006/relationships/hyperlink" Target="https://www.facebook.com/groups/opensees/" TargetMode="External"/><Relationship Id="rId29" Type="http://schemas.openxmlformats.org/officeDocument/2006/relationships/hyperlink" Target="https://asdeasoft.net/pdf/_STKO%20Manual_.pdf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asdeasoft.net/pdf/MPCO_Recorder.pdf" TargetMode="External"/><Relationship Id="rId11" Type="http://schemas.openxmlformats.org/officeDocument/2006/relationships/hyperlink" Target="https://ascelibrary.org/doi/10.1061/%28ASCE%290733-9445%281997%29123%3A7%28958%29" TargetMode="External"/><Relationship Id="rId24" Type="http://schemas.openxmlformats.org/officeDocument/2006/relationships/hyperlink" Target="mailto:pchi893@aucklanduni.ac.nz" TargetMode="External"/><Relationship Id="rId5" Type="http://schemas.openxmlformats.org/officeDocument/2006/relationships/hyperlink" Target="https://asdeasoft.net/stko-wiki/" TargetMode="External"/><Relationship Id="rId15" Type="http://schemas.openxmlformats.org/officeDocument/2006/relationships/hyperlink" Target="https://opensees.berkeley.edu/index.php" TargetMode="External"/><Relationship Id="rId23" Type="http://schemas.openxmlformats.org/officeDocument/2006/relationships/hyperlink" Target="https://www.youtube.com/channel/UCNnQc_JjWz-gJh4GQwQZHNA" TargetMode="External"/><Relationship Id="rId28" Type="http://schemas.openxmlformats.org/officeDocument/2006/relationships/hyperlink" Target="http://www.nafems.org/" TargetMode="External"/><Relationship Id="rId10" Type="http://schemas.openxmlformats.org/officeDocument/2006/relationships/hyperlink" Target="https://portwooddigital.com/2021/04/28/syllabus-by-blogging/" TargetMode="External"/><Relationship Id="rId19" Type="http://schemas.openxmlformats.org/officeDocument/2006/relationships/hyperlink" Target="https://opensees.berkeley.edu/community/index.php" TargetMode="External"/><Relationship Id="rId4" Type="http://schemas.openxmlformats.org/officeDocument/2006/relationships/hyperlink" Target="https://docs.python.org/3/tutorial/index.html" TargetMode="External"/><Relationship Id="rId9" Type="http://schemas.openxmlformats.org/officeDocument/2006/relationships/hyperlink" Target="https://www.hdfgroup.org/downloads/hdfview/" TargetMode="External"/><Relationship Id="rId14" Type="http://schemas.openxmlformats.org/officeDocument/2006/relationships/hyperlink" Target="https://www.youtube.com/watch?v=GJcnLosKdaU&amp;t=8s" TargetMode="External"/><Relationship Id="rId22" Type="http://schemas.openxmlformats.org/officeDocument/2006/relationships/hyperlink" Target="https://opensees.berkeley.edu/wiki/index.php/Examples" TargetMode="External"/><Relationship Id="rId27" Type="http://schemas.openxmlformats.org/officeDocument/2006/relationships/hyperlink" Target="https://asdeasoft.net/?product-stko" TargetMode="External"/><Relationship Id="rId30" Type="http://schemas.openxmlformats.org/officeDocument/2006/relationships/hyperlink" Target="https://www.youtube.com/playlist?list=PLxIjVL0KnONuxLl5QkvVxyiSKy3Gah29Q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forum/viewforum.php?f=54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5" Type="http://schemas.openxmlformats.org/officeDocument/2006/relationships/hyperlink" Target="div%3eIcons%20made%20by%20%3ca%20href=%22https:/www.freepik.com%22%20title=%22Freepik%22%3eFreepik%3c/a%3e%20from%20%3ca%20href=%22https:/www.flaticon.com/%22%20title=%22Flaticon%22%3ewww.flaticon.com%3c/a%3e%3c/div" TargetMode="External"/><Relationship Id="rId4" Type="http://schemas.openxmlformats.org/officeDocument/2006/relationships/hyperlink" Target="https://www.slidescarnival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5" Type="http://schemas.openxmlformats.org/officeDocument/2006/relationships/hyperlink" Target="https://asdeasoft.net/?get-started-webinars" TargetMode="Externa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7.png"/><Relationship Id="rId7" Type="http://schemas.microsoft.com/office/2007/relationships/hdphoto" Target="../media/hdphoto4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1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6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00FD74A-8B91-4E53-A3A5-A621BFCD9B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322" y="1347840"/>
            <a:ext cx="4563883" cy="2601546"/>
          </a:xfrm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starting </a:t>
            </a:r>
            <a:r>
              <a:rPr lang="en-US" sz="1800" b="1" u="sng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from scratch</a:t>
            </a:r>
          </a:p>
          <a:p>
            <a:endParaRPr lang="en-US" sz="18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tabLst>
                <a:tab pos="898525" algn="l"/>
                <a:tab pos="1433513" algn="l"/>
              </a:tabLst>
            </a:pPr>
            <a:r>
              <a:rPr lang="en-US" sz="1800" b="1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20 classes</a:t>
            </a:r>
          </a:p>
        </p:txBody>
      </p:sp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13DA0902-F6D5-4899-85F1-BEFC00C2B41A}"/>
              </a:ext>
            </a:extLst>
          </p:cNvPr>
          <p:cNvSpPr/>
          <p:nvPr/>
        </p:nvSpPr>
        <p:spPr>
          <a:xfrm rot="10800000">
            <a:off x="606428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84B2710-353E-41B4-B5D7-0585159A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599" y="434955"/>
            <a:ext cx="4563883" cy="901309"/>
          </a:xfrm>
        </p:spPr>
        <p:txBody>
          <a:bodyPr/>
          <a:lstStyle/>
          <a:p>
            <a:r>
              <a:rPr lang="en-US" dirty="0"/>
              <a:t>GET STARTED in OpenSees with STKO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15B2AD9F-5DC3-4F63-9603-8A1321F4D496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Welcome to: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3EFBEB-6123-41DE-B54B-B2BD97A99F30}"/>
              </a:ext>
            </a:extLst>
          </p:cNvPr>
          <p:cNvSpPr txBox="1"/>
          <p:nvPr/>
        </p:nvSpPr>
        <p:spPr>
          <a:xfrm>
            <a:off x="137549" y="4334353"/>
            <a:ext cx="31126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Support materials uploaded 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here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within 24h</a:t>
            </a:r>
            <a:endParaRPr lang="en-US" sz="11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831D080-6302-42A2-8557-D98D7523F0EF}"/>
              </a:ext>
            </a:extLst>
          </p:cNvPr>
          <p:cNvSpPr/>
          <p:nvPr/>
        </p:nvSpPr>
        <p:spPr>
          <a:xfrm>
            <a:off x="214668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>
                <a:latin typeface="Open Sans" panose="020B0606030504020204" pitchFamily="34" charset="0"/>
              </a:rPr>
              <a:t>30</a:t>
            </a:r>
          </a:p>
          <a:p>
            <a:pPr algn="ctr"/>
            <a:r>
              <a:rPr lang="it-IT" sz="1600" b="1" dirty="0">
                <a:latin typeface="Open Sans" panose="020B0606030504020204" pitchFamily="34" charset="0"/>
              </a:rPr>
              <a:t>min</a:t>
            </a:r>
            <a:endParaRPr lang="en-GB" sz="1600" b="1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2038E18C-B5C4-4613-83B2-70325195C1DA}"/>
              </a:ext>
            </a:extLst>
          </p:cNvPr>
          <p:cNvSpPr/>
          <p:nvPr/>
        </p:nvSpPr>
        <p:spPr>
          <a:xfrm>
            <a:off x="1225710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latin typeface="Open Sans" panose="020B0606030504020204" pitchFamily="34" charset="0"/>
              </a:rPr>
              <a:t>??</a:t>
            </a:r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29" name="Triangolo isoscele 28">
            <a:extLst>
              <a:ext uri="{FF2B5EF4-FFF2-40B4-BE49-F238E27FC236}">
                <a16:creationId xmlns:a16="http://schemas.microsoft.com/office/drawing/2014/main" id="{93DE2BAB-5A11-44A0-A729-DF8C31610CB0}"/>
              </a:ext>
            </a:extLst>
          </p:cNvPr>
          <p:cNvSpPr/>
          <p:nvPr/>
        </p:nvSpPr>
        <p:spPr>
          <a:xfrm>
            <a:off x="963022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E64404CA-6CA8-4CEE-B5C2-B563517E97C0}"/>
              </a:ext>
            </a:extLst>
          </p:cNvPr>
          <p:cNvSpPr/>
          <p:nvPr/>
        </p:nvSpPr>
        <p:spPr>
          <a:xfrm rot="10800000" flipV="1">
            <a:off x="2368166" y="2832165"/>
            <a:ext cx="520694" cy="628728"/>
          </a:xfrm>
          <a:prstGeom prst="triangle">
            <a:avLst/>
          </a:prstGeom>
          <a:solidFill>
            <a:srgbClr val="00B0F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BB1618C2-4CE3-4F08-A122-A1576D2BCDB6}"/>
              </a:ext>
            </a:extLst>
          </p:cNvPr>
          <p:cNvSpPr/>
          <p:nvPr/>
        </p:nvSpPr>
        <p:spPr>
          <a:xfrm flipV="1">
            <a:off x="1976406" y="2832164"/>
            <a:ext cx="652108" cy="628729"/>
          </a:xfrm>
          <a:prstGeom prst="rect">
            <a:avLst/>
          </a:prstGeom>
          <a:solidFill>
            <a:srgbClr val="00B0F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277909E9-F8A4-49CD-B999-3C008C4DA5AB}"/>
              </a:ext>
            </a:extLst>
          </p:cNvPr>
          <p:cNvSpPr/>
          <p:nvPr/>
        </p:nvSpPr>
        <p:spPr>
          <a:xfrm flipV="1">
            <a:off x="2987448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33" name="Triangolo isoscele 32">
            <a:extLst>
              <a:ext uri="{FF2B5EF4-FFF2-40B4-BE49-F238E27FC236}">
                <a16:creationId xmlns:a16="http://schemas.microsoft.com/office/drawing/2014/main" id="{C130CFD9-C0B1-4428-9ACA-437E2B8B4D6E}"/>
              </a:ext>
            </a:extLst>
          </p:cNvPr>
          <p:cNvSpPr/>
          <p:nvPr/>
        </p:nvSpPr>
        <p:spPr>
          <a:xfrm flipV="1">
            <a:off x="2729523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grpSp>
        <p:nvGrpSpPr>
          <p:cNvPr id="19" name="Google Shape;371;p40">
            <a:extLst>
              <a:ext uri="{FF2B5EF4-FFF2-40B4-BE49-F238E27FC236}">
                <a16:creationId xmlns:a16="http://schemas.microsoft.com/office/drawing/2014/main" id="{AB1FB888-6F6E-4893-858F-278ED2347B52}"/>
              </a:ext>
            </a:extLst>
          </p:cNvPr>
          <p:cNvGrpSpPr/>
          <p:nvPr/>
        </p:nvGrpSpPr>
        <p:grpSpPr>
          <a:xfrm>
            <a:off x="2186485" y="2948263"/>
            <a:ext cx="321571" cy="399999"/>
            <a:chOff x="596350" y="929175"/>
            <a:chExt cx="407950" cy="497475"/>
          </a:xfrm>
        </p:grpSpPr>
        <p:sp>
          <p:nvSpPr>
            <p:cNvPr id="20" name="Google Shape;372;p40">
              <a:extLst>
                <a:ext uri="{FF2B5EF4-FFF2-40B4-BE49-F238E27FC236}">
                  <a16:creationId xmlns:a16="http://schemas.microsoft.com/office/drawing/2014/main" id="{6DEA7E16-479D-43BE-9585-FCE77AB19903}"/>
                </a:ext>
              </a:extLst>
            </p:cNvPr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Google Shape;373;p40">
              <a:extLst>
                <a:ext uri="{FF2B5EF4-FFF2-40B4-BE49-F238E27FC236}">
                  <a16:creationId xmlns:a16="http://schemas.microsoft.com/office/drawing/2014/main" id="{EEB9E200-C10D-4C6A-B7F4-CB8ADA8F482D}"/>
                </a:ext>
              </a:extLst>
            </p:cNvPr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Google Shape;374;p40">
              <a:extLst>
                <a:ext uri="{FF2B5EF4-FFF2-40B4-BE49-F238E27FC236}">
                  <a16:creationId xmlns:a16="http://schemas.microsoft.com/office/drawing/2014/main" id="{496361D6-AE77-4AB8-96D7-7FA45A0A8DFC}"/>
                </a:ext>
              </a:extLst>
            </p:cNvPr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Google Shape;375;p40">
              <a:extLst>
                <a:ext uri="{FF2B5EF4-FFF2-40B4-BE49-F238E27FC236}">
                  <a16:creationId xmlns:a16="http://schemas.microsoft.com/office/drawing/2014/main" id="{F645E16D-C435-459D-B5D1-B77471298503}"/>
                </a:ext>
              </a:extLst>
            </p:cNvPr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Google Shape;376;p40">
              <a:extLst>
                <a:ext uri="{FF2B5EF4-FFF2-40B4-BE49-F238E27FC236}">
                  <a16:creationId xmlns:a16="http://schemas.microsoft.com/office/drawing/2014/main" id="{7E156DB8-3C3A-4E6F-9A17-60986A9563BD}"/>
                </a:ext>
              </a:extLst>
            </p:cNvPr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Google Shape;377;p40">
              <a:extLst>
                <a:ext uri="{FF2B5EF4-FFF2-40B4-BE49-F238E27FC236}">
                  <a16:creationId xmlns:a16="http://schemas.microsoft.com/office/drawing/2014/main" id="{7A132601-8FCD-44E0-AA57-138CC0A0F47C}"/>
                </a:ext>
              </a:extLst>
            </p:cNvPr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Google Shape;378;p40">
              <a:extLst>
                <a:ext uri="{FF2B5EF4-FFF2-40B4-BE49-F238E27FC236}">
                  <a16:creationId xmlns:a16="http://schemas.microsoft.com/office/drawing/2014/main" id="{A087B05C-FB2B-4F3C-9ECC-5E847C26D944}"/>
                </a:ext>
              </a:extLst>
            </p:cNvPr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7" name="Google Shape;386;p40">
            <a:hlinkClick r:id="rId4"/>
            <a:extLst>
              <a:ext uri="{FF2B5EF4-FFF2-40B4-BE49-F238E27FC236}">
                <a16:creationId xmlns:a16="http://schemas.microsoft.com/office/drawing/2014/main" id="{9566E8EB-C1CC-4D5F-840D-EB6B9E2B47CB}"/>
              </a:ext>
            </a:extLst>
          </p:cNvPr>
          <p:cNvSpPr/>
          <p:nvPr/>
        </p:nvSpPr>
        <p:spPr>
          <a:xfrm>
            <a:off x="3076444" y="2948263"/>
            <a:ext cx="433242" cy="399999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9050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rrow: Curved Up 1">
            <a:extLst>
              <a:ext uri="{FF2B5EF4-FFF2-40B4-BE49-F238E27FC236}">
                <a16:creationId xmlns:a16="http://schemas.microsoft.com/office/drawing/2014/main" id="{847D0A45-E47D-4A48-9CF9-273D6902A5AB}"/>
              </a:ext>
            </a:extLst>
          </p:cNvPr>
          <p:cNvSpPr/>
          <p:nvPr/>
        </p:nvSpPr>
        <p:spPr>
          <a:xfrm>
            <a:off x="540722" y="3590772"/>
            <a:ext cx="956779" cy="358613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6" name="Picture 5" descr="Shape, icon&#10;&#10;Description automatically generated">
            <a:extLst>
              <a:ext uri="{FF2B5EF4-FFF2-40B4-BE49-F238E27FC236}">
                <a16:creationId xmlns:a16="http://schemas.microsoft.com/office/drawing/2014/main" id="{8CD9A8F8-3AD7-4D5B-BE07-B514FEA43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15" y="3751108"/>
            <a:ext cx="358613" cy="358613"/>
          </a:xfrm>
          <a:prstGeom prst="rect">
            <a:avLst/>
          </a:prstGeom>
        </p:spPr>
      </p:pic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4DD5918C-ADA4-4EDD-9B75-9E24A87B96A6}"/>
              </a:ext>
            </a:extLst>
          </p:cNvPr>
          <p:cNvSpPr/>
          <p:nvPr/>
        </p:nvSpPr>
        <p:spPr>
          <a:xfrm flipV="1">
            <a:off x="2293438" y="2376714"/>
            <a:ext cx="956779" cy="338096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D2E884C-4FB2-4389-A912-90D650CA7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483" y="2130444"/>
            <a:ext cx="480965" cy="4809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6ED283F-EF6A-4E47-9D20-AA5C43F7320B}"/>
              </a:ext>
            </a:extLst>
          </p:cNvPr>
          <p:cNvSpPr/>
          <p:nvPr/>
        </p:nvSpPr>
        <p:spPr>
          <a:xfrm>
            <a:off x="3521222" y="2890402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5B4F2D-13E1-4E3E-97BE-7C7F7AC1BA4A}"/>
              </a:ext>
            </a:extLst>
          </p:cNvPr>
          <p:cNvSpPr txBox="1"/>
          <p:nvPr/>
        </p:nvSpPr>
        <p:spPr>
          <a:xfrm>
            <a:off x="7411334" y="561931"/>
            <a:ext cx="17326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Image courtesy of ESO</a:t>
            </a:r>
          </a:p>
        </p:txBody>
      </p:sp>
      <p:sp>
        <p:nvSpPr>
          <p:cNvPr id="35" name="Oval 3">
            <a:extLst>
              <a:ext uri="{FF2B5EF4-FFF2-40B4-BE49-F238E27FC236}">
                <a16:creationId xmlns:a16="http://schemas.microsoft.com/office/drawing/2014/main" id="{7F35BC8C-6F81-4A6D-9D6A-2B3C5098C943}"/>
              </a:ext>
            </a:extLst>
          </p:cNvPr>
          <p:cNvSpPr/>
          <p:nvPr/>
        </p:nvSpPr>
        <p:spPr>
          <a:xfrm>
            <a:off x="2215978" y="4295623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7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C30A35-D8DE-4D2A-A172-4F4A36D042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loading conditions</a:t>
            </a:r>
          </a:p>
        </p:txBody>
      </p:sp>
      <p:sp>
        <p:nvSpPr>
          <p:cNvPr id="3" name="Rettangolo 9">
            <a:extLst>
              <a:ext uri="{FF2B5EF4-FFF2-40B4-BE49-F238E27FC236}">
                <a16:creationId xmlns:a16="http://schemas.microsoft.com/office/drawing/2014/main" id="{596971CA-7337-4E38-B360-D34FE1D23032}"/>
              </a:ext>
            </a:extLst>
          </p:cNvPr>
          <p:cNvSpPr/>
          <p:nvPr/>
        </p:nvSpPr>
        <p:spPr>
          <a:xfrm>
            <a:off x="7334250" y="4165591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load.Pattern</a:t>
            </a:r>
            <a:endParaRPr lang="en-US" sz="1600" b="1" dirty="0">
              <a:latin typeface="Open Sans" panose="020B0606030504020204" pitchFamily="34" charset="0"/>
            </a:endParaRPr>
          </a:p>
        </p:txBody>
      </p:sp>
      <p:sp>
        <p:nvSpPr>
          <p:cNvPr id="4" name="Triangolo isoscele 12">
            <a:extLst>
              <a:ext uri="{FF2B5EF4-FFF2-40B4-BE49-F238E27FC236}">
                <a16:creationId xmlns:a16="http://schemas.microsoft.com/office/drawing/2014/main" id="{3D5ED27A-68BF-48CA-9428-370CCF12A34E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" name="CasellaDiTesto 5">
            <a:extLst>
              <a:ext uri="{FF2B5EF4-FFF2-40B4-BE49-F238E27FC236}">
                <a16:creationId xmlns:a16="http://schemas.microsoft.com/office/drawing/2014/main" id="{B5F88838-6AC0-4F05-B986-44E20C40035C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20B6D0-E269-41DC-A4D4-0BC19546FA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653" y="934744"/>
            <a:ext cx="5366844" cy="36828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06B39D-A1C9-4C89-AD25-1EF1EB636463}"/>
              </a:ext>
            </a:extLst>
          </p:cNvPr>
          <p:cNvSpPr txBox="1"/>
          <p:nvPr/>
        </p:nvSpPr>
        <p:spPr>
          <a:xfrm>
            <a:off x="3414165" y="131013"/>
            <a:ext cx="54892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/>
            <a:r>
              <a:rPr lang="it-IT" sz="1200" dirty="0">
                <a:latin typeface="+mj-lt"/>
              </a:rPr>
              <a:t>The </a:t>
            </a:r>
            <a:r>
              <a:rPr lang="it-IT" sz="1200" b="1" dirty="0" err="1">
                <a:latin typeface="+mj-lt"/>
              </a:rPr>
              <a:t>load.Pattern</a:t>
            </a:r>
            <a:r>
              <a:rPr lang="it-IT" sz="1200" b="1" dirty="0">
                <a:latin typeface="+mj-lt"/>
              </a:rPr>
              <a:t> </a:t>
            </a:r>
            <a:r>
              <a:rPr lang="it-IT" sz="1200" dirty="0">
                <a:latin typeface="+mj-lt"/>
              </a:rPr>
              <a:t>must </a:t>
            </a:r>
            <a:r>
              <a:rPr lang="it-IT" sz="1200" dirty="0" err="1">
                <a:latin typeface="+mj-lt"/>
              </a:rPr>
              <a:t>contain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all</a:t>
            </a:r>
            <a:r>
              <a:rPr lang="it-IT" sz="1200" dirty="0">
                <a:latin typeface="+mj-lt"/>
              </a:rPr>
              <a:t> loads </a:t>
            </a:r>
            <a:r>
              <a:rPr lang="it-IT" sz="1200" dirty="0" err="1">
                <a:latin typeface="+mj-lt"/>
              </a:rPr>
              <a:t>you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wish</a:t>
            </a:r>
            <a:r>
              <a:rPr lang="it-IT" sz="1200" dirty="0">
                <a:latin typeface="+mj-lt"/>
              </a:rPr>
              <a:t> to </a:t>
            </a:r>
            <a:r>
              <a:rPr lang="it-IT" sz="1200" dirty="0" err="1">
                <a:latin typeface="+mj-lt"/>
              </a:rPr>
              <a:t>apply</a:t>
            </a:r>
            <a:r>
              <a:rPr lang="it-IT" sz="1200" dirty="0">
                <a:latin typeface="+mj-lt"/>
              </a:rPr>
              <a:t> to the model, </a:t>
            </a:r>
            <a:r>
              <a:rPr lang="it-IT" sz="1200" dirty="0" err="1">
                <a:latin typeface="+mj-lt"/>
              </a:rPr>
              <a:t>including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prescribed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displacement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values</a:t>
            </a:r>
            <a:r>
              <a:rPr lang="it-IT" sz="1200" dirty="0">
                <a:latin typeface="+mj-lt"/>
              </a:rPr>
              <a:t>.</a:t>
            </a:r>
          </a:p>
          <a:p>
            <a:pPr marL="179388" indent="-179388"/>
            <a:r>
              <a:rPr lang="it-IT" sz="1200" dirty="0" err="1">
                <a:latin typeface="+mj-lt"/>
              </a:rPr>
              <a:t>You</a:t>
            </a:r>
            <a:r>
              <a:rPr lang="it-IT" sz="1200" dirty="0">
                <a:latin typeface="+mj-lt"/>
              </a:rPr>
              <a:t> can create </a:t>
            </a:r>
            <a:r>
              <a:rPr lang="it-IT" sz="1200" dirty="0" err="1">
                <a:latin typeface="+mj-lt"/>
              </a:rPr>
              <a:t>different</a:t>
            </a:r>
            <a:r>
              <a:rPr lang="it-IT" sz="1200" dirty="0">
                <a:latin typeface="+mj-lt"/>
              </a:rPr>
              <a:t> load patterns to </a:t>
            </a:r>
            <a:r>
              <a:rPr lang="it-IT" sz="1200" dirty="0" err="1">
                <a:latin typeface="+mj-lt"/>
              </a:rPr>
              <a:t>apply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different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factors</a:t>
            </a:r>
            <a:r>
              <a:rPr lang="it-IT" sz="1200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18385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51">
            <a:extLst>
              <a:ext uri="{FF2B5EF4-FFF2-40B4-BE49-F238E27FC236}">
                <a16:creationId xmlns:a16="http://schemas.microsoft.com/office/drawing/2014/main" id="{BA526A1D-5F63-467F-B71B-3C16F1E4E980}"/>
              </a:ext>
            </a:extLst>
          </p:cNvPr>
          <p:cNvSpPr/>
          <p:nvPr/>
        </p:nvSpPr>
        <p:spPr>
          <a:xfrm>
            <a:off x="5954561" y="949858"/>
            <a:ext cx="1705901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E449C7-1B47-466A-A6E5-AE59B506F78A}"/>
              </a:ext>
            </a:extLst>
          </p:cNvPr>
          <p:cNvSpPr txBox="1"/>
          <p:nvPr/>
        </p:nvSpPr>
        <p:spPr>
          <a:xfrm>
            <a:off x="2415145" y="4348979"/>
            <a:ext cx="263644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provide the solution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5FFC12-51A9-4DBF-8661-B261C523C119}"/>
              </a:ext>
            </a:extLst>
          </p:cNvPr>
          <p:cNvSpPr txBox="1"/>
          <p:nvPr/>
        </p:nvSpPr>
        <p:spPr>
          <a:xfrm>
            <a:off x="191695" y="1981971"/>
            <a:ext cx="2099076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numbers </a:t>
            </a:r>
          </a:p>
          <a:p>
            <a:r>
              <a:rPr lang="en-GB" dirty="0"/>
              <a:t>the </a:t>
            </a:r>
            <a:r>
              <a:rPr lang="en-GB" dirty="0" err="1"/>
              <a:t>dof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9D4156-880D-48AF-B6A0-29844F4577D3}"/>
              </a:ext>
            </a:extLst>
          </p:cNvPr>
          <p:cNvSpPr txBox="1"/>
          <p:nvPr/>
        </p:nvSpPr>
        <p:spPr>
          <a:xfrm>
            <a:off x="896257" y="3084257"/>
            <a:ext cx="2615664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determines the next time step for an analysis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3BBEA7-431B-4247-B766-EF1509B09A90}"/>
              </a:ext>
            </a:extLst>
          </p:cNvPr>
          <p:cNvSpPr txBox="1"/>
          <p:nvPr/>
        </p:nvSpPr>
        <p:spPr>
          <a:xfrm>
            <a:off x="1716515" y="3664618"/>
            <a:ext cx="2581566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iterates from the last time step to the current 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7F2BA2-493C-4533-BAB9-BF98D88DBA1C}"/>
              </a:ext>
            </a:extLst>
          </p:cNvPr>
          <p:cNvSpPr txBox="1"/>
          <p:nvPr/>
        </p:nvSpPr>
        <p:spPr>
          <a:xfrm>
            <a:off x="610632" y="2549370"/>
            <a:ext cx="266312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tests the convergence </a:t>
            </a:r>
          </a:p>
          <a:p>
            <a:r>
              <a:rPr lang="en-GB" dirty="0"/>
              <a:t>of the solution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C00788-E2CE-4D3F-B707-1258298CDBC5}"/>
              </a:ext>
            </a:extLst>
          </p:cNvPr>
          <p:cNvSpPr txBox="1"/>
          <p:nvPr/>
        </p:nvSpPr>
        <p:spPr>
          <a:xfrm>
            <a:off x="421168" y="930754"/>
            <a:ext cx="140954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handles the constraints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58E049-A21C-45A4-A4D3-072BDD18EE79}"/>
              </a:ext>
            </a:extLst>
          </p:cNvPr>
          <p:cNvSpPr txBox="1"/>
          <p:nvPr/>
        </p:nvSpPr>
        <p:spPr>
          <a:xfrm>
            <a:off x="5523601" y="599980"/>
            <a:ext cx="287546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defines the type of analysis</a:t>
            </a:r>
            <a:endParaRPr lang="en-US" dirty="0"/>
          </a:p>
        </p:txBody>
      </p:sp>
      <p:sp>
        <p:nvSpPr>
          <p:cNvPr id="12" name="Triangolo isoscele 50">
            <a:extLst>
              <a:ext uri="{FF2B5EF4-FFF2-40B4-BE49-F238E27FC236}">
                <a16:creationId xmlns:a16="http://schemas.microsoft.com/office/drawing/2014/main" id="{42782AFB-30B2-45D3-93FB-D723C6528415}"/>
              </a:ext>
            </a:extLst>
          </p:cNvPr>
          <p:cNvSpPr/>
          <p:nvPr/>
        </p:nvSpPr>
        <p:spPr>
          <a:xfrm rot="10800000">
            <a:off x="3835682" y="2602073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ttangolo 51">
            <a:extLst>
              <a:ext uri="{FF2B5EF4-FFF2-40B4-BE49-F238E27FC236}">
                <a16:creationId xmlns:a16="http://schemas.microsoft.com/office/drawing/2014/main" id="{9D6E9FF3-4765-4525-82F0-A7141C47F941}"/>
              </a:ext>
            </a:extLst>
          </p:cNvPr>
          <p:cNvSpPr/>
          <p:nvPr/>
        </p:nvSpPr>
        <p:spPr>
          <a:xfrm>
            <a:off x="3165198" y="2602073"/>
            <a:ext cx="862632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4" name="Triangolo isoscele 74">
            <a:extLst>
              <a:ext uri="{FF2B5EF4-FFF2-40B4-BE49-F238E27FC236}">
                <a16:creationId xmlns:a16="http://schemas.microsoft.com/office/drawing/2014/main" id="{201C637C-8417-4A7E-8085-D31FDD754BC7}"/>
              </a:ext>
            </a:extLst>
          </p:cNvPr>
          <p:cNvSpPr/>
          <p:nvPr/>
        </p:nvSpPr>
        <p:spPr>
          <a:xfrm>
            <a:off x="2970377" y="2602070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Elaborazione 13">
            <a:extLst>
              <a:ext uri="{FF2B5EF4-FFF2-40B4-BE49-F238E27FC236}">
                <a16:creationId xmlns:a16="http://schemas.microsoft.com/office/drawing/2014/main" id="{7000405F-A6BF-4198-8898-2BF4857AE39B}"/>
              </a:ext>
            </a:extLst>
          </p:cNvPr>
          <p:cNvSpPr/>
          <p:nvPr/>
        </p:nvSpPr>
        <p:spPr>
          <a:xfrm>
            <a:off x="3013607" y="2639337"/>
            <a:ext cx="1199144" cy="38354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CTest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6" name="Triangolo isoscele 50">
            <a:extLst>
              <a:ext uri="{FF2B5EF4-FFF2-40B4-BE49-F238E27FC236}">
                <a16:creationId xmlns:a16="http://schemas.microsoft.com/office/drawing/2014/main" id="{913B2631-FB65-49D0-9225-BDC340C0514F}"/>
              </a:ext>
            </a:extLst>
          </p:cNvPr>
          <p:cNvSpPr/>
          <p:nvPr/>
        </p:nvSpPr>
        <p:spPr>
          <a:xfrm rot="10800000">
            <a:off x="5113090" y="3131534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ttangolo 51">
            <a:extLst>
              <a:ext uri="{FF2B5EF4-FFF2-40B4-BE49-F238E27FC236}">
                <a16:creationId xmlns:a16="http://schemas.microsoft.com/office/drawing/2014/main" id="{2C546A53-073E-4B02-A75F-97D217A965C8}"/>
              </a:ext>
            </a:extLst>
          </p:cNvPr>
          <p:cNvSpPr/>
          <p:nvPr/>
        </p:nvSpPr>
        <p:spPr>
          <a:xfrm>
            <a:off x="3598053" y="3131534"/>
            <a:ext cx="1705901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8" name="Triangolo isoscele 74">
            <a:extLst>
              <a:ext uri="{FF2B5EF4-FFF2-40B4-BE49-F238E27FC236}">
                <a16:creationId xmlns:a16="http://schemas.microsoft.com/office/drawing/2014/main" id="{8973AD26-CD4C-4A91-8F57-7357B4462CD2}"/>
              </a:ext>
            </a:extLst>
          </p:cNvPr>
          <p:cNvSpPr/>
          <p:nvPr/>
        </p:nvSpPr>
        <p:spPr>
          <a:xfrm>
            <a:off x="3403233" y="3131531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Elaborazione 13">
            <a:extLst>
              <a:ext uri="{FF2B5EF4-FFF2-40B4-BE49-F238E27FC236}">
                <a16:creationId xmlns:a16="http://schemas.microsoft.com/office/drawing/2014/main" id="{FEDF185F-65DB-4857-9C23-84B2AC657F37}"/>
              </a:ext>
            </a:extLst>
          </p:cNvPr>
          <p:cNvSpPr/>
          <p:nvPr/>
        </p:nvSpPr>
        <p:spPr>
          <a:xfrm>
            <a:off x="3604113" y="3096164"/>
            <a:ext cx="1754205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SolnAlgorithm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0" name="Triangolo isoscele 50">
            <a:extLst>
              <a:ext uri="{FF2B5EF4-FFF2-40B4-BE49-F238E27FC236}">
                <a16:creationId xmlns:a16="http://schemas.microsoft.com/office/drawing/2014/main" id="{2B34840E-C394-43A8-8C0B-845AA2435F47}"/>
              </a:ext>
            </a:extLst>
          </p:cNvPr>
          <p:cNvSpPr/>
          <p:nvPr/>
        </p:nvSpPr>
        <p:spPr>
          <a:xfrm rot="10800000">
            <a:off x="5920687" y="3714924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ttangolo 51">
            <a:extLst>
              <a:ext uri="{FF2B5EF4-FFF2-40B4-BE49-F238E27FC236}">
                <a16:creationId xmlns:a16="http://schemas.microsoft.com/office/drawing/2014/main" id="{E6900565-66A4-4FA5-90C3-A759474873F5}"/>
              </a:ext>
            </a:extLst>
          </p:cNvPr>
          <p:cNvSpPr/>
          <p:nvPr/>
        </p:nvSpPr>
        <p:spPr>
          <a:xfrm>
            <a:off x="4405650" y="3714924"/>
            <a:ext cx="1705901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2" name="Triangolo isoscele 74">
            <a:extLst>
              <a:ext uri="{FF2B5EF4-FFF2-40B4-BE49-F238E27FC236}">
                <a16:creationId xmlns:a16="http://schemas.microsoft.com/office/drawing/2014/main" id="{D3B75832-638F-45F6-A209-FDE4B2078526}"/>
              </a:ext>
            </a:extLst>
          </p:cNvPr>
          <p:cNvSpPr/>
          <p:nvPr/>
        </p:nvSpPr>
        <p:spPr>
          <a:xfrm>
            <a:off x="4210830" y="3714921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Elaborazione 13">
            <a:extLst>
              <a:ext uri="{FF2B5EF4-FFF2-40B4-BE49-F238E27FC236}">
                <a16:creationId xmlns:a16="http://schemas.microsoft.com/office/drawing/2014/main" id="{7C35C7F4-3E2A-4F6A-A54A-6407452C2E5F}"/>
              </a:ext>
            </a:extLst>
          </p:cNvPr>
          <p:cNvSpPr/>
          <p:nvPr/>
        </p:nvSpPr>
        <p:spPr>
          <a:xfrm>
            <a:off x="4411710" y="3679554"/>
            <a:ext cx="1754205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Integrator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4" name="Triangolo isoscele 50">
            <a:extLst>
              <a:ext uri="{FF2B5EF4-FFF2-40B4-BE49-F238E27FC236}">
                <a16:creationId xmlns:a16="http://schemas.microsoft.com/office/drawing/2014/main" id="{6ADCCE0A-8396-4CB8-977E-7D2D167E4AC3}"/>
              </a:ext>
            </a:extLst>
          </p:cNvPr>
          <p:cNvSpPr/>
          <p:nvPr/>
        </p:nvSpPr>
        <p:spPr>
          <a:xfrm rot="10800000">
            <a:off x="6435307" y="4292002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ttangolo 51">
            <a:extLst>
              <a:ext uri="{FF2B5EF4-FFF2-40B4-BE49-F238E27FC236}">
                <a16:creationId xmlns:a16="http://schemas.microsoft.com/office/drawing/2014/main" id="{9C9A90C6-3543-4EC8-B196-B0F678EE55CC}"/>
              </a:ext>
            </a:extLst>
          </p:cNvPr>
          <p:cNvSpPr/>
          <p:nvPr/>
        </p:nvSpPr>
        <p:spPr>
          <a:xfrm>
            <a:off x="4920270" y="4292002"/>
            <a:ext cx="1705901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6" name="Triangolo isoscele 74">
            <a:extLst>
              <a:ext uri="{FF2B5EF4-FFF2-40B4-BE49-F238E27FC236}">
                <a16:creationId xmlns:a16="http://schemas.microsoft.com/office/drawing/2014/main" id="{60FADB72-1CE2-427C-AEB5-D96B2949E88C}"/>
              </a:ext>
            </a:extLst>
          </p:cNvPr>
          <p:cNvSpPr/>
          <p:nvPr/>
        </p:nvSpPr>
        <p:spPr>
          <a:xfrm>
            <a:off x="4725450" y="4291999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Elaborazione 13">
            <a:extLst>
              <a:ext uri="{FF2B5EF4-FFF2-40B4-BE49-F238E27FC236}">
                <a16:creationId xmlns:a16="http://schemas.microsoft.com/office/drawing/2014/main" id="{812CDAF7-5ABF-41F1-B400-C92BC4DC3F50}"/>
              </a:ext>
            </a:extLst>
          </p:cNvPr>
          <p:cNvSpPr/>
          <p:nvPr/>
        </p:nvSpPr>
        <p:spPr>
          <a:xfrm>
            <a:off x="4926330" y="4256632"/>
            <a:ext cx="1754205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Solver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8" name="Triangolo isoscele 50">
            <a:extLst>
              <a:ext uri="{FF2B5EF4-FFF2-40B4-BE49-F238E27FC236}">
                <a16:creationId xmlns:a16="http://schemas.microsoft.com/office/drawing/2014/main" id="{8F5BFC78-79F9-4DB8-91D6-8E8A7D07A467}"/>
              </a:ext>
            </a:extLst>
          </p:cNvPr>
          <p:cNvSpPr/>
          <p:nvPr/>
        </p:nvSpPr>
        <p:spPr>
          <a:xfrm rot="10800000">
            <a:off x="3430735" y="2053372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ttangolo 51">
            <a:extLst>
              <a:ext uri="{FF2B5EF4-FFF2-40B4-BE49-F238E27FC236}">
                <a16:creationId xmlns:a16="http://schemas.microsoft.com/office/drawing/2014/main" id="{89E10995-C185-40AB-BD3C-4E6A5E4E5945}"/>
              </a:ext>
            </a:extLst>
          </p:cNvPr>
          <p:cNvSpPr/>
          <p:nvPr/>
        </p:nvSpPr>
        <p:spPr>
          <a:xfrm>
            <a:off x="1915698" y="2053372"/>
            <a:ext cx="1705901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30" name="Triangolo isoscele 74">
            <a:extLst>
              <a:ext uri="{FF2B5EF4-FFF2-40B4-BE49-F238E27FC236}">
                <a16:creationId xmlns:a16="http://schemas.microsoft.com/office/drawing/2014/main" id="{1AE85231-F744-48E0-AADF-29C92D75668D}"/>
              </a:ext>
            </a:extLst>
          </p:cNvPr>
          <p:cNvSpPr/>
          <p:nvPr/>
        </p:nvSpPr>
        <p:spPr>
          <a:xfrm>
            <a:off x="1720878" y="2053369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Elaborazione 13">
            <a:extLst>
              <a:ext uri="{FF2B5EF4-FFF2-40B4-BE49-F238E27FC236}">
                <a16:creationId xmlns:a16="http://schemas.microsoft.com/office/drawing/2014/main" id="{F561A5E8-9BB7-4131-8C64-C0D2B1677249}"/>
              </a:ext>
            </a:extLst>
          </p:cNvPr>
          <p:cNvSpPr/>
          <p:nvPr/>
        </p:nvSpPr>
        <p:spPr>
          <a:xfrm>
            <a:off x="2092366" y="2094875"/>
            <a:ext cx="1356928" cy="3589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Numberer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2" name="Triangolo isoscele 50">
            <a:extLst>
              <a:ext uri="{FF2B5EF4-FFF2-40B4-BE49-F238E27FC236}">
                <a16:creationId xmlns:a16="http://schemas.microsoft.com/office/drawing/2014/main" id="{4067070E-65B2-4E8E-B7B3-DCA21F068C01}"/>
              </a:ext>
            </a:extLst>
          </p:cNvPr>
          <p:cNvSpPr/>
          <p:nvPr/>
        </p:nvSpPr>
        <p:spPr>
          <a:xfrm rot="10800000">
            <a:off x="2423145" y="1504953"/>
            <a:ext cx="390047" cy="477911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ttangolo 51">
            <a:extLst>
              <a:ext uri="{FF2B5EF4-FFF2-40B4-BE49-F238E27FC236}">
                <a16:creationId xmlns:a16="http://schemas.microsoft.com/office/drawing/2014/main" id="{165385C9-C3DA-469A-B6CE-208C4353D576}"/>
              </a:ext>
            </a:extLst>
          </p:cNvPr>
          <p:cNvSpPr/>
          <p:nvPr/>
        </p:nvSpPr>
        <p:spPr>
          <a:xfrm>
            <a:off x="908108" y="1504953"/>
            <a:ext cx="1705901" cy="477912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34" name="Triangolo isoscele 74">
            <a:extLst>
              <a:ext uri="{FF2B5EF4-FFF2-40B4-BE49-F238E27FC236}">
                <a16:creationId xmlns:a16="http://schemas.microsoft.com/office/drawing/2014/main" id="{7BA485EC-94E4-479B-8E75-C0F37AEC1342}"/>
              </a:ext>
            </a:extLst>
          </p:cNvPr>
          <p:cNvSpPr/>
          <p:nvPr/>
        </p:nvSpPr>
        <p:spPr>
          <a:xfrm>
            <a:off x="713288" y="1504950"/>
            <a:ext cx="390047" cy="477911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Elaborazione 13">
            <a:extLst>
              <a:ext uri="{FF2B5EF4-FFF2-40B4-BE49-F238E27FC236}">
                <a16:creationId xmlns:a16="http://schemas.microsoft.com/office/drawing/2014/main" id="{7C44202B-15C1-40FE-B654-C7E854ADD547}"/>
              </a:ext>
            </a:extLst>
          </p:cNvPr>
          <p:cNvSpPr/>
          <p:nvPr/>
        </p:nvSpPr>
        <p:spPr>
          <a:xfrm>
            <a:off x="924087" y="1468787"/>
            <a:ext cx="1678306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CHandler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BDC3568-0B4B-4013-B383-62106BE3BFEC}"/>
              </a:ext>
            </a:extLst>
          </p:cNvPr>
          <p:cNvCxnSpPr>
            <a:cxnSpLocks/>
            <a:stCxn id="34" idx="0"/>
            <a:endCxn id="32" idx="2"/>
          </p:cNvCxnSpPr>
          <p:nvPr/>
        </p:nvCxnSpPr>
        <p:spPr>
          <a:xfrm>
            <a:off x="908312" y="1504950"/>
            <a:ext cx="1904880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0E36DB3-CEA6-4233-88C2-3BA16633031C}"/>
              </a:ext>
            </a:extLst>
          </p:cNvPr>
          <p:cNvCxnSpPr>
            <a:cxnSpLocks/>
            <a:endCxn id="28" idx="2"/>
          </p:cNvCxnSpPr>
          <p:nvPr/>
        </p:nvCxnSpPr>
        <p:spPr>
          <a:xfrm>
            <a:off x="1898912" y="2053369"/>
            <a:ext cx="1921870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A31CA25-02D1-4205-88C1-EAC0DB6A0611}"/>
              </a:ext>
            </a:extLst>
          </p:cNvPr>
          <p:cNvCxnSpPr>
            <a:cxnSpLocks/>
          </p:cNvCxnSpPr>
          <p:nvPr/>
        </p:nvCxnSpPr>
        <p:spPr>
          <a:xfrm>
            <a:off x="3165691" y="2590856"/>
            <a:ext cx="104513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0921E0B-13B3-4E30-ACB7-D12119128234}"/>
              </a:ext>
            </a:extLst>
          </p:cNvPr>
          <p:cNvCxnSpPr>
            <a:cxnSpLocks/>
            <a:endCxn id="16" idx="2"/>
          </p:cNvCxnSpPr>
          <p:nvPr/>
        </p:nvCxnSpPr>
        <p:spPr>
          <a:xfrm flipV="1">
            <a:off x="3598053" y="3131534"/>
            <a:ext cx="1905084" cy="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9BA75ED-E69C-4FFA-AF42-B4B7EE5F7B07}"/>
              </a:ext>
            </a:extLst>
          </p:cNvPr>
          <p:cNvCxnSpPr>
            <a:cxnSpLocks/>
            <a:endCxn id="20" idx="2"/>
          </p:cNvCxnSpPr>
          <p:nvPr/>
        </p:nvCxnSpPr>
        <p:spPr>
          <a:xfrm>
            <a:off x="4416474" y="3714921"/>
            <a:ext cx="1894260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B30D762-E765-4E1F-9489-C26CC49947BE}"/>
              </a:ext>
            </a:extLst>
          </p:cNvPr>
          <p:cNvCxnSpPr>
            <a:cxnSpLocks/>
            <a:endCxn id="24" idx="2"/>
          </p:cNvCxnSpPr>
          <p:nvPr/>
        </p:nvCxnSpPr>
        <p:spPr>
          <a:xfrm>
            <a:off x="4920270" y="4291999"/>
            <a:ext cx="1905084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A9C7E54-21B7-441D-8819-BBB2343D09C6}"/>
              </a:ext>
            </a:extLst>
          </p:cNvPr>
          <p:cNvCxnSpPr>
            <a:cxnSpLocks/>
            <a:stCxn id="16" idx="0"/>
          </p:cNvCxnSpPr>
          <p:nvPr/>
        </p:nvCxnSpPr>
        <p:spPr>
          <a:xfrm flipV="1">
            <a:off x="5308113" y="1664584"/>
            <a:ext cx="802468" cy="19379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959F8B8-212F-4BCD-B8D4-3C82038896F8}"/>
              </a:ext>
            </a:extLst>
          </p:cNvPr>
          <p:cNvCxnSpPr>
            <a:cxnSpLocks/>
          </p:cNvCxnSpPr>
          <p:nvPr/>
        </p:nvCxnSpPr>
        <p:spPr>
          <a:xfrm flipV="1">
            <a:off x="4018301" y="1671097"/>
            <a:ext cx="580529" cy="140195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E88D70F-EE11-455C-9E12-50CA70CF5799}"/>
              </a:ext>
            </a:extLst>
          </p:cNvPr>
          <p:cNvCxnSpPr>
            <a:cxnSpLocks/>
          </p:cNvCxnSpPr>
          <p:nvPr/>
        </p:nvCxnSpPr>
        <p:spPr>
          <a:xfrm flipV="1">
            <a:off x="6108646" y="1664439"/>
            <a:ext cx="1046798" cy="25279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0A2C957-0144-4978-B461-3BBCB5A060FF}"/>
              </a:ext>
            </a:extLst>
          </p:cNvPr>
          <p:cNvCxnSpPr>
            <a:cxnSpLocks/>
          </p:cNvCxnSpPr>
          <p:nvPr/>
        </p:nvCxnSpPr>
        <p:spPr>
          <a:xfrm flipV="1">
            <a:off x="6641783" y="1664439"/>
            <a:ext cx="1280142" cy="30914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5E51D6E-CB86-469C-AD75-6EC6D9B173F6}"/>
              </a:ext>
            </a:extLst>
          </p:cNvPr>
          <p:cNvCxnSpPr>
            <a:cxnSpLocks/>
          </p:cNvCxnSpPr>
          <p:nvPr/>
        </p:nvCxnSpPr>
        <p:spPr>
          <a:xfrm flipV="1">
            <a:off x="3629490" y="1190252"/>
            <a:ext cx="551286" cy="133133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0E26D73-27B2-4BAF-92E1-943141153B75}"/>
              </a:ext>
            </a:extLst>
          </p:cNvPr>
          <p:cNvCxnSpPr>
            <a:cxnSpLocks/>
          </p:cNvCxnSpPr>
          <p:nvPr/>
        </p:nvCxnSpPr>
        <p:spPr>
          <a:xfrm>
            <a:off x="3971925" y="1671097"/>
            <a:ext cx="395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DDF3B0A-8310-4BBA-B502-B294E1C97AD4}"/>
              </a:ext>
            </a:extLst>
          </p:cNvPr>
          <p:cNvCxnSpPr>
            <a:cxnSpLocks/>
          </p:cNvCxnSpPr>
          <p:nvPr/>
        </p:nvCxnSpPr>
        <p:spPr>
          <a:xfrm flipV="1">
            <a:off x="2619709" y="1368082"/>
            <a:ext cx="254627" cy="6149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200FE51-CED2-47D6-AD99-1CE7CFD0E3A3}"/>
              </a:ext>
            </a:extLst>
          </p:cNvPr>
          <p:cNvCxnSpPr>
            <a:cxnSpLocks/>
          </p:cNvCxnSpPr>
          <p:nvPr/>
        </p:nvCxnSpPr>
        <p:spPr>
          <a:xfrm>
            <a:off x="2870740" y="1368082"/>
            <a:ext cx="123026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A6F338A-C3D4-42F1-BE84-9D5E10A47078}"/>
              </a:ext>
            </a:extLst>
          </p:cNvPr>
          <p:cNvGrpSpPr/>
          <p:nvPr/>
        </p:nvGrpSpPr>
        <p:grpSpPr>
          <a:xfrm>
            <a:off x="3436546" y="598513"/>
            <a:ext cx="1627599" cy="609241"/>
            <a:chOff x="3149189" y="504827"/>
            <a:chExt cx="2255891" cy="844422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DF01EC74-41E6-4EBC-BA53-04653A426D21}"/>
                </a:ext>
              </a:extLst>
            </p:cNvPr>
            <p:cNvGrpSpPr/>
            <p:nvPr/>
          </p:nvGrpSpPr>
          <p:grpSpPr>
            <a:xfrm>
              <a:off x="3154344" y="504827"/>
              <a:ext cx="2250736" cy="844422"/>
              <a:chOff x="2737980" y="2101273"/>
              <a:chExt cx="2250736" cy="844422"/>
            </a:xfrm>
          </p:grpSpPr>
          <p:sp>
            <p:nvSpPr>
              <p:cNvPr id="54" name="Triangolo isoscele 50">
                <a:extLst>
                  <a:ext uri="{FF2B5EF4-FFF2-40B4-BE49-F238E27FC236}">
                    <a16:creationId xmlns:a16="http://schemas.microsoft.com/office/drawing/2014/main" id="{61DC5B61-199A-4A58-AEBD-ADEC3F023B0B}"/>
                  </a:ext>
                </a:extLst>
              </p:cNvPr>
              <p:cNvSpPr/>
              <p:nvPr/>
            </p:nvSpPr>
            <p:spPr>
              <a:xfrm rot="10800000">
                <a:off x="4289396" y="2101278"/>
                <a:ext cx="699320" cy="844415"/>
              </a:xfrm>
              <a:prstGeom prst="triangle">
                <a:avLst/>
              </a:prstGeom>
              <a:solidFill>
                <a:srgbClr val="FF9900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ttangolo 51">
                <a:extLst>
                  <a:ext uri="{FF2B5EF4-FFF2-40B4-BE49-F238E27FC236}">
                    <a16:creationId xmlns:a16="http://schemas.microsoft.com/office/drawing/2014/main" id="{6B80BC45-C78C-4462-A802-E645D2C331CF}"/>
                  </a:ext>
                </a:extLst>
              </p:cNvPr>
              <p:cNvSpPr/>
              <p:nvPr/>
            </p:nvSpPr>
            <p:spPr>
              <a:xfrm>
                <a:off x="3087277" y="2101278"/>
                <a:ext cx="1546624" cy="844417"/>
              </a:xfrm>
              <a:prstGeom prst="rect">
                <a:avLst/>
              </a:prstGeom>
              <a:solidFill>
                <a:srgbClr val="FF9900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56" name="Triangolo isoscele 74">
                <a:extLst>
                  <a:ext uri="{FF2B5EF4-FFF2-40B4-BE49-F238E27FC236}">
                    <a16:creationId xmlns:a16="http://schemas.microsoft.com/office/drawing/2014/main" id="{0293DF70-0118-4241-8A97-DAB91E979FA6}"/>
                  </a:ext>
                </a:extLst>
              </p:cNvPr>
              <p:cNvSpPr/>
              <p:nvPr/>
            </p:nvSpPr>
            <p:spPr>
              <a:xfrm>
                <a:off x="2737980" y="2101273"/>
                <a:ext cx="699320" cy="844415"/>
              </a:xfrm>
              <a:prstGeom prst="triangle">
                <a:avLst/>
              </a:prstGeom>
              <a:solidFill>
                <a:srgbClr val="FF9900">
                  <a:alpha val="6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FDD1797-A534-4589-BC54-0039230378DC}"/>
                </a:ext>
              </a:extLst>
            </p:cNvPr>
            <p:cNvCxnSpPr>
              <a:cxnSpLocks/>
              <a:stCxn id="56" idx="0"/>
              <a:endCxn id="54" idx="2"/>
            </p:cNvCxnSpPr>
            <p:nvPr/>
          </p:nvCxnSpPr>
          <p:spPr>
            <a:xfrm>
              <a:off x="3504004" y="504827"/>
              <a:ext cx="1901076" cy="5"/>
            </a:xfrm>
            <a:prstGeom prst="line">
              <a:avLst/>
            </a:prstGeom>
            <a:ln w="381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95E8A439-44B7-4D0A-94B1-8C94358916FA}"/>
                </a:ext>
              </a:extLst>
            </p:cNvPr>
            <p:cNvCxnSpPr>
              <a:cxnSpLocks/>
            </p:cNvCxnSpPr>
            <p:nvPr/>
          </p:nvCxnSpPr>
          <p:spPr>
            <a:xfrm>
              <a:off x="3149189" y="1338246"/>
              <a:ext cx="1901076" cy="5"/>
            </a:xfrm>
            <a:prstGeom prst="line">
              <a:avLst/>
            </a:prstGeom>
            <a:ln w="381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Elaborazione 5">
            <a:extLst>
              <a:ext uri="{FF2B5EF4-FFF2-40B4-BE49-F238E27FC236}">
                <a16:creationId xmlns:a16="http://schemas.microsoft.com/office/drawing/2014/main" id="{28A99128-585F-442D-A0EE-9D821F9B9E58}"/>
              </a:ext>
            </a:extLst>
          </p:cNvPr>
          <p:cNvSpPr/>
          <p:nvPr/>
        </p:nvSpPr>
        <p:spPr>
          <a:xfrm>
            <a:off x="3461028" y="599717"/>
            <a:ext cx="1589319" cy="585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Analysis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E949F2E-F221-4961-AEC6-05E926189D46}"/>
              </a:ext>
            </a:extLst>
          </p:cNvPr>
          <p:cNvCxnSpPr>
            <a:cxnSpLocks/>
          </p:cNvCxnSpPr>
          <p:nvPr/>
        </p:nvCxnSpPr>
        <p:spPr>
          <a:xfrm flipV="1">
            <a:off x="5651231" y="952436"/>
            <a:ext cx="295694" cy="7140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riangolo isoscele 50">
            <a:extLst>
              <a:ext uri="{FF2B5EF4-FFF2-40B4-BE49-F238E27FC236}">
                <a16:creationId xmlns:a16="http://schemas.microsoft.com/office/drawing/2014/main" id="{EF0F3BB2-072C-47E7-BA4A-76FB2C21108A}"/>
              </a:ext>
            </a:extLst>
          </p:cNvPr>
          <p:cNvSpPr/>
          <p:nvPr/>
        </p:nvSpPr>
        <p:spPr>
          <a:xfrm rot="10800000">
            <a:off x="7468469" y="953605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riangolo isoscele 74">
            <a:extLst>
              <a:ext uri="{FF2B5EF4-FFF2-40B4-BE49-F238E27FC236}">
                <a16:creationId xmlns:a16="http://schemas.microsoft.com/office/drawing/2014/main" id="{6D50E514-C35A-46BF-9C65-9A62D5BF7334}"/>
              </a:ext>
            </a:extLst>
          </p:cNvPr>
          <p:cNvSpPr/>
          <p:nvPr/>
        </p:nvSpPr>
        <p:spPr>
          <a:xfrm>
            <a:off x="5758612" y="957977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Elaborazione 13">
            <a:extLst>
              <a:ext uri="{FF2B5EF4-FFF2-40B4-BE49-F238E27FC236}">
                <a16:creationId xmlns:a16="http://schemas.microsoft.com/office/drawing/2014/main" id="{69984E04-968B-43FE-BECD-EF2018C7A721}"/>
              </a:ext>
            </a:extLst>
          </p:cNvPr>
          <p:cNvSpPr/>
          <p:nvPr/>
        </p:nvSpPr>
        <p:spPr>
          <a:xfrm>
            <a:off x="5847888" y="922610"/>
            <a:ext cx="1865810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AnalysisModel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1E54FD6-B73C-4D1E-91CD-497BE4055BCE}"/>
              </a:ext>
            </a:extLst>
          </p:cNvPr>
          <p:cNvCxnSpPr>
            <a:cxnSpLocks/>
          </p:cNvCxnSpPr>
          <p:nvPr/>
        </p:nvCxnSpPr>
        <p:spPr>
          <a:xfrm flipV="1">
            <a:off x="5755155" y="1429613"/>
            <a:ext cx="1905084" cy="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egnaposto testo 5">
            <a:extLst>
              <a:ext uri="{FF2B5EF4-FFF2-40B4-BE49-F238E27FC236}">
                <a16:creationId xmlns:a16="http://schemas.microsoft.com/office/drawing/2014/main" id="{F44DC845-ED6E-4E4E-8495-6344287D29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3638859" cy="262691"/>
          </a:xfrm>
        </p:spPr>
        <p:txBody>
          <a:bodyPr/>
          <a:lstStyle/>
          <a:p>
            <a:r>
              <a:rPr lang="it-IT" dirty="0"/>
              <a:t>LOGIC AND ABSTRACTIONS</a:t>
            </a:r>
            <a:endParaRPr lang="en-GB" b="0" i="1" dirty="0"/>
          </a:p>
        </p:txBody>
      </p:sp>
      <p:sp>
        <p:nvSpPr>
          <p:cNvPr id="64" name="Rettangolo 9">
            <a:extLst>
              <a:ext uri="{FF2B5EF4-FFF2-40B4-BE49-F238E27FC236}">
                <a16:creationId xmlns:a16="http://schemas.microsoft.com/office/drawing/2014/main" id="{C9964051-D937-41DB-8F0D-FB194F108BE7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65" name="Triangolo isoscele 12">
            <a:extLst>
              <a:ext uri="{FF2B5EF4-FFF2-40B4-BE49-F238E27FC236}">
                <a16:creationId xmlns:a16="http://schemas.microsoft.com/office/drawing/2014/main" id="{EE8E53F7-A5C2-43DC-96C4-41DFD47A8099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6" name="Rettangolo 15">
            <a:extLst>
              <a:ext uri="{FF2B5EF4-FFF2-40B4-BE49-F238E27FC236}">
                <a16:creationId xmlns:a16="http://schemas.microsoft.com/office/drawing/2014/main" id="{01D94318-5D71-4009-8EBE-AEC4150C7824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AnalysisCommand</a:t>
            </a:r>
            <a:endParaRPr lang="en-US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67" name="CasellaDiTesto 5">
            <a:extLst>
              <a:ext uri="{FF2B5EF4-FFF2-40B4-BE49-F238E27FC236}">
                <a16:creationId xmlns:a16="http://schemas.microsoft.com/office/drawing/2014/main" id="{0722DA5A-EE24-48FF-9CBB-5C9A7FC29B4A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3001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egnaposto testo 5">
            <a:extLst>
              <a:ext uri="{FF2B5EF4-FFF2-40B4-BE49-F238E27FC236}">
                <a16:creationId xmlns:a16="http://schemas.microsoft.com/office/drawing/2014/main" id="{F44DC845-ED6E-4E4E-8495-6344287D29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3638859" cy="262691"/>
          </a:xfrm>
        </p:spPr>
        <p:txBody>
          <a:bodyPr/>
          <a:lstStyle/>
          <a:p>
            <a:r>
              <a:rPr lang="it-IT" dirty="0"/>
              <a:t>Default settings</a:t>
            </a:r>
            <a:endParaRPr lang="en-GB" b="0" i="1" dirty="0"/>
          </a:p>
        </p:txBody>
      </p:sp>
      <p:sp>
        <p:nvSpPr>
          <p:cNvPr id="64" name="Rettangolo 9">
            <a:extLst>
              <a:ext uri="{FF2B5EF4-FFF2-40B4-BE49-F238E27FC236}">
                <a16:creationId xmlns:a16="http://schemas.microsoft.com/office/drawing/2014/main" id="{C9964051-D937-41DB-8F0D-FB194F108BE7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65" name="Triangolo isoscele 12">
            <a:extLst>
              <a:ext uri="{FF2B5EF4-FFF2-40B4-BE49-F238E27FC236}">
                <a16:creationId xmlns:a16="http://schemas.microsoft.com/office/drawing/2014/main" id="{EE8E53F7-A5C2-43DC-96C4-41DFD47A8099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6" name="Rettangolo 15">
            <a:extLst>
              <a:ext uri="{FF2B5EF4-FFF2-40B4-BE49-F238E27FC236}">
                <a16:creationId xmlns:a16="http://schemas.microsoft.com/office/drawing/2014/main" id="{01D94318-5D71-4009-8EBE-AEC4150C7824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AnalysisCommand</a:t>
            </a:r>
            <a:endParaRPr lang="en-US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67" name="CasellaDiTesto 5">
            <a:extLst>
              <a:ext uri="{FF2B5EF4-FFF2-40B4-BE49-F238E27FC236}">
                <a16:creationId xmlns:a16="http://schemas.microsoft.com/office/drawing/2014/main" id="{0722DA5A-EE24-48FF-9CBB-5C9A7FC29B4A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475C984-753A-48DF-A8FF-01F377E0B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060" y="227864"/>
            <a:ext cx="3177640" cy="475561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C98F4B0-2EDC-45CC-8873-BA96926CEC90}"/>
              </a:ext>
            </a:extLst>
          </p:cNvPr>
          <p:cNvSpPr txBox="1"/>
          <p:nvPr/>
        </p:nvSpPr>
        <p:spPr>
          <a:xfrm>
            <a:off x="330645" y="738034"/>
            <a:ext cx="3089762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/>
            <a:r>
              <a:rPr lang="it-IT" sz="1200" dirty="0">
                <a:latin typeface="+mj-lt"/>
              </a:rPr>
              <a:t>The default setup of the </a:t>
            </a:r>
            <a:r>
              <a:rPr lang="it-IT" sz="1200" dirty="0" err="1">
                <a:latin typeface="+mj-lt"/>
              </a:rPr>
              <a:t>analysisCommand</a:t>
            </a:r>
            <a:r>
              <a:rPr lang="it-IT" sz="1200" dirty="0">
                <a:latin typeface="+mj-lt"/>
              </a:rPr>
              <a:t> in STKO can be </a:t>
            </a:r>
            <a:r>
              <a:rPr lang="it-IT" sz="1200" dirty="0" err="1">
                <a:latin typeface="+mj-lt"/>
              </a:rPr>
              <a:t>used</a:t>
            </a:r>
            <a:r>
              <a:rPr lang="it-IT" sz="1200" dirty="0">
                <a:latin typeface="+mj-lt"/>
              </a:rPr>
              <a:t> for </a:t>
            </a:r>
            <a:r>
              <a:rPr lang="it-IT" sz="1200" dirty="0" err="1">
                <a:latin typeface="+mj-lt"/>
              </a:rPr>
              <a:t>simply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static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analysis</a:t>
            </a:r>
            <a:r>
              <a:rPr lang="it-IT" sz="1200" dirty="0">
                <a:latin typeface="+mj-lt"/>
              </a:rPr>
              <a:t> of </a:t>
            </a:r>
            <a:r>
              <a:rPr lang="it-IT" sz="1200" dirty="0" err="1">
                <a:latin typeface="+mj-lt"/>
              </a:rPr>
              <a:t>structures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directly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without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any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modifications</a:t>
            </a:r>
            <a:r>
              <a:rPr lang="it-IT" sz="1200" dirty="0">
                <a:latin typeface="+mj-lt"/>
              </a:rPr>
              <a:t> (</a:t>
            </a:r>
            <a:r>
              <a:rPr lang="it-IT" sz="1200" dirty="0" err="1">
                <a:latin typeface="+mj-lt"/>
              </a:rPr>
              <a:t>if</a:t>
            </a:r>
            <a:r>
              <a:rPr lang="it-IT" sz="1200" dirty="0">
                <a:latin typeface="+mj-lt"/>
              </a:rPr>
              <a:t> Linear </a:t>
            </a:r>
            <a:r>
              <a:rPr lang="it-IT" sz="1200" dirty="0" err="1">
                <a:latin typeface="+mj-lt"/>
              </a:rPr>
              <a:t>you</a:t>
            </a:r>
            <a:r>
              <a:rPr lang="it-IT" sz="1200" dirty="0">
                <a:latin typeface="+mj-lt"/>
              </a:rPr>
              <a:t> can use the Linear </a:t>
            </a:r>
            <a:r>
              <a:rPr lang="it-IT" sz="1200" dirty="0" err="1">
                <a:latin typeface="+mj-lt"/>
              </a:rPr>
              <a:t>algorithm</a:t>
            </a:r>
            <a:r>
              <a:rPr lang="it-IT" sz="1200" dirty="0">
                <a:latin typeface="+mj-lt"/>
              </a:rPr>
              <a:t>).</a:t>
            </a:r>
          </a:p>
          <a:p>
            <a:pPr marL="179388" indent="-179388"/>
            <a:endParaRPr lang="it-IT" sz="1200" dirty="0">
              <a:latin typeface="+mj-lt"/>
            </a:endParaRPr>
          </a:p>
          <a:p>
            <a:pPr marL="179388" indent="-179388">
              <a:spcAft>
                <a:spcPts val="1200"/>
              </a:spcAft>
              <a:buFontTx/>
              <a:buChar char="-"/>
            </a:pPr>
            <a:r>
              <a:rPr lang="it-IT" sz="1200" b="1" dirty="0">
                <a:latin typeface="+mj-lt"/>
              </a:rPr>
              <a:t>Time Step </a:t>
            </a:r>
            <a:r>
              <a:rPr lang="it-IT" sz="1200" b="1" dirty="0" err="1">
                <a:latin typeface="+mj-lt"/>
              </a:rPr>
              <a:t>Type</a:t>
            </a:r>
            <a:r>
              <a:rPr lang="it-IT" sz="1200" b="1" dirty="0">
                <a:latin typeface="+mj-lt"/>
              </a:rPr>
              <a:t> </a:t>
            </a:r>
            <a:r>
              <a:rPr lang="it-IT" sz="1200" dirty="0">
                <a:latin typeface="+mj-lt"/>
              </a:rPr>
              <a:t>(Load / </a:t>
            </a:r>
            <a:r>
              <a:rPr lang="it-IT" sz="1200" dirty="0" err="1">
                <a:latin typeface="+mj-lt"/>
              </a:rPr>
              <a:t>Displacement</a:t>
            </a:r>
            <a:r>
              <a:rPr lang="it-IT" sz="1200" dirty="0">
                <a:latin typeface="+mj-lt"/>
              </a:rPr>
              <a:t>)</a:t>
            </a:r>
          </a:p>
          <a:p>
            <a:pPr marL="179388" indent="-179388">
              <a:spcAft>
                <a:spcPts val="1200"/>
              </a:spcAft>
              <a:buFontTx/>
              <a:buChar char="-"/>
            </a:pPr>
            <a:r>
              <a:rPr lang="it-IT" sz="1200" b="1" dirty="0">
                <a:latin typeface="+mj-lt"/>
              </a:rPr>
              <a:t>Time steps </a:t>
            </a:r>
            <a:r>
              <a:rPr lang="it-IT" sz="1200" dirty="0">
                <a:latin typeface="+mj-lt"/>
              </a:rPr>
              <a:t>= duration/</a:t>
            </a:r>
            <a:r>
              <a:rPr lang="it-IT" sz="1200" dirty="0" err="1">
                <a:latin typeface="+mj-lt"/>
              </a:rPr>
              <a:t>numIncr</a:t>
            </a:r>
            <a:endParaRPr lang="it-IT" sz="1200" dirty="0">
              <a:latin typeface="+mj-lt"/>
            </a:endParaRPr>
          </a:p>
          <a:p>
            <a:pPr marL="179388" indent="-179388">
              <a:spcAft>
                <a:spcPts val="1200"/>
              </a:spcAft>
              <a:buFontTx/>
              <a:buChar char="-"/>
            </a:pPr>
            <a:r>
              <a:rPr lang="it-IT" sz="1200" b="1" dirty="0" err="1">
                <a:latin typeface="+mj-lt"/>
              </a:rPr>
              <a:t>loadConst</a:t>
            </a:r>
            <a:r>
              <a:rPr lang="it-IT" sz="1200" b="1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keeps</a:t>
            </a:r>
            <a:r>
              <a:rPr lang="it-IT" sz="1200" dirty="0">
                <a:latin typeface="+mj-lt"/>
              </a:rPr>
              <a:t> the loads </a:t>
            </a:r>
            <a:r>
              <a:rPr lang="it-IT" sz="1200" dirty="0" err="1">
                <a:latin typeface="+mj-lt"/>
              </a:rPr>
              <a:t>constant</a:t>
            </a:r>
            <a:r>
              <a:rPr lang="it-IT" sz="1200" dirty="0">
                <a:latin typeface="+mj-lt"/>
              </a:rPr>
              <a:t> for the </a:t>
            </a:r>
            <a:r>
              <a:rPr lang="it-IT" sz="1200" dirty="0" err="1">
                <a:latin typeface="+mj-lt"/>
              </a:rPr>
              <a:t>next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analysis</a:t>
            </a:r>
            <a:r>
              <a:rPr lang="it-IT" sz="1200" dirty="0">
                <a:latin typeface="+mj-lt"/>
              </a:rPr>
              <a:t> stage</a:t>
            </a:r>
            <a:endParaRPr lang="it-IT" sz="1200" b="1" dirty="0">
              <a:latin typeface="+mj-lt"/>
            </a:endParaRPr>
          </a:p>
          <a:p>
            <a:pPr marL="179388" indent="-179388">
              <a:spcAft>
                <a:spcPts val="1200"/>
              </a:spcAft>
              <a:buFontTx/>
              <a:buChar char="-"/>
            </a:pPr>
            <a:r>
              <a:rPr lang="it-IT" sz="1200" b="1" dirty="0" err="1">
                <a:latin typeface="+mj-lt"/>
              </a:rPr>
              <a:t>pseudoTime</a:t>
            </a:r>
            <a:r>
              <a:rPr lang="it-IT" sz="1200" b="1" dirty="0">
                <a:latin typeface="+mj-lt"/>
              </a:rPr>
              <a:t> </a:t>
            </a:r>
            <a:r>
              <a:rPr lang="it-IT" sz="1200" i="1" dirty="0">
                <a:latin typeface="+mj-lt"/>
              </a:rPr>
              <a:t>(</a:t>
            </a:r>
            <a:r>
              <a:rPr lang="it-IT" sz="1200" i="1" dirty="0" err="1">
                <a:latin typeface="+mj-lt"/>
              </a:rPr>
              <a:t>see</a:t>
            </a:r>
            <a:r>
              <a:rPr lang="it-IT" sz="1200" i="1" dirty="0">
                <a:latin typeface="+mj-lt"/>
              </a:rPr>
              <a:t> Week 7)</a:t>
            </a:r>
          </a:p>
          <a:p>
            <a:pPr marL="179388" indent="-179388">
              <a:spcAft>
                <a:spcPts val="1200"/>
              </a:spcAft>
              <a:buFontTx/>
              <a:buChar char="-"/>
            </a:pPr>
            <a:r>
              <a:rPr lang="it-IT" sz="1200" b="1" dirty="0" err="1">
                <a:latin typeface="+mj-lt"/>
              </a:rPr>
              <a:t>wipeAnalysis</a:t>
            </a:r>
            <a:r>
              <a:rPr lang="it-IT" sz="1200" dirty="0">
                <a:latin typeface="+mj-lt"/>
              </a:rPr>
              <a:t> (</a:t>
            </a:r>
            <a:r>
              <a:rPr lang="it-IT" sz="1200" dirty="0" err="1">
                <a:latin typeface="+mj-lt"/>
              </a:rPr>
              <a:t>does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not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destroy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elements</a:t>
            </a:r>
            <a:r>
              <a:rPr lang="it-IT" sz="1200" dirty="0">
                <a:latin typeface="+mj-lt"/>
              </a:rPr>
              <a:t>, </a:t>
            </a:r>
            <a:r>
              <a:rPr lang="it-IT" sz="1200" dirty="0" err="1">
                <a:latin typeface="+mj-lt"/>
              </a:rPr>
              <a:t>nodes</a:t>
            </a:r>
            <a:r>
              <a:rPr lang="it-IT" sz="1200" dirty="0">
                <a:latin typeface="+mj-lt"/>
              </a:rPr>
              <a:t> or </a:t>
            </a:r>
            <a:r>
              <a:rPr lang="it-IT" sz="1200" dirty="0" err="1">
                <a:latin typeface="+mj-lt"/>
              </a:rPr>
              <a:t>materials</a:t>
            </a:r>
            <a:r>
              <a:rPr lang="it-IT" sz="1200" dirty="0">
                <a:latin typeface="+mj-lt"/>
              </a:rPr>
              <a:t>, just the </a:t>
            </a:r>
            <a:r>
              <a:rPr lang="it-IT" sz="1200" dirty="0" err="1">
                <a:latin typeface="+mj-lt"/>
              </a:rPr>
              <a:t>analysis</a:t>
            </a:r>
            <a:r>
              <a:rPr lang="it-IT" sz="1200" dirty="0">
                <a:latin typeface="+mj-lt"/>
              </a:rPr>
              <a:t> setup)</a:t>
            </a:r>
          </a:p>
          <a:p>
            <a:pPr marL="179388" indent="-179388">
              <a:buFontTx/>
              <a:buChar char="-"/>
            </a:pPr>
            <a:endParaRPr lang="it-IT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71559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C30A35-D8DE-4D2A-A172-4F4A36D042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CustomCommand</a:t>
            </a:r>
            <a:endParaRPr lang="en-US" dirty="0"/>
          </a:p>
        </p:txBody>
      </p:sp>
      <p:sp>
        <p:nvSpPr>
          <p:cNvPr id="3" name="Rettangolo 9">
            <a:extLst>
              <a:ext uri="{FF2B5EF4-FFF2-40B4-BE49-F238E27FC236}">
                <a16:creationId xmlns:a16="http://schemas.microsoft.com/office/drawing/2014/main" id="{596971CA-7337-4E38-B360-D34FE1D23032}"/>
              </a:ext>
            </a:extLst>
          </p:cNvPr>
          <p:cNvSpPr/>
          <p:nvPr/>
        </p:nvSpPr>
        <p:spPr>
          <a:xfrm>
            <a:off x="7334250" y="4165591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Misc_Commands</a:t>
            </a:r>
            <a:endParaRPr lang="en-US" sz="1600" b="1" dirty="0">
              <a:latin typeface="Open Sans" panose="020B0606030504020204" pitchFamily="34" charset="0"/>
            </a:endParaRPr>
          </a:p>
        </p:txBody>
      </p:sp>
      <p:sp>
        <p:nvSpPr>
          <p:cNvPr id="4" name="Triangolo isoscele 12">
            <a:extLst>
              <a:ext uri="{FF2B5EF4-FFF2-40B4-BE49-F238E27FC236}">
                <a16:creationId xmlns:a16="http://schemas.microsoft.com/office/drawing/2014/main" id="{3D5ED27A-68BF-48CA-9428-370CCF12A34E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" name="CasellaDiTesto 5">
            <a:extLst>
              <a:ext uri="{FF2B5EF4-FFF2-40B4-BE49-F238E27FC236}">
                <a16:creationId xmlns:a16="http://schemas.microsoft.com/office/drawing/2014/main" id="{B5F88838-6AC0-4F05-B986-44E20C40035C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C73F1E-006C-40EA-9E14-5081041A0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6669" y="691900"/>
            <a:ext cx="3968158" cy="41442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1D993D3-5C7B-454C-B0E7-031A333A2D84}"/>
              </a:ext>
            </a:extLst>
          </p:cNvPr>
          <p:cNvSpPr txBox="1"/>
          <p:nvPr/>
        </p:nvSpPr>
        <p:spPr>
          <a:xfrm>
            <a:off x="330645" y="738034"/>
            <a:ext cx="221661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/>
            <a:r>
              <a:rPr lang="it-IT" sz="1200" dirty="0">
                <a:latin typeface="+mj-lt"/>
              </a:rPr>
              <a:t>With the </a:t>
            </a:r>
            <a:r>
              <a:rPr lang="it-IT" sz="1200" dirty="0" err="1">
                <a:latin typeface="+mj-lt"/>
              </a:rPr>
              <a:t>customCommand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you</a:t>
            </a:r>
            <a:r>
              <a:rPr lang="it-IT" sz="1200" dirty="0">
                <a:latin typeface="+mj-lt"/>
              </a:rPr>
              <a:t> can </a:t>
            </a:r>
            <a:r>
              <a:rPr lang="it-IT" sz="1200" dirty="0" err="1">
                <a:latin typeface="+mj-lt"/>
              </a:rPr>
              <a:t>interact</a:t>
            </a:r>
            <a:r>
              <a:rPr lang="it-IT" sz="1200" dirty="0">
                <a:latin typeface="+mj-lt"/>
              </a:rPr>
              <a:t> with </a:t>
            </a:r>
            <a:r>
              <a:rPr lang="it-IT" sz="1200" dirty="0" err="1">
                <a:latin typeface="+mj-lt"/>
              </a:rPr>
              <a:t>your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tcl</a:t>
            </a:r>
            <a:r>
              <a:rPr lang="it-IT" sz="1200" dirty="0">
                <a:latin typeface="+mj-lt"/>
              </a:rPr>
              <a:t> script </a:t>
            </a:r>
            <a:r>
              <a:rPr lang="it-IT" sz="1200" dirty="0" err="1">
                <a:latin typeface="+mj-lt"/>
              </a:rPr>
              <a:t>directly</a:t>
            </a:r>
            <a:r>
              <a:rPr lang="it-IT" sz="1200" dirty="0">
                <a:latin typeface="+mj-lt"/>
              </a:rPr>
              <a:t>, </a:t>
            </a:r>
            <a:r>
              <a:rPr lang="it-IT" sz="1200" dirty="0" err="1">
                <a:latin typeface="+mj-lt"/>
              </a:rPr>
              <a:t>as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if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you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were</a:t>
            </a:r>
            <a:r>
              <a:rPr lang="it-IT" sz="1200" dirty="0">
                <a:latin typeface="+mj-lt"/>
              </a:rPr>
              <a:t> programming </a:t>
            </a:r>
            <a:r>
              <a:rPr lang="it-IT" sz="1200" dirty="0" err="1">
                <a:latin typeface="+mj-lt"/>
              </a:rPr>
              <a:t>outside</a:t>
            </a:r>
            <a:r>
              <a:rPr lang="it-IT" sz="1200" dirty="0">
                <a:latin typeface="+mj-lt"/>
              </a:rPr>
              <a:t> of STKO. </a:t>
            </a:r>
          </a:p>
          <a:p>
            <a:pPr marL="179388" indent="-179388"/>
            <a:endParaRPr lang="it-IT" sz="1200" dirty="0">
              <a:latin typeface="+mj-lt"/>
            </a:endParaRPr>
          </a:p>
          <a:p>
            <a:pPr marL="179388" indent="-179388"/>
            <a:r>
              <a:rPr lang="it-IT" sz="1200" dirty="0" err="1">
                <a:latin typeface="+mj-lt"/>
              </a:rPr>
              <a:t>This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command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guarantees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that</a:t>
            </a:r>
            <a:r>
              <a:rPr lang="it-IT" sz="1200" dirty="0">
                <a:latin typeface="+mj-lt"/>
              </a:rPr>
              <a:t> in STKO </a:t>
            </a:r>
            <a:r>
              <a:rPr lang="it-IT" sz="1200" dirty="0" err="1">
                <a:latin typeface="+mj-lt"/>
              </a:rPr>
              <a:t>you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have</a:t>
            </a:r>
            <a:r>
              <a:rPr lang="it-IT" sz="1200" dirty="0">
                <a:latin typeface="+mj-lt"/>
              </a:rPr>
              <a:t> the </a:t>
            </a:r>
            <a:r>
              <a:rPr lang="it-IT" sz="1200" b="1" dirty="0">
                <a:latin typeface="+mj-lt"/>
              </a:rPr>
              <a:t>full capabilities of the </a:t>
            </a:r>
            <a:r>
              <a:rPr lang="it-IT" sz="1200" b="1" dirty="0" err="1">
                <a:latin typeface="+mj-lt"/>
              </a:rPr>
              <a:t>tcl</a:t>
            </a:r>
            <a:r>
              <a:rPr lang="it-IT" sz="1200" b="1" dirty="0">
                <a:latin typeface="+mj-lt"/>
              </a:rPr>
              <a:t> programming </a:t>
            </a:r>
            <a:r>
              <a:rPr lang="it-IT" sz="1200" b="1" dirty="0" err="1">
                <a:latin typeface="+mj-lt"/>
              </a:rPr>
              <a:t>language</a:t>
            </a:r>
            <a:r>
              <a:rPr lang="it-IT" sz="1200" dirty="0">
                <a:latin typeface="+mj-lt"/>
              </a:rPr>
              <a:t>.</a:t>
            </a:r>
          </a:p>
          <a:p>
            <a:pPr marL="179388" indent="-179388"/>
            <a:endParaRPr lang="it-IT" sz="1200" dirty="0">
              <a:latin typeface="+mj-lt"/>
            </a:endParaRPr>
          </a:p>
          <a:p>
            <a:pPr marL="179388" indent="-179388"/>
            <a:r>
              <a:rPr lang="it-IT" sz="1200" i="1" dirty="0">
                <a:latin typeface="+mj-lt"/>
              </a:rPr>
              <a:t>Ex. Common use – record </a:t>
            </a:r>
            <a:r>
              <a:rPr lang="it-IT" sz="1200" i="1" dirty="0" err="1">
                <a:latin typeface="+mj-lt"/>
              </a:rPr>
              <a:t>command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if</a:t>
            </a:r>
            <a:r>
              <a:rPr lang="it-IT" sz="1200" i="1" dirty="0">
                <a:latin typeface="+mj-lt"/>
              </a:rPr>
              <a:t> the </a:t>
            </a:r>
            <a:r>
              <a:rPr lang="it-IT" sz="1200" i="1" dirty="0" err="1">
                <a:latin typeface="+mj-lt"/>
              </a:rPr>
              <a:t>eigen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analysis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is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not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followed</a:t>
            </a:r>
            <a:r>
              <a:rPr lang="it-IT" sz="1200" i="1" dirty="0">
                <a:latin typeface="+mj-lt"/>
              </a:rPr>
              <a:t> by an </a:t>
            </a:r>
            <a:r>
              <a:rPr lang="it-IT" sz="1200" i="1" dirty="0" err="1">
                <a:latin typeface="+mj-lt"/>
              </a:rPr>
              <a:t>analysisCommand</a:t>
            </a:r>
            <a:r>
              <a:rPr lang="it-IT" sz="1200" i="1" dirty="0">
                <a:latin typeface="+mj-lt"/>
              </a:rPr>
              <a:t> (</a:t>
            </a:r>
            <a:r>
              <a:rPr lang="it-IT" sz="1200" i="1" dirty="0" err="1">
                <a:latin typeface="+mj-lt"/>
              </a:rPr>
              <a:t>as</a:t>
            </a:r>
            <a:r>
              <a:rPr lang="it-IT" sz="1200" i="1" dirty="0">
                <a:latin typeface="+mj-lt"/>
              </a:rPr>
              <a:t> the record </a:t>
            </a:r>
            <a:r>
              <a:rPr lang="it-IT" sz="1200" i="1" dirty="0" err="1">
                <a:latin typeface="+mj-lt"/>
              </a:rPr>
              <a:t>command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is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already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invoked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automatically</a:t>
            </a:r>
            <a:r>
              <a:rPr lang="it-IT" sz="1200" i="1" dirty="0">
                <a:latin typeface="+mj-lt"/>
              </a:rPr>
              <a:t> inside the </a:t>
            </a:r>
            <a:r>
              <a:rPr lang="it-IT" sz="1200" i="1" dirty="0" err="1">
                <a:latin typeface="+mj-lt"/>
              </a:rPr>
              <a:t>analysisCommand</a:t>
            </a:r>
            <a:r>
              <a:rPr lang="it-IT" sz="1200" i="1" dirty="0">
                <a:latin typeface="+mj-lt"/>
              </a:rPr>
              <a:t>)</a:t>
            </a:r>
          </a:p>
          <a:p>
            <a:pPr marL="179388" indent="-179388">
              <a:buFontTx/>
              <a:buChar char="-"/>
            </a:pPr>
            <a:endParaRPr lang="it-IT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39434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C30A35-D8DE-4D2A-A172-4F4A36D042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monitor</a:t>
            </a:r>
          </a:p>
        </p:txBody>
      </p:sp>
      <p:sp>
        <p:nvSpPr>
          <p:cNvPr id="3" name="Rettangolo 9">
            <a:extLst>
              <a:ext uri="{FF2B5EF4-FFF2-40B4-BE49-F238E27FC236}">
                <a16:creationId xmlns:a16="http://schemas.microsoft.com/office/drawing/2014/main" id="{596971CA-7337-4E38-B360-D34FE1D23032}"/>
              </a:ext>
            </a:extLst>
          </p:cNvPr>
          <p:cNvSpPr/>
          <p:nvPr/>
        </p:nvSpPr>
        <p:spPr>
          <a:xfrm>
            <a:off x="7334250" y="4165591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Misc_Commands</a:t>
            </a:r>
            <a:endParaRPr lang="en-US" sz="1600" b="1" dirty="0">
              <a:latin typeface="Open Sans" panose="020B0606030504020204" pitchFamily="34" charset="0"/>
            </a:endParaRPr>
          </a:p>
        </p:txBody>
      </p:sp>
      <p:sp>
        <p:nvSpPr>
          <p:cNvPr id="4" name="Triangolo isoscele 12">
            <a:extLst>
              <a:ext uri="{FF2B5EF4-FFF2-40B4-BE49-F238E27FC236}">
                <a16:creationId xmlns:a16="http://schemas.microsoft.com/office/drawing/2014/main" id="{3D5ED27A-68BF-48CA-9428-370CCF12A34E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" name="CasellaDiTesto 5">
            <a:extLst>
              <a:ext uri="{FF2B5EF4-FFF2-40B4-BE49-F238E27FC236}">
                <a16:creationId xmlns:a16="http://schemas.microsoft.com/office/drawing/2014/main" id="{B5F88838-6AC0-4F05-B986-44E20C40035C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62AA9B-50AC-4693-B42E-8BAFDD5D9E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2866" y="410091"/>
            <a:ext cx="3024506" cy="45419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B26793-9FC4-435F-82D0-88C10A2CBE38}"/>
              </a:ext>
            </a:extLst>
          </p:cNvPr>
          <p:cNvSpPr txBox="1"/>
          <p:nvPr/>
        </p:nvSpPr>
        <p:spPr>
          <a:xfrm>
            <a:off x="344394" y="612362"/>
            <a:ext cx="2873193" cy="4339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/>
            <a:r>
              <a:rPr lang="it-IT" sz="1200" dirty="0" err="1">
                <a:latin typeface="+mj-lt"/>
              </a:rPr>
              <a:t>You</a:t>
            </a:r>
            <a:r>
              <a:rPr lang="it-IT" sz="1200" dirty="0">
                <a:latin typeface="+mj-lt"/>
              </a:rPr>
              <a:t> can monitor the </a:t>
            </a:r>
            <a:r>
              <a:rPr lang="it-IT" sz="1200" dirty="0" err="1">
                <a:latin typeface="+mj-lt"/>
              </a:rPr>
              <a:t>analysis</a:t>
            </a:r>
            <a:r>
              <a:rPr lang="it-IT" sz="1200" dirty="0">
                <a:latin typeface="+mj-lt"/>
              </a:rPr>
              <a:t> progress </a:t>
            </a:r>
            <a:r>
              <a:rPr lang="it-IT" sz="1200" dirty="0" err="1">
                <a:latin typeface="+mj-lt"/>
              </a:rPr>
              <a:t>directly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through</a:t>
            </a:r>
            <a:r>
              <a:rPr lang="it-IT" sz="1200" dirty="0">
                <a:latin typeface="+mj-lt"/>
              </a:rPr>
              <a:t> the monitor </a:t>
            </a:r>
            <a:r>
              <a:rPr lang="it-IT" sz="1200" dirty="0" err="1">
                <a:latin typeface="+mj-lt"/>
              </a:rPr>
              <a:t>built</a:t>
            </a:r>
            <a:r>
              <a:rPr lang="it-IT" sz="1200" dirty="0">
                <a:latin typeface="+mj-lt"/>
              </a:rPr>
              <a:t>-in </a:t>
            </a:r>
            <a:r>
              <a:rPr lang="it-IT" sz="1200" dirty="0" err="1">
                <a:latin typeface="+mj-lt"/>
              </a:rPr>
              <a:t>in</a:t>
            </a:r>
            <a:r>
              <a:rPr lang="it-IT" sz="1200" dirty="0">
                <a:latin typeface="+mj-lt"/>
              </a:rPr>
              <a:t> STKO pre-processor.</a:t>
            </a:r>
          </a:p>
          <a:p>
            <a:pPr marL="179388" indent="-179388"/>
            <a:endParaRPr lang="it-IT" sz="1200" dirty="0">
              <a:latin typeface="+mj-lt"/>
            </a:endParaRPr>
          </a:p>
          <a:p>
            <a:pPr marL="179388" indent="-179388"/>
            <a:r>
              <a:rPr lang="it-IT" sz="1200" b="1" u="sng" dirty="0">
                <a:latin typeface="+mj-lt"/>
              </a:rPr>
              <a:t>Always SAVE </a:t>
            </a:r>
            <a:r>
              <a:rPr lang="it-IT" sz="1200" b="1" u="sng" dirty="0" err="1">
                <a:latin typeface="+mj-lt"/>
              </a:rPr>
              <a:t>your</a:t>
            </a:r>
            <a:r>
              <a:rPr lang="it-IT" sz="1200" b="1" u="sng" dirty="0">
                <a:latin typeface="+mj-lt"/>
              </a:rPr>
              <a:t> plots</a:t>
            </a:r>
            <a:r>
              <a:rPr lang="it-IT" sz="1200" dirty="0">
                <a:latin typeface="+mj-lt"/>
              </a:rPr>
              <a:t>, and </a:t>
            </a:r>
            <a:r>
              <a:rPr lang="it-IT" sz="1200" dirty="0" err="1">
                <a:latin typeface="+mj-lt"/>
              </a:rPr>
              <a:t>when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you</a:t>
            </a:r>
            <a:r>
              <a:rPr lang="it-IT" sz="1200" dirty="0">
                <a:latin typeface="+mj-lt"/>
              </a:rPr>
              <a:t> re-</a:t>
            </a:r>
            <a:r>
              <a:rPr lang="it-IT" sz="1200" dirty="0" err="1">
                <a:latin typeface="+mj-lt"/>
              </a:rPr>
              <a:t>run</a:t>
            </a:r>
            <a:r>
              <a:rPr lang="it-IT" sz="1200" dirty="0">
                <a:latin typeface="+mj-lt"/>
              </a:rPr>
              <a:t> the </a:t>
            </a:r>
            <a:r>
              <a:rPr lang="it-IT" sz="1200" dirty="0" err="1">
                <a:latin typeface="+mj-lt"/>
              </a:rPr>
              <a:t>analysis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they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will</a:t>
            </a:r>
            <a:r>
              <a:rPr lang="it-IT" sz="1200" dirty="0">
                <a:latin typeface="+mj-lt"/>
              </a:rPr>
              <a:t> be </a:t>
            </a:r>
            <a:r>
              <a:rPr lang="it-IT" sz="1200" b="1" dirty="0" err="1">
                <a:latin typeface="+mj-lt"/>
              </a:rPr>
              <a:t>erased</a:t>
            </a:r>
            <a:r>
              <a:rPr lang="it-IT" sz="1200" dirty="0">
                <a:latin typeface="+mj-lt"/>
              </a:rPr>
              <a:t> and </a:t>
            </a:r>
            <a:r>
              <a:rPr lang="it-IT" sz="1200" dirty="0" err="1">
                <a:latin typeface="+mj-lt"/>
              </a:rPr>
              <a:t>recreated</a:t>
            </a:r>
            <a:r>
              <a:rPr lang="it-IT" sz="1200" dirty="0">
                <a:latin typeface="+mj-lt"/>
              </a:rPr>
              <a:t> by the </a:t>
            </a:r>
            <a:r>
              <a:rPr lang="it-IT" sz="1200" dirty="0" err="1">
                <a:latin typeface="+mj-lt"/>
              </a:rPr>
              <a:t>command</a:t>
            </a:r>
            <a:r>
              <a:rPr lang="it-IT" sz="1200" dirty="0">
                <a:latin typeface="+mj-lt"/>
              </a:rPr>
              <a:t>.</a:t>
            </a:r>
          </a:p>
          <a:p>
            <a:pPr marL="179388" indent="-179388"/>
            <a:endParaRPr lang="it-IT" sz="1200" dirty="0">
              <a:latin typeface="+mj-lt"/>
            </a:endParaRPr>
          </a:p>
          <a:p>
            <a:pPr marL="179388" indent="-179388"/>
            <a:r>
              <a:rPr lang="it-IT" sz="1200" b="1" dirty="0" err="1">
                <a:latin typeface="+mj-lt"/>
              </a:rPr>
              <a:t>Specific</a:t>
            </a:r>
            <a:r>
              <a:rPr lang="it-IT" sz="1200" b="1" dirty="0">
                <a:latin typeface="+mj-lt"/>
              </a:rPr>
              <a:t> </a:t>
            </a:r>
            <a:r>
              <a:rPr lang="it-IT" sz="1200" b="1" dirty="0" err="1">
                <a:latin typeface="+mj-lt"/>
              </a:rPr>
              <a:t>selection</a:t>
            </a:r>
            <a:r>
              <a:rPr lang="it-IT" sz="1200" b="1" dirty="0">
                <a:latin typeface="+mj-lt"/>
              </a:rPr>
              <a:t> sets</a:t>
            </a:r>
            <a:r>
              <a:rPr lang="it-IT" sz="1200" dirty="0">
                <a:latin typeface="+mj-lt"/>
              </a:rPr>
              <a:t> are </a:t>
            </a:r>
            <a:r>
              <a:rPr lang="it-IT" sz="1200" dirty="0" err="1">
                <a:latin typeface="+mj-lt"/>
              </a:rPr>
              <a:t>needed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here</a:t>
            </a:r>
            <a:r>
              <a:rPr lang="it-IT" sz="1200" dirty="0">
                <a:latin typeface="+mj-lt"/>
              </a:rPr>
              <a:t> for </a:t>
            </a:r>
            <a:r>
              <a:rPr lang="it-IT" sz="1200" dirty="0" err="1">
                <a:latin typeface="+mj-lt"/>
              </a:rPr>
              <a:t>identifying</a:t>
            </a:r>
            <a:r>
              <a:rPr lang="it-IT" sz="1200" dirty="0">
                <a:latin typeface="+mj-lt"/>
              </a:rPr>
              <a:t> the </a:t>
            </a:r>
            <a:r>
              <a:rPr lang="it-IT" sz="1200" dirty="0" err="1">
                <a:latin typeface="+mj-lt"/>
              </a:rPr>
              <a:t>nodes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at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which</a:t>
            </a:r>
            <a:r>
              <a:rPr lang="it-IT" sz="1200" dirty="0">
                <a:latin typeface="+mj-lt"/>
              </a:rPr>
              <a:t> to </a:t>
            </a:r>
            <a:r>
              <a:rPr lang="it-IT" sz="1200" dirty="0" err="1">
                <a:latin typeface="+mj-lt"/>
              </a:rPr>
              <a:t>extract</a:t>
            </a:r>
            <a:r>
              <a:rPr lang="it-IT" sz="1200" dirty="0">
                <a:latin typeface="+mj-lt"/>
              </a:rPr>
              <a:t> the </a:t>
            </a:r>
            <a:r>
              <a:rPr lang="it-IT" sz="1200" dirty="0" err="1">
                <a:latin typeface="+mj-lt"/>
              </a:rPr>
              <a:t>desired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results</a:t>
            </a:r>
            <a:r>
              <a:rPr lang="it-IT" sz="1200" dirty="0">
                <a:latin typeface="+mj-lt"/>
              </a:rPr>
              <a:t>.</a:t>
            </a:r>
          </a:p>
          <a:p>
            <a:pPr marL="179388" indent="-179388"/>
            <a:endParaRPr lang="it-IT" sz="1200" dirty="0">
              <a:latin typeface="+mj-lt"/>
            </a:endParaRPr>
          </a:p>
          <a:p>
            <a:pPr marL="179388" indent="-179388"/>
            <a:r>
              <a:rPr lang="it-IT" sz="1200" b="1" dirty="0">
                <a:latin typeface="+mj-lt"/>
              </a:rPr>
              <a:t>Background plot </a:t>
            </a:r>
            <a:r>
              <a:rPr lang="it-IT" sz="1200" dirty="0">
                <a:latin typeface="+mj-lt"/>
              </a:rPr>
              <a:t>for </a:t>
            </a:r>
            <a:r>
              <a:rPr lang="it-IT" sz="1200" dirty="0" err="1">
                <a:latin typeface="+mj-lt"/>
              </a:rPr>
              <a:t>experimental</a:t>
            </a:r>
            <a:r>
              <a:rPr lang="it-IT" sz="1200" dirty="0">
                <a:latin typeface="+mj-lt"/>
              </a:rPr>
              <a:t> data </a:t>
            </a:r>
            <a:r>
              <a:rPr lang="it-IT" sz="1200" dirty="0" err="1">
                <a:latin typeface="+mj-lt"/>
              </a:rPr>
              <a:t>comparisons</a:t>
            </a:r>
            <a:r>
              <a:rPr lang="it-IT" sz="1200" dirty="0">
                <a:latin typeface="+mj-lt"/>
              </a:rPr>
              <a:t>.</a:t>
            </a:r>
          </a:p>
          <a:p>
            <a:pPr marL="179388" indent="-179388"/>
            <a:endParaRPr lang="it-IT" sz="1200" dirty="0">
              <a:latin typeface="+mj-lt"/>
            </a:endParaRPr>
          </a:p>
          <a:p>
            <a:pPr marL="179388" indent="-179388"/>
            <a:r>
              <a:rPr lang="it-IT" sz="1200" i="1" dirty="0">
                <a:latin typeface="+mj-lt"/>
              </a:rPr>
              <a:t>Ex. Plot of the </a:t>
            </a:r>
            <a:r>
              <a:rPr lang="it-IT" sz="1200" i="1" dirty="0" err="1">
                <a:latin typeface="+mj-lt"/>
              </a:rPr>
              <a:t>pushover</a:t>
            </a:r>
            <a:r>
              <a:rPr lang="it-IT" sz="1200" i="1" dirty="0">
                <a:latin typeface="+mj-lt"/>
              </a:rPr>
              <a:t> curve, </a:t>
            </a:r>
            <a:r>
              <a:rPr lang="it-IT" sz="1200" i="1" dirty="0" err="1">
                <a:latin typeface="+mj-lt"/>
              </a:rPr>
              <a:t>select</a:t>
            </a:r>
            <a:r>
              <a:rPr lang="it-IT" sz="1200" i="1" dirty="0">
                <a:latin typeface="+mj-lt"/>
              </a:rPr>
              <a:t> the </a:t>
            </a:r>
            <a:r>
              <a:rPr lang="it-IT" sz="1200" i="1" dirty="0" err="1">
                <a:latin typeface="+mj-lt"/>
              </a:rPr>
              <a:t>displacement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results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at</a:t>
            </a:r>
            <a:r>
              <a:rPr lang="it-IT" sz="1200" i="1" dirty="0">
                <a:latin typeface="+mj-lt"/>
              </a:rPr>
              <a:t> the top and the reaction force of </a:t>
            </a:r>
            <a:r>
              <a:rPr lang="it-IT" sz="1200" i="1" dirty="0" err="1">
                <a:latin typeface="+mj-lt"/>
              </a:rPr>
              <a:t>all</a:t>
            </a:r>
            <a:r>
              <a:rPr lang="it-IT" sz="1200" i="1" dirty="0">
                <a:latin typeface="+mj-lt"/>
              </a:rPr>
              <a:t> the </a:t>
            </a:r>
            <a:r>
              <a:rPr lang="it-IT" sz="1200" i="1" dirty="0" err="1">
                <a:latin typeface="+mj-lt"/>
              </a:rPr>
              <a:t>nodes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at</a:t>
            </a:r>
            <a:r>
              <a:rPr lang="it-IT" sz="1200" i="1" dirty="0">
                <a:latin typeface="+mj-lt"/>
              </a:rPr>
              <a:t> the base.</a:t>
            </a:r>
          </a:p>
          <a:p>
            <a:pPr marL="179388" indent="-179388">
              <a:buFontTx/>
              <a:buChar char="-"/>
            </a:pPr>
            <a:endParaRPr lang="it-IT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4181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C30A35-D8DE-4D2A-A172-4F4A36D042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rayleigh</a:t>
            </a:r>
            <a:endParaRPr lang="en-US" dirty="0"/>
          </a:p>
        </p:txBody>
      </p:sp>
      <p:sp>
        <p:nvSpPr>
          <p:cNvPr id="3" name="Rettangolo 9">
            <a:extLst>
              <a:ext uri="{FF2B5EF4-FFF2-40B4-BE49-F238E27FC236}">
                <a16:creationId xmlns:a16="http://schemas.microsoft.com/office/drawing/2014/main" id="{596971CA-7337-4E38-B360-D34FE1D23032}"/>
              </a:ext>
            </a:extLst>
          </p:cNvPr>
          <p:cNvSpPr/>
          <p:nvPr/>
        </p:nvSpPr>
        <p:spPr>
          <a:xfrm>
            <a:off x="7334250" y="4165591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Misc_Commands</a:t>
            </a:r>
            <a:endParaRPr lang="en-US" sz="1600" b="1" dirty="0">
              <a:latin typeface="Open Sans" panose="020B0606030504020204" pitchFamily="34" charset="0"/>
            </a:endParaRPr>
          </a:p>
        </p:txBody>
      </p:sp>
      <p:sp>
        <p:nvSpPr>
          <p:cNvPr id="4" name="Triangolo isoscele 12">
            <a:extLst>
              <a:ext uri="{FF2B5EF4-FFF2-40B4-BE49-F238E27FC236}">
                <a16:creationId xmlns:a16="http://schemas.microsoft.com/office/drawing/2014/main" id="{3D5ED27A-68BF-48CA-9428-370CCF12A34E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" name="CasellaDiTesto 5">
            <a:extLst>
              <a:ext uri="{FF2B5EF4-FFF2-40B4-BE49-F238E27FC236}">
                <a16:creationId xmlns:a16="http://schemas.microsoft.com/office/drawing/2014/main" id="{B5F88838-6AC0-4F05-B986-44E20C40035C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114970-4D53-4F2E-9AA3-EC81A0103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015" y="322833"/>
            <a:ext cx="4690403" cy="321862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7A81326-EF53-431D-9D08-A12E04266D84}"/>
              </a:ext>
            </a:extLst>
          </p:cNvPr>
          <p:cNvSpPr txBox="1"/>
          <p:nvPr/>
        </p:nvSpPr>
        <p:spPr>
          <a:xfrm>
            <a:off x="1" y="3693951"/>
            <a:ext cx="9119936" cy="307777"/>
          </a:xfrm>
          <a:prstGeom prst="rect">
            <a:avLst/>
          </a:prstGeom>
          <a:solidFill>
            <a:srgbClr val="FFB13F">
              <a:alpha val="3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en-GB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 = $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alphaM</a:t>
            </a:r>
            <a:r>
              <a:rPr lang="en-GB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* M + $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betaK</a:t>
            </a:r>
            <a:r>
              <a:rPr lang="en-GB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* 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Kcurrent</a:t>
            </a:r>
            <a:r>
              <a:rPr lang="en-GB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+$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betaKinit</a:t>
            </a:r>
            <a:r>
              <a:rPr lang="en-GB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* Kinit + $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betaKcomm</a:t>
            </a:r>
            <a:r>
              <a:rPr lang="en-GB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* 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KlastCommit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3780265-7EC7-45EF-9932-DB15A98ED314}"/>
              </a:ext>
            </a:extLst>
          </p:cNvPr>
          <p:cNvSpPr txBox="1"/>
          <p:nvPr/>
        </p:nvSpPr>
        <p:spPr>
          <a:xfrm>
            <a:off x="1377342" y="4027090"/>
            <a:ext cx="470072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/>
            <a:r>
              <a:rPr lang="en-GB" sz="1200" i="1" dirty="0">
                <a:latin typeface="+mj-lt"/>
              </a:rPr>
              <a:t>Assigns damping to all previously-defined elements and nodes.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F12786-A511-481E-8A06-828FC716FAB4}"/>
              </a:ext>
            </a:extLst>
          </p:cNvPr>
          <p:cNvSpPr txBox="1"/>
          <p:nvPr/>
        </p:nvSpPr>
        <p:spPr>
          <a:xfrm>
            <a:off x="4475182" y="4820667"/>
            <a:ext cx="370780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latin typeface="+mj-lt"/>
              </a:rPr>
              <a:t>See the </a:t>
            </a:r>
            <a:r>
              <a:rPr lang="en-US" sz="1100" i="1" dirty="0">
                <a:latin typeface="+mj-lt"/>
                <a:hlinkClick r:id="rId4"/>
              </a:rPr>
              <a:t>OpenSees documentation</a:t>
            </a:r>
            <a:endParaRPr lang="en-US" sz="11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1969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C30A35-D8DE-4D2A-A172-4F4A36D042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region</a:t>
            </a:r>
          </a:p>
        </p:txBody>
      </p:sp>
      <p:sp>
        <p:nvSpPr>
          <p:cNvPr id="3" name="Rettangolo 9">
            <a:extLst>
              <a:ext uri="{FF2B5EF4-FFF2-40B4-BE49-F238E27FC236}">
                <a16:creationId xmlns:a16="http://schemas.microsoft.com/office/drawing/2014/main" id="{596971CA-7337-4E38-B360-D34FE1D23032}"/>
              </a:ext>
            </a:extLst>
          </p:cNvPr>
          <p:cNvSpPr/>
          <p:nvPr/>
        </p:nvSpPr>
        <p:spPr>
          <a:xfrm>
            <a:off x="7334250" y="4165591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Misc_Commands</a:t>
            </a:r>
            <a:endParaRPr lang="en-US" sz="1600" b="1" dirty="0">
              <a:latin typeface="Open Sans" panose="020B0606030504020204" pitchFamily="34" charset="0"/>
            </a:endParaRPr>
          </a:p>
        </p:txBody>
      </p:sp>
      <p:sp>
        <p:nvSpPr>
          <p:cNvPr id="4" name="Triangolo isoscele 12">
            <a:extLst>
              <a:ext uri="{FF2B5EF4-FFF2-40B4-BE49-F238E27FC236}">
                <a16:creationId xmlns:a16="http://schemas.microsoft.com/office/drawing/2014/main" id="{3D5ED27A-68BF-48CA-9428-370CCF12A34E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" name="CasellaDiTesto 5">
            <a:extLst>
              <a:ext uri="{FF2B5EF4-FFF2-40B4-BE49-F238E27FC236}">
                <a16:creationId xmlns:a16="http://schemas.microsoft.com/office/drawing/2014/main" id="{B5F88838-6AC0-4F05-B986-44E20C40035C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DF3D17-7ABC-45DE-B9FF-2CA9E4C215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3811" y="454179"/>
            <a:ext cx="4263940" cy="39437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068500-7D2D-4745-8BB3-DAEA82171995}"/>
              </a:ext>
            </a:extLst>
          </p:cNvPr>
          <p:cNvSpPr txBox="1"/>
          <p:nvPr/>
        </p:nvSpPr>
        <p:spPr>
          <a:xfrm>
            <a:off x="344394" y="612362"/>
            <a:ext cx="2126279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/>
            <a:r>
              <a:rPr lang="it-IT" sz="1200" dirty="0">
                <a:latin typeface="+mj-lt"/>
              </a:rPr>
              <a:t>The </a:t>
            </a:r>
            <a:r>
              <a:rPr lang="it-IT" sz="1200" dirty="0" err="1">
                <a:latin typeface="+mj-lt"/>
              </a:rPr>
              <a:t>region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command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is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useful</a:t>
            </a:r>
            <a:r>
              <a:rPr lang="it-IT" sz="1200" dirty="0">
                <a:latin typeface="+mj-lt"/>
              </a:rPr>
              <a:t> to isolate part of </a:t>
            </a:r>
            <a:r>
              <a:rPr lang="it-IT" sz="1200" dirty="0" err="1">
                <a:latin typeface="+mj-lt"/>
              </a:rPr>
              <a:t>your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geometry</a:t>
            </a:r>
            <a:r>
              <a:rPr lang="it-IT" sz="1200" dirty="0">
                <a:latin typeface="+mj-lt"/>
              </a:rPr>
              <a:t> for a </a:t>
            </a:r>
            <a:r>
              <a:rPr lang="it-IT" sz="1200" dirty="0" err="1">
                <a:latin typeface="+mj-lt"/>
              </a:rPr>
              <a:t>specific</a:t>
            </a:r>
            <a:r>
              <a:rPr lang="it-IT" sz="1200" dirty="0">
                <a:latin typeface="+mj-lt"/>
              </a:rPr>
              <a:t> use. </a:t>
            </a:r>
          </a:p>
          <a:p>
            <a:pPr marL="179388" indent="-179388"/>
            <a:endParaRPr lang="it-IT" sz="1200" dirty="0">
              <a:latin typeface="+mj-lt"/>
            </a:endParaRPr>
          </a:p>
          <a:p>
            <a:pPr marL="179388" indent="-179388"/>
            <a:r>
              <a:rPr lang="it-IT" sz="1200" b="1" dirty="0" err="1">
                <a:latin typeface="+mj-lt"/>
              </a:rPr>
              <a:t>Specific</a:t>
            </a:r>
            <a:r>
              <a:rPr lang="it-IT" sz="1200" b="1" dirty="0">
                <a:latin typeface="+mj-lt"/>
              </a:rPr>
              <a:t> </a:t>
            </a:r>
            <a:r>
              <a:rPr lang="it-IT" sz="1200" b="1" dirty="0" err="1">
                <a:latin typeface="+mj-lt"/>
              </a:rPr>
              <a:t>selection</a:t>
            </a:r>
            <a:r>
              <a:rPr lang="it-IT" sz="1200" b="1" dirty="0">
                <a:latin typeface="+mj-lt"/>
              </a:rPr>
              <a:t> sets</a:t>
            </a:r>
            <a:r>
              <a:rPr lang="it-IT" sz="1200" dirty="0">
                <a:latin typeface="+mj-lt"/>
              </a:rPr>
              <a:t> are </a:t>
            </a:r>
            <a:r>
              <a:rPr lang="it-IT" sz="1200" dirty="0" err="1">
                <a:latin typeface="+mj-lt"/>
              </a:rPr>
              <a:t>needed</a:t>
            </a:r>
            <a:r>
              <a:rPr lang="it-IT" sz="1200" dirty="0">
                <a:latin typeface="+mj-lt"/>
              </a:rPr>
              <a:t> to ID the </a:t>
            </a:r>
            <a:r>
              <a:rPr lang="it-IT" sz="1200" dirty="0" err="1">
                <a:latin typeface="+mj-lt"/>
              </a:rPr>
              <a:t>geometry</a:t>
            </a:r>
            <a:r>
              <a:rPr lang="it-IT" sz="1200" dirty="0">
                <a:latin typeface="+mj-lt"/>
              </a:rPr>
              <a:t>.</a:t>
            </a:r>
          </a:p>
          <a:p>
            <a:pPr marL="179388" indent="-179388"/>
            <a:endParaRPr lang="it-IT" sz="1200" dirty="0">
              <a:latin typeface="+mj-lt"/>
            </a:endParaRPr>
          </a:p>
          <a:p>
            <a:pPr marL="179388" indent="-179388"/>
            <a:r>
              <a:rPr lang="it-IT" sz="1200" dirty="0" err="1">
                <a:latin typeface="+mj-lt"/>
              </a:rPr>
              <a:t>Possible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uses</a:t>
            </a:r>
            <a:r>
              <a:rPr lang="it-IT" sz="1200" dirty="0">
                <a:latin typeface="+mj-lt"/>
              </a:rPr>
              <a:t>:</a:t>
            </a:r>
          </a:p>
          <a:p>
            <a:pPr marL="179388" indent="-179388">
              <a:buFontTx/>
              <a:buChar char="-"/>
            </a:pPr>
            <a:r>
              <a:rPr lang="it-IT" sz="1200" b="1" dirty="0" err="1">
                <a:latin typeface="+mj-lt"/>
              </a:rPr>
              <a:t>Add</a:t>
            </a:r>
            <a:r>
              <a:rPr lang="it-IT" sz="1200" b="1" dirty="0">
                <a:latin typeface="+mj-lt"/>
              </a:rPr>
              <a:t> and erase </a:t>
            </a:r>
            <a:r>
              <a:rPr lang="it-IT" sz="1200" b="1" dirty="0" err="1">
                <a:latin typeface="+mj-lt"/>
              </a:rPr>
              <a:t>geometry</a:t>
            </a:r>
            <a:r>
              <a:rPr lang="it-IT" sz="1200" b="1" dirty="0">
                <a:latin typeface="+mj-lt"/>
              </a:rPr>
              <a:t> </a:t>
            </a:r>
            <a:r>
              <a:rPr lang="it-IT" sz="1200" dirty="0">
                <a:latin typeface="+mj-lt"/>
              </a:rPr>
              <a:t>from the </a:t>
            </a:r>
            <a:r>
              <a:rPr lang="it-IT" sz="1200" dirty="0" err="1">
                <a:latin typeface="+mj-lt"/>
              </a:rPr>
              <a:t>analysis</a:t>
            </a:r>
            <a:endParaRPr lang="it-IT" sz="1200" dirty="0">
              <a:latin typeface="+mj-lt"/>
            </a:endParaRPr>
          </a:p>
          <a:p>
            <a:endParaRPr lang="it-IT" sz="1200" dirty="0">
              <a:latin typeface="+mj-lt"/>
            </a:endParaRPr>
          </a:p>
          <a:p>
            <a:pPr marL="179388" indent="-179388">
              <a:buFontTx/>
              <a:buChar char="-"/>
            </a:pPr>
            <a:r>
              <a:rPr lang="it-IT" sz="1200" b="1" dirty="0" err="1">
                <a:latin typeface="+mj-lt"/>
              </a:rPr>
              <a:t>Assign</a:t>
            </a:r>
            <a:r>
              <a:rPr lang="it-IT" sz="1200" b="1" dirty="0">
                <a:latin typeface="+mj-lt"/>
              </a:rPr>
              <a:t> </a:t>
            </a:r>
            <a:r>
              <a:rPr lang="it-IT" sz="1200" b="1" dirty="0" err="1">
                <a:latin typeface="+mj-lt"/>
              </a:rPr>
              <a:t>rayleigh</a:t>
            </a:r>
            <a:r>
              <a:rPr lang="it-IT" sz="1200" b="1" dirty="0">
                <a:latin typeface="+mj-lt"/>
              </a:rPr>
              <a:t> damping </a:t>
            </a:r>
            <a:r>
              <a:rPr lang="it-IT" sz="1200" dirty="0">
                <a:latin typeface="+mj-lt"/>
              </a:rPr>
              <a:t>just to a </a:t>
            </a:r>
            <a:r>
              <a:rPr lang="it-IT" sz="1200" dirty="0" err="1">
                <a:latin typeface="+mj-lt"/>
              </a:rPr>
              <a:t>specific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geometry</a:t>
            </a:r>
            <a:endParaRPr lang="it-IT" sz="1200" dirty="0">
              <a:latin typeface="+mj-lt"/>
            </a:endParaRPr>
          </a:p>
          <a:p>
            <a:endParaRPr lang="it-IT" sz="1200" dirty="0">
              <a:latin typeface="+mj-lt"/>
            </a:endParaRPr>
          </a:p>
          <a:p>
            <a:pPr marL="179388" indent="-179388">
              <a:buFontTx/>
              <a:buChar char="-"/>
            </a:pPr>
            <a:r>
              <a:rPr lang="it-IT" sz="1200" b="1" dirty="0">
                <a:latin typeface="+mj-lt"/>
              </a:rPr>
              <a:t>Write </a:t>
            </a:r>
            <a:r>
              <a:rPr lang="it-IT" sz="1200" b="1" dirty="0" err="1">
                <a:latin typeface="+mj-lt"/>
              </a:rPr>
              <a:t>nodes</a:t>
            </a:r>
            <a:r>
              <a:rPr lang="it-IT" sz="1200" b="1" dirty="0">
                <a:latin typeface="+mj-lt"/>
              </a:rPr>
              <a:t> </a:t>
            </a:r>
            <a:r>
              <a:rPr lang="it-IT" sz="1200" b="1" dirty="0" err="1">
                <a:latin typeface="+mj-lt"/>
              </a:rPr>
              <a:t>ids</a:t>
            </a:r>
            <a:r>
              <a:rPr lang="it-IT" sz="1200" b="1" dirty="0">
                <a:latin typeface="+mj-lt"/>
              </a:rPr>
              <a:t> lists </a:t>
            </a:r>
            <a:r>
              <a:rPr lang="it-IT" sz="1200" dirty="0">
                <a:latin typeface="+mj-lt"/>
              </a:rPr>
              <a:t>for </a:t>
            </a:r>
            <a:r>
              <a:rPr lang="it-IT" sz="1200" dirty="0" err="1">
                <a:latin typeface="+mj-lt"/>
              </a:rPr>
              <a:t>specific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result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extraction</a:t>
            </a:r>
            <a:r>
              <a:rPr lang="it-IT" sz="1200" dirty="0"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748107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it-IT" dirty="0"/>
              <a:t>RESOURCES &amp; REFERENCES</a:t>
            </a:r>
            <a:endParaRPr lang="en-GB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R&amp;R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BE715A0-FD17-436A-8778-D4896A8513FE}"/>
              </a:ext>
            </a:extLst>
          </p:cNvPr>
          <p:cNvSpPr txBox="1">
            <a:spLocks/>
          </p:cNvSpPr>
          <p:nvPr/>
        </p:nvSpPr>
        <p:spPr>
          <a:xfrm>
            <a:off x="4296727" y="632336"/>
            <a:ext cx="7236065" cy="43812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Installation guide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4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Python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PyMpc</a:t>
            </a: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/>
              </a:rPr>
              <a:t>MPCO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/>
              </a:rPr>
              <a:t>OpenSees Validation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/>
              </a:rPr>
              <a:t>HDF group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HDF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viewer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1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 Scott’s blog index</a:t>
            </a:r>
            <a:endParaRPr lang="en-GB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Nonlinear finite element formulations</a:t>
            </a: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4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 tale of </a:t>
            </a: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two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element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formulations</a:t>
            </a: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4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Numerical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integration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options</a:t>
            </a: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4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Massimo’s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OpenSees</a:t>
            </a:r>
            <a:r>
              <a:rPr lang="it-IT" sz="11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support group</a:t>
            </a: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4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4" indent="-285750">
              <a:lnSpc>
                <a:spcPct val="150000"/>
              </a:lnSpc>
              <a:buClrTx/>
              <a:buFont typeface="Arial" panose="020B0604020202020204" pitchFamily="34" charset="0"/>
              <a:buChar char="•"/>
            </a:pPr>
            <a:endParaRPr lang="it-IT" sz="11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2D648361-1132-4A04-AB18-82C959E2FDB2}"/>
              </a:ext>
            </a:extLst>
          </p:cNvPr>
          <p:cNvSpPr txBox="1">
            <a:spLocks/>
          </p:cNvSpPr>
          <p:nvPr/>
        </p:nvSpPr>
        <p:spPr>
          <a:xfrm>
            <a:off x="286624" y="632336"/>
            <a:ext cx="4117813" cy="423438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Official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webpage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  <a:hlinkClick r:id="rId16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 Manual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GitHub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documentation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 Community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 Facebook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 source code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Basic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Examples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 support group on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youtube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667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</a:pP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(to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get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send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an email to 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4"/>
              </a:rPr>
              <a:t>pchi893@aucklanduni.ac.nz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it-IT" sz="1000" i="1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Silvia </a:t>
            </a:r>
            <a:r>
              <a:rPr lang="en-GB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Mazzoni’s</a:t>
            </a: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 site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6"/>
              </a:rPr>
              <a:t>Michael Scott blog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7"/>
              </a:rPr>
              <a:t>STKO purchase page</a:t>
            </a: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8"/>
              </a:rPr>
              <a:t>NAFEMS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9"/>
              </a:rPr>
              <a:t>STKO Manual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0"/>
              </a:rPr>
              <a:t>Tutorial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0"/>
              </a:rPr>
              <a:t>videos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100" b="0" i="0" dirty="0">
              <a:solidFill>
                <a:schemeClr val="tx1"/>
              </a:solidFill>
              <a:effectLst/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615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0FBD931-18FA-4DB1-ACFC-D840B9CA7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30" y="1525942"/>
            <a:ext cx="5566410" cy="901309"/>
          </a:xfrm>
        </p:spPr>
        <p:txBody>
          <a:bodyPr/>
          <a:lstStyle/>
          <a:p>
            <a:pPr marL="92075"/>
            <a:r>
              <a:rPr lang="it-IT" dirty="0">
                <a:solidFill>
                  <a:schemeClr val="bg1"/>
                </a:solidFill>
              </a:rPr>
              <a:t>Thank </a:t>
            </a:r>
            <a:r>
              <a:rPr lang="it-IT" dirty="0" err="1">
                <a:solidFill>
                  <a:schemeClr val="bg1"/>
                </a:solidFill>
              </a:rPr>
              <a:t>you</a:t>
            </a:r>
            <a:r>
              <a:rPr lang="it-IT" dirty="0">
                <a:solidFill>
                  <a:schemeClr val="bg1"/>
                </a:solidFill>
              </a:rPr>
              <a:t> for </a:t>
            </a:r>
            <a:r>
              <a:rPr lang="it-IT" dirty="0" err="1">
                <a:solidFill>
                  <a:schemeClr val="bg1"/>
                </a:solidFill>
              </a:rPr>
              <a:t>your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attention</a:t>
            </a:r>
            <a:r>
              <a:rPr lang="it-IT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64E11-E790-4C8C-BAC8-2A76479AEE1A}"/>
              </a:ext>
            </a:extLst>
          </p:cNvPr>
          <p:cNvSpPr txBox="1"/>
          <p:nvPr/>
        </p:nvSpPr>
        <p:spPr>
          <a:xfrm>
            <a:off x="6507480" y="587529"/>
            <a:ext cx="2964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Following: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Q/A Session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Dive into the </a:t>
            </a:r>
            <a:r>
              <a:rPr lang="en-US" i="1" dirty="0">
                <a:solidFill>
                  <a:srgbClr val="1CA6DF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forum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en-GB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4F163B-D7CC-4031-A5EC-5C7780905B28}"/>
              </a:ext>
            </a:extLst>
          </p:cNvPr>
          <p:cNvSpPr txBox="1"/>
          <p:nvPr/>
        </p:nvSpPr>
        <p:spPr>
          <a:xfrm>
            <a:off x="148590" y="4331970"/>
            <a:ext cx="24765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 credits:</a:t>
            </a:r>
          </a:p>
          <a:p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Slidecarnival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Freepick</a:t>
            </a:r>
            <a:endParaRPr lang="en-GB" sz="1100" i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07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ttangolo 60">
            <a:extLst>
              <a:ext uri="{FF2B5EF4-FFF2-40B4-BE49-F238E27FC236}">
                <a16:creationId xmlns:a16="http://schemas.microsoft.com/office/drawing/2014/main" id="{067CAD8E-5544-46AF-AF36-11411D5B3B05}"/>
              </a:ext>
            </a:extLst>
          </p:cNvPr>
          <p:cNvSpPr/>
          <p:nvPr/>
        </p:nvSpPr>
        <p:spPr>
          <a:xfrm>
            <a:off x="6664506" y="9822"/>
            <a:ext cx="2244910" cy="5133678"/>
          </a:xfrm>
          <a:prstGeom prst="rect">
            <a:avLst/>
          </a:prstGeom>
          <a:blipFill>
            <a:blip r:embed="rId3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1000"/>
                      </a14:imgEffect>
                      <a14:imgEffect>
                        <a14:saturation sat="170000"/>
                      </a14:imgEffect>
                      <a14:imgEffect>
                        <a14:brightnessContrast bright="30000" contrast="12000"/>
                      </a14:imgEffect>
                    </a14:imgLayer>
                  </a14:imgProps>
                </a:ext>
              </a:extLst>
            </a:blip>
            <a:stretch>
              <a:fillRect r="-1657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E033EC-E0F8-48F0-AADB-48D625378BB8}"/>
              </a:ext>
            </a:extLst>
          </p:cNvPr>
          <p:cNvSpPr/>
          <p:nvPr/>
        </p:nvSpPr>
        <p:spPr>
          <a:xfrm>
            <a:off x="4239661" y="2653678"/>
            <a:ext cx="1772256" cy="215184"/>
          </a:xfrm>
          <a:prstGeom prst="rect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B1AD7BB-3D71-4227-ABD6-9E68596796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314" y="2008395"/>
            <a:ext cx="2892425" cy="384635"/>
          </a:xfrm>
        </p:spPr>
        <p:txBody>
          <a:bodyPr/>
          <a:lstStyle/>
          <a:p>
            <a:r>
              <a:rPr lang="it-IT" dirty="0"/>
              <a:t>CONTENTS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3ADA5A8B-983F-40C2-A563-BC194F0A70FF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GET STARTED </a:t>
            </a:r>
          </a:p>
          <a:p>
            <a:r>
              <a:rPr lang="en-GB" dirty="0"/>
              <a:t>in OpenSees with STKO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1A46B865-AEA7-4DAD-B011-49E9C3B57D64}"/>
              </a:ext>
            </a:extLst>
          </p:cNvPr>
          <p:cNvSpPr txBox="1">
            <a:spLocks/>
          </p:cNvSpPr>
          <p:nvPr/>
        </p:nvSpPr>
        <p:spPr>
          <a:xfrm>
            <a:off x="4161805" y="203467"/>
            <a:ext cx="4843206" cy="4539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28/04/21 – 05/05/21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OpenSees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STKO – Scientific Toolkit for OpenSees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 definition overview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Geometry, Interactions, Selection sets, Local axes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  <a:p>
            <a:pPr>
              <a:lnSpc>
                <a:spcPct val="130000"/>
              </a:lnSpc>
            </a:pPr>
            <a:r>
              <a:rPr lang="en-US" sz="14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 properties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Definitions and Conditions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kumimoji="0" lang="en-US" sz="1000" b="0" i="1" u="none" strike="noStrike" kern="0" cap="none" spc="0" normalizeH="0" baseline="0" noProof="0" dirty="0">
                <a:ln>
                  <a:noFill/>
                </a:ln>
                <a:solidFill>
                  <a:srgbClr val="1CA6DF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Arial"/>
              </a:rPr>
              <a:t>June-October (once a week)*</a:t>
            </a:r>
            <a:endParaRPr kumimoji="0" lang="en-US" sz="1000" b="1" u="none" strike="noStrike" kern="0" cap="none" spc="0" normalizeH="0" baseline="0" noProof="0" dirty="0">
              <a:ln>
                <a:noFill/>
              </a:ln>
              <a:solidFill>
                <a:srgbClr val="1CA6DF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  <a:sym typeface="Arial"/>
            </a:endParaRPr>
          </a:p>
          <a:p>
            <a:r>
              <a:rPr lang="en-US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Mesh and Analysis 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Analysis Command (part 1-2)</a:t>
            </a:r>
            <a:r>
              <a:rPr lang="en-US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105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- 21/07/2021</a:t>
            </a:r>
            <a:endParaRPr lang="en-US" sz="1050" dirty="0">
              <a:solidFill>
                <a:srgbClr val="FFC000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Analysis Command (part 3-4)</a:t>
            </a:r>
            <a:r>
              <a:rPr lang="en-US" sz="140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110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- 28/07/2021</a:t>
            </a:r>
            <a:endParaRPr lang="en-US" sz="1100" dirty="0">
              <a:solidFill>
                <a:schemeClr val="tx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Postprocessing and results visualization</a:t>
            </a:r>
          </a:p>
          <a:p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Modal and response spectrum analysis 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Linear, nonlinear static and dynamic analysis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Reinforced concrete and masonry frame structures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(+ softening and mesh objectivity, diaphragms modelling, joints modeling, infill panels…)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EB25FF5-6F9B-44A4-A280-9E23D743E128}"/>
              </a:ext>
            </a:extLst>
          </p:cNvPr>
          <p:cNvSpPr txBox="1"/>
          <p:nvPr/>
        </p:nvSpPr>
        <p:spPr>
          <a:xfrm>
            <a:off x="4161805" y="4849507"/>
            <a:ext cx="2593518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 i="1" dirty="0">
                <a:solidFill>
                  <a:srgbClr val="1CA6D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*Only one in August</a:t>
            </a:r>
            <a:endParaRPr lang="en-GB" sz="1000" i="1" dirty="0">
              <a:solidFill>
                <a:srgbClr val="1CA6D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1B798194-513C-45B8-9D3A-D3C0F37EE3B6}"/>
              </a:ext>
            </a:extLst>
          </p:cNvPr>
          <p:cNvSpPr/>
          <p:nvPr/>
        </p:nvSpPr>
        <p:spPr>
          <a:xfrm>
            <a:off x="3891962" y="458159"/>
            <a:ext cx="224233" cy="224233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E104245F-7041-40F5-9869-862DB56AA4FD}"/>
              </a:ext>
            </a:extLst>
          </p:cNvPr>
          <p:cNvSpPr/>
          <p:nvPr/>
        </p:nvSpPr>
        <p:spPr>
          <a:xfrm>
            <a:off x="3891197" y="733296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14A0D0FB-BDC9-495F-99B9-963E1BCC86C6}"/>
              </a:ext>
            </a:extLst>
          </p:cNvPr>
          <p:cNvSpPr/>
          <p:nvPr/>
        </p:nvSpPr>
        <p:spPr>
          <a:xfrm>
            <a:off x="3847451" y="2618646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CDD7EF07-C2A8-4843-AF5E-110444266B34}"/>
              </a:ext>
            </a:extLst>
          </p:cNvPr>
          <p:cNvGrpSpPr/>
          <p:nvPr/>
        </p:nvGrpSpPr>
        <p:grpSpPr>
          <a:xfrm>
            <a:off x="3768480" y="3251447"/>
            <a:ext cx="469669" cy="315884"/>
            <a:chOff x="3952702" y="2862634"/>
            <a:chExt cx="469669" cy="315884"/>
          </a:xfrm>
        </p:grpSpPr>
        <p:sp>
          <p:nvSpPr>
            <p:cNvPr id="18" name="Ovale 17">
              <a:extLst>
                <a:ext uri="{FF2B5EF4-FFF2-40B4-BE49-F238E27FC236}">
                  <a16:creationId xmlns:a16="http://schemas.microsoft.com/office/drawing/2014/main" id="{7FB51B08-6E5C-467D-A1A7-4D0EE91D4E39}"/>
                </a:ext>
              </a:extLst>
            </p:cNvPr>
            <p:cNvSpPr/>
            <p:nvPr/>
          </p:nvSpPr>
          <p:spPr>
            <a:xfrm>
              <a:off x="4031673" y="2862634"/>
              <a:ext cx="315884" cy="315884"/>
            </a:xfrm>
            <a:prstGeom prst="ellipse">
              <a:avLst/>
            </a:prstGeom>
            <a:solidFill>
              <a:srgbClr val="FF99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0F5751FD-9A06-4E00-8DBD-963A61731698}"/>
                </a:ext>
              </a:extLst>
            </p:cNvPr>
            <p:cNvSpPr txBox="1"/>
            <p:nvPr/>
          </p:nvSpPr>
          <p:spPr>
            <a:xfrm>
              <a:off x="3952702" y="2870741"/>
              <a:ext cx="4696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11</a:t>
              </a:r>
              <a:endParaRPr lang="en-GB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19" name="Ovale 18">
            <a:extLst>
              <a:ext uri="{FF2B5EF4-FFF2-40B4-BE49-F238E27FC236}">
                <a16:creationId xmlns:a16="http://schemas.microsoft.com/office/drawing/2014/main" id="{1CA7E0D4-5991-4799-A498-A79DEA4C8A63}"/>
              </a:ext>
            </a:extLst>
          </p:cNvPr>
          <p:cNvSpPr/>
          <p:nvPr/>
        </p:nvSpPr>
        <p:spPr>
          <a:xfrm>
            <a:off x="3847451" y="3700028"/>
            <a:ext cx="315884" cy="309397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94C4E9-A2AF-479A-81E1-F8AA4415A077}"/>
              </a:ext>
            </a:extLst>
          </p:cNvPr>
          <p:cNvSpPr txBox="1"/>
          <p:nvPr/>
        </p:nvSpPr>
        <p:spPr>
          <a:xfrm>
            <a:off x="3768480" y="3708135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12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FFE5F37F-B553-47A0-9031-631C302A2088}"/>
              </a:ext>
            </a:extLst>
          </p:cNvPr>
          <p:cNvSpPr/>
          <p:nvPr/>
        </p:nvSpPr>
        <p:spPr>
          <a:xfrm>
            <a:off x="3847451" y="4490771"/>
            <a:ext cx="315884" cy="309397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0F9EF17-96BC-450E-A46C-870C5B490696}"/>
              </a:ext>
            </a:extLst>
          </p:cNvPr>
          <p:cNvSpPr txBox="1"/>
          <p:nvPr/>
        </p:nvSpPr>
        <p:spPr>
          <a:xfrm>
            <a:off x="3768480" y="4498878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33" name="Connettore diritto 32">
            <a:extLst>
              <a:ext uri="{FF2B5EF4-FFF2-40B4-BE49-F238E27FC236}">
                <a16:creationId xmlns:a16="http://schemas.microsoft.com/office/drawing/2014/main" id="{7D9E6535-B4B5-41CC-A1CF-A36BCE8172A0}"/>
              </a:ext>
            </a:extLst>
          </p:cNvPr>
          <p:cNvCxnSpPr>
            <a:cxnSpLocks/>
            <a:stCxn id="17" idx="4"/>
            <a:endCxn id="8" idx="0"/>
          </p:cNvCxnSpPr>
          <p:nvPr/>
        </p:nvCxnSpPr>
        <p:spPr>
          <a:xfrm flipH="1">
            <a:off x="4003315" y="2934530"/>
            <a:ext cx="2078" cy="325024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785A0A7-BB40-4AD8-BF3A-4672C9233A58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4003315" y="4015912"/>
            <a:ext cx="0" cy="482966"/>
          </a:xfrm>
          <a:prstGeom prst="line">
            <a:avLst/>
          </a:prstGeom>
          <a:ln w="28575" cap="rnd">
            <a:solidFill>
              <a:srgbClr val="1CA6DF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F67B865-8FC3-4AE9-AA06-FA0BB9A57A00}"/>
              </a:ext>
            </a:extLst>
          </p:cNvPr>
          <p:cNvCxnSpPr>
            <a:cxnSpLocks/>
          </p:cNvCxnSpPr>
          <p:nvPr/>
        </p:nvCxnSpPr>
        <p:spPr>
          <a:xfrm>
            <a:off x="4003314" y="4187212"/>
            <a:ext cx="0" cy="225523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6166FDB-3DC3-4D74-81B1-A970C6D587EB}"/>
              </a:ext>
            </a:extLst>
          </p:cNvPr>
          <p:cNvSpPr txBox="1"/>
          <p:nvPr/>
        </p:nvSpPr>
        <p:spPr>
          <a:xfrm>
            <a:off x="87314" y="2319962"/>
            <a:ext cx="23026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Full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syllabus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available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64A1FD5-EAFC-45B3-BBD3-23F6D9ED39FF}"/>
              </a:ext>
            </a:extLst>
          </p:cNvPr>
          <p:cNvSpPr/>
          <p:nvPr/>
        </p:nvSpPr>
        <p:spPr>
          <a:xfrm>
            <a:off x="8909416" y="2581572"/>
            <a:ext cx="234584" cy="503108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C0DF5EC5-0197-40A5-B4FA-83A153B55F4E}"/>
              </a:ext>
            </a:extLst>
          </p:cNvPr>
          <p:cNvSpPr/>
          <p:nvPr/>
        </p:nvSpPr>
        <p:spPr>
          <a:xfrm>
            <a:off x="8909416" y="3078343"/>
            <a:ext cx="234584" cy="345004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1" name="Rettangolo 50">
            <a:extLst>
              <a:ext uri="{FF2B5EF4-FFF2-40B4-BE49-F238E27FC236}">
                <a16:creationId xmlns:a16="http://schemas.microsoft.com/office/drawing/2014/main" id="{D2039086-5BEA-42E9-A5AA-C9321C5546EC}"/>
              </a:ext>
            </a:extLst>
          </p:cNvPr>
          <p:cNvSpPr/>
          <p:nvPr/>
        </p:nvSpPr>
        <p:spPr>
          <a:xfrm>
            <a:off x="8909416" y="3423346"/>
            <a:ext cx="234584" cy="183080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164FAB1C-1406-4644-BD9A-415ED16B6E42}"/>
              </a:ext>
            </a:extLst>
          </p:cNvPr>
          <p:cNvSpPr/>
          <p:nvPr/>
        </p:nvSpPr>
        <p:spPr>
          <a:xfrm>
            <a:off x="8909416" y="3882933"/>
            <a:ext cx="234584" cy="369124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3" name="Rettangolo 52">
            <a:extLst>
              <a:ext uri="{FF2B5EF4-FFF2-40B4-BE49-F238E27FC236}">
                <a16:creationId xmlns:a16="http://schemas.microsoft.com/office/drawing/2014/main" id="{E60945AD-8099-4487-B327-CFAAF2BD6C90}"/>
              </a:ext>
            </a:extLst>
          </p:cNvPr>
          <p:cNvSpPr/>
          <p:nvPr/>
        </p:nvSpPr>
        <p:spPr>
          <a:xfrm>
            <a:off x="8909416" y="3606426"/>
            <a:ext cx="234584" cy="276507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4" name="Rettangolo 53">
            <a:extLst>
              <a:ext uri="{FF2B5EF4-FFF2-40B4-BE49-F238E27FC236}">
                <a16:creationId xmlns:a16="http://schemas.microsoft.com/office/drawing/2014/main" id="{F0940CE1-BB24-418E-9C06-CBEFF5ADC298}"/>
              </a:ext>
            </a:extLst>
          </p:cNvPr>
          <p:cNvSpPr/>
          <p:nvPr/>
        </p:nvSpPr>
        <p:spPr>
          <a:xfrm>
            <a:off x="8909416" y="4251219"/>
            <a:ext cx="234584" cy="882459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Ovale 3">
            <a:extLst>
              <a:ext uri="{FF2B5EF4-FFF2-40B4-BE49-F238E27FC236}">
                <a16:creationId xmlns:a16="http://schemas.microsoft.com/office/drawing/2014/main" id="{16FC0251-631D-4FF9-AB3A-3D1B2D9314F5}"/>
              </a:ext>
            </a:extLst>
          </p:cNvPr>
          <p:cNvSpPr/>
          <p:nvPr/>
        </p:nvSpPr>
        <p:spPr>
          <a:xfrm>
            <a:off x="198983" y="3602815"/>
            <a:ext cx="158498" cy="15849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Ovale 3">
            <a:extLst>
              <a:ext uri="{FF2B5EF4-FFF2-40B4-BE49-F238E27FC236}">
                <a16:creationId xmlns:a16="http://schemas.microsoft.com/office/drawing/2014/main" id="{0FD870BB-D534-4FC6-B03D-5610402F5991}"/>
              </a:ext>
            </a:extLst>
          </p:cNvPr>
          <p:cNvSpPr/>
          <p:nvPr/>
        </p:nvSpPr>
        <p:spPr>
          <a:xfrm>
            <a:off x="198983" y="3934775"/>
            <a:ext cx="158498" cy="158498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Ovale 3">
            <a:extLst>
              <a:ext uri="{FF2B5EF4-FFF2-40B4-BE49-F238E27FC236}">
                <a16:creationId xmlns:a16="http://schemas.microsoft.com/office/drawing/2014/main" id="{03E95011-6433-4585-8F27-B004098FF9EC}"/>
              </a:ext>
            </a:extLst>
          </p:cNvPr>
          <p:cNvSpPr/>
          <p:nvPr/>
        </p:nvSpPr>
        <p:spPr>
          <a:xfrm>
            <a:off x="198983" y="4279270"/>
            <a:ext cx="158498" cy="158498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F23270-7636-40C4-99D9-A2CA542A56A3}"/>
              </a:ext>
            </a:extLst>
          </p:cNvPr>
          <p:cNvSpPr txBox="1"/>
          <p:nvPr/>
        </p:nvSpPr>
        <p:spPr>
          <a:xfrm>
            <a:off x="348168" y="388460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D7A3A3-92FF-4AFC-B9C7-E23FC5F6BF2F}"/>
              </a:ext>
            </a:extLst>
          </p:cNvPr>
          <p:cNvSpPr txBox="1"/>
          <p:nvPr/>
        </p:nvSpPr>
        <p:spPr>
          <a:xfrm>
            <a:off x="348168" y="422789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7CF032-322F-4A44-AF2C-92E9DBEA7F97}"/>
              </a:ext>
            </a:extLst>
          </p:cNvPr>
          <p:cNvSpPr txBox="1"/>
          <p:nvPr/>
        </p:nvSpPr>
        <p:spPr>
          <a:xfrm>
            <a:off x="348168" y="3560883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</a:t>
            </a:r>
          </a:p>
        </p:txBody>
      </p:sp>
      <p:sp>
        <p:nvSpPr>
          <p:cNvPr id="38" name="Rettangolo 46">
            <a:extLst>
              <a:ext uri="{FF2B5EF4-FFF2-40B4-BE49-F238E27FC236}">
                <a16:creationId xmlns:a16="http://schemas.microsoft.com/office/drawing/2014/main" id="{61D29007-FDBA-4881-8FB5-1B085982795B}"/>
              </a:ext>
            </a:extLst>
          </p:cNvPr>
          <p:cNvSpPr/>
          <p:nvPr/>
        </p:nvSpPr>
        <p:spPr>
          <a:xfrm>
            <a:off x="8909416" y="-3"/>
            <a:ext cx="234584" cy="2581573"/>
          </a:xfrm>
          <a:prstGeom prst="rect">
            <a:avLst/>
          </a:prstGeom>
          <a:solidFill>
            <a:schemeClr val="bg1">
              <a:lumMod val="8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AD37080A-C842-4984-90B3-3942B61B1EF2}"/>
              </a:ext>
            </a:extLst>
          </p:cNvPr>
          <p:cNvSpPr/>
          <p:nvPr/>
        </p:nvSpPr>
        <p:spPr>
          <a:xfrm>
            <a:off x="3891197" y="993183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0" name="Ovale 39">
            <a:extLst>
              <a:ext uri="{FF2B5EF4-FFF2-40B4-BE49-F238E27FC236}">
                <a16:creationId xmlns:a16="http://schemas.microsoft.com/office/drawing/2014/main" id="{0DC2CE5A-9658-4E04-8E70-4B1D628E9614}"/>
              </a:ext>
            </a:extLst>
          </p:cNvPr>
          <p:cNvSpPr/>
          <p:nvPr/>
        </p:nvSpPr>
        <p:spPr>
          <a:xfrm>
            <a:off x="3891197" y="1261476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4" name="Ovale 43">
            <a:extLst>
              <a:ext uri="{FF2B5EF4-FFF2-40B4-BE49-F238E27FC236}">
                <a16:creationId xmlns:a16="http://schemas.microsoft.com/office/drawing/2014/main" id="{58143DB2-C762-4A61-82F4-8D7BBCE00267}"/>
              </a:ext>
            </a:extLst>
          </p:cNvPr>
          <p:cNvSpPr/>
          <p:nvPr/>
        </p:nvSpPr>
        <p:spPr>
          <a:xfrm>
            <a:off x="3891197" y="1536222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1" name="Ovale 40">
            <a:extLst>
              <a:ext uri="{FF2B5EF4-FFF2-40B4-BE49-F238E27FC236}">
                <a16:creationId xmlns:a16="http://schemas.microsoft.com/office/drawing/2014/main" id="{81C1F93D-1F91-42A9-B405-88C0DD79F58D}"/>
              </a:ext>
            </a:extLst>
          </p:cNvPr>
          <p:cNvSpPr/>
          <p:nvPr/>
        </p:nvSpPr>
        <p:spPr>
          <a:xfrm>
            <a:off x="3891197" y="1822324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2" name="Ovale 40">
            <a:extLst>
              <a:ext uri="{FF2B5EF4-FFF2-40B4-BE49-F238E27FC236}">
                <a16:creationId xmlns:a16="http://schemas.microsoft.com/office/drawing/2014/main" id="{1D46B0D1-CA4B-41F9-826A-BEE312CBCF08}"/>
              </a:ext>
            </a:extLst>
          </p:cNvPr>
          <p:cNvSpPr/>
          <p:nvPr/>
        </p:nvSpPr>
        <p:spPr>
          <a:xfrm>
            <a:off x="3891197" y="2105741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C51BE3-D2DA-4AE8-992D-E85DF8052CEF}"/>
              </a:ext>
            </a:extLst>
          </p:cNvPr>
          <p:cNvSpPr/>
          <p:nvPr/>
        </p:nvSpPr>
        <p:spPr>
          <a:xfrm>
            <a:off x="7504397" y="2617286"/>
            <a:ext cx="462390" cy="462390"/>
          </a:xfrm>
          <a:prstGeom prst="ellipse">
            <a:avLst/>
          </a:prstGeom>
          <a:solidFill>
            <a:srgbClr val="FF0000">
              <a:alpha val="5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x2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9D580DB5-BEA3-4615-95A8-C5EE5B2BF7F6}"/>
              </a:ext>
            </a:extLst>
          </p:cNvPr>
          <p:cNvSpPr/>
          <p:nvPr/>
        </p:nvSpPr>
        <p:spPr>
          <a:xfrm>
            <a:off x="7617769" y="2981647"/>
            <a:ext cx="462390" cy="462390"/>
          </a:xfrm>
          <a:prstGeom prst="ellipse">
            <a:avLst/>
          </a:prstGeom>
          <a:solidFill>
            <a:srgbClr val="FF0000">
              <a:alpha val="51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x2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DEF423-2922-447D-8C6C-AA2F2D06EEE8}"/>
              </a:ext>
            </a:extLst>
          </p:cNvPr>
          <p:cNvSpPr txBox="1"/>
          <p:nvPr/>
        </p:nvSpPr>
        <p:spPr>
          <a:xfrm>
            <a:off x="7590267" y="2793386"/>
            <a:ext cx="1695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5:30 p.m. </a:t>
            </a:r>
          </a:p>
          <a:p>
            <a:pPr algn="ctr"/>
            <a:r>
              <a:rPr lang="en-US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CEST</a:t>
            </a:r>
          </a:p>
        </p:txBody>
      </p:sp>
    </p:spTree>
    <p:extLst>
      <p:ext uri="{BB962C8B-B14F-4D97-AF65-F5344CB8AC3E}">
        <p14:creationId xmlns:p14="http://schemas.microsoft.com/office/powerpoint/2010/main" val="357383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5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309" y="658903"/>
            <a:ext cx="2892425" cy="462200"/>
          </a:xfrm>
        </p:spPr>
        <p:txBody>
          <a:bodyPr/>
          <a:lstStyle/>
          <a:p>
            <a:pPr marL="90488" indent="0"/>
            <a:r>
              <a:rPr lang="en-US" dirty="0"/>
              <a:t>Mesh and Analysis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273723" y="702383"/>
            <a:ext cx="365586" cy="365586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</a:t>
            </a:r>
          </a:p>
        </p:txBody>
      </p:sp>
      <p:sp>
        <p:nvSpPr>
          <p:cNvPr id="51" name="Triangolo isoscele 50">
            <a:extLst>
              <a:ext uri="{FF2B5EF4-FFF2-40B4-BE49-F238E27FC236}">
                <a16:creationId xmlns:a16="http://schemas.microsoft.com/office/drawing/2014/main" id="{3147C03C-DAA1-4B83-A18E-C6D8C84FDFC4}"/>
              </a:ext>
            </a:extLst>
          </p:cNvPr>
          <p:cNvSpPr/>
          <p:nvPr/>
        </p:nvSpPr>
        <p:spPr>
          <a:xfrm rot="10800000">
            <a:off x="4873414" y="775759"/>
            <a:ext cx="699320" cy="844415"/>
          </a:xfrm>
          <a:prstGeom prst="triangle">
            <a:avLst/>
          </a:prstGeom>
          <a:solidFill>
            <a:srgbClr val="00B0F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E70E1FC3-BB7B-43B8-BEC1-2A30F9B3B4FE}"/>
              </a:ext>
            </a:extLst>
          </p:cNvPr>
          <p:cNvSpPr/>
          <p:nvPr/>
        </p:nvSpPr>
        <p:spPr>
          <a:xfrm>
            <a:off x="4165782" y="775759"/>
            <a:ext cx="1057292" cy="844417"/>
          </a:xfrm>
          <a:prstGeom prst="rect">
            <a:avLst/>
          </a:prstGeom>
          <a:solidFill>
            <a:srgbClr val="00B0F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5" name="Triangolo isoscele 74">
            <a:extLst>
              <a:ext uri="{FF2B5EF4-FFF2-40B4-BE49-F238E27FC236}">
                <a16:creationId xmlns:a16="http://schemas.microsoft.com/office/drawing/2014/main" id="{C33B14E0-A75C-4E88-946C-3D924743D7BA}"/>
              </a:ext>
            </a:extLst>
          </p:cNvPr>
          <p:cNvSpPr/>
          <p:nvPr/>
        </p:nvSpPr>
        <p:spPr>
          <a:xfrm>
            <a:off x="3816485" y="775754"/>
            <a:ext cx="699320" cy="844415"/>
          </a:xfrm>
          <a:prstGeom prst="triangle">
            <a:avLst/>
          </a:prstGeom>
          <a:solidFill>
            <a:srgbClr val="00B0F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54AE1EF1-B804-4EA2-B901-6B5EB7B9FE81}"/>
              </a:ext>
            </a:extLst>
          </p:cNvPr>
          <p:cNvSpPr/>
          <p:nvPr/>
        </p:nvSpPr>
        <p:spPr>
          <a:xfrm>
            <a:off x="3816485" y="775756"/>
            <a:ext cx="1756249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Mesh</a:t>
            </a:r>
          </a:p>
        </p:txBody>
      </p:sp>
      <p:sp>
        <p:nvSpPr>
          <p:cNvPr id="58" name="Segnaposto testo 3">
            <a:extLst>
              <a:ext uri="{FF2B5EF4-FFF2-40B4-BE49-F238E27FC236}">
                <a16:creationId xmlns:a16="http://schemas.microsoft.com/office/drawing/2014/main" id="{05091030-F1C1-4A7D-A859-0504EE4559BC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14 July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Mesh and Analysis</a:t>
            </a:r>
          </a:p>
        </p:txBody>
      </p:sp>
      <p:sp>
        <p:nvSpPr>
          <p:cNvPr id="59" name="Ovale 58">
            <a:extLst>
              <a:ext uri="{FF2B5EF4-FFF2-40B4-BE49-F238E27FC236}">
                <a16:creationId xmlns:a16="http://schemas.microsoft.com/office/drawing/2014/main" id="{96DADC7C-D27F-4155-9648-FA66D1C223AC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6" name="Triangolo isoscele 25">
            <a:extLst>
              <a:ext uri="{FF2B5EF4-FFF2-40B4-BE49-F238E27FC236}">
                <a16:creationId xmlns:a16="http://schemas.microsoft.com/office/drawing/2014/main" id="{DAE20A6A-588B-43F4-AC62-A20E3491CC60}"/>
              </a:ext>
            </a:extLst>
          </p:cNvPr>
          <p:cNvSpPr/>
          <p:nvPr/>
        </p:nvSpPr>
        <p:spPr>
          <a:xfrm rot="10800000">
            <a:off x="3883191" y="3124829"/>
            <a:ext cx="699320" cy="844415"/>
          </a:xfrm>
          <a:prstGeom prst="triangle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AE135AD3-AA21-4824-91FD-22F2DFC0438E}"/>
              </a:ext>
            </a:extLst>
          </p:cNvPr>
          <p:cNvSpPr/>
          <p:nvPr/>
        </p:nvSpPr>
        <p:spPr>
          <a:xfrm>
            <a:off x="3175559" y="3124829"/>
            <a:ext cx="1057292" cy="844417"/>
          </a:xfrm>
          <a:prstGeom prst="rect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BCDB4B9D-74A9-4BA8-87A7-2D2011F449AB}"/>
              </a:ext>
            </a:extLst>
          </p:cNvPr>
          <p:cNvSpPr/>
          <p:nvPr/>
        </p:nvSpPr>
        <p:spPr>
          <a:xfrm>
            <a:off x="2826262" y="3124824"/>
            <a:ext cx="699320" cy="844415"/>
          </a:xfrm>
          <a:prstGeom prst="triangle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F3D9A2A4-BD84-4F22-9516-95C8E739F83A}"/>
              </a:ext>
            </a:extLst>
          </p:cNvPr>
          <p:cNvSpPr/>
          <p:nvPr/>
        </p:nvSpPr>
        <p:spPr>
          <a:xfrm>
            <a:off x="2826262" y="3124826"/>
            <a:ext cx="1756249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Analysis</a:t>
            </a:r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10A60F5A-F2AF-4D0B-AF8E-62725E2604DE}"/>
              </a:ext>
            </a:extLst>
          </p:cNvPr>
          <p:cNvSpPr/>
          <p:nvPr/>
        </p:nvSpPr>
        <p:spPr>
          <a:xfrm>
            <a:off x="6342675" y="1087734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3" name="Triangolo isoscele 42">
            <a:extLst>
              <a:ext uri="{FF2B5EF4-FFF2-40B4-BE49-F238E27FC236}">
                <a16:creationId xmlns:a16="http://schemas.microsoft.com/office/drawing/2014/main" id="{B000F4DD-6D5E-46A6-A2FA-1880E31E1A24}"/>
              </a:ext>
            </a:extLst>
          </p:cNvPr>
          <p:cNvSpPr/>
          <p:nvPr/>
        </p:nvSpPr>
        <p:spPr>
          <a:xfrm>
            <a:off x="6207708" y="1087732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5" name="Rettangolo 44">
            <a:extLst>
              <a:ext uri="{FF2B5EF4-FFF2-40B4-BE49-F238E27FC236}">
                <a16:creationId xmlns:a16="http://schemas.microsoft.com/office/drawing/2014/main" id="{86A4FDC0-7655-4BD8-B406-7A9A0AAAA102}"/>
              </a:ext>
            </a:extLst>
          </p:cNvPr>
          <p:cNvSpPr/>
          <p:nvPr/>
        </p:nvSpPr>
        <p:spPr>
          <a:xfrm>
            <a:off x="6535367" y="595402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6" name="Triangolo isoscele 45">
            <a:extLst>
              <a:ext uri="{FF2B5EF4-FFF2-40B4-BE49-F238E27FC236}">
                <a16:creationId xmlns:a16="http://schemas.microsoft.com/office/drawing/2014/main" id="{4559DF95-4BE3-4F45-B83C-BF62CAAE60F4}"/>
              </a:ext>
            </a:extLst>
          </p:cNvPr>
          <p:cNvSpPr/>
          <p:nvPr/>
        </p:nvSpPr>
        <p:spPr>
          <a:xfrm>
            <a:off x="6400400" y="595400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7" name="Rettangolo 46">
            <a:extLst>
              <a:ext uri="{FF2B5EF4-FFF2-40B4-BE49-F238E27FC236}">
                <a16:creationId xmlns:a16="http://schemas.microsoft.com/office/drawing/2014/main" id="{6FFE6AAB-ABD1-406C-B6F0-B83511D3AE62}"/>
              </a:ext>
            </a:extLst>
          </p:cNvPr>
          <p:cNvSpPr/>
          <p:nvPr/>
        </p:nvSpPr>
        <p:spPr>
          <a:xfrm>
            <a:off x="6164039" y="1549680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8" name="Triangolo isoscele 47">
            <a:extLst>
              <a:ext uri="{FF2B5EF4-FFF2-40B4-BE49-F238E27FC236}">
                <a16:creationId xmlns:a16="http://schemas.microsoft.com/office/drawing/2014/main" id="{17E55051-CFA9-41FD-9421-05497C5604BE}"/>
              </a:ext>
            </a:extLst>
          </p:cNvPr>
          <p:cNvSpPr/>
          <p:nvPr/>
        </p:nvSpPr>
        <p:spPr>
          <a:xfrm>
            <a:off x="6029072" y="1549678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56BE69A0-F124-40C0-B27A-B96AF20696D5}"/>
              </a:ext>
            </a:extLst>
          </p:cNvPr>
          <p:cNvSpPr txBox="1"/>
          <p:nvPr/>
        </p:nvSpPr>
        <p:spPr>
          <a:xfrm>
            <a:off x="6378732" y="1095711"/>
            <a:ext cx="27652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Controls</a:t>
            </a: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7D71A8B1-623B-4E8C-A82B-5434BB7F53D8}"/>
              </a:ext>
            </a:extLst>
          </p:cNvPr>
          <p:cNvSpPr txBox="1"/>
          <p:nvPr/>
        </p:nvSpPr>
        <p:spPr>
          <a:xfrm>
            <a:off x="6523867" y="589262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Seed</a:t>
            </a:r>
          </a:p>
        </p:txBody>
      </p:sp>
      <p:cxnSp>
        <p:nvCxnSpPr>
          <p:cNvPr id="55" name="Straight Connector 6">
            <a:extLst>
              <a:ext uri="{FF2B5EF4-FFF2-40B4-BE49-F238E27FC236}">
                <a16:creationId xmlns:a16="http://schemas.microsoft.com/office/drawing/2014/main" id="{58BF25D0-B55C-4519-B80B-43C4AF8C2E4D}"/>
              </a:ext>
            </a:extLst>
          </p:cNvPr>
          <p:cNvCxnSpPr>
            <a:cxnSpLocks/>
            <a:stCxn id="48" idx="2"/>
            <a:endCxn id="46" idx="0"/>
          </p:cNvCxnSpPr>
          <p:nvPr/>
        </p:nvCxnSpPr>
        <p:spPr>
          <a:xfrm flipV="1">
            <a:off x="6029072" y="595400"/>
            <a:ext cx="506435" cy="1280556"/>
          </a:xfrm>
          <a:prstGeom prst="line">
            <a:avLst/>
          </a:prstGeom>
          <a:ln w="28575">
            <a:solidFill>
              <a:srgbClr val="FFB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11">
            <a:extLst>
              <a:ext uri="{FF2B5EF4-FFF2-40B4-BE49-F238E27FC236}">
                <a16:creationId xmlns:a16="http://schemas.microsoft.com/office/drawing/2014/main" id="{432E24A5-24CF-4078-9155-56E433747235}"/>
              </a:ext>
            </a:extLst>
          </p:cNvPr>
          <p:cNvCxnSpPr>
            <a:cxnSpLocks/>
          </p:cNvCxnSpPr>
          <p:nvPr/>
        </p:nvCxnSpPr>
        <p:spPr>
          <a:xfrm flipH="1">
            <a:off x="5516010" y="1246123"/>
            <a:ext cx="773001" cy="0"/>
          </a:xfrm>
          <a:prstGeom prst="line">
            <a:avLst/>
          </a:prstGeom>
          <a:ln w="28575">
            <a:solidFill>
              <a:srgbClr val="FFB13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CasellaDiTesto 62">
            <a:extLst>
              <a:ext uri="{FF2B5EF4-FFF2-40B4-BE49-F238E27FC236}">
                <a16:creationId xmlns:a16="http://schemas.microsoft.com/office/drawing/2014/main" id="{A3BC6987-515C-4607-B04B-7F97D0951FA4}"/>
              </a:ext>
            </a:extLst>
          </p:cNvPr>
          <p:cNvSpPr txBox="1"/>
          <p:nvPr/>
        </p:nvSpPr>
        <p:spPr>
          <a:xfrm>
            <a:off x="6172162" y="1529425"/>
            <a:ext cx="27652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Build</a:t>
            </a:r>
          </a:p>
        </p:txBody>
      </p:sp>
      <p:sp>
        <p:nvSpPr>
          <p:cNvPr id="65" name="Rettangolo 64">
            <a:extLst>
              <a:ext uri="{FF2B5EF4-FFF2-40B4-BE49-F238E27FC236}">
                <a16:creationId xmlns:a16="http://schemas.microsoft.com/office/drawing/2014/main" id="{095E058A-0C01-48E4-A007-0ABF59719632}"/>
              </a:ext>
            </a:extLst>
          </p:cNvPr>
          <p:cNvSpPr/>
          <p:nvPr/>
        </p:nvSpPr>
        <p:spPr>
          <a:xfrm>
            <a:off x="5621658" y="3013409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66" name="Triangolo isoscele 65">
            <a:extLst>
              <a:ext uri="{FF2B5EF4-FFF2-40B4-BE49-F238E27FC236}">
                <a16:creationId xmlns:a16="http://schemas.microsoft.com/office/drawing/2014/main" id="{4DEA0112-77DA-4D28-87F5-B53DC47671C5}"/>
              </a:ext>
            </a:extLst>
          </p:cNvPr>
          <p:cNvSpPr/>
          <p:nvPr/>
        </p:nvSpPr>
        <p:spPr>
          <a:xfrm>
            <a:off x="5486691" y="3013407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7" name="Rettangolo 66">
            <a:extLst>
              <a:ext uri="{FF2B5EF4-FFF2-40B4-BE49-F238E27FC236}">
                <a16:creationId xmlns:a16="http://schemas.microsoft.com/office/drawing/2014/main" id="{EC5440AE-6FF6-42E3-A590-7441D1FE9137}"/>
              </a:ext>
            </a:extLst>
          </p:cNvPr>
          <p:cNvSpPr/>
          <p:nvPr/>
        </p:nvSpPr>
        <p:spPr>
          <a:xfrm>
            <a:off x="5814350" y="2521077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68" name="Triangolo isoscele 67">
            <a:extLst>
              <a:ext uri="{FF2B5EF4-FFF2-40B4-BE49-F238E27FC236}">
                <a16:creationId xmlns:a16="http://schemas.microsoft.com/office/drawing/2014/main" id="{4B0DAD87-1106-459A-9766-6BC5AE518FED}"/>
              </a:ext>
            </a:extLst>
          </p:cNvPr>
          <p:cNvSpPr/>
          <p:nvPr/>
        </p:nvSpPr>
        <p:spPr>
          <a:xfrm>
            <a:off x="5679383" y="2521075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9" name="Rettangolo 68">
            <a:extLst>
              <a:ext uri="{FF2B5EF4-FFF2-40B4-BE49-F238E27FC236}">
                <a16:creationId xmlns:a16="http://schemas.microsoft.com/office/drawing/2014/main" id="{C4314CE1-95C8-41BC-8EFE-E49AA1D3B7B7}"/>
              </a:ext>
            </a:extLst>
          </p:cNvPr>
          <p:cNvSpPr/>
          <p:nvPr/>
        </p:nvSpPr>
        <p:spPr>
          <a:xfrm>
            <a:off x="5443022" y="3475355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0" name="Triangolo isoscele 69">
            <a:extLst>
              <a:ext uri="{FF2B5EF4-FFF2-40B4-BE49-F238E27FC236}">
                <a16:creationId xmlns:a16="http://schemas.microsoft.com/office/drawing/2014/main" id="{534B4C46-F166-48AE-8A2F-A19651219821}"/>
              </a:ext>
            </a:extLst>
          </p:cNvPr>
          <p:cNvSpPr/>
          <p:nvPr/>
        </p:nvSpPr>
        <p:spPr>
          <a:xfrm>
            <a:off x="5308055" y="3475353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cxnSp>
        <p:nvCxnSpPr>
          <p:cNvPr id="72" name="Straight Connector 6">
            <a:extLst>
              <a:ext uri="{FF2B5EF4-FFF2-40B4-BE49-F238E27FC236}">
                <a16:creationId xmlns:a16="http://schemas.microsoft.com/office/drawing/2014/main" id="{A20BB437-81FA-49FB-AF27-1DC7D589ED3B}"/>
              </a:ext>
            </a:extLst>
          </p:cNvPr>
          <p:cNvCxnSpPr>
            <a:cxnSpLocks/>
            <a:stCxn id="42" idx="2"/>
          </p:cNvCxnSpPr>
          <p:nvPr/>
        </p:nvCxnSpPr>
        <p:spPr>
          <a:xfrm flipV="1">
            <a:off x="4905809" y="2521075"/>
            <a:ext cx="903516" cy="2260466"/>
          </a:xfrm>
          <a:prstGeom prst="line">
            <a:avLst/>
          </a:prstGeom>
          <a:ln w="28575">
            <a:solidFill>
              <a:srgbClr val="FFB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11">
            <a:extLst>
              <a:ext uri="{FF2B5EF4-FFF2-40B4-BE49-F238E27FC236}">
                <a16:creationId xmlns:a16="http://schemas.microsoft.com/office/drawing/2014/main" id="{AF5FAF22-F57B-4B41-9291-3C4BCB11A4A1}"/>
              </a:ext>
            </a:extLst>
          </p:cNvPr>
          <p:cNvCxnSpPr>
            <a:cxnSpLocks/>
          </p:cNvCxnSpPr>
          <p:nvPr/>
        </p:nvCxnSpPr>
        <p:spPr>
          <a:xfrm flipH="1">
            <a:off x="4622667" y="3605311"/>
            <a:ext cx="773001" cy="0"/>
          </a:xfrm>
          <a:prstGeom prst="line">
            <a:avLst/>
          </a:prstGeom>
          <a:ln w="28575">
            <a:solidFill>
              <a:srgbClr val="FFB13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1232A0E9-FD34-45A1-87CB-4D8E07186471}"/>
              </a:ext>
            </a:extLst>
          </p:cNvPr>
          <p:cNvSpPr txBox="1"/>
          <p:nvPr/>
        </p:nvSpPr>
        <p:spPr>
          <a:xfrm>
            <a:off x="5799400" y="2523129"/>
            <a:ext cx="29651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Set-up of the analysis steps</a:t>
            </a:r>
          </a:p>
        </p:txBody>
      </p:sp>
      <p:sp>
        <p:nvSpPr>
          <p:cNvPr id="82" name="CasellaDiTesto 81">
            <a:extLst>
              <a:ext uri="{FF2B5EF4-FFF2-40B4-BE49-F238E27FC236}">
                <a16:creationId xmlns:a16="http://schemas.microsoft.com/office/drawing/2014/main" id="{B8A5D2C5-7F99-4329-8537-7EAD070D3C11}"/>
              </a:ext>
            </a:extLst>
          </p:cNvPr>
          <p:cNvSpPr txBox="1"/>
          <p:nvPr/>
        </p:nvSpPr>
        <p:spPr>
          <a:xfrm>
            <a:off x="5665447" y="3008653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MPCO Recorder</a:t>
            </a:r>
          </a:p>
        </p:txBody>
      </p:sp>
      <p:sp>
        <p:nvSpPr>
          <p:cNvPr id="41" name="Rettangolo 64">
            <a:extLst>
              <a:ext uri="{FF2B5EF4-FFF2-40B4-BE49-F238E27FC236}">
                <a16:creationId xmlns:a16="http://schemas.microsoft.com/office/drawing/2014/main" id="{88613458-A25B-48B0-9EC8-277F2AAC14F4}"/>
              </a:ext>
            </a:extLst>
          </p:cNvPr>
          <p:cNvSpPr/>
          <p:nvPr/>
        </p:nvSpPr>
        <p:spPr>
          <a:xfrm>
            <a:off x="5040776" y="4455265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2" name="Triangolo isoscele 65">
            <a:extLst>
              <a:ext uri="{FF2B5EF4-FFF2-40B4-BE49-F238E27FC236}">
                <a16:creationId xmlns:a16="http://schemas.microsoft.com/office/drawing/2014/main" id="{D07B04A1-FB5E-4537-9E72-47D0B074ADE6}"/>
              </a:ext>
            </a:extLst>
          </p:cNvPr>
          <p:cNvSpPr/>
          <p:nvPr/>
        </p:nvSpPr>
        <p:spPr>
          <a:xfrm>
            <a:off x="4905809" y="4455263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4" name="Rettangolo 66">
            <a:extLst>
              <a:ext uri="{FF2B5EF4-FFF2-40B4-BE49-F238E27FC236}">
                <a16:creationId xmlns:a16="http://schemas.microsoft.com/office/drawing/2014/main" id="{F9FF6F17-5503-4065-9CD1-BFEE40FC0E29}"/>
              </a:ext>
            </a:extLst>
          </p:cNvPr>
          <p:cNvSpPr/>
          <p:nvPr/>
        </p:nvSpPr>
        <p:spPr>
          <a:xfrm>
            <a:off x="5233468" y="3962933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3" name="Triangolo isoscele 67">
            <a:extLst>
              <a:ext uri="{FF2B5EF4-FFF2-40B4-BE49-F238E27FC236}">
                <a16:creationId xmlns:a16="http://schemas.microsoft.com/office/drawing/2014/main" id="{8435858B-A952-4193-8E20-E616FDEF2C58}"/>
              </a:ext>
            </a:extLst>
          </p:cNvPr>
          <p:cNvSpPr/>
          <p:nvPr/>
        </p:nvSpPr>
        <p:spPr>
          <a:xfrm>
            <a:off x="5098501" y="3962931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2" name="CasellaDiTesto 82">
            <a:extLst>
              <a:ext uri="{FF2B5EF4-FFF2-40B4-BE49-F238E27FC236}">
                <a16:creationId xmlns:a16="http://schemas.microsoft.com/office/drawing/2014/main" id="{90F8E2D1-3E1E-4C9E-A5E6-D31351800E24}"/>
              </a:ext>
            </a:extLst>
          </p:cNvPr>
          <p:cNvSpPr txBox="1"/>
          <p:nvPr/>
        </p:nvSpPr>
        <p:spPr>
          <a:xfrm>
            <a:off x="5304946" y="3950945"/>
            <a:ext cx="360081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AnalysisCommand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defaultSettings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sp>
        <p:nvSpPr>
          <p:cNvPr id="71" name="CasellaDiTesto 80">
            <a:extLst>
              <a:ext uri="{FF2B5EF4-FFF2-40B4-BE49-F238E27FC236}">
                <a16:creationId xmlns:a16="http://schemas.microsoft.com/office/drawing/2014/main" id="{A0AA7F97-AA91-40B2-9A60-D917BBF1E276}"/>
              </a:ext>
            </a:extLst>
          </p:cNvPr>
          <p:cNvSpPr txBox="1"/>
          <p:nvPr/>
        </p:nvSpPr>
        <p:spPr>
          <a:xfrm>
            <a:off x="5516010" y="3478895"/>
            <a:ext cx="29651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Patterns</a:t>
            </a:r>
          </a:p>
        </p:txBody>
      </p:sp>
      <p:sp>
        <p:nvSpPr>
          <p:cNvPr id="83" name="CasellaDiTesto 82">
            <a:extLst>
              <a:ext uri="{FF2B5EF4-FFF2-40B4-BE49-F238E27FC236}">
                <a16:creationId xmlns:a16="http://schemas.microsoft.com/office/drawing/2014/main" id="{E148997D-3BF2-4D3D-9379-EFA5496FBC80}"/>
              </a:ext>
            </a:extLst>
          </p:cNvPr>
          <p:cNvSpPr txBox="1"/>
          <p:nvPr/>
        </p:nvSpPr>
        <p:spPr>
          <a:xfrm>
            <a:off x="5043688" y="4437903"/>
            <a:ext cx="28743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Misc_Commands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419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Mesh seed</a:t>
            </a: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6627652" y="4165592"/>
            <a:ext cx="25163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Mesh</a:t>
            </a: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8DD84E20-B60E-4C4A-B93C-358146C282C3}"/>
              </a:ext>
            </a:extLst>
          </p:cNvPr>
          <p:cNvSpPr txBox="1">
            <a:spLocks/>
          </p:cNvSpPr>
          <p:nvPr/>
        </p:nvSpPr>
        <p:spPr>
          <a:xfrm>
            <a:off x="327503" y="530344"/>
            <a:ext cx="7762079" cy="41528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visualization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assignment: 		</a:t>
            </a:r>
            <a:r>
              <a:rPr lang="en-US" sz="1600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Global			“Local”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lnSpc>
                <a:spcPct val="130000"/>
              </a:lnSpc>
              <a:buClr>
                <a:srgbClr val="FFB13F"/>
              </a:buClr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lnSpc>
                <a:spcPct val="130000"/>
              </a:lnSpc>
              <a:buClr>
                <a:srgbClr val="FFB13F"/>
              </a:buClr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lnSpc>
                <a:spcPct val="130000"/>
              </a:lnSpc>
              <a:buClr>
                <a:srgbClr val="FFB13F"/>
              </a:buClr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spcBef>
                <a:spcPts val="1800"/>
              </a:spcBef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all nodes of the geometry are automatically a node of the mesh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the global default seed is 1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global seed overrides Edge seed and vice-versa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remove seed works only from the selected edges/faces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EFAB48-A4B8-4143-9E78-BEF309C73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734" y="2210512"/>
            <a:ext cx="1599653" cy="9132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701B973-CA7B-4529-A360-EF4CAA83ED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5981" y="2210512"/>
            <a:ext cx="1599653" cy="9132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818CBAA-2868-4D82-9E8C-14CF908F0A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8248" y="42229"/>
            <a:ext cx="1344432" cy="18278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2DAD35A-7F15-438E-8971-50F07055D2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871" b="94568" l="7927" r="92835">
                        <a14:foregroundMark x1="91768" y1="11308" x2="85671" y2="70621"/>
                        <a14:foregroundMark x1="85671" y1="70621" x2="73476" y2="95122"/>
                        <a14:foregroundMark x1="73476" y1="95122" x2="48018" y2="94124"/>
                        <a14:foregroundMark x1="48018" y1="94124" x2="23171" y2="83481"/>
                        <a14:foregroundMark x1="23171" y1="83481" x2="11280" y2="66962"/>
                        <a14:foregroundMark x1="11280" y1="66962" x2="10366" y2="23947"/>
                        <a14:foregroundMark x1="10366" y1="23947" x2="27896" y2="10865"/>
                        <a14:foregroundMark x1="27896" y1="10865" x2="64024" y2="9645"/>
                        <a14:foregroundMark x1="64024" y1="9645" x2="91006" y2="13969"/>
                        <a14:foregroundMark x1="91006" y1="13969" x2="20884" y2="10421"/>
                        <a14:foregroundMark x1="20884" y1="10421" x2="10061" y2="66075"/>
                        <a14:foregroundMark x1="10061" y1="66075" x2="18750" y2="84257"/>
                        <a14:foregroundMark x1="18750" y1="84257" x2="54726" y2="94568"/>
                        <a14:foregroundMark x1="54726" y1="94568" x2="52134" y2="31707"/>
                        <a14:foregroundMark x1="52134" y1="31707" x2="51677" y2="70067"/>
                        <a14:foregroundMark x1="51677" y1="70067" x2="34604" y2="39911"/>
                        <a14:foregroundMark x1="34604" y1="39911" x2="58689" y2="48891"/>
                        <a14:foregroundMark x1="58689" y1="48891" x2="34909" y2="53880"/>
                        <a14:foregroundMark x1="34909" y1="53880" x2="44360" y2="22284"/>
                        <a14:foregroundMark x1="44360" y1="22284" x2="55335" y2="24834"/>
                        <a14:foregroundMark x1="59604" y1="58647" x2="51677" y2="32151"/>
                        <a14:foregroundMark x1="51677" y1="32151" x2="59604" y2="8315"/>
                        <a14:foregroundMark x1="59604" y1="8315" x2="67683" y2="27494"/>
                        <a14:foregroundMark x1="67683" y1="27494" x2="71037" y2="8980"/>
                        <a14:foregroundMark x1="71037" y1="8980" x2="80945" y2="27162"/>
                        <a14:foregroundMark x1="80945" y1="27162" x2="71951" y2="50000"/>
                        <a14:foregroundMark x1="71951" y1="50000" x2="59909" y2="27384"/>
                        <a14:foregroundMark x1="59909" y1="27384" x2="78201" y2="11419"/>
                        <a14:foregroundMark x1="78201" y1="11419" x2="89634" y2="27384"/>
                        <a14:foregroundMark x1="89634" y1="27384" x2="89024" y2="67073"/>
                        <a14:foregroundMark x1="89024" y1="67073" x2="75000" y2="89357"/>
                        <a14:foregroundMark x1="75000" y1="89357" x2="52439" y2="80931"/>
                        <a14:foregroundMark x1="52439" y1="80931" x2="56707" y2="33259"/>
                        <a14:foregroundMark x1="56707" y1="33259" x2="42530" y2="10976"/>
                        <a14:foregroundMark x1="42530" y1="10976" x2="20732" y2="23614"/>
                        <a14:foregroundMark x1="20732" y1="23614" x2="48018" y2="45787"/>
                        <a14:foregroundMark x1="48018" y1="45787" x2="33384" y2="64745"/>
                        <a14:foregroundMark x1="33384" y1="64745" x2="59604" y2="70399"/>
                        <a14:foregroundMark x1="59604" y1="70399" x2="79116" y2="65632"/>
                        <a14:foregroundMark x1="45122" y1="28603" x2="15396" y2="37805"/>
                        <a14:foregroundMark x1="15396" y1="37805" x2="16768" y2="73614"/>
                        <a14:foregroundMark x1="13262" y1="73282" x2="26372" y2="86918"/>
                        <a14:foregroundMark x1="15396" y1="72727" x2="20274" y2="84590"/>
                        <a14:foregroundMark x1="14787" y1="66962" x2="21951" y2="85366"/>
                        <a14:foregroundMark x1="21951" y1="85366" x2="16463" y2="82705"/>
                        <a14:foregroundMark x1="14177" y1="70177" x2="10213" y2="79268"/>
                        <a14:foregroundMark x1="13110" y1="76497" x2="21341" y2="78160"/>
                        <a14:foregroundMark x1="12500" y1="75166" x2="26067" y2="82594"/>
                        <a14:foregroundMark x1="8689" y1="73836" x2="7927" y2="72506"/>
                        <a14:foregroundMark x1="9756" y1="75277" x2="19512" y2="94124"/>
                        <a14:foregroundMark x1="19512" y1="94124" x2="12500" y2="78160"/>
                        <a14:foregroundMark x1="42378" y1="89468" x2="64787" y2="96896"/>
                        <a14:foregroundMark x1="64787" y1="96896" x2="90396" y2="77494"/>
                        <a14:foregroundMark x1="90396" y1="77494" x2="92530" y2="61530"/>
                        <a14:foregroundMark x1="86128" y1="73060" x2="80793" y2="91685"/>
                        <a14:foregroundMark x1="80793" y1="91685" x2="68445" y2="92350"/>
                        <a14:foregroundMark x1="86280" y1="74390" x2="76677" y2="89024"/>
                        <a14:foregroundMark x1="89787" y1="72506" x2="80183" y2="88470"/>
                        <a14:foregroundMark x1="91768" y1="71286" x2="85518" y2="89579"/>
                        <a14:foregroundMark x1="85518" y1="89579" x2="78811" y2="90022"/>
                        <a14:foregroundMark x1="49543" y1="91353" x2="56250" y2="94568"/>
                        <a14:foregroundMark x1="50000" y1="90466" x2="58994" y2="92572"/>
                        <a14:foregroundMark x1="10518" y1="24501" x2="48628" y2="9091"/>
                        <a14:foregroundMark x1="48628" y1="9091" x2="82622" y2="12084"/>
                        <a14:foregroundMark x1="82622" y1="12084" x2="90244" y2="42794"/>
                        <a14:foregroundMark x1="6860" y1="25831" x2="19970" y2="8204"/>
                        <a14:foregroundMark x1="19970" y1="8204" x2="58537" y2="5100"/>
                        <a14:foregroundMark x1="58537" y1="5100" x2="90396" y2="13304"/>
                        <a14:foregroundMark x1="90396" y1="13304" x2="46189" y2="32373"/>
                        <a14:foregroundMark x1="46189" y1="32373" x2="20122" y2="18404"/>
                        <a14:foregroundMark x1="20122" y1="18404" x2="41463" y2="8315"/>
                        <a14:foregroundMark x1="41463" y1="8315" x2="75457" y2="9091"/>
                        <a14:foregroundMark x1="75457" y1="9091" x2="37043" y2="8758"/>
                        <a14:foregroundMark x1="37043" y1="8758" x2="9756" y2="14523"/>
                        <a14:foregroundMark x1="9756" y1="14523" x2="42226" y2="7095"/>
                        <a14:foregroundMark x1="42226" y1="7095" x2="76220" y2="8315"/>
                        <a14:foregroundMark x1="76220" y1="8315" x2="19665" y2="11641"/>
                        <a14:foregroundMark x1="19665" y1="11641" x2="49238" y2="9313"/>
                        <a14:foregroundMark x1="49238" y1="9313" x2="30640" y2="12195"/>
                        <a14:foregroundMark x1="9299" y1="13082" x2="10366" y2="14191"/>
                        <a14:foregroundMark x1="22713" y1="9534" x2="15244" y2="12860"/>
                        <a14:foregroundMark x1="24848" y1="7982" x2="18750" y2="11197"/>
                        <a14:foregroundMark x1="28201" y1="9756" x2="15701" y2="8426"/>
                        <a14:foregroundMark x1="16616" y1="10310" x2="12500" y2="8426"/>
                        <a14:foregroundMark x1="91463" y1="11308" x2="89482" y2="30488"/>
                        <a14:foregroundMark x1="89482" y1="30488" x2="91311" y2="9534"/>
                        <a14:foregroundMark x1="91311" y1="9534" x2="89329" y2="30377"/>
                        <a14:foregroundMark x1="92683" y1="11419" x2="90854" y2="33592"/>
                        <a14:foregroundMark x1="90854" y1="33592" x2="94360" y2="11086"/>
                        <a14:foregroundMark x1="94360" y1="11086" x2="92378" y2="33259"/>
                        <a14:foregroundMark x1="92378" y1="33259" x2="92835" y2="14967"/>
                        <a14:foregroundMark x1="91768" y1="31042" x2="90091" y2="378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62502" y="1"/>
            <a:ext cx="1352460" cy="185963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CA9BABC-1A2F-441D-AD52-B7CBA0DB37C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49653"/>
          <a:stretch/>
        </p:blipFill>
        <p:spPr>
          <a:xfrm>
            <a:off x="4960641" y="580358"/>
            <a:ext cx="2024993" cy="749484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1C73768-C018-4E89-AA88-A89D41EB2B38}"/>
              </a:ext>
            </a:extLst>
          </p:cNvPr>
          <p:cNvSpPr txBox="1"/>
          <p:nvPr/>
        </p:nvSpPr>
        <p:spPr>
          <a:xfrm>
            <a:off x="2752678" y="3150174"/>
            <a:ext cx="145069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sz="1200" i="1" dirty="0"/>
              <a:t>assigned to the whole model</a:t>
            </a:r>
            <a:endParaRPr lang="en-US" sz="1200" i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D2D2D75-9597-472A-AE5F-DB6C295D2361}"/>
              </a:ext>
            </a:extLst>
          </p:cNvPr>
          <p:cNvSpPr txBox="1"/>
          <p:nvPr/>
        </p:nvSpPr>
        <p:spPr>
          <a:xfrm>
            <a:off x="5044394" y="3174136"/>
            <a:ext cx="228282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sz="1200" i="1" dirty="0"/>
              <a:t>assigned only to the selection </a:t>
            </a:r>
          </a:p>
          <a:p>
            <a:r>
              <a:rPr lang="en-GB" sz="1200" i="1" dirty="0"/>
              <a:t>(before clicking on Assign)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3586202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Mesh controls</a:t>
            </a: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6627652" y="4165592"/>
            <a:ext cx="25163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Mesh</a:t>
            </a: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8DD84E20-B60E-4C4A-B93C-358146C282C3}"/>
              </a:ext>
            </a:extLst>
          </p:cNvPr>
          <p:cNvSpPr txBox="1">
            <a:spLocks/>
          </p:cNvSpPr>
          <p:nvPr/>
        </p:nvSpPr>
        <p:spPr>
          <a:xfrm>
            <a:off x="327503" y="530344"/>
            <a:ext cx="3473005" cy="41528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order</a:t>
            </a:r>
          </a:p>
          <a:p>
            <a:pPr marL="358775">
              <a:lnSpc>
                <a:spcPct val="130000"/>
              </a:lnSpc>
              <a:buClr>
                <a:srgbClr val="FFB13F"/>
              </a:buClr>
            </a:pPr>
            <a:r>
              <a:rPr lang="en-US" sz="1200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linear or non-linear shape function</a:t>
            </a:r>
          </a:p>
          <a:p>
            <a:pPr marL="358775">
              <a:lnSpc>
                <a:spcPct val="130000"/>
              </a:lnSpc>
              <a:buClr>
                <a:srgbClr val="FFB13F"/>
              </a:buClr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topology</a:t>
            </a:r>
          </a:p>
          <a:p>
            <a:pPr marL="358775">
              <a:lnSpc>
                <a:spcPct val="130000"/>
              </a:lnSpc>
              <a:buClr>
                <a:srgbClr val="FFB13F"/>
              </a:buClr>
            </a:pPr>
            <a:r>
              <a:rPr lang="en-US" sz="1200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mesh unit shape for 2D or 3D elements</a:t>
            </a:r>
          </a:p>
          <a:p>
            <a:pPr marL="358775">
              <a:lnSpc>
                <a:spcPct val="130000"/>
              </a:lnSpc>
              <a:buClr>
                <a:srgbClr val="FFB13F"/>
              </a:buClr>
            </a:pPr>
            <a:endParaRPr lang="en-US" sz="1200" i="1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algorithm</a:t>
            </a:r>
          </a:p>
          <a:p>
            <a:pPr marL="358775">
              <a:lnSpc>
                <a:spcPct val="130000"/>
              </a:lnSpc>
              <a:buClr>
                <a:srgbClr val="FFB13F"/>
              </a:buClr>
            </a:pPr>
            <a:r>
              <a:rPr lang="en-US" sz="1200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structured or unstructured</a:t>
            </a:r>
          </a:p>
          <a:p>
            <a:pPr marL="358775">
              <a:lnSpc>
                <a:spcPct val="130000"/>
              </a:lnSpc>
              <a:buClr>
                <a:srgbClr val="FFB13F"/>
              </a:buClr>
            </a:pPr>
            <a:endParaRPr lang="en-US" sz="1200" i="1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58775">
              <a:lnSpc>
                <a:spcPct val="130000"/>
              </a:lnSpc>
              <a:buClr>
                <a:srgbClr val="FFB13F"/>
              </a:buClr>
            </a:pPr>
            <a:endParaRPr lang="en-US" sz="1200" i="1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58775">
              <a:lnSpc>
                <a:spcPct val="130000"/>
              </a:lnSpc>
              <a:buClr>
                <a:srgbClr val="FFB13F"/>
              </a:buClr>
            </a:pPr>
            <a:r>
              <a:rPr lang="en-US" sz="1200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Ex. Faces with ASDShellQ4 elements need to be meshed with a structured quadrilateral mesh.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lvl="1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D2E4A32-B310-4D5E-B9CC-9473FB0A35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154" y="584122"/>
            <a:ext cx="3060688" cy="358146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CA9BABC-1A2F-441D-AD52-B7CBA0DB37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722" r="29290"/>
          <a:stretch/>
        </p:blipFill>
        <p:spPr>
          <a:xfrm>
            <a:off x="5303462" y="334311"/>
            <a:ext cx="803910" cy="749484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grpSp>
        <p:nvGrpSpPr>
          <p:cNvPr id="12" name="Gruppo 46">
            <a:extLst>
              <a:ext uri="{FF2B5EF4-FFF2-40B4-BE49-F238E27FC236}">
                <a16:creationId xmlns:a16="http://schemas.microsoft.com/office/drawing/2014/main" id="{88E910B3-19DF-4A79-B13D-74DF1F1763CE}"/>
              </a:ext>
            </a:extLst>
          </p:cNvPr>
          <p:cNvGrpSpPr/>
          <p:nvPr/>
        </p:nvGrpSpPr>
        <p:grpSpPr>
          <a:xfrm>
            <a:off x="-151284" y="4496047"/>
            <a:ext cx="7209310" cy="647456"/>
            <a:chOff x="-151284" y="4496047"/>
            <a:chExt cx="7209310" cy="647456"/>
          </a:xfrm>
        </p:grpSpPr>
        <p:grpSp>
          <p:nvGrpSpPr>
            <p:cNvPr id="13" name="Gruppo 44">
              <a:extLst>
                <a:ext uri="{FF2B5EF4-FFF2-40B4-BE49-F238E27FC236}">
                  <a16:creationId xmlns:a16="http://schemas.microsoft.com/office/drawing/2014/main" id="{E870A658-65B3-4B3F-901F-FBA72C2BEACB}"/>
                </a:ext>
              </a:extLst>
            </p:cNvPr>
            <p:cNvGrpSpPr/>
            <p:nvPr/>
          </p:nvGrpSpPr>
          <p:grpSpPr>
            <a:xfrm>
              <a:off x="-151284" y="4790286"/>
              <a:ext cx="7209310" cy="353217"/>
              <a:chOff x="-151284" y="4790286"/>
              <a:chExt cx="7209310" cy="353217"/>
            </a:xfrm>
          </p:grpSpPr>
          <p:sp>
            <p:nvSpPr>
              <p:cNvPr id="15" name="Rectangle 17">
                <a:extLst>
                  <a:ext uri="{FF2B5EF4-FFF2-40B4-BE49-F238E27FC236}">
                    <a16:creationId xmlns:a16="http://schemas.microsoft.com/office/drawing/2014/main" id="{C1EEB5FA-B043-4055-9017-901681B12B85}"/>
                  </a:ext>
                </a:extLst>
              </p:cNvPr>
              <p:cNvSpPr/>
              <p:nvPr/>
            </p:nvSpPr>
            <p:spPr>
              <a:xfrm flipV="1">
                <a:off x="0" y="4797938"/>
                <a:ext cx="6908006" cy="345562"/>
              </a:xfrm>
              <a:prstGeom prst="rect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6" name="Triangolo isoscele 42">
                <a:extLst>
                  <a:ext uri="{FF2B5EF4-FFF2-40B4-BE49-F238E27FC236}">
                    <a16:creationId xmlns:a16="http://schemas.microsoft.com/office/drawing/2014/main" id="{F0D479E7-F68D-4C1C-A890-7C2471B45593}"/>
                  </a:ext>
                </a:extLst>
              </p:cNvPr>
              <p:cNvSpPr/>
              <p:nvPr/>
            </p:nvSpPr>
            <p:spPr>
              <a:xfrm flipH="1">
                <a:off x="-151284" y="4790286"/>
                <a:ext cx="297147" cy="347397"/>
              </a:xfrm>
              <a:prstGeom prst="triangle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7" name="Triangolo isoscele 12">
                <a:extLst>
                  <a:ext uri="{FF2B5EF4-FFF2-40B4-BE49-F238E27FC236}">
                    <a16:creationId xmlns:a16="http://schemas.microsoft.com/office/drawing/2014/main" id="{31D6EA92-60D5-43A0-9882-79D8CDDB069D}"/>
                  </a:ext>
                </a:extLst>
              </p:cNvPr>
              <p:cNvSpPr/>
              <p:nvPr/>
            </p:nvSpPr>
            <p:spPr>
              <a:xfrm rot="10800000">
                <a:off x="6747874" y="4797938"/>
                <a:ext cx="310152" cy="345565"/>
              </a:xfrm>
              <a:prstGeom prst="triangle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8" name="CasellaDiTesto 39">
                <a:extLst>
                  <a:ext uri="{FF2B5EF4-FFF2-40B4-BE49-F238E27FC236}">
                    <a16:creationId xmlns:a16="http://schemas.microsoft.com/office/drawing/2014/main" id="{E7511F0F-F4C9-4D85-8C78-2A8574624EF9}"/>
                  </a:ext>
                </a:extLst>
              </p:cNvPr>
              <p:cNvSpPr txBox="1"/>
              <p:nvPr/>
            </p:nvSpPr>
            <p:spPr>
              <a:xfrm>
                <a:off x="0" y="4816830"/>
                <a:ext cx="6893736" cy="307777"/>
              </a:xfrm>
              <a:prstGeom prst="rect">
                <a:avLst/>
              </a:prstGeom>
              <a:noFill/>
              <a:ln w="127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algn="ctr"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compatibility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: finite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element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– mesh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topology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</a:t>
                </a:r>
              </a:p>
            </p:txBody>
          </p:sp>
        </p:grpSp>
        <p:pic>
          <p:nvPicPr>
            <p:cNvPr id="14" name="Immagine 45">
              <a:extLst>
                <a:ext uri="{FF2B5EF4-FFF2-40B4-BE49-F238E27FC236}">
                  <a16:creationId xmlns:a16="http://schemas.microsoft.com/office/drawing/2014/main" id="{83B97370-BC16-4505-ACFE-146D2A7328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75982" y="4496047"/>
              <a:ext cx="596130" cy="5961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526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B57718-4647-4762-A6C1-41E8B23F5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35" b="94344" l="6822" r="91938">
                        <a14:foregroundMark x1="93488" y1="7014" x2="92403" y2="74887"/>
                        <a14:foregroundMark x1="92403" y1="74887" x2="84031" y2="89027"/>
                        <a14:foregroundMark x1="84031" y1="89027" x2="64186" y2="97624"/>
                        <a14:foregroundMark x1="64186" y1="97624" x2="26977" y2="87783"/>
                        <a14:foregroundMark x1="26977" y1="87783" x2="13488" y2="19910"/>
                        <a14:foregroundMark x1="13488" y1="19910" x2="52713" y2="4525"/>
                        <a14:foregroundMark x1="52713" y1="4525" x2="80620" y2="10520"/>
                        <a14:foregroundMark x1="80620" y1="10520" x2="91473" y2="34163"/>
                        <a14:foregroundMark x1="91473" y1="34163" x2="71938" y2="79638"/>
                        <a14:foregroundMark x1="71938" y1="79638" x2="35969" y2="76244"/>
                        <a14:foregroundMark x1="35969" y1="76244" x2="48372" y2="28507"/>
                        <a14:foregroundMark x1="48372" y1="28507" x2="78295" y2="45249"/>
                        <a14:foregroundMark x1="78295" y1="45249" x2="47132" y2="57240"/>
                        <a14:foregroundMark x1="47132" y1="57240" x2="48372" y2="23756"/>
                        <a14:foregroundMark x1="48372" y1="23756" x2="57209" y2="53507"/>
                        <a14:foregroundMark x1="57209" y1="53507" x2="50078" y2="23416"/>
                        <a14:foregroundMark x1="50078" y1="23416" x2="57984" y2="69796"/>
                        <a14:foregroundMark x1="57984" y1="69796" x2="33643" y2="30769"/>
                        <a14:foregroundMark x1="33643" y1="30769" x2="80310" y2="35633"/>
                        <a14:foregroundMark x1="80310" y1="35633" x2="66202" y2="76244"/>
                        <a14:foregroundMark x1="66202" y1="76244" x2="28992" y2="29638"/>
                        <a14:foregroundMark x1="28992" y1="29638" x2="56744" y2="5995"/>
                        <a14:foregroundMark x1="56744" y1="5995" x2="78605" y2="32579"/>
                        <a14:foregroundMark x1="78605" y1="32579" x2="49147" y2="71946"/>
                        <a14:foregroundMark x1="49147" y1="71946" x2="15969" y2="36652"/>
                        <a14:foregroundMark x1="15969" y1="36652" x2="11473" y2="16742"/>
                        <a14:foregroundMark x1="11473" y1="16742" x2="26047" y2="5430"/>
                        <a14:foregroundMark x1="26047" y1="5430" x2="86822" y2="6335"/>
                        <a14:foregroundMark x1="86822" y1="6335" x2="84806" y2="50113"/>
                        <a14:foregroundMark x1="84806" y1="50113" x2="66667" y2="77149"/>
                        <a14:foregroundMark x1="66667" y1="77149" x2="90543" y2="79412"/>
                        <a14:foregroundMark x1="90543" y1="79412" x2="68527" y2="91968"/>
                        <a14:foregroundMark x1="68527" y1="91968" x2="39535" y2="86878"/>
                        <a14:foregroundMark x1="39535" y1="86878" x2="21705" y2="60860"/>
                        <a14:foregroundMark x1="21705" y1="60860" x2="43566" y2="29186"/>
                        <a14:foregroundMark x1="43566" y1="29186" x2="70543" y2="55995"/>
                        <a14:foregroundMark x1="70543" y1="55995" x2="46977" y2="50792"/>
                        <a14:foregroundMark x1="46977" y1="50792" x2="38760" y2="51357"/>
                        <a14:foregroundMark x1="12558" y1="21606" x2="13333" y2="4864"/>
                        <a14:foregroundMark x1="13333" y1="4864" x2="40930" y2="1131"/>
                        <a14:foregroundMark x1="40930" y1="1131" x2="75814" y2="1923"/>
                        <a14:foregroundMark x1="75814" y1="1923" x2="52093" y2="11086"/>
                        <a14:foregroundMark x1="52093" y1="11086" x2="14419" y2="11425"/>
                        <a14:foregroundMark x1="14419" y1="11425" x2="31163" y2="3507"/>
                        <a14:foregroundMark x1="31163" y1="3507" x2="72713" y2="4864"/>
                        <a14:foregroundMark x1="72713" y1="4864" x2="31473" y2="8145"/>
                        <a14:foregroundMark x1="31473" y1="8145" x2="79535" y2="6335"/>
                        <a14:foregroundMark x1="79535" y1="6335" x2="85271" y2="7014"/>
                        <a14:foregroundMark x1="6822" y1="16063" x2="14884" y2="80430"/>
                        <a14:foregroundMark x1="14884" y1="80430" x2="24806" y2="60747"/>
                        <a14:foregroundMark x1="24806" y1="60747" x2="21085" y2="29638"/>
                        <a14:foregroundMark x1="21085" y1="29638" x2="17209" y2="82805"/>
                        <a14:foregroundMark x1="17209" y1="82805" x2="17829" y2="81335"/>
                        <a14:foregroundMark x1="92093" y1="79072" x2="91938" y2="81109"/>
                        <a14:foregroundMark x1="91163" y1="78620" x2="79380" y2="92195"/>
                        <a14:foregroundMark x1="79380" y1="92195" x2="70078" y2="94344"/>
                        <a14:foregroundMark x1="91008" y1="77149" x2="90233" y2="814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1660" y="1281051"/>
            <a:ext cx="2482369" cy="340219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Mesh Build</a:t>
            </a: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6627652" y="4165592"/>
            <a:ext cx="25163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Mesh</a:t>
            </a: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8DD84E20-B60E-4C4A-B93C-358146C282C3}"/>
              </a:ext>
            </a:extLst>
          </p:cNvPr>
          <p:cNvSpPr txBox="1">
            <a:spLocks/>
          </p:cNvSpPr>
          <p:nvPr/>
        </p:nvSpPr>
        <p:spPr>
          <a:xfrm>
            <a:off x="327503" y="530344"/>
            <a:ext cx="4530247" cy="41528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Building your mesh may require time and computational effort, </a:t>
            </a:r>
            <a:r>
              <a:rPr lang="en-US" sz="1600" b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save</a:t>
            </a: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 your model before building the mesh.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Partition your model is necessary to run your analysis with </a:t>
            </a:r>
            <a:r>
              <a:rPr lang="en-US" sz="1600" b="1" dirty="0" err="1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openseesmp</a:t>
            </a:r>
            <a:r>
              <a:rPr lang="en-US" sz="1600" b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.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(Mumps + 1 Partition)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When you modify the geometry, </a:t>
            </a:r>
            <a:r>
              <a:rPr lang="en-US" sz="1600" b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the mesh is lost</a:t>
            </a: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, and so is the partition.</a:t>
            </a:r>
            <a:endParaRPr lang="en-US" sz="1600" b="1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The mesh built is STKO </a:t>
            </a:r>
            <a:r>
              <a:rPr lang="en-US" sz="1600" b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is NOT and orphan mesh</a:t>
            </a: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. You cannot select the mesh nodes and move them or edit manually the mesh configuration built by the algorithm</a:t>
            </a:r>
            <a:r>
              <a:rPr lang="en-US" sz="1200" b="1" i="1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8A48508-71DB-46C8-AFD0-4314B27C838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1807"/>
          <a:stretch/>
        </p:blipFill>
        <p:spPr>
          <a:xfrm>
            <a:off x="5809650" y="386677"/>
            <a:ext cx="1133924" cy="749484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grpSp>
        <p:nvGrpSpPr>
          <p:cNvPr id="10" name="Gruppo 46">
            <a:extLst>
              <a:ext uri="{FF2B5EF4-FFF2-40B4-BE49-F238E27FC236}">
                <a16:creationId xmlns:a16="http://schemas.microsoft.com/office/drawing/2014/main" id="{249A22A8-391B-402A-8D40-31866BBB05BE}"/>
              </a:ext>
            </a:extLst>
          </p:cNvPr>
          <p:cNvGrpSpPr/>
          <p:nvPr/>
        </p:nvGrpSpPr>
        <p:grpSpPr>
          <a:xfrm>
            <a:off x="-151284" y="4496047"/>
            <a:ext cx="7209310" cy="647456"/>
            <a:chOff x="-151284" y="4496047"/>
            <a:chExt cx="7209310" cy="647456"/>
          </a:xfrm>
        </p:grpSpPr>
        <p:grpSp>
          <p:nvGrpSpPr>
            <p:cNvPr id="12" name="Gruppo 44">
              <a:extLst>
                <a:ext uri="{FF2B5EF4-FFF2-40B4-BE49-F238E27FC236}">
                  <a16:creationId xmlns:a16="http://schemas.microsoft.com/office/drawing/2014/main" id="{4DF9DE0F-FBEF-4440-9B91-466EBE8B2D29}"/>
                </a:ext>
              </a:extLst>
            </p:cNvPr>
            <p:cNvGrpSpPr/>
            <p:nvPr/>
          </p:nvGrpSpPr>
          <p:grpSpPr>
            <a:xfrm>
              <a:off x="-151284" y="4790286"/>
              <a:ext cx="7209310" cy="353217"/>
              <a:chOff x="-151284" y="4790286"/>
              <a:chExt cx="7209310" cy="353217"/>
            </a:xfrm>
          </p:grpSpPr>
          <p:sp>
            <p:nvSpPr>
              <p:cNvPr id="14" name="Rectangle 17">
                <a:extLst>
                  <a:ext uri="{FF2B5EF4-FFF2-40B4-BE49-F238E27FC236}">
                    <a16:creationId xmlns:a16="http://schemas.microsoft.com/office/drawing/2014/main" id="{94A4AC63-3C5E-475E-AD4C-1797C5BF6FEA}"/>
                  </a:ext>
                </a:extLst>
              </p:cNvPr>
              <p:cNvSpPr/>
              <p:nvPr/>
            </p:nvSpPr>
            <p:spPr>
              <a:xfrm flipV="1">
                <a:off x="0" y="4797938"/>
                <a:ext cx="6908006" cy="345562"/>
              </a:xfrm>
              <a:prstGeom prst="rect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5" name="Triangolo isoscele 42">
                <a:extLst>
                  <a:ext uri="{FF2B5EF4-FFF2-40B4-BE49-F238E27FC236}">
                    <a16:creationId xmlns:a16="http://schemas.microsoft.com/office/drawing/2014/main" id="{B0F7610A-C758-40FB-9559-DF4CB62E849D}"/>
                  </a:ext>
                </a:extLst>
              </p:cNvPr>
              <p:cNvSpPr/>
              <p:nvPr/>
            </p:nvSpPr>
            <p:spPr>
              <a:xfrm flipH="1">
                <a:off x="-151284" y="4790286"/>
                <a:ext cx="297147" cy="347397"/>
              </a:xfrm>
              <a:prstGeom prst="triangle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6" name="Triangolo isoscele 12">
                <a:extLst>
                  <a:ext uri="{FF2B5EF4-FFF2-40B4-BE49-F238E27FC236}">
                    <a16:creationId xmlns:a16="http://schemas.microsoft.com/office/drawing/2014/main" id="{E81F6C52-A238-4CB4-8B28-F87FE3B8783B}"/>
                  </a:ext>
                </a:extLst>
              </p:cNvPr>
              <p:cNvSpPr/>
              <p:nvPr/>
            </p:nvSpPr>
            <p:spPr>
              <a:xfrm rot="10800000">
                <a:off x="6747874" y="4797938"/>
                <a:ext cx="310152" cy="345565"/>
              </a:xfrm>
              <a:prstGeom prst="triangle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7" name="CasellaDiTesto 39">
                <a:extLst>
                  <a:ext uri="{FF2B5EF4-FFF2-40B4-BE49-F238E27FC236}">
                    <a16:creationId xmlns:a16="http://schemas.microsoft.com/office/drawing/2014/main" id="{2CCEF8A3-F5A1-4530-BABB-A6DBBDB46BDE}"/>
                  </a:ext>
                </a:extLst>
              </p:cNvPr>
              <p:cNvSpPr txBox="1"/>
              <p:nvPr/>
            </p:nvSpPr>
            <p:spPr>
              <a:xfrm>
                <a:off x="0" y="4816830"/>
                <a:ext cx="6893736" cy="307777"/>
              </a:xfrm>
              <a:prstGeom prst="rect">
                <a:avLst/>
              </a:prstGeom>
              <a:noFill/>
              <a:ln w="127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algn="ctr"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always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build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your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mesh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before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you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hit RUN!</a:t>
                </a:r>
              </a:p>
            </p:txBody>
          </p:sp>
        </p:grpSp>
        <p:pic>
          <p:nvPicPr>
            <p:cNvPr id="13" name="Immagine 45">
              <a:extLst>
                <a:ext uri="{FF2B5EF4-FFF2-40B4-BE49-F238E27FC236}">
                  <a16:creationId xmlns:a16="http://schemas.microsoft.com/office/drawing/2014/main" id="{0C04B8D5-572B-4433-8FC8-108014A7C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875982" y="4496047"/>
              <a:ext cx="596130" cy="5961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393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F14DA97-7079-464F-BD42-DFC7EBB7A45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Analysis Steps - setup</a:t>
            </a:r>
          </a:p>
        </p:txBody>
      </p:sp>
      <p:sp>
        <p:nvSpPr>
          <p:cNvPr id="3" name="Rettangolo 9">
            <a:extLst>
              <a:ext uri="{FF2B5EF4-FFF2-40B4-BE49-F238E27FC236}">
                <a16:creationId xmlns:a16="http://schemas.microsoft.com/office/drawing/2014/main" id="{4DF2C2C0-538C-464F-8318-B4EADC165F7B}"/>
              </a:ext>
            </a:extLst>
          </p:cNvPr>
          <p:cNvSpPr/>
          <p:nvPr/>
        </p:nvSpPr>
        <p:spPr>
          <a:xfrm>
            <a:off x="7334250" y="4165591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Analysis Steps</a:t>
            </a:r>
            <a:endParaRPr lang="en-US" sz="1600" b="1" dirty="0">
              <a:latin typeface="Open Sans" panose="020B0606030504020204" pitchFamily="34" charset="0"/>
            </a:endParaRPr>
          </a:p>
        </p:txBody>
      </p:sp>
      <p:sp>
        <p:nvSpPr>
          <p:cNvPr id="4" name="Triangolo isoscele 12">
            <a:extLst>
              <a:ext uri="{FF2B5EF4-FFF2-40B4-BE49-F238E27FC236}">
                <a16:creationId xmlns:a16="http://schemas.microsoft.com/office/drawing/2014/main" id="{4164316A-D88B-4EF1-B6F8-D953BE56B73E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" name="CasellaDiTesto 5">
            <a:extLst>
              <a:ext uri="{FF2B5EF4-FFF2-40B4-BE49-F238E27FC236}">
                <a16:creationId xmlns:a16="http://schemas.microsoft.com/office/drawing/2014/main" id="{B717C6F8-E3BB-470A-BBCD-4F36C2D232E7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92866E-14E1-43F0-887D-19051A4F4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524" y="568874"/>
            <a:ext cx="1458394" cy="644716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D75FD6CF-63DE-4ADE-ADBF-901E3FB617FC}"/>
              </a:ext>
            </a:extLst>
          </p:cNvPr>
          <p:cNvSpPr txBox="1">
            <a:spLocks/>
          </p:cNvSpPr>
          <p:nvPr/>
        </p:nvSpPr>
        <p:spPr>
          <a:xfrm>
            <a:off x="327503" y="530344"/>
            <a:ext cx="3573937" cy="41528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available operations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+mj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13" name="Gruppo 46">
            <a:extLst>
              <a:ext uri="{FF2B5EF4-FFF2-40B4-BE49-F238E27FC236}">
                <a16:creationId xmlns:a16="http://schemas.microsoft.com/office/drawing/2014/main" id="{6F04CD82-B7EB-449B-AD05-208CF606828F}"/>
              </a:ext>
            </a:extLst>
          </p:cNvPr>
          <p:cNvGrpSpPr/>
          <p:nvPr/>
        </p:nvGrpSpPr>
        <p:grpSpPr>
          <a:xfrm>
            <a:off x="-151284" y="4442526"/>
            <a:ext cx="7209310" cy="700977"/>
            <a:chOff x="-151284" y="4442526"/>
            <a:chExt cx="7209310" cy="700977"/>
          </a:xfrm>
        </p:grpSpPr>
        <p:grpSp>
          <p:nvGrpSpPr>
            <p:cNvPr id="14" name="Gruppo 44">
              <a:extLst>
                <a:ext uri="{FF2B5EF4-FFF2-40B4-BE49-F238E27FC236}">
                  <a16:creationId xmlns:a16="http://schemas.microsoft.com/office/drawing/2014/main" id="{00D1C802-D628-4A82-B7E8-98AF939019DD}"/>
                </a:ext>
              </a:extLst>
            </p:cNvPr>
            <p:cNvGrpSpPr/>
            <p:nvPr/>
          </p:nvGrpSpPr>
          <p:grpSpPr>
            <a:xfrm>
              <a:off x="-151284" y="4790286"/>
              <a:ext cx="7209310" cy="353217"/>
              <a:chOff x="-151284" y="4790286"/>
              <a:chExt cx="7209310" cy="353217"/>
            </a:xfrm>
          </p:grpSpPr>
          <p:sp>
            <p:nvSpPr>
              <p:cNvPr id="16" name="Rectangle 17">
                <a:extLst>
                  <a:ext uri="{FF2B5EF4-FFF2-40B4-BE49-F238E27FC236}">
                    <a16:creationId xmlns:a16="http://schemas.microsoft.com/office/drawing/2014/main" id="{660B768A-2C55-40BF-9867-462FFA73972D}"/>
                  </a:ext>
                </a:extLst>
              </p:cNvPr>
              <p:cNvSpPr/>
              <p:nvPr/>
            </p:nvSpPr>
            <p:spPr>
              <a:xfrm flipV="1">
                <a:off x="0" y="4797938"/>
                <a:ext cx="6908006" cy="345562"/>
              </a:xfrm>
              <a:prstGeom prst="rect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7" name="Triangolo isoscele 42">
                <a:extLst>
                  <a:ext uri="{FF2B5EF4-FFF2-40B4-BE49-F238E27FC236}">
                    <a16:creationId xmlns:a16="http://schemas.microsoft.com/office/drawing/2014/main" id="{19EEE417-441B-4E05-8F96-73E7E39A480F}"/>
                  </a:ext>
                </a:extLst>
              </p:cNvPr>
              <p:cNvSpPr/>
              <p:nvPr/>
            </p:nvSpPr>
            <p:spPr>
              <a:xfrm flipH="1">
                <a:off x="-151284" y="4790286"/>
                <a:ext cx="297147" cy="347397"/>
              </a:xfrm>
              <a:prstGeom prst="triangle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8" name="Triangolo isoscele 12">
                <a:extLst>
                  <a:ext uri="{FF2B5EF4-FFF2-40B4-BE49-F238E27FC236}">
                    <a16:creationId xmlns:a16="http://schemas.microsoft.com/office/drawing/2014/main" id="{C60E7003-58A3-4123-8F49-34CC9CB201C7}"/>
                  </a:ext>
                </a:extLst>
              </p:cNvPr>
              <p:cNvSpPr/>
              <p:nvPr/>
            </p:nvSpPr>
            <p:spPr>
              <a:xfrm rot="10800000">
                <a:off x="6747874" y="4797938"/>
                <a:ext cx="310152" cy="345565"/>
              </a:xfrm>
              <a:prstGeom prst="triangle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19" name="CasellaDiTesto 39">
                <a:extLst>
                  <a:ext uri="{FF2B5EF4-FFF2-40B4-BE49-F238E27FC236}">
                    <a16:creationId xmlns:a16="http://schemas.microsoft.com/office/drawing/2014/main" id="{5A8371F3-B7A9-4AD0-963C-F90BB4C326AC}"/>
                  </a:ext>
                </a:extLst>
              </p:cNvPr>
              <p:cNvSpPr txBox="1"/>
              <p:nvPr/>
            </p:nvSpPr>
            <p:spPr>
              <a:xfrm>
                <a:off x="0" y="4816830"/>
                <a:ext cx="6893736" cy="307777"/>
              </a:xfrm>
              <a:prstGeom prst="rect">
                <a:avLst/>
              </a:prstGeom>
              <a:noFill/>
              <a:ln w="127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algn="ctr"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The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order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in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which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your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input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your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commands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matters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!</a:t>
                </a:r>
              </a:p>
            </p:txBody>
          </p:sp>
        </p:grpSp>
        <p:pic>
          <p:nvPicPr>
            <p:cNvPr id="15" name="Immagine 45">
              <a:extLst>
                <a:ext uri="{FF2B5EF4-FFF2-40B4-BE49-F238E27FC236}">
                  <a16:creationId xmlns:a16="http://schemas.microsoft.com/office/drawing/2014/main" id="{3B1109C3-DE81-4ECF-8718-B8B7CB49EE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005" y="4442526"/>
              <a:ext cx="596130" cy="596130"/>
            </a:xfrm>
            <a:prstGeom prst="rect">
              <a:avLst/>
            </a:prstGeom>
          </p:spPr>
        </p:pic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D92DCFFE-2B05-489E-A751-0ECE4286A2D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838" t="1037" r="-1"/>
          <a:stretch/>
        </p:blipFill>
        <p:spPr>
          <a:xfrm>
            <a:off x="813014" y="1379417"/>
            <a:ext cx="3960528" cy="3195209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E5AEF36F-AD16-4538-BCDA-F21842ECE2C1}"/>
              </a:ext>
            </a:extLst>
          </p:cNvPr>
          <p:cNvSpPr/>
          <p:nvPr/>
        </p:nvSpPr>
        <p:spPr>
          <a:xfrm>
            <a:off x="665453" y="1771426"/>
            <a:ext cx="187987" cy="280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8C3A5F-C240-499E-9C1A-1601125EF8F8}"/>
              </a:ext>
            </a:extLst>
          </p:cNvPr>
          <p:cNvSpPr/>
          <p:nvPr/>
        </p:nvSpPr>
        <p:spPr>
          <a:xfrm>
            <a:off x="675135" y="1303252"/>
            <a:ext cx="858204" cy="527124"/>
          </a:xfrm>
          <a:prstGeom prst="rect">
            <a:avLst/>
          </a:prstGeom>
          <a:solidFill>
            <a:schemeClr val="bg1">
              <a:alpha val="0"/>
            </a:schemeClr>
          </a:solidFill>
          <a:ln w="6350">
            <a:solidFill>
              <a:schemeClr val="bg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F01F45-8B6D-4854-8364-047EFD6F614C}"/>
              </a:ext>
            </a:extLst>
          </p:cNvPr>
          <p:cNvSpPr/>
          <p:nvPr/>
        </p:nvSpPr>
        <p:spPr>
          <a:xfrm>
            <a:off x="5699086" y="1711289"/>
            <a:ext cx="1011217" cy="29404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recorder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15BEDAD-D15C-4D64-BF13-B30FA4609B33}"/>
              </a:ext>
            </a:extLst>
          </p:cNvPr>
          <p:cNvSpPr/>
          <p:nvPr/>
        </p:nvSpPr>
        <p:spPr>
          <a:xfrm>
            <a:off x="5513558" y="2120026"/>
            <a:ext cx="1690839" cy="29404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constraintPattern</a:t>
            </a:r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5FD1984-8701-4ADD-A471-CE99D552B7A1}"/>
              </a:ext>
            </a:extLst>
          </p:cNvPr>
          <p:cNvSpPr/>
          <p:nvPr/>
        </p:nvSpPr>
        <p:spPr>
          <a:xfrm>
            <a:off x="5339717" y="2528763"/>
            <a:ext cx="1202049" cy="29404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loadPattern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D9E2DC0-EC81-4CB8-8383-9D1A5EE3C0E7}"/>
              </a:ext>
            </a:extLst>
          </p:cNvPr>
          <p:cNvSpPr/>
          <p:nvPr/>
        </p:nvSpPr>
        <p:spPr>
          <a:xfrm>
            <a:off x="5159793" y="2937500"/>
            <a:ext cx="1850972" cy="294042"/>
          </a:xfrm>
          <a:prstGeom prst="rect">
            <a:avLst/>
          </a:prstGeom>
          <a:solidFill>
            <a:srgbClr val="00B0F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/>
              <a:t>AnalysesCommand</a:t>
            </a:r>
            <a:endParaRPr lang="en-US" dirty="0"/>
          </a:p>
        </p:txBody>
      </p:sp>
      <p:sp>
        <p:nvSpPr>
          <p:cNvPr id="26" name="Triangolo isoscele 12">
            <a:extLst>
              <a:ext uri="{FF2B5EF4-FFF2-40B4-BE49-F238E27FC236}">
                <a16:creationId xmlns:a16="http://schemas.microsoft.com/office/drawing/2014/main" id="{4EB434D7-2244-4182-B8FF-7602E5D2C197}"/>
              </a:ext>
            </a:extLst>
          </p:cNvPr>
          <p:cNvSpPr/>
          <p:nvPr/>
        </p:nvSpPr>
        <p:spPr>
          <a:xfrm>
            <a:off x="5572523" y="1711284"/>
            <a:ext cx="263913" cy="294047"/>
          </a:xfrm>
          <a:prstGeom prst="triangle">
            <a:avLst/>
          </a:prstGeom>
          <a:solidFill>
            <a:srgbClr val="00B0F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27" name="Triangolo isoscele 12">
            <a:extLst>
              <a:ext uri="{FF2B5EF4-FFF2-40B4-BE49-F238E27FC236}">
                <a16:creationId xmlns:a16="http://schemas.microsoft.com/office/drawing/2014/main" id="{A078BA8D-8339-4773-8590-7A1B1BBC55B6}"/>
              </a:ext>
            </a:extLst>
          </p:cNvPr>
          <p:cNvSpPr/>
          <p:nvPr/>
        </p:nvSpPr>
        <p:spPr>
          <a:xfrm>
            <a:off x="5386995" y="2120021"/>
            <a:ext cx="263913" cy="294047"/>
          </a:xfrm>
          <a:prstGeom prst="triangle">
            <a:avLst/>
          </a:prstGeom>
          <a:solidFill>
            <a:srgbClr val="00B0F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28" name="Triangolo isoscele 12">
            <a:extLst>
              <a:ext uri="{FF2B5EF4-FFF2-40B4-BE49-F238E27FC236}">
                <a16:creationId xmlns:a16="http://schemas.microsoft.com/office/drawing/2014/main" id="{C01881A1-83D5-465B-9F3D-509988312C56}"/>
              </a:ext>
            </a:extLst>
          </p:cNvPr>
          <p:cNvSpPr/>
          <p:nvPr/>
        </p:nvSpPr>
        <p:spPr>
          <a:xfrm>
            <a:off x="5213154" y="2524071"/>
            <a:ext cx="263913" cy="294047"/>
          </a:xfrm>
          <a:prstGeom prst="triangle">
            <a:avLst/>
          </a:prstGeom>
          <a:solidFill>
            <a:srgbClr val="00B0F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29" name="Triangolo isoscele 12">
            <a:extLst>
              <a:ext uri="{FF2B5EF4-FFF2-40B4-BE49-F238E27FC236}">
                <a16:creationId xmlns:a16="http://schemas.microsoft.com/office/drawing/2014/main" id="{06EABB10-FFDC-425A-8EE4-274B225948C4}"/>
              </a:ext>
            </a:extLst>
          </p:cNvPr>
          <p:cNvSpPr/>
          <p:nvPr/>
        </p:nvSpPr>
        <p:spPr>
          <a:xfrm>
            <a:off x="5033230" y="2937500"/>
            <a:ext cx="263913" cy="294047"/>
          </a:xfrm>
          <a:prstGeom prst="triangle">
            <a:avLst/>
          </a:prstGeom>
          <a:solidFill>
            <a:srgbClr val="00B0F0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A9B89BA-D456-4128-B5E4-DE6A48C13492}"/>
              </a:ext>
            </a:extLst>
          </p:cNvPr>
          <p:cNvCxnSpPr>
            <a:endCxn id="26" idx="0"/>
          </p:cNvCxnSpPr>
          <p:nvPr/>
        </p:nvCxnSpPr>
        <p:spPr>
          <a:xfrm flipV="1">
            <a:off x="5028524" y="1711284"/>
            <a:ext cx="675956" cy="1520258"/>
          </a:xfrm>
          <a:prstGeom prst="line">
            <a:avLst/>
          </a:prstGeom>
          <a:ln w="28575">
            <a:solidFill>
              <a:srgbClr val="00B0F0">
                <a:alpha val="5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FA449842-2DEA-419C-9945-494DE340D7D1}"/>
              </a:ext>
            </a:extLst>
          </p:cNvPr>
          <p:cNvSpPr txBox="1"/>
          <p:nvPr/>
        </p:nvSpPr>
        <p:spPr>
          <a:xfrm>
            <a:off x="5259127" y="1650441"/>
            <a:ext cx="69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B0F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648D4DB-B691-4C50-8A46-407CD3335CBD}"/>
              </a:ext>
            </a:extLst>
          </p:cNvPr>
          <p:cNvSpPr txBox="1"/>
          <p:nvPr/>
        </p:nvSpPr>
        <p:spPr>
          <a:xfrm>
            <a:off x="5099283" y="2074003"/>
            <a:ext cx="69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B0F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E4C1A80-B675-43DA-8260-E18E302562B0}"/>
              </a:ext>
            </a:extLst>
          </p:cNvPr>
          <p:cNvSpPr txBox="1"/>
          <p:nvPr/>
        </p:nvSpPr>
        <p:spPr>
          <a:xfrm>
            <a:off x="4910935" y="2458165"/>
            <a:ext cx="69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B0F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14AEE8-2B72-490A-8D9F-1FA5021499B6}"/>
              </a:ext>
            </a:extLst>
          </p:cNvPr>
          <p:cNvSpPr txBox="1"/>
          <p:nvPr/>
        </p:nvSpPr>
        <p:spPr>
          <a:xfrm>
            <a:off x="4725882" y="2877244"/>
            <a:ext cx="69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B0F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ECB542C-518A-43E3-9915-A2DF8EC624BA}"/>
              </a:ext>
            </a:extLst>
          </p:cNvPr>
          <p:cNvSpPr txBox="1"/>
          <p:nvPr/>
        </p:nvSpPr>
        <p:spPr>
          <a:xfrm>
            <a:off x="5213154" y="1292994"/>
            <a:ext cx="24771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00B0F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basic generic setup</a:t>
            </a:r>
          </a:p>
        </p:txBody>
      </p:sp>
    </p:spTree>
    <p:extLst>
      <p:ext uri="{BB962C8B-B14F-4D97-AF65-F5344CB8AC3E}">
        <p14:creationId xmlns:p14="http://schemas.microsoft.com/office/powerpoint/2010/main" val="426119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C30A35-D8DE-4D2A-A172-4F4A36D042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MPCO Recorder</a:t>
            </a:r>
          </a:p>
        </p:txBody>
      </p:sp>
      <p:sp>
        <p:nvSpPr>
          <p:cNvPr id="3" name="Rettangolo 9">
            <a:extLst>
              <a:ext uri="{FF2B5EF4-FFF2-40B4-BE49-F238E27FC236}">
                <a16:creationId xmlns:a16="http://schemas.microsoft.com/office/drawing/2014/main" id="{596971CA-7337-4E38-B360-D34FE1D23032}"/>
              </a:ext>
            </a:extLst>
          </p:cNvPr>
          <p:cNvSpPr/>
          <p:nvPr/>
        </p:nvSpPr>
        <p:spPr>
          <a:xfrm>
            <a:off x="7334250" y="4165591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recorder</a:t>
            </a:r>
            <a:endParaRPr lang="en-US" sz="1600" b="1" dirty="0">
              <a:latin typeface="Open Sans" panose="020B0606030504020204" pitchFamily="34" charset="0"/>
            </a:endParaRPr>
          </a:p>
        </p:txBody>
      </p:sp>
      <p:sp>
        <p:nvSpPr>
          <p:cNvPr id="4" name="Triangolo isoscele 12">
            <a:extLst>
              <a:ext uri="{FF2B5EF4-FFF2-40B4-BE49-F238E27FC236}">
                <a16:creationId xmlns:a16="http://schemas.microsoft.com/office/drawing/2014/main" id="{3D5ED27A-68BF-48CA-9428-370CCF12A34E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" name="CasellaDiTesto 5">
            <a:extLst>
              <a:ext uri="{FF2B5EF4-FFF2-40B4-BE49-F238E27FC236}">
                <a16:creationId xmlns:a16="http://schemas.microsoft.com/office/drawing/2014/main" id="{B5F88838-6AC0-4F05-B986-44E20C40035C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737DB4-1334-44AB-A76B-653A6ED58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97" y="644103"/>
            <a:ext cx="3093168" cy="415741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55EA7B9-278D-4452-8EA9-BC1469328F24}"/>
              </a:ext>
            </a:extLst>
          </p:cNvPr>
          <p:cNvSpPr txBox="1"/>
          <p:nvPr/>
        </p:nvSpPr>
        <p:spPr>
          <a:xfrm>
            <a:off x="3651360" y="128100"/>
            <a:ext cx="483606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/>
            <a:r>
              <a:rPr lang="en-US" sz="1200" b="1" dirty="0">
                <a:latin typeface="+mj-lt"/>
              </a:rPr>
              <a:t>Nodal results </a:t>
            </a:r>
            <a:r>
              <a:rPr lang="en-US" sz="1200" dirty="0">
                <a:latin typeface="+mj-lt"/>
              </a:rPr>
              <a:t>= results at the </a:t>
            </a:r>
            <a:r>
              <a:rPr lang="en-US" sz="1200" b="1" dirty="0">
                <a:latin typeface="+mj-lt"/>
              </a:rPr>
              <a:t>nodes</a:t>
            </a:r>
            <a:r>
              <a:rPr lang="en-US" sz="1200" dirty="0">
                <a:latin typeface="+mj-lt"/>
              </a:rPr>
              <a:t> and linear along the element</a:t>
            </a:r>
          </a:p>
          <a:p>
            <a:pPr marL="179388" indent="-179388"/>
            <a:r>
              <a:rPr lang="en-GB" sz="1200" b="1" dirty="0">
                <a:solidFill>
                  <a:srgbClr val="1D1C1D"/>
                </a:solidFill>
                <a:effectLst/>
                <a:latin typeface="+mj-lt"/>
              </a:rPr>
              <a:t>Element results </a:t>
            </a:r>
            <a:r>
              <a:rPr lang="en-GB" sz="1200" dirty="0">
                <a:solidFill>
                  <a:srgbClr val="1D1C1D"/>
                </a:solidFill>
                <a:effectLst/>
                <a:latin typeface="+mj-lt"/>
              </a:rPr>
              <a:t>= results at the </a:t>
            </a:r>
            <a:r>
              <a:rPr lang="en-GB" sz="1200" b="1" dirty="0">
                <a:solidFill>
                  <a:srgbClr val="1D1C1D"/>
                </a:solidFill>
                <a:effectLst/>
                <a:latin typeface="+mj-lt"/>
              </a:rPr>
              <a:t>gauss points</a:t>
            </a:r>
          </a:p>
          <a:p>
            <a:pPr marL="179388"/>
            <a:r>
              <a:rPr lang="en-GB" sz="1200" dirty="0">
                <a:solidFill>
                  <a:srgbClr val="1D1C1D"/>
                </a:solidFill>
                <a:effectLst/>
                <a:latin typeface="+mj-lt"/>
              </a:rPr>
              <a:t>except for </a:t>
            </a:r>
            <a:r>
              <a:rPr lang="en-GB" sz="1200" i="1" dirty="0" err="1">
                <a:solidFill>
                  <a:srgbClr val="1D1C1D"/>
                </a:solidFill>
                <a:effectLst/>
                <a:latin typeface="+mj-lt"/>
              </a:rPr>
              <a:t>localForce</a:t>
            </a:r>
            <a:r>
              <a:rPr lang="en-GB" sz="1200" dirty="0">
                <a:solidFill>
                  <a:srgbClr val="1D1C1D"/>
                </a:solidFill>
                <a:effectLst/>
                <a:latin typeface="+mj-lt"/>
              </a:rPr>
              <a:t> (results </a:t>
            </a:r>
            <a:r>
              <a:rPr lang="en-GB" sz="1200" b="1" dirty="0">
                <a:solidFill>
                  <a:srgbClr val="1D1C1D"/>
                </a:solidFill>
                <a:effectLst/>
                <a:latin typeface="+mj-lt"/>
              </a:rPr>
              <a:t>at the extremities of the elements</a:t>
            </a:r>
            <a:r>
              <a:rPr lang="en-GB" sz="1200" dirty="0">
                <a:solidFill>
                  <a:srgbClr val="1D1C1D"/>
                </a:solidFill>
                <a:effectLst/>
                <a:latin typeface="+mj-lt"/>
              </a:rPr>
              <a:t>, can be different at two sides of the same node)</a:t>
            </a:r>
          </a:p>
          <a:p>
            <a:pPr marL="179388"/>
            <a:r>
              <a:rPr lang="en-GB" sz="1200" dirty="0">
                <a:solidFill>
                  <a:srgbClr val="1D1C1D"/>
                </a:solidFill>
                <a:effectLst/>
                <a:latin typeface="+mj-lt"/>
              </a:rPr>
              <a:t>and </a:t>
            </a:r>
            <a:r>
              <a:rPr lang="en-GB" sz="1200" i="1" dirty="0" err="1">
                <a:solidFill>
                  <a:srgbClr val="1D1C1D"/>
                </a:solidFill>
                <a:effectLst/>
                <a:latin typeface="+mj-lt"/>
              </a:rPr>
              <a:t>section.fiber.XXX</a:t>
            </a:r>
            <a:r>
              <a:rPr lang="en-GB" sz="1200" i="1" dirty="0">
                <a:solidFill>
                  <a:srgbClr val="1D1C1D"/>
                </a:solidFill>
                <a:effectLst/>
                <a:latin typeface="+mj-lt"/>
              </a:rPr>
              <a:t> </a:t>
            </a:r>
            <a:r>
              <a:rPr lang="en-GB" sz="1200" dirty="0">
                <a:solidFill>
                  <a:srgbClr val="1D1C1D"/>
                </a:solidFill>
                <a:effectLst/>
                <a:latin typeface="+mj-lt"/>
              </a:rPr>
              <a:t>(results on </a:t>
            </a:r>
            <a:r>
              <a:rPr lang="en-GB" sz="1200" b="1" dirty="0" err="1">
                <a:solidFill>
                  <a:srgbClr val="1D1C1D"/>
                </a:solidFill>
                <a:effectLst/>
                <a:latin typeface="+mj-lt"/>
              </a:rPr>
              <a:t>fibers</a:t>
            </a:r>
            <a:r>
              <a:rPr lang="en-GB" sz="1200" dirty="0">
                <a:solidFill>
                  <a:srgbClr val="1D1C1D"/>
                </a:solidFill>
                <a:effectLst/>
                <a:latin typeface="+mj-lt"/>
              </a:rPr>
              <a:t>)</a:t>
            </a:r>
            <a:endParaRPr lang="en-US" sz="1200" dirty="0"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17FD2A-779D-4B77-AEA4-112886485CAB}"/>
              </a:ext>
            </a:extLst>
          </p:cNvPr>
          <p:cNvSpPr/>
          <p:nvPr/>
        </p:nvSpPr>
        <p:spPr>
          <a:xfrm>
            <a:off x="461434" y="2053168"/>
            <a:ext cx="2802466" cy="114300"/>
          </a:xfrm>
          <a:prstGeom prst="rect">
            <a:avLst/>
          </a:prstGeom>
          <a:solidFill>
            <a:schemeClr val="bg1">
              <a:alpha val="0"/>
            </a:schemeClr>
          </a:solidFill>
          <a:ln w="6350">
            <a:solidFill>
              <a:schemeClr val="bg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446EB73-7E4E-4E3E-BACB-C09F4A404C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586"/>
          <a:stretch/>
        </p:blipFill>
        <p:spPr>
          <a:xfrm>
            <a:off x="3600581" y="1151467"/>
            <a:ext cx="3091506" cy="365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972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C30A35-D8DE-4D2A-A172-4F4A36D042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Add boundary conditions</a:t>
            </a:r>
          </a:p>
        </p:txBody>
      </p:sp>
      <p:sp>
        <p:nvSpPr>
          <p:cNvPr id="3" name="Rettangolo 9">
            <a:extLst>
              <a:ext uri="{FF2B5EF4-FFF2-40B4-BE49-F238E27FC236}">
                <a16:creationId xmlns:a16="http://schemas.microsoft.com/office/drawing/2014/main" id="{596971CA-7337-4E38-B360-D34FE1D23032}"/>
              </a:ext>
            </a:extLst>
          </p:cNvPr>
          <p:cNvSpPr/>
          <p:nvPr/>
        </p:nvSpPr>
        <p:spPr>
          <a:xfrm>
            <a:off x="7334250" y="4165591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load.Pattern</a:t>
            </a:r>
            <a:endParaRPr lang="en-US" sz="1600" b="1" dirty="0">
              <a:latin typeface="Open Sans" panose="020B0606030504020204" pitchFamily="34" charset="0"/>
            </a:endParaRPr>
          </a:p>
        </p:txBody>
      </p:sp>
      <p:sp>
        <p:nvSpPr>
          <p:cNvPr id="4" name="Triangolo isoscele 12">
            <a:extLst>
              <a:ext uri="{FF2B5EF4-FFF2-40B4-BE49-F238E27FC236}">
                <a16:creationId xmlns:a16="http://schemas.microsoft.com/office/drawing/2014/main" id="{3D5ED27A-68BF-48CA-9428-370CCF12A34E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" name="CasellaDiTesto 5">
            <a:extLst>
              <a:ext uri="{FF2B5EF4-FFF2-40B4-BE49-F238E27FC236}">
                <a16:creationId xmlns:a16="http://schemas.microsoft.com/office/drawing/2014/main" id="{B5F88838-6AC0-4F05-B986-44E20C40035C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871643-CC5B-46FC-B0B4-5D378A49C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71" y="868513"/>
            <a:ext cx="5824044" cy="39965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66780C-CA13-4638-B7E4-854A763146A2}"/>
              </a:ext>
            </a:extLst>
          </p:cNvPr>
          <p:cNvSpPr txBox="1"/>
          <p:nvPr/>
        </p:nvSpPr>
        <p:spPr>
          <a:xfrm>
            <a:off x="3414165" y="131013"/>
            <a:ext cx="54892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/>
            <a:r>
              <a:rPr lang="it-IT" sz="1200" dirty="0">
                <a:latin typeface="+mj-lt"/>
              </a:rPr>
              <a:t>The </a:t>
            </a:r>
            <a:r>
              <a:rPr lang="it-IT" sz="1200" b="1" dirty="0" err="1">
                <a:latin typeface="+mj-lt"/>
              </a:rPr>
              <a:t>constrain.Pattern</a:t>
            </a:r>
            <a:r>
              <a:rPr lang="it-IT" sz="1200" b="1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is</a:t>
            </a:r>
            <a:r>
              <a:rPr lang="it-IT" sz="1200" dirty="0">
                <a:latin typeface="+mj-lt"/>
              </a:rPr>
              <a:t> an STKO </a:t>
            </a:r>
            <a:r>
              <a:rPr lang="it-IT" sz="1200" dirty="0" err="1">
                <a:latin typeface="+mj-lt"/>
              </a:rPr>
              <a:t>construct</a:t>
            </a:r>
            <a:r>
              <a:rPr lang="it-IT" sz="1200" dirty="0">
                <a:latin typeface="+mj-lt"/>
              </a:rPr>
              <a:t>, just for </a:t>
            </a:r>
            <a:r>
              <a:rPr lang="it-IT" sz="1200" dirty="0" err="1">
                <a:latin typeface="+mj-lt"/>
              </a:rPr>
              <a:t>consistency</a:t>
            </a:r>
            <a:r>
              <a:rPr lang="it-IT" sz="1200" dirty="0">
                <a:latin typeface="+mj-lt"/>
              </a:rPr>
              <a:t> with OpenSees nomenclature.</a:t>
            </a:r>
          </a:p>
          <a:p>
            <a:pPr marL="179388" indent="-179388"/>
            <a:r>
              <a:rPr lang="it-IT" sz="1200" dirty="0" err="1">
                <a:latin typeface="+mj-lt"/>
              </a:rPr>
              <a:t>If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they</a:t>
            </a:r>
            <a:r>
              <a:rPr lang="it-IT" sz="1200" dirty="0">
                <a:latin typeface="+mj-lt"/>
              </a:rPr>
              <a:t> are </a:t>
            </a:r>
            <a:r>
              <a:rPr lang="it-IT" sz="1200" dirty="0" err="1">
                <a:latin typeface="+mj-lt"/>
              </a:rPr>
              <a:t>not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added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here</a:t>
            </a:r>
            <a:r>
              <a:rPr lang="it-IT" sz="1200" dirty="0">
                <a:latin typeface="+mj-lt"/>
              </a:rPr>
              <a:t>, </a:t>
            </a:r>
            <a:r>
              <a:rPr lang="it-IT" sz="1200" dirty="0" err="1">
                <a:latin typeface="+mj-lt"/>
              </a:rPr>
              <a:t>constrains</a:t>
            </a:r>
            <a:r>
              <a:rPr lang="it-IT" sz="1200" dirty="0">
                <a:latin typeface="+mj-lt"/>
              </a:rPr>
              <a:t> </a:t>
            </a:r>
            <a:r>
              <a:rPr lang="it-IT" sz="1200" dirty="0" err="1">
                <a:latin typeface="+mj-lt"/>
              </a:rPr>
              <a:t>will</a:t>
            </a:r>
            <a:r>
              <a:rPr lang="it-IT" sz="1200" dirty="0">
                <a:latin typeface="+mj-lt"/>
              </a:rPr>
              <a:t> NOT be </a:t>
            </a:r>
            <a:r>
              <a:rPr lang="it-IT" sz="1200" dirty="0" err="1">
                <a:latin typeface="+mj-lt"/>
              </a:rPr>
              <a:t>enforced</a:t>
            </a:r>
            <a:r>
              <a:rPr lang="it-IT" sz="1200" dirty="0">
                <a:latin typeface="+mj-lt"/>
              </a:rPr>
              <a:t> on the model</a:t>
            </a:r>
            <a:endParaRPr 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84844227"/>
      </p:ext>
    </p:extLst>
  </p:cSld>
  <p:clrMapOvr>
    <a:masterClrMapping/>
  </p:clrMapOvr>
</p:sld>
</file>

<file path=ppt/theme/theme1.xml><?xml version="1.0" encoding="utf-8"?>
<a:theme xmlns:a="http://schemas.openxmlformats.org/drawingml/2006/main" name="Westmoreland template">
  <a:themeElements>
    <a:clrScheme name="Personalizzato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CADE4"/>
      </a:hlink>
      <a:folHlink>
        <a:srgbClr val="B26B02"/>
      </a:folHlink>
    </a:clrScheme>
    <a:fontScheme name="Personalizzato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12759</TotalTime>
  <Words>1098</Words>
  <Application>Microsoft Office PowerPoint</Application>
  <PresentationFormat>On-screen Show (16:9)</PresentationFormat>
  <Paragraphs>253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Open Sans ExtraBold</vt:lpstr>
      <vt:lpstr>Open Sans</vt:lpstr>
      <vt:lpstr>Open Sans Light</vt:lpstr>
      <vt:lpstr>Open Sans Semibold</vt:lpstr>
      <vt:lpstr>Arial</vt:lpstr>
      <vt:lpstr>Westmoreland template</vt:lpstr>
      <vt:lpstr>GET STARTED in OpenSees with STKO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x</dc:creator>
  <cp:lastModifiedBy>Francesca Marafini</cp:lastModifiedBy>
  <cp:revision>599</cp:revision>
  <dcterms:modified xsi:type="dcterms:W3CDTF">2021-07-14T17:10:52Z</dcterms:modified>
</cp:coreProperties>
</file>