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61" r:id="rId1"/>
  </p:sldMasterIdLst>
  <p:notesMasterIdLst>
    <p:notesMasterId r:id="rId13"/>
  </p:notesMasterIdLst>
  <p:handoutMasterIdLst>
    <p:handoutMasterId r:id="rId14"/>
  </p:handoutMasterIdLst>
  <p:sldIdLst>
    <p:sldId id="308" r:id="rId2"/>
    <p:sldId id="353" r:id="rId3"/>
    <p:sldId id="310" r:id="rId4"/>
    <p:sldId id="348" r:id="rId5"/>
    <p:sldId id="354" r:id="rId6"/>
    <p:sldId id="355" r:id="rId7"/>
    <p:sldId id="356" r:id="rId8"/>
    <p:sldId id="357" r:id="rId9"/>
    <p:sldId id="358" r:id="rId10"/>
    <p:sldId id="325" r:id="rId11"/>
    <p:sldId id="292" r:id="rId12"/>
  </p:sldIdLst>
  <p:sldSz cx="9144000" cy="5143500" type="screen16x9"/>
  <p:notesSz cx="6858000" cy="9144000"/>
  <p:embeddedFontLst>
    <p:embeddedFont>
      <p:font typeface="Open Sans" panose="020B0606030504020204" pitchFamily="34" charset="0"/>
      <p:regular r:id="rId15"/>
      <p:bold r:id="rId16"/>
      <p:italic r:id="rId17"/>
      <p:boldItalic r:id="rId18"/>
    </p:embeddedFont>
    <p:embeddedFont>
      <p:font typeface="Open Sans ExtraBold" panose="020B0906030804020204" pitchFamily="34" charset="0"/>
      <p:bold r:id="rId19"/>
      <p:boldItalic r:id="rId20"/>
    </p:embeddedFont>
    <p:embeddedFont>
      <p:font typeface="Open Sans Light" panose="020B0306030504020204" pitchFamily="34" charset="0"/>
      <p:regular r:id="rId21"/>
      <p: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a Marafini" initials="FM" lastIdx="1" clrIdx="0">
    <p:extLst>
      <p:ext uri="{19B8F6BF-5375-455C-9EA6-DF929625EA0E}">
        <p15:presenceInfo xmlns:p15="http://schemas.microsoft.com/office/powerpoint/2012/main" userId="fe38742bd9c3747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38373D"/>
    <a:srgbClr val="95B8FF"/>
    <a:srgbClr val="6600FF"/>
    <a:srgbClr val="9D71FF"/>
    <a:srgbClr val="C5E2FF"/>
    <a:srgbClr val="1CA6DF"/>
    <a:srgbClr val="FFB13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B9FCAC-5A45-4CCA-AE65-77CEF21B6FB7}">
  <a:tblStyle styleId="{C7B9FCAC-5A45-4CCA-AE65-77CEF21B6FB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98" autoAdjust="0"/>
    <p:restoredTop sz="90058" autoAdjust="0"/>
  </p:normalViewPr>
  <p:slideViewPr>
    <p:cSldViewPr snapToGrid="0">
      <p:cViewPr varScale="1">
        <p:scale>
          <a:sx n="135" d="100"/>
          <a:sy n="135" d="100"/>
        </p:scale>
        <p:origin x="993" y="48"/>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85" d="100"/>
          <a:sy n="85" d="100"/>
        </p:scale>
        <p:origin x="2835" y="6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F59597-4041-4257-84BA-78160488B6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9B4AB08-8A89-4413-A677-2EF8014F13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CFAE29-2401-4C43-9441-9F81BA54D091}" type="datetimeFigureOut">
              <a:rPr lang="en-US" smtClean="0"/>
              <a:t>9/1/2021</a:t>
            </a:fld>
            <a:endParaRPr lang="en-US"/>
          </a:p>
        </p:txBody>
      </p:sp>
      <p:sp>
        <p:nvSpPr>
          <p:cNvPr id="4" name="Footer Placeholder 3">
            <a:extLst>
              <a:ext uri="{FF2B5EF4-FFF2-40B4-BE49-F238E27FC236}">
                <a16:creationId xmlns:a16="http://schemas.microsoft.com/office/drawing/2014/main" id="{3F07CD97-F0C7-46E2-8DED-7C2A56818D3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04D55BE-A700-47F0-B9CE-6773C633E9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E2CB3B-3DE4-43D7-B3DE-48EC312F3C69}" type="slidenum">
              <a:rPr lang="en-US" smtClean="0"/>
              <a:t>‹#›</a:t>
            </a:fld>
            <a:endParaRPr lang="en-US"/>
          </a:p>
        </p:txBody>
      </p:sp>
    </p:spTree>
    <p:extLst>
      <p:ext uri="{BB962C8B-B14F-4D97-AF65-F5344CB8AC3E}">
        <p14:creationId xmlns:p14="http://schemas.microsoft.com/office/powerpoint/2010/main" val="38837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436756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ea typeface="Open Sans ExtraBold" panose="020B0906030804020204" pitchFamily="34" charset="0"/>
            </a:endParaRPr>
          </a:p>
        </p:txBody>
      </p:sp>
    </p:spTree>
    <p:extLst>
      <p:ext uri="{BB962C8B-B14F-4D97-AF65-F5344CB8AC3E}">
        <p14:creationId xmlns:p14="http://schemas.microsoft.com/office/powerpoint/2010/main" val="1538229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US" dirty="0"/>
          </a:p>
        </p:txBody>
      </p:sp>
    </p:spTree>
    <p:extLst>
      <p:ext uri="{BB962C8B-B14F-4D97-AF65-F5344CB8AC3E}">
        <p14:creationId xmlns:p14="http://schemas.microsoft.com/office/powerpoint/2010/main" val="2651540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608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54703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it-IT" dirty="0"/>
          </a:p>
        </p:txBody>
      </p:sp>
    </p:spTree>
    <p:extLst>
      <p:ext uri="{BB962C8B-B14F-4D97-AF65-F5344CB8AC3E}">
        <p14:creationId xmlns:p14="http://schemas.microsoft.com/office/powerpoint/2010/main" val="2061674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478725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251828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382356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724597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499437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93281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userDrawn="1">
  <p:cSld name="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1"/>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265F9C74-D256-460F-A036-D63C9CA130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4165" y="60359"/>
            <a:ext cx="1210579" cy="50988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Effect>
                      <a14:brightnessContrast contrast="4000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321933116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1" name="Triangolo isoscele 74">
            <a:extLst>
              <a:ext uri="{FF2B5EF4-FFF2-40B4-BE49-F238E27FC236}">
                <a16:creationId xmlns:a16="http://schemas.microsoft.com/office/drawing/2014/main" id="{4ABD13D4-57F6-44DD-953C-2B5D4B20CB23}"/>
              </a:ext>
            </a:extLst>
          </p:cNvPr>
          <p:cNvSpPr/>
          <p:nvPr userDrawn="1"/>
        </p:nvSpPr>
        <p:spPr>
          <a:xfrm rot="10800000">
            <a:off x="4930374" y="593799"/>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
        <p:nvSpPr>
          <p:cNvPr id="12" name="Rettangolo 51">
            <a:extLst>
              <a:ext uri="{FF2B5EF4-FFF2-40B4-BE49-F238E27FC236}">
                <a16:creationId xmlns:a16="http://schemas.microsoft.com/office/drawing/2014/main" id="{87657EF4-1F58-4437-951E-921DCDC61C1D}"/>
              </a:ext>
            </a:extLst>
          </p:cNvPr>
          <p:cNvSpPr/>
          <p:nvPr userDrawn="1"/>
        </p:nvSpPr>
        <p:spPr>
          <a:xfrm>
            <a:off x="-1" y="594230"/>
            <a:ext cx="6899027" cy="4547289"/>
          </a:xfrm>
          <a:prstGeom prst="rect">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ndParaRPr>
          </a:p>
        </p:txBody>
      </p:sp>
      <p:sp>
        <p:nvSpPr>
          <p:cNvPr id="13" name="Triangolo isoscele 74">
            <a:extLst>
              <a:ext uri="{FF2B5EF4-FFF2-40B4-BE49-F238E27FC236}">
                <a16:creationId xmlns:a16="http://schemas.microsoft.com/office/drawing/2014/main" id="{7545DA56-EAA6-461E-8F3A-5941FBD7E4EC}"/>
              </a:ext>
            </a:extLst>
          </p:cNvPr>
          <p:cNvSpPr/>
          <p:nvPr userDrawn="1"/>
        </p:nvSpPr>
        <p:spPr>
          <a:xfrm>
            <a:off x="-1972137" y="591598"/>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pic>
        <p:nvPicPr>
          <p:cNvPr id="14" name="Immagine 9">
            <a:extLst>
              <a:ext uri="{FF2B5EF4-FFF2-40B4-BE49-F238E27FC236}">
                <a16:creationId xmlns:a16="http://schemas.microsoft.com/office/drawing/2014/main" id="{0A1725AF-1FC2-46BF-8236-3CF4DDDC74A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40397210"/>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50118119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Quote" userDrawn="1">
  <p:cSld name="TITLE_1_1">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7" name="Immagine 9">
            <a:extLst>
              <a:ext uri="{FF2B5EF4-FFF2-40B4-BE49-F238E27FC236}">
                <a16:creationId xmlns:a16="http://schemas.microsoft.com/office/drawing/2014/main" id="{0043C89A-4766-4082-9FEF-D498AD683AF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998033" y="4612353"/>
            <a:ext cx="1098471" cy="46266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pic>
        <p:nvPicPr>
          <p:cNvPr id="11" name="Picture 10" descr="A picture containing outdoor, bridge&#10;&#10;Description automatically generated">
            <a:extLst>
              <a:ext uri="{FF2B5EF4-FFF2-40B4-BE49-F238E27FC236}">
                <a16:creationId xmlns:a16="http://schemas.microsoft.com/office/drawing/2014/main" id="{F3F7A36E-1D87-438C-9063-1633E6FEA9F3}"/>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105748"/>
            <a:ext cx="9144000" cy="5243119"/>
          </a:xfrm>
          <a:prstGeom prst="rect">
            <a:avLst/>
          </a:prstGeom>
        </p:spPr>
      </p:pic>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1251014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65814" y="45361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2645788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5" name="Immagine 9">
            <a:extLst>
              <a:ext uri="{FF2B5EF4-FFF2-40B4-BE49-F238E27FC236}">
                <a16:creationId xmlns:a16="http://schemas.microsoft.com/office/drawing/2014/main" id="{22087679-CC85-452F-AB85-C8D8737D9A4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972550" y="75936"/>
            <a:ext cx="1098471" cy="462665"/>
          </a:xfrm>
          <a:prstGeom prst="rect">
            <a:avLst/>
          </a:prstGeom>
        </p:spPr>
      </p:pic>
    </p:spTree>
    <p:extLst>
      <p:ext uri="{BB962C8B-B14F-4D97-AF65-F5344CB8AC3E}">
        <p14:creationId xmlns:p14="http://schemas.microsoft.com/office/powerpoint/2010/main" val="3777219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bg>
      <p:bgPr>
        <a:solidFill>
          <a:schemeClr val="bg1"/>
        </a:solidFill>
        <a:effectLst/>
      </p:bgPr>
    </p:bg>
    <p:spTree>
      <p:nvGrpSpPr>
        <p:cNvPr id="1" name="Shape 10"/>
        <p:cNvGrpSpPr/>
        <p:nvPr/>
      </p:nvGrpSpPr>
      <p:grpSpPr>
        <a:xfrm>
          <a:off x="0" y="0"/>
          <a:ext cx="0" cy="0"/>
          <a:chOff x="0" y="0"/>
          <a:chExt cx="0" cy="0"/>
        </a:xfrm>
      </p:grpSpPr>
      <p:pic>
        <p:nvPicPr>
          <p:cNvPr id="3" name="Picture 2" descr="A picture containing outdoor, bridge&#10;&#10;Description automatically generated">
            <a:extLst>
              <a:ext uri="{FF2B5EF4-FFF2-40B4-BE49-F238E27FC236}">
                <a16:creationId xmlns:a16="http://schemas.microsoft.com/office/drawing/2014/main" id="{D260D765-AFB3-4838-A34C-2CBD22F24967}"/>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99619"/>
            <a:ext cx="9144000" cy="5243119"/>
          </a:xfrm>
          <a:prstGeom prst="rect">
            <a:avLst/>
          </a:prstGeom>
        </p:spPr>
      </p:pic>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720807" y="50989"/>
            <a:ext cx="1352639" cy="502796"/>
          </a:xfrm>
          <a:prstGeom prst="rect">
            <a:avLst/>
          </a:prstGeom>
          <a:effectLst>
            <a:outerShdw blurRad="50800" dist="38100" dir="2700000" algn="tl" rotWithShape="0">
              <a:prstClr val="black">
                <a:alpha val="40000"/>
              </a:prstClr>
            </a:outerShdw>
          </a:effectLst>
        </p:spPr>
      </p:pic>
      <p:pic>
        <p:nvPicPr>
          <p:cNvPr id="6" name="Immagine 9">
            <a:extLst>
              <a:ext uri="{FF2B5EF4-FFF2-40B4-BE49-F238E27FC236}">
                <a16:creationId xmlns:a16="http://schemas.microsoft.com/office/drawing/2014/main" id="{965575AA-8B68-4BFD-A28D-866FB102620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1427" y="89745"/>
            <a:ext cx="1210579" cy="509884"/>
          </a:xfrm>
          <a:prstGeom prst="rect">
            <a:avLst/>
          </a:prstGeom>
        </p:spPr>
      </p:pic>
    </p:spTree>
    <p:extLst>
      <p:ext uri="{BB962C8B-B14F-4D97-AF65-F5344CB8AC3E}">
        <p14:creationId xmlns:p14="http://schemas.microsoft.com/office/powerpoint/2010/main" val="3530942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Blank - 1/3" userDrawn="1">
  <p:cSld name="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00B0F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pic>
        <p:nvPicPr>
          <p:cNvPr id="9" name="Immagine 8">
            <a:extLst>
              <a:ext uri="{FF2B5EF4-FFF2-40B4-BE49-F238E27FC236}">
                <a16:creationId xmlns:a16="http://schemas.microsoft.com/office/drawing/2014/main" id="{822D44AD-E30E-43AB-95F9-500D7502AF80}"/>
              </a:ext>
            </a:extLst>
          </p:cNvPr>
          <p:cNvPicPr>
            <a:picLocks noChangeAspect="1"/>
          </p:cNvPicPr>
          <p:nvPr userDrawn="1"/>
        </p:nvPicPr>
        <p:blipFill>
          <a:blip r:embed="rId2"/>
          <a:srcRect/>
          <a:stretch/>
        </p:blipFill>
        <p:spPr>
          <a:xfrm>
            <a:off x="169327" y="4596463"/>
            <a:ext cx="1190179" cy="504924"/>
          </a:xfrm>
          <a:prstGeom prst="rect">
            <a:avLst/>
          </a:prstGeom>
        </p:spPr>
      </p:pic>
    </p:spTree>
    <p:extLst>
      <p:ext uri="{BB962C8B-B14F-4D97-AF65-F5344CB8AC3E}">
        <p14:creationId xmlns:p14="http://schemas.microsoft.com/office/powerpoint/2010/main" val="252500871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134191719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4">
              <a:lumMod val="60000"/>
              <a:lumOff val="40000"/>
            </a:schemeClr>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186FBAED-16B1-4132-B0EB-57BA0670AE9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7330" y="44539"/>
            <a:ext cx="1210579" cy="509884"/>
          </a:xfrm>
          <a:prstGeom prst="rect">
            <a:avLst/>
          </a:prstGeom>
        </p:spPr>
      </p:pic>
    </p:spTree>
    <p:extLst>
      <p:ext uri="{BB962C8B-B14F-4D97-AF65-F5344CB8AC3E}">
        <p14:creationId xmlns:p14="http://schemas.microsoft.com/office/powerpoint/2010/main" val="4176691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Layout personalizzato">
    <p:bg>
      <p:bgRef idx="1001">
        <a:schemeClr val="bg1"/>
      </p:bgRef>
    </p:bg>
    <p:spTree>
      <p:nvGrpSpPr>
        <p:cNvPr id="1" name=""/>
        <p:cNvGrpSpPr/>
        <p:nvPr/>
      </p:nvGrpSpPr>
      <p:grpSpPr>
        <a:xfrm>
          <a:off x="0" y="0"/>
          <a:ext cx="0" cy="0"/>
          <a:chOff x="0" y="0"/>
          <a:chExt cx="0" cy="0"/>
        </a:xfrm>
      </p:grpSpPr>
      <p:sp>
        <p:nvSpPr>
          <p:cNvPr id="3" name="Segnaposto testo 9">
            <a:extLst>
              <a:ext uri="{FF2B5EF4-FFF2-40B4-BE49-F238E27FC236}">
                <a16:creationId xmlns:a16="http://schemas.microsoft.com/office/drawing/2014/main" id="{89DFB4C3-B602-4FA3-95E2-678B51124005}"/>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36143187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0" name="Immagine 9">
            <a:extLst>
              <a:ext uri="{FF2B5EF4-FFF2-40B4-BE49-F238E27FC236}">
                <a16:creationId xmlns:a16="http://schemas.microsoft.com/office/drawing/2014/main" id="{461DB742-2EF3-403D-BAAB-ADB5BD01151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2335252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D86A798F-96FA-4F1A-92F0-D3E2EE00E63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0760994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1"/>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2C501BB5-2942-42A7-92A7-30C0104D260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0028214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3603BD85-9289-4FC1-9777-290482CA7FB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223877788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a:extLst>
              <a:ext uri="{FF2B5EF4-FFF2-40B4-BE49-F238E27FC236}">
                <a16:creationId xmlns:a16="http://schemas.microsoft.com/office/drawing/2014/main" id="{E3FB0F25-238F-4FE5-AAAE-6FC79B9230BF}"/>
              </a:ext>
            </a:extLst>
          </p:cNvPr>
          <p:cNvPicPr>
            <a:picLocks noChangeAspect="1"/>
          </p:cNvPicPr>
          <p:nvPr userDrawn="1"/>
        </p:nvPicPr>
        <p:blipFill>
          <a:blip r:embed="rId2"/>
          <a:stretch>
            <a:fillRect/>
          </a:stretch>
        </p:blipFill>
        <p:spPr>
          <a:xfrm>
            <a:off x="386993" y="628190"/>
            <a:ext cx="2567684" cy="2121718"/>
          </a:xfrm>
          <a:prstGeom prst="rect">
            <a:avLst/>
          </a:prstGeom>
          <a:ln>
            <a:noFill/>
          </a:ln>
        </p:spPr>
      </p:pic>
      <p:pic>
        <p:nvPicPr>
          <p:cNvPr id="11" name="Picture 10">
            <a:extLst>
              <a:ext uri="{FF2B5EF4-FFF2-40B4-BE49-F238E27FC236}">
                <a16:creationId xmlns:a16="http://schemas.microsoft.com/office/drawing/2014/main" id="{7BFAB89E-7A30-490F-8BDA-CE9BBB7F24BD}"/>
              </a:ext>
            </a:extLst>
          </p:cNvPr>
          <p:cNvPicPr>
            <a:picLocks noChangeAspect="1"/>
          </p:cNvPicPr>
          <p:nvPr userDrawn="1"/>
        </p:nvPicPr>
        <p:blipFill rotWithShape="1">
          <a:blip r:embed="rId3"/>
          <a:srcRect b="3842"/>
          <a:stretch/>
        </p:blipFill>
        <p:spPr>
          <a:xfrm>
            <a:off x="3071082" y="632336"/>
            <a:ext cx="2544304" cy="2117571"/>
          </a:xfrm>
          <a:prstGeom prst="rect">
            <a:avLst/>
          </a:prstGeom>
          <a:ln>
            <a:noFill/>
          </a:ln>
        </p:spPr>
      </p:pic>
      <p:pic>
        <p:nvPicPr>
          <p:cNvPr id="12" name="Picture 11">
            <a:extLst>
              <a:ext uri="{FF2B5EF4-FFF2-40B4-BE49-F238E27FC236}">
                <a16:creationId xmlns:a16="http://schemas.microsoft.com/office/drawing/2014/main" id="{F57C79C2-2CDD-4F73-9810-126000C907D0}"/>
              </a:ext>
            </a:extLst>
          </p:cNvPr>
          <p:cNvPicPr>
            <a:picLocks noChangeAspect="1"/>
          </p:cNvPicPr>
          <p:nvPr userDrawn="1"/>
        </p:nvPicPr>
        <p:blipFill>
          <a:blip r:embed="rId4"/>
          <a:stretch>
            <a:fillRect/>
          </a:stretch>
        </p:blipFill>
        <p:spPr>
          <a:xfrm>
            <a:off x="5709274" y="628190"/>
            <a:ext cx="2548132" cy="2117572"/>
          </a:xfrm>
          <a:prstGeom prst="rect">
            <a:avLst/>
          </a:prstGeom>
          <a:ln>
            <a:noFill/>
          </a:ln>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3" name="Immagine 9">
            <a:extLst>
              <a:ext uri="{FF2B5EF4-FFF2-40B4-BE49-F238E27FC236}">
                <a16:creationId xmlns:a16="http://schemas.microsoft.com/office/drawing/2014/main" id="{9334689C-8374-47F1-9F5A-143B323BF1F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515754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descr="A picture containing LEGO, toy&#10;&#10;Description automatically generated">
            <a:extLst>
              <a:ext uri="{FF2B5EF4-FFF2-40B4-BE49-F238E27FC236}">
                <a16:creationId xmlns:a16="http://schemas.microsoft.com/office/drawing/2014/main" id="{94B78BA1-D001-43A1-AA75-23C645D58B26}"/>
              </a:ext>
            </a:extLst>
          </p:cNvPr>
          <p:cNvPicPr>
            <a:picLocks noChangeAspect="1"/>
          </p:cNvPicPr>
          <p:nvPr userDrawn="1"/>
        </p:nvPicPr>
        <p:blipFill>
          <a:blip r:embed="rId2"/>
          <a:stretch>
            <a:fillRect/>
          </a:stretch>
        </p:blipFill>
        <p:spPr>
          <a:xfrm>
            <a:off x="5366927" y="1674446"/>
            <a:ext cx="2572351" cy="3466797"/>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1" name="Immagine 9">
            <a:extLst>
              <a:ext uri="{FF2B5EF4-FFF2-40B4-BE49-F238E27FC236}">
                <a16:creationId xmlns:a16="http://schemas.microsoft.com/office/drawing/2014/main" id="{1C598754-CA08-4547-85CE-06A60FDF6D7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9239240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10767220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dpi="0" rotWithShape="1">
          <a:blip r:embed="rId22">
            <a:lum/>
            <a:extLst>
              <a:ext uri="{28A0092B-C50C-407E-A947-70E740481C1C}">
                <a14:useLocalDpi xmlns:a14="http://schemas.microsoft.com/office/drawing/2010/main"/>
              </a:ext>
            </a:extLst>
          </a:blip>
          <a:srcRect/>
          <a:stretch>
            <a:fillRect/>
          </a:stretch>
        </a:blipFill>
        <a:effectLst/>
      </p:bgPr>
    </p:bg>
    <p:spTree>
      <p:nvGrpSpPr>
        <p:cNvPr id="1" name="Shape 5"/>
        <p:cNvGrpSpPr/>
        <p:nvPr/>
      </p:nvGrpSpPr>
      <p:grpSpPr>
        <a:xfrm>
          <a:off x="0" y="0"/>
          <a:ext cx="0" cy="0"/>
          <a:chOff x="0" y="0"/>
          <a:chExt cx="0" cy="0"/>
        </a:xfrm>
      </p:grpSpPr>
      <p:cxnSp>
        <p:nvCxnSpPr>
          <p:cNvPr id="9" name="Google Shape;9;p1"/>
          <p:cNvCxnSpPr>
            <a:cxnSpLocks/>
          </p:cNvCxnSpPr>
          <p:nvPr/>
        </p:nvCxnSpPr>
        <p:spPr>
          <a:xfrm>
            <a:off x="457200" y="2982549"/>
            <a:ext cx="0" cy="0"/>
          </a:xfrm>
          <a:prstGeom prst="straightConnector1">
            <a:avLst/>
          </a:prstGeom>
          <a:noFill/>
          <a:ln w="9525" cap="flat" cmpd="sng">
            <a:solidFill>
              <a:schemeClr val="dk2"/>
            </a:solidFill>
            <a:prstDash val="solid"/>
            <a:round/>
            <a:headEnd type="none" w="med" len="med"/>
            <a:tailEnd type="none" w="med" len="med"/>
          </a:ln>
        </p:spPr>
      </p:cxnSp>
      <p:pic>
        <p:nvPicPr>
          <p:cNvPr id="3" name="Immagine 2"/>
          <p:cNvPicPr>
            <a:picLocks noChangeAspect="1"/>
          </p:cNvPicPr>
          <p:nvPr userDrawn="1"/>
        </p:nvPicPr>
        <p:blipFill>
          <a:blip r:embed="rId23">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4" name="Immagine 3"/>
          <p:cNvPicPr>
            <a:picLocks noChangeAspect="1"/>
          </p:cNvPicPr>
          <p:nvPr userDrawn="1"/>
        </p:nvPicPr>
        <p:blipFill>
          <a:blip r:embed="rId24">
            <a:extLst>
              <a:ext uri="{28A0092B-C50C-407E-A947-70E740481C1C}">
                <a14:useLocalDpi xmlns:a14="http://schemas.microsoft.com/office/drawing/2010/main"/>
              </a:ext>
            </a:extLst>
          </a:blip>
          <a:stretch>
            <a:fillRect/>
          </a:stretch>
        </p:blipFill>
        <p:spPr>
          <a:xfrm>
            <a:off x="7875181" y="4612352"/>
            <a:ext cx="1210579" cy="5098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65" r:id="rId2"/>
    <p:sldLayoutId id="2147483666" r:id="rId3"/>
    <p:sldLayoutId id="2147483667" r:id="rId4"/>
    <p:sldLayoutId id="2147483662" r:id="rId5"/>
    <p:sldLayoutId id="2147483668" r:id="rId6"/>
    <p:sldLayoutId id="2147483674" r:id="rId7"/>
    <p:sldLayoutId id="2147483671" r:id="rId8"/>
    <p:sldLayoutId id="2147483673" r:id="rId9"/>
    <p:sldLayoutId id="2147483678" r:id="rId10"/>
    <p:sldLayoutId id="2147483672" r:id="rId11"/>
    <p:sldLayoutId id="2147483669" r:id="rId12"/>
    <p:sldLayoutId id="2147483650" r:id="rId13"/>
    <p:sldLayoutId id="2147483676" r:id="rId14"/>
    <p:sldLayoutId id="2147483677" r:id="rId15"/>
    <p:sldLayoutId id="2147483663" r:id="rId16"/>
    <p:sldLayoutId id="2147483675" r:id="rId17"/>
    <p:sldLayoutId id="2147483664" r:id="rId18"/>
    <p:sldLayoutId id="2147483670" r:id="rId19"/>
    <p:sldLayoutId id="2147483679"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sdeasoft.net/?get-started-webina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asdeasoft.net/forum/viewforum.php?f=53"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hdfgroup.org/" TargetMode="External"/><Relationship Id="rId13" Type="http://schemas.openxmlformats.org/officeDocument/2006/relationships/hyperlink" Target="https://opensees.berkeley.edu/OpenSees/manuals/usermanual/OpenSeesCommandLanguageManualJune2006.pdf" TargetMode="External"/><Relationship Id="rId18" Type="http://schemas.openxmlformats.org/officeDocument/2006/relationships/hyperlink" Target="https://opensees.berkeley.edu/wiki/index.php/Examples" TargetMode="External"/><Relationship Id="rId26" Type="http://schemas.openxmlformats.org/officeDocument/2006/relationships/hyperlink" Target="https://www.youtube.com/playlist?list=PLxIjVL0KnONuxLl5QkvVxyiSKy3Gah29Q" TargetMode="External"/><Relationship Id="rId3" Type="http://schemas.openxmlformats.org/officeDocument/2006/relationships/hyperlink" Target="https://asdeasoft.net/pdf/STKO%20Installation%20guide.pdf" TargetMode="External"/><Relationship Id="rId21" Type="http://schemas.openxmlformats.org/officeDocument/2006/relationships/hyperlink" Target="https://courses.silviasbrainery.com/" TargetMode="External"/><Relationship Id="rId7" Type="http://schemas.openxmlformats.org/officeDocument/2006/relationships/hyperlink" Target="https://asdeasoft.net/?opensees_validation" TargetMode="External"/><Relationship Id="rId12" Type="http://schemas.openxmlformats.org/officeDocument/2006/relationships/hyperlink" Target="https://opensees.berkeley.edu/wiki/index.php/Main_Page" TargetMode="External"/><Relationship Id="rId17" Type="http://schemas.openxmlformats.org/officeDocument/2006/relationships/hyperlink" Target="https://github.com/OpenSees/OpenSees" TargetMode="External"/><Relationship Id="rId25" Type="http://schemas.openxmlformats.org/officeDocument/2006/relationships/hyperlink" Target="https://asdeasoft.net/pdf/_STKO%20Manual_.pdf" TargetMode="External"/><Relationship Id="rId2" Type="http://schemas.openxmlformats.org/officeDocument/2006/relationships/notesSlide" Target="../notesSlides/notesSlide10.xml"/><Relationship Id="rId16" Type="http://schemas.openxmlformats.org/officeDocument/2006/relationships/hyperlink" Target="https://www.facebook.com/groups/opensees/" TargetMode="External"/><Relationship Id="rId20" Type="http://schemas.openxmlformats.org/officeDocument/2006/relationships/hyperlink" Target="mailto:pchi893@aucklanduni.ac.nz" TargetMode="External"/><Relationship Id="rId1" Type="http://schemas.openxmlformats.org/officeDocument/2006/relationships/slideLayout" Target="../slideLayouts/slideLayout5.xml"/><Relationship Id="rId6" Type="http://schemas.openxmlformats.org/officeDocument/2006/relationships/hyperlink" Target="https://asdeasoft.net/pdf/MPCO_Recorder.pdf" TargetMode="External"/><Relationship Id="rId11" Type="http://schemas.openxmlformats.org/officeDocument/2006/relationships/hyperlink" Target="https://opensees.berkeley.edu/index.php" TargetMode="External"/><Relationship Id="rId24" Type="http://schemas.openxmlformats.org/officeDocument/2006/relationships/hyperlink" Target="http://www.nafems.org/" TargetMode="External"/><Relationship Id="rId5" Type="http://schemas.openxmlformats.org/officeDocument/2006/relationships/hyperlink" Target="https://asdeasoft.net/stko-wiki/" TargetMode="External"/><Relationship Id="rId15" Type="http://schemas.openxmlformats.org/officeDocument/2006/relationships/hyperlink" Target="https://opensees.berkeley.edu/community/index.php" TargetMode="External"/><Relationship Id="rId23" Type="http://schemas.openxmlformats.org/officeDocument/2006/relationships/hyperlink" Target="https://asdeasoft.net/?product-stko" TargetMode="External"/><Relationship Id="rId10" Type="http://schemas.openxmlformats.org/officeDocument/2006/relationships/hyperlink" Target="https://portwooddigital.com/2021/04/28/syllabus-by-blogging/" TargetMode="External"/><Relationship Id="rId19" Type="http://schemas.openxmlformats.org/officeDocument/2006/relationships/hyperlink" Target="https://www.youtube.com/channel/UCNnQc_JjWz-gJh4GQwQZHNA" TargetMode="External"/><Relationship Id="rId4" Type="http://schemas.openxmlformats.org/officeDocument/2006/relationships/hyperlink" Target="https://docs.python.org/3/tutorial/index.html" TargetMode="External"/><Relationship Id="rId9" Type="http://schemas.openxmlformats.org/officeDocument/2006/relationships/hyperlink" Target="https://www.hdfgroup.org/downloads/hdfview/" TargetMode="External"/><Relationship Id="rId14" Type="http://schemas.openxmlformats.org/officeDocument/2006/relationships/hyperlink" Target="https://opensees.github.io/OpenSeesDocumentation/index.html" TargetMode="External"/><Relationship Id="rId22" Type="http://schemas.openxmlformats.org/officeDocument/2006/relationships/hyperlink" Target="https://portwooddigital.co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asdeasoft.net/forum/viewforum.php?f=54"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hyperlink" Target="div%3eIcons%20made%20by%20%3ca%20href=%22https:/www.freepik.com%22%20title=%22Freepik%22%3eFreepik%3c/a%3e%20from%20%3ca%20href=%22https:/www.flaticon.com/%22%20title=%22Flaticon%22%3ewww.flaticon.com%3c/a%3e%3c/div" TargetMode="External"/><Relationship Id="rId4" Type="http://schemas.openxmlformats.org/officeDocument/2006/relationships/hyperlink" Target="https://www.slidescarnival.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hyperlink" Target="https://asdeasoft.net/?get-started-webinars" TargetMode="Externa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2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28" name="Triangolo isoscele 27">
            <a:extLst>
              <a:ext uri="{FF2B5EF4-FFF2-40B4-BE49-F238E27FC236}">
                <a16:creationId xmlns:a16="http://schemas.microsoft.com/office/drawing/2014/main" id="{13DA0902-F6D5-4899-85F1-BEFC00C2B41A}"/>
              </a:ext>
            </a:extLst>
          </p:cNvPr>
          <p:cNvSpPr/>
          <p:nvPr/>
        </p:nvSpPr>
        <p:spPr>
          <a:xfrm rot="10800000">
            <a:off x="606428"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7" name="Titolo 6">
            <a:extLst>
              <a:ext uri="{FF2B5EF4-FFF2-40B4-BE49-F238E27FC236}">
                <a16:creationId xmlns:a16="http://schemas.microsoft.com/office/drawing/2014/main" id="{984B2710-353E-41B4-B5D7-0585159A9B32}"/>
              </a:ext>
            </a:extLst>
          </p:cNvPr>
          <p:cNvSpPr>
            <a:spLocks noGrp="1"/>
          </p:cNvSpPr>
          <p:nvPr>
            <p:ph type="ctrTitle"/>
          </p:nvPr>
        </p:nvSpPr>
        <p:spPr>
          <a:xfrm>
            <a:off x="244599" y="434955"/>
            <a:ext cx="4563883" cy="901309"/>
          </a:xfrm>
        </p:spPr>
        <p:txBody>
          <a:bodyPr/>
          <a:lstStyle/>
          <a:p>
            <a:r>
              <a:rPr lang="en-US" dirty="0"/>
              <a:t>GET STARTED in OpenSees with STKO</a:t>
            </a:r>
          </a:p>
        </p:txBody>
      </p:sp>
      <p:sp>
        <p:nvSpPr>
          <p:cNvPr id="10" name="Segnaposto testo 7">
            <a:extLst>
              <a:ext uri="{FF2B5EF4-FFF2-40B4-BE49-F238E27FC236}">
                <a16:creationId xmlns:a16="http://schemas.microsoft.com/office/drawing/2014/main" id="{C00FD74A-8B91-4E53-A3A5-A621BFCD9B13}"/>
              </a:ext>
            </a:extLst>
          </p:cNvPr>
          <p:cNvSpPr>
            <a:spLocks noGrp="1"/>
          </p:cNvSpPr>
          <p:nvPr>
            <p:ph type="body" sz="quarter" idx="10"/>
          </p:nvPr>
        </p:nvSpPr>
        <p:spPr>
          <a:xfrm>
            <a:off x="87322" y="1347840"/>
            <a:ext cx="4563883" cy="2601546"/>
          </a:xfrm>
        </p:spPr>
        <p:txBody>
          <a:bodyPr/>
          <a:lstStyle/>
          <a:p>
            <a:r>
              <a:rPr lang="en-US" sz="1800" dirty="0">
                <a:solidFill>
                  <a:schemeClr val="bg1"/>
                </a:solidFill>
                <a:ea typeface="Open Sans Light" panose="020B0306030504020204" pitchFamily="34" charset="0"/>
                <a:cs typeface="Open Sans Light" panose="020B0306030504020204" pitchFamily="34" charset="0"/>
              </a:rPr>
              <a:t>starting </a:t>
            </a:r>
            <a:r>
              <a:rPr lang="en-US" sz="1800" b="1" u="sng" dirty="0">
                <a:solidFill>
                  <a:schemeClr val="bg1"/>
                </a:solidFill>
                <a:ea typeface="Open Sans Light" panose="020B0306030504020204" pitchFamily="34" charset="0"/>
                <a:cs typeface="Open Sans Light" panose="020B0306030504020204" pitchFamily="34" charset="0"/>
              </a:rPr>
              <a:t>from scratch</a:t>
            </a:r>
          </a:p>
          <a:p>
            <a:endParaRPr lang="en-US" sz="1800" dirty="0">
              <a:solidFill>
                <a:schemeClr val="bg1"/>
              </a:solidFill>
              <a:ea typeface="Open Sans Light" panose="020B0306030504020204" pitchFamily="34" charset="0"/>
              <a:cs typeface="Open Sans Light" panose="020B0306030504020204" pitchFamily="34" charset="0"/>
            </a:endParaRPr>
          </a:p>
          <a:p>
            <a:pPr>
              <a:tabLst>
                <a:tab pos="898525" algn="l"/>
                <a:tab pos="1433513" algn="l"/>
              </a:tabLst>
            </a:pPr>
            <a:r>
              <a:rPr lang="en-US" sz="1800" b="1" dirty="0">
                <a:solidFill>
                  <a:schemeClr val="bg1"/>
                </a:solidFill>
                <a:ea typeface="Open Sans Light" panose="020B0306030504020204" pitchFamily="34" charset="0"/>
                <a:cs typeface="Open Sans Light" panose="020B0306030504020204" pitchFamily="34" charset="0"/>
              </a:rPr>
              <a:t>20 classes</a:t>
            </a:r>
          </a:p>
        </p:txBody>
      </p:sp>
      <p:sp>
        <p:nvSpPr>
          <p:cNvPr id="12" name="Segnaposto testo 8">
            <a:extLst>
              <a:ext uri="{FF2B5EF4-FFF2-40B4-BE49-F238E27FC236}">
                <a16:creationId xmlns:a16="http://schemas.microsoft.com/office/drawing/2014/main" id="{15B2AD9F-5DC3-4F63-9603-8A1321F4D496}"/>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t>Welcome to:</a:t>
            </a:r>
          </a:p>
        </p:txBody>
      </p:sp>
      <p:sp>
        <p:nvSpPr>
          <p:cNvPr id="9" name="CasellaDiTesto 8">
            <a:extLst>
              <a:ext uri="{FF2B5EF4-FFF2-40B4-BE49-F238E27FC236}">
                <a16:creationId xmlns:a16="http://schemas.microsoft.com/office/drawing/2014/main" id="{F43EFBEB-6123-41DE-B54B-B2BD97A99F30}"/>
              </a:ext>
            </a:extLst>
          </p:cNvPr>
          <p:cNvSpPr txBox="1"/>
          <p:nvPr/>
        </p:nvSpPr>
        <p:spPr>
          <a:xfrm>
            <a:off x="137549" y="4334353"/>
            <a:ext cx="3112668" cy="261610"/>
          </a:xfrm>
          <a:prstGeom prst="rect">
            <a:avLst/>
          </a:prstGeom>
          <a:noFill/>
        </p:spPr>
        <p:txBody>
          <a:bodyPr wrap="square">
            <a:spAutoFit/>
          </a:bodyPr>
          <a:lstStyle/>
          <a:p>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Support materials uploaded </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3"/>
              </a:rPr>
              <a:t>here</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within 24h</a:t>
            </a:r>
            <a:endParaRPr lang="en-US" sz="11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ttangolo 2">
            <a:extLst>
              <a:ext uri="{FF2B5EF4-FFF2-40B4-BE49-F238E27FC236}">
                <a16:creationId xmlns:a16="http://schemas.microsoft.com/office/drawing/2014/main" id="{F831D080-6302-42A2-8557-D98D7523F0EF}"/>
              </a:ext>
            </a:extLst>
          </p:cNvPr>
          <p:cNvSpPr/>
          <p:nvPr/>
        </p:nvSpPr>
        <p:spPr>
          <a:xfrm>
            <a:off x="214668"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panose="020B0606030504020204" pitchFamily="34" charset="0"/>
              </a:rPr>
              <a:t>30</a:t>
            </a:r>
          </a:p>
          <a:p>
            <a:pPr algn="ctr"/>
            <a:r>
              <a:rPr lang="it-IT" b="1" dirty="0">
                <a:latin typeface="Open Sans" panose="020B0606030504020204" pitchFamily="34" charset="0"/>
              </a:rPr>
              <a:t>min</a:t>
            </a:r>
            <a:endParaRPr lang="en-GB" b="1" dirty="0">
              <a:latin typeface="Open Sans" panose="020B0606030504020204" pitchFamily="34" charset="0"/>
            </a:endParaRPr>
          </a:p>
        </p:txBody>
      </p:sp>
      <p:sp>
        <p:nvSpPr>
          <p:cNvPr id="16" name="Rettangolo 15">
            <a:extLst>
              <a:ext uri="{FF2B5EF4-FFF2-40B4-BE49-F238E27FC236}">
                <a16:creationId xmlns:a16="http://schemas.microsoft.com/office/drawing/2014/main" id="{2038E18C-B5C4-4613-83B2-70325195C1DA}"/>
              </a:ext>
            </a:extLst>
          </p:cNvPr>
          <p:cNvSpPr/>
          <p:nvPr/>
        </p:nvSpPr>
        <p:spPr>
          <a:xfrm>
            <a:off x="1225710"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Open Sans" panose="020B0606030504020204" pitchFamily="34" charset="0"/>
              </a:rPr>
              <a:t>??</a:t>
            </a:r>
            <a:endParaRPr lang="en-GB" sz="2800" b="1" dirty="0">
              <a:latin typeface="Open Sans" panose="020B0606030504020204" pitchFamily="34" charset="0"/>
            </a:endParaRPr>
          </a:p>
        </p:txBody>
      </p:sp>
      <p:sp>
        <p:nvSpPr>
          <p:cNvPr id="29" name="Triangolo isoscele 28">
            <a:extLst>
              <a:ext uri="{FF2B5EF4-FFF2-40B4-BE49-F238E27FC236}">
                <a16:creationId xmlns:a16="http://schemas.microsoft.com/office/drawing/2014/main" id="{93DE2BAB-5A11-44A0-A729-DF8C31610CB0}"/>
              </a:ext>
            </a:extLst>
          </p:cNvPr>
          <p:cNvSpPr/>
          <p:nvPr/>
        </p:nvSpPr>
        <p:spPr>
          <a:xfrm>
            <a:off x="963022"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Triangolo isoscele 29">
            <a:extLst>
              <a:ext uri="{FF2B5EF4-FFF2-40B4-BE49-F238E27FC236}">
                <a16:creationId xmlns:a16="http://schemas.microsoft.com/office/drawing/2014/main" id="{E64404CA-6CA8-4CEE-B5C2-B563517E97C0}"/>
              </a:ext>
            </a:extLst>
          </p:cNvPr>
          <p:cNvSpPr/>
          <p:nvPr/>
        </p:nvSpPr>
        <p:spPr>
          <a:xfrm rot="10800000" flipV="1">
            <a:off x="2368166"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1" name="Rettangolo 30">
            <a:extLst>
              <a:ext uri="{FF2B5EF4-FFF2-40B4-BE49-F238E27FC236}">
                <a16:creationId xmlns:a16="http://schemas.microsoft.com/office/drawing/2014/main" id="{BB1618C2-4CE3-4F08-A122-A1576D2BCDB6}"/>
              </a:ext>
            </a:extLst>
          </p:cNvPr>
          <p:cNvSpPr/>
          <p:nvPr/>
        </p:nvSpPr>
        <p:spPr>
          <a:xfrm flipV="1">
            <a:off x="1976406" y="2832164"/>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ndParaRPr>
          </a:p>
        </p:txBody>
      </p:sp>
      <p:sp>
        <p:nvSpPr>
          <p:cNvPr id="32" name="Rettangolo 31">
            <a:extLst>
              <a:ext uri="{FF2B5EF4-FFF2-40B4-BE49-F238E27FC236}">
                <a16:creationId xmlns:a16="http://schemas.microsoft.com/office/drawing/2014/main" id="{277909E9-F8A4-49CD-B999-3C008C4DA5AB}"/>
              </a:ext>
            </a:extLst>
          </p:cNvPr>
          <p:cNvSpPr/>
          <p:nvPr/>
        </p:nvSpPr>
        <p:spPr>
          <a:xfrm flipV="1">
            <a:off x="2987448" y="2832164"/>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33" name="Triangolo isoscele 32">
            <a:extLst>
              <a:ext uri="{FF2B5EF4-FFF2-40B4-BE49-F238E27FC236}">
                <a16:creationId xmlns:a16="http://schemas.microsoft.com/office/drawing/2014/main" id="{C130CFD9-C0B1-4428-9ACA-437E2B8B4D6E}"/>
              </a:ext>
            </a:extLst>
          </p:cNvPr>
          <p:cNvSpPr/>
          <p:nvPr/>
        </p:nvSpPr>
        <p:spPr>
          <a:xfrm flipV="1">
            <a:off x="2729523"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nvGrpSpPr>
          <p:cNvPr id="19" name="Google Shape;371;p40">
            <a:extLst>
              <a:ext uri="{FF2B5EF4-FFF2-40B4-BE49-F238E27FC236}">
                <a16:creationId xmlns:a16="http://schemas.microsoft.com/office/drawing/2014/main" id="{AB1FB888-6F6E-4893-858F-278ED2347B52}"/>
              </a:ext>
            </a:extLst>
          </p:cNvPr>
          <p:cNvGrpSpPr/>
          <p:nvPr/>
        </p:nvGrpSpPr>
        <p:grpSpPr>
          <a:xfrm>
            <a:off x="2186485" y="2948263"/>
            <a:ext cx="321571" cy="399999"/>
            <a:chOff x="596350" y="929175"/>
            <a:chExt cx="407950" cy="497475"/>
          </a:xfrm>
        </p:grpSpPr>
        <p:sp>
          <p:nvSpPr>
            <p:cNvPr id="20" name="Google Shape;372;p40">
              <a:extLst>
                <a:ext uri="{FF2B5EF4-FFF2-40B4-BE49-F238E27FC236}">
                  <a16:creationId xmlns:a16="http://schemas.microsoft.com/office/drawing/2014/main" id="{6DEA7E16-479D-43BE-9585-FCE77AB19903}"/>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1" name="Google Shape;373;p40">
              <a:extLst>
                <a:ext uri="{FF2B5EF4-FFF2-40B4-BE49-F238E27FC236}">
                  <a16:creationId xmlns:a16="http://schemas.microsoft.com/office/drawing/2014/main" id="{EEB9E200-C10D-4C6A-B7F4-CB8ADA8F482D}"/>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2" name="Google Shape;374;p40">
              <a:extLst>
                <a:ext uri="{FF2B5EF4-FFF2-40B4-BE49-F238E27FC236}">
                  <a16:creationId xmlns:a16="http://schemas.microsoft.com/office/drawing/2014/main" id="{496361D6-AE77-4AB8-96D7-7FA45A0A8DFC}"/>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375;p40">
              <a:extLst>
                <a:ext uri="{FF2B5EF4-FFF2-40B4-BE49-F238E27FC236}">
                  <a16:creationId xmlns:a16="http://schemas.microsoft.com/office/drawing/2014/main" id="{F645E16D-C435-459D-B5D1-B77471298503}"/>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Google Shape;376;p40">
              <a:extLst>
                <a:ext uri="{FF2B5EF4-FFF2-40B4-BE49-F238E27FC236}">
                  <a16:creationId xmlns:a16="http://schemas.microsoft.com/office/drawing/2014/main" id="{7E156DB8-3C3A-4E6F-9A17-60986A9563BD}"/>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Google Shape;377;p40">
              <a:extLst>
                <a:ext uri="{FF2B5EF4-FFF2-40B4-BE49-F238E27FC236}">
                  <a16:creationId xmlns:a16="http://schemas.microsoft.com/office/drawing/2014/main" id="{7A132601-8FCD-44E0-AA57-138CC0A0F47C}"/>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Google Shape;378;p40">
              <a:extLst>
                <a:ext uri="{FF2B5EF4-FFF2-40B4-BE49-F238E27FC236}">
                  <a16:creationId xmlns:a16="http://schemas.microsoft.com/office/drawing/2014/main" id="{A087B05C-FB2B-4F3C-9ECC-5E847C26D944}"/>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7" name="Google Shape;386;p40">
            <a:hlinkClick r:id="rId4"/>
            <a:extLst>
              <a:ext uri="{FF2B5EF4-FFF2-40B4-BE49-F238E27FC236}">
                <a16:creationId xmlns:a16="http://schemas.microsoft.com/office/drawing/2014/main" id="{9566E8EB-C1CC-4D5F-840D-EB6B9E2B47CB}"/>
              </a:ext>
            </a:extLst>
          </p:cNvPr>
          <p:cNvSpPr/>
          <p:nvPr/>
        </p:nvSpPr>
        <p:spPr>
          <a:xfrm>
            <a:off x="3076444" y="2948263"/>
            <a:ext cx="433242" cy="399999"/>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Arrow: Curved Up 1">
            <a:extLst>
              <a:ext uri="{FF2B5EF4-FFF2-40B4-BE49-F238E27FC236}">
                <a16:creationId xmlns:a16="http://schemas.microsoft.com/office/drawing/2014/main" id="{847D0A45-E47D-4A48-9CF9-273D6902A5AB}"/>
              </a:ext>
            </a:extLst>
          </p:cNvPr>
          <p:cNvSpPr/>
          <p:nvPr/>
        </p:nvSpPr>
        <p:spPr>
          <a:xfrm>
            <a:off x="540722" y="3590772"/>
            <a:ext cx="956779" cy="358613"/>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6" name="Picture 5" descr="Shape, icon&#10;&#10;Description automatically generated">
            <a:extLst>
              <a:ext uri="{FF2B5EF4-FFF2-40B4-BE49-F238E27FC236}">
                <a16:creationId xmlns:a16="http://schemas.microsoft.com/office/drawing/2014/main" id="{8CD9A8F8-3AD7-4D5B-BE07-B514FEA43C42}"/>
              </a:ext>
            </a:extLst>
          </p:cNvPr>
          <p:cNvPicPr>
            <a:picLocks noChangeAspect="1"/>
          </p:cNvPicPr>
          <p:nvPr/>
        </p:nvPicPr>
        <p:blipFill>
          <a:blip r:embed="rId5"/>
          <a:stretch>
            <a:fillRect/>
          </a:stretch>
        </p:blipFill>
        <p:spPr>
          <a:xfrm>
            <a:off x="783715" y="3751108"/>
            <a:ext cx="358613" cy="358613"/>
          </a:xfrm>
          <a:prstGeom prst="rect">
            <a:avLst/>
          </a:prstGeom>
        </p:spPr>
      </p:pic>
      <p:sp>
        <p:nvSpPr>
          <p:cNvPr id="34" name="Arrow: Curved Up 33">
            <a:extLst>
              <a:ext uri="{FF2B5EF4-FFF2-40B4-BE49-F238E27FC236}">
                <a16:creationId xmlns:a16="http://schemas.microsoft.com/office/drawing/2014/main" id="{4DD5918C-ADA4-4EDD-9B75-9E24A87B96A6}"/>
              </a:ext>
            </a:extLst>
          </p:cNvPr>
          <p:cNvSpPr/>
          <p:nvPr/>
        </p:nvSpPr>
        <p:spPr>
          <a:xfrm flipV="1">
            <a:off x="2293438" y="2376714"/>
            <a:ext cx="956779" cy="338096"/>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11" name="Picture 10" descr="Icon&#10;&#10;Description automatically generated">
            <a:extLst>
              <a:ext uri="{FF2B5EF4-FFF2-40B4-BE49-F238E27FC236}">
                <a16:creationId xmlns:a16="http://schemas.microsoft.com/office/drawing/2014/main" id="{BD2E884C-4FB2-4389-A912-90D650CA735B}"/>
              </a:ext>
            </a:extLst>
          </p:cNvPr>
          <p:cNvPicPr>
            <a:picLocks noChangeAspect="1"/>
          </p:cNvPicPr>
          <p:nvPr/>
        </p:nvPicPr>
        <p:blipFill>
          <a:blip r:embed="rId6"/>
          <a:stretch>
            <a:fillRect/>
          </a:stretch>
        </p:blipFill>
        <p:spPr>
          <a:xfrm>
            <a:off x="2506483" y="2130444"/>
            <a:ext cx="480965" cy="480965"/>
          </a:xfrm>
          <a:prstGeom prst="rect">
            <a:avLst/>
          </a:prstGeom>
        </p:spPr>
      </p:pic>
      <p:sp>
        <p:nvSpPr>
          <p:cNvPr id="4" name="Oval 3">
            <a:extLst>
              <a:ext uri="{FF2B5EF4-FFF2-40B4-BE49-F238E27FC236}">
                <a16:creationId xmlns:a16="http://schemas.microsoft.com/office/drawing/2014/main" id="{B6ED283F-EF6A-4E47-9D20-AA5C43F7320B}"/>
              </a:ext>
            </a:extLst>
          </p:cNvPr>
          <p:cNvSpPr/>
          <p:nvPr/>
        </p:nvSpPr>
        <p:spPr>
          <a:xfrm>
            <a:off x="3521222" y="2890402"/>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TextBox 35">
            <a:extLst>
              <a:ext uri="{FF2B5EF4-FFF2-40B4-BE49-F238E27FC236}">
                <a16:creationId xmlns:a16="http://schemas.microsoft.com/office/drawing/2014/main" id="{B65B4F2D-13E1-4E3E-97BE-7C7F7AC1BA4A}"/>
              </a:ext>
            </a:extLst>
          </p:cNvPr>
          <p:cNvSpPr txBox="1"/>
          <p:nvPr/>
        </p:nvSpPr>
        <p:spPr>
          <a:xfrm>
            <a:off x="7411334" y="561931"/>
            <a:ext cx="1732666" cy="261610"/>
          </a:xfrm>
          <a:prstGeom prst="rect">
            <a:avLst/>
          </a:prstGeom>
          <a:noFill/>
        </p:spPr>
        <p:txBody>
          <a:bodyPr wrap="square" rtlCol="0">
            <a:spAutoFit/>
          </a:bodyPr>
          <a:lstStyle/>
          <a:p>
            <a:r>
              <a:rPr lang="en-US" sz="1100" i="1" dirty="0">
                <a:solidFill>
                  <a:schemeClr val="bg1">
                    <a:lumMod val="75000"/>
                  </a:schemeClr>
                </a:solidFill>
                <a:latin typeface="+mj-lt"/>
              </a:rPr>
              <a:t>Image courtesy of ESO</a:t>
            </a:r>
          </a:p>
        </p:txBody>
      </p:sp>
      <p:sp>
        <p:nvSpPr>
          <p:cNvPr id="35" name="Oval 3">
            <a:extLst>
              <a:ext uri="{FF2B5EF4-FFF2-40B4-BE49-F238E27FC236}">
                <a16:creationId xmlns:a16="http://schemas.microsoft.com/office/drawing/2014/main" id="{7F35BC8C-6F81-4A6D-9D6A-2B3C5098C943}"/>
              </a:ext>
            </a:extLst>
          </p:cNvPr>
          <p:cNvSpPr/>
          <p:nvPr/>
        </p:nvSpPr>
        <p:spPr>
          <a:xfrm>
            <a:off x="2215978" y="4295623"/>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Tree>
    <p:extLst>
      <p:ext uri="{BB962C8B-B14F-4D97-AF65-F5344CB8AC3E}">
        <p14:creationId xmlns:p14="http://schemas.microsoft.com/office/powerpoint/2010/main" val="1840174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a:xfrm>
            <a:off x="194001" y="191488"/>
            <a:ext cx="7725761" cy="262691"/>
          </a:xfrm>
        </p:spPr>
        <p:txBody>
          <a:bodyPr/>
          <a:lstStyle/>
          <a:p>
            <a:r>
              <a:rPr lang="it-IT" dirty="0"/>
              <a:t>MORE RESOURCES &amp; REFERENCES</a:t>
            </a:r>
            <a:endParaRPr lang="en-GB"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406640" y="4165592"/>
            <a:ext cx="173736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R&amp;R</a:t>
            </a:r>
          </a:p>
        </p:txBody>
      </p:sp>
      <p:sp>
        <p:nvSpPr>
          <p:cNvPr id="8" name="Segnaposto testo 3">
            <a:extLst>
              <a:ext uri="{FF2B5EF4-FFF2-40B4-BE49-F238E27FC236}">
                <a16:creationId xmlns:a16="http://schemas.microsoft.com/office/drawing/2014/main" id="{6BE715A0-FD17-436A-8778-D4896A8513FE}"/>
              </a:ext>
            </a:extLst>
          </p:cNvPr>
          <p:cNvSpPr txBox="1">
            <a:spLocks/>
          </p:cNvSpPr>
          <p:nvPr/>
        </p:nvSpPr>
        <p:spPr>
          <a:xfrm>
            <a:off x="4296727" y="632336"/>
            <a:ext cx="7236065" cy="43812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Installation guide</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Python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PyMpc</a:t>
            </a: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6"/>
              </a:rPr>
              <a:t>MPCO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7"/>
              </a:rPr>
              <a:t>OpenSees Validation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8"/>
              </a:rPr>
              <a:t>HDF group</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HDF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viewer</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rPr>
              <a:t>Michael Scott’s blog index</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Segnaposto testo 3">
            <a:extLst>
              <a:ext uri="{FF2B5EF4-FFF2-40B4-BE49-F238E27FC236}">
                <a16:creationId xmlns:a16="http://schemas.microsoft.com/office/drawing/2014/main" id="{2D648361-1132-4A04-AB18-82C959E2FDB2}"/>
              </a:ext>
            </a:extLst>
          </p:cNvPr>
          <p:cNvSpPr txBox="1">
            <a:spLocks/>
          </p:cNvSpPr>
          <p:nvPr/>
        </p:nvSpPr>
        <p:spPr>
          <a:xfrm>
            <a:off x="286624" y="632336"/>
            <a:ext cx="4117813" cy="423438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1"/>
              </a:rPr>
              <a:t>Official</a:t>
            </a:r>
            <a:r>
              <a:rPr lang="it-IT" sz="1100" dirty="0">
                <a:solidFill>
                  <a:schemeClr val="tx1"/>
                </a:solidFill>
                <a:latin typeface="+mn-lt"/>
                <a:ea typeface="Open Sans" panose="020B0606030504020204" pitchFamily="34" charset="0"/>
                <a:cs typeface="Open Sans" panose="020B0606030504020204" pitchFamily="34" charset="0"/>
                <a:hlinkClick r:id="rId11"/>
              </a:rPr>
              <a:t> </a:t>
            </a:r>
            <a:r>
              <a:rPr lang="it-IT" sz="1100" dirty="0" err="1">
                <a:solidFill>
                  <a:schemeClr val="tx1"/>
                </a:solidFill>
                <a:latin typeface="+mn-lt"/>
                <a:ea typeface="Open Sans" panose="020B0606030504020204" pitchFamily="34" charset="0"/>
                <a:cs typeface="Open Sans" panose="020B0606030504020204" pitchFamily="34" charset="0"/>
                <a:hlinkClick r:id="rId11"/>
              </a:rPr>
              <a:t>webpage</a:t>
            </a:r>
            <a:r>
              <a:rPr lang="it-IT" sz="1100" dirty="0">
                <a:solidFill>
                  <a:schemeClr val="tx1"/>
                </a:solidFill>
                <a:latin typeface="+mn-lt"/>
                <a:ea typeface="Open Sans" panose="020B0606030504020204" pitchFamily="34" charset="0"/>
                <a:cs typeface="Open Sans" panose="020B0606030504020204" pitchFamily="34" charset="0"/>
                <a:hlinkClick r:id="rId11"/>
              </a:rPr>
              <a:t> </a:t>
            </a:r>
            <a:endParaRPr lang="it-IT" sz="1100" dirty="0">
              <a:solidFill>
                <a:schemeClr val="tx1"/>
              </a:solidFill>
              <a:latin typeface="+mn-lt"/>
              <a:ea typeface="Open Sans" panose="020B0606030504020204" pitchFamily="34" charset="0"/>
              <a:cs typeface="Open Sans" panose="020B0606030504020204" pitchFamily="34" charset="0"/>
              <a:hlinkClick r:id="rId12"/>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2"/>
              </a:rPr>
              <a:t>OpenSees</a:t>
            </a:r>
            <a:r>
              <a:rPr lang="it-IT" sz="1100" dirty="0">
                <a:solidFill>
                  <a:schemeClr val="tx1"/>
                </a:solidFill>
                <a:latin typeface="+mn-lt"/>
                <a:ea typeface="Open Sans" panose="020B0606030504020204" pitchFamily="34" charset="0"/>
                <a:cs typeface="Open Sans" panose="020B0606030504020204" pitchFamily="34" charset="0"/>
                <a:hlinkClick r:id="rId12"/>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3"/>
              </a:rPr>
              <a:t>OpenSees</a:t>
            </a:r>
            <a:r>
              <a:rPr lang="it-IT" sz="1100" dirty="0">
                <a:solidFill>
                  <a:schemeClr val="tx1"/>
                </a:solidFill>
                <a:latin typeface="+mn-lt"/>
                <a:ea typeface="Open Sans" panose="020B0606030504020204" pitchFamily="34" charset="0"/>
                <a:cs typeface="Open Sans" panose="020B0606030504020204" pitchFamily="34" charset="0"/>
                <a:hlinkClick r:id="rId13"/>
              </a:rPr>
              <a:t> Manual</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4"/>
              </a:rPr>
              <a:t>GitHub </a:t>
            </a:r>
            <a:r>
              <a:rPr lang="it-IT" sz="1100" dirty="0" err="1">
                <a:solidFill>
                  <a:schemeClr val="tx1"/>
                </a:solidFill>
                <a:latin typeface="+mn-lt"/>
                <a:ea typeface="Open Sans" panose="020B0606030504020204" pitchFamily="34" charset="0"/>
                <a:cs typeface="Open Sans" panose="020B0606030504020204" pitchFamily="34" charset="0"/>
                <a:hlinkClick r:id="rId14"/>
              </a:rPr>
              <a:t>documentation</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2"/>
              </a:rPr>
              <a:t>OpenSees</a:t>
            </a:r>
            <a:r>
              <a:rPr lang="it-IT" sz="1100" dirty="0">
                <a:solidFill>
                  <a:schemeClr val="tx1"/>
                </a:solidFill>
                <a:latin typeface="+mn-lt"/>
                <a:ea typeface="Open Sans" panose="020B0606030504020204" pitchFamily="34" charset="0"/>
                <a:cs typeface="Open Sans" panose="020B0606030504020204" pitchFamily="34" charset="0"/>
                <a:hlinkClick r:id="rId12"/>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5"/>
              </a:rPr>
              <a:t>OpenSees</a:t>
            </a:r>
            <a:r>
              <a:rPr lang="it-IT" sz="1100" dirty="0">
                <a:solidFill>
                  <a:schemeClr val="tx1"/>
                </a:solidFill>
                <a:latin typeface="+mn-lt"/>
                <a:ea typeface="Open Sans" panose="020B0606030504020204" pitchFamily="34" charset="0"/>
                <a:cs typeface="Open Sans" panose="020B0606030504020204" pitchFamily="34" charset="0"/>
                <a:hlinkClick r:id="rId15"/>
              </a:rPr>
              <a:t> Community</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Facebook</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7"/>
              </a:rPr>
              <a:t>OpenSees</a:t>
            </a:r>
            <a:r>
              <a:rPr lang="it-IT" sz="1100" dirty="0">
                <a:solidFill>
                  <a:schemeClr val="tx1"/>
                </a:solidFill>
                <a:latin typeface="+mn-lt"/>
                <a:ea typeface="Open Sans" panose="020B0606030504020204" pitchFamily="34" charset="0"/>
                <a:cs typeface="Open Sans" panose="020B0606030504020204" pitchFamily="34" charset="0"/>
                <a:hlinkClick r:id="rId17"/>
              </a:rPr>
              <a:t> source code</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8"/>
              </a:rPr>
              <a:t>Basic </a:t>
            </a:r>
            <a:r>
              <a:rPr lang="it-IT" sz="1100" dirty="0" err="1">
                <a:solidFill>
                  <a:schemeClr val="tx1"/>
                </a:solidFill>
                <a:latin typeface="+mn-lt"/>
                <a:ea typeface="Open Sans" panose="020B0606030504020204" pitchFamily="34" charset="0"/>
                <a:cs typeface="Open Sans" panose="020B0606030504020204" pitchFamily="34" charset="0"/>
                <a:hlinkClick r:id="rId18"/>
              </a:rPr>
              <a:t>OpenSees</a:t>
            </a:r>
            <a:r>
              <a:rPr lang="it-IT" sz="1100" dirty="0">
                <a:solidFill>
                  <a:schemeClr val="tx1"/>
                </a:solidFill>
                <a:latin typeface="+mn-lt"/>
                <a:ea typeface="Open Sans" panose="020B0606030504020204" pitchFamily="34" charset="0"/>
                <a:cs typeface="Open Sans" panose="020B0606030504020204" pitchFamily="34" charset="0"/>
                <a:hlinkClick r:id="rId18"/>
              </a:rPr>
              <a:t> </a:t>
            </a:r>
            <a:r>
              <a:rPr lang="it-IT" sz="1100" dirty="0" err="1">
                <a:solidFill>
                  <a:schemeClr val="tx1"/>
                </a:solidFill>
                <a:latin typeface="+mn-lt"/>
                <a:ea typeface="Open Sans" panose="020B0606030504020204" pitchFamily="34" charset="0"/>
                <a:cs typeface="Open Sans" panose="020B0606030504020204" pitchFamily="34" charset="0"/>
                <a:hlinkClick r:id="rId18"/>
              </a:rPr>
              <a:t>Examples</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9"/>
              </a:rPr>
              <a:t>OpenSees</a:t>
            </a:r>
            <a:r>
              <a:rPr lang="it-IT" sz="1100" dirty="0">
                <a:solidFill>
                  <a:schemeClr val="tx1"/>
                </a:solidFill>
                <a:latin typeface="+mn-lt"/>
                <a:ea typeface="Open Sans" panose="020B0606030504020204" pitchFamily="34" charset="0"/>
                <a:cs typeface="Open Sans" panose="020B0606030504020204" pitchFamily="34" charset="0"/>
                <a:hlinkClick r:id="rId19"/>
              </a:rPr>
              <a:t> support group on </a:t>
            </a:r>
            <a:r>
              <a:rPr lang="it-IT" sz="1100" dirty="0" err="1">
                <a:solidFill>
                  <a:schemeClr val="tx1"/>
                </a:solidFill>
                <a:latin typeface="+mn-lt"/>
                <a:ea typeface="Open Sans" panose="020B0606030504020204" pitchFamily="34" charset="0"/>
                <a:cs typeface="Open Sans" panose="020B0606030504020204" pitchFamily="34" charset="0"/>
                <a:hlinkClick r:id="rId19"/>
              </a:rPr>
              <a:t>youtube</a:t>
            </a:r>
            <a:r>
              <a:rPr lang="it-IT" sz="1100" dirty="0">
                <a:solidFill>
                  <a:schemeClr val="tx1"/>
                </a:solidFill>
                <a:latin typeface="+mn-lt"/>
                <a:ea typeface="Open Sans" panose="020B0606030504020204" pitchFamily="34" charset="0"/>
                <a:cs typeface="Open Sans" panose="020B0606030504020204" pitchFamily="34" charset="0"/>
                <a:hlinkClick r:id="rId19"/>
              </a:rPr>
              <a:t> </a:t>
            </a:r>
            <a:endParaRPr lang="it-IT" sz="1100" dirty="0">
              <a:solidFill>
                <a:schemeClr val="tx1"/>
              </a:solidFill>
              <a:latin typeface="+mn-lt"/>
              <a:ea typeface="Open Sans" panose="020B0606030504020204" pitchFamily="34" charset="0"/>
              <a:cs typeface="Open Sans" panose="020B0606030504020204" pitchFamily="34" charset="0"/>
            </a:endParaRPr>
          </a:p>
          <a:p>
            <a:pPr marL="266700">
              <a:lnSpc>
                <a:spcPct val="150000"/>
              </a:lnSpc>
              <a:buClr>
                <a:schemeClr val="accent4">
                  <a:lumMod val="60000"/>
                  <a:lumOff val="40000"/>
                </a:schemeClr>
              </a:buClr>
            </a:pPr>
            <a:r>
              <a:rPr lang="it-IT" sz="1000" i="1" dirty="0">
                <a:solidFill>
                  <a:schemeClr val="tx1"/>
                </a:solidFill>
                <a:latin typeface="+mn-lt"/>
                <a:ea typeface="Open Sans" panose="020B0606030504020204" pitchFamily="34" charset="0"/>
                <a:cs typeface="Open Sans" panose="020B0606030504020204" pitchFamily="34" charset="0"/>
              </a:rPr>
              <a:t>(to </a:t>
            </a:r>
            <a:r>
              <a:rPr lang="it-IT" sz="1000" i="1" dirty="0" err="1">
                <a:solidFill>
                  <a:schemeClr val="tx1"/>
                </a:solidFill>
                <a:latin typeface="+mn-lt"/>
                <a:ea typeface="Open Sans" panose="020B0606030504020204" pitchFamily="34" charset="0"/>
                <a:cs typeface="Open Sans" panose="020B0606030504020204" pitchFamily="34" charset="0"/>
              </a:rPr>
              <a:t>get</a:t>
            </a:r>
            <a:r>
              <a:rPr lang="it-IT" sz="1000" i="1" dirty="0">
                <a:solidFill>
                  <a:schemeClr val="tx1"/>
                </a:solidFill>
                <a:latin typeface="+mn-lt"/>
                <a:ea typeface="Open Sans" panose="020B0606030504020204" pitchFamily="34" charset="0"/>
                <a:cs typeface="Open Sans" panose="020B0606030504020204" pitchFamily="34" charset="0"/>
              </a:rPr>
              <a:t> in </a:t>
            </a:r>
            <a:r>
              <a:rPr lang="it-IT" sz="1000" i="1" dirty="0" err="1">
                <a:solidFill>
                  <a:schemeClr val="tx1"/>
                </a:solidFill>
                <a:latin typeface="+mn-lt"/>
                <a:ea typeface="Open Sans" panose="020B0606030504020204" pitchFamily="34" charset="0"/>
                <a:cs typeface="Open Sans" panose="020B0606030504020204" pitchFamily="34" charset="0"/>
              </a:rPr>
              <a:t>send</a:t>
            </a:r>
            <a:r>
              <a:rPr lang="it-IT" sz="1000" i="1" dirty="0">
                <a:solidFill>
                  <a:schemeClr val="tx1"/>
                </a:solidFill>
                <a:latin typeface="+mn-lt"/>
                <a:ea typeface="Open Sans" panose="020B0606030504020204" pitchFamily="34" charset="0"/>
                <a:cs typeface="Open Sans" panose="020B0606030504020204" pitchFamily="34" charset="0"/>
              </a:rPr>
              <a:t> an email to </a:t>
            </a:r>
            <a:r>
              <a:rPr lang="en-GB" sz="1000" b="0" i="1" u="none" strike="noStrike" dirty="0">
                <a:effectLst/>
                <a:latin typeface="+mn-lt"/>
                <a:hlinkClick r:id="rId20"/>
              </a:rPr>
              <a:t>pchi893@aucklanduni.ac.nz</a:t>
            </a:r>
            <a:r>
              <a:rPr lang="en-GB" sz="1000" b="0" i="1" u="none" strike="noStrike" dirty="0">
                <a:effectLst/>
                <a:latin typeface="+mn-lt"/>
              </a:rPr>
              <a:t>)</a:t>
            </a:r>
            <a:endParaRPr lang="it-IT" sz="1000" i="1"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1"/>
              </a:rPr>
              <a:t>Silvia </a:t>
            </a:r>
            <a:r>
              <a:rPr lang="en-GB" sz="1100" dirty="0" err="1">
                <a:solidFill>
                  <a:schemeClr val="tx1"/>
                </a:solidFill>
                <a:latin typeface="+mn-lt"/>
                <a:ea typeface="Open Sans" panose="020B0606030504020204" pitchFamily="34" charset="0"/>
                <a:cs typeface="Open Sans" panose="020B0606030504020204" pitchFamily="34" charset="0"/>
                <a:hlinkClick r:id="rId21"/>
              </a:rPr>
              <a:t>Mazzoni’s</a:t>
            </a:r>
            <a:r>
              <a:rPr lang="en-GB" sz="1100" dirty="0">
                <a:solidFill>
                  <a:schemeClr val="tx1"/>
                </a:solidFill>
                <a:latin typeface="+mn-lt"/>
                <a:ea typeface="Open Sans" panose="020B0606030504020204" pitchFamily="34" charset="0"/>
                <a:cs typeface="Open Sans" panose="020B0606030504020204" pitchFamily="34" charset="0"/>
                <a:hlinkClick r:id="rId21"/>
              </a:rPr>
              <a:t> site</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2"/>
              </a:rPr>
              <a:t>Michael Scott blog</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latin typeface="Open Sans" panose="020B0606030504020204" pitchFamily="34" charset="0"/>
                <a:ea typeface="Open Sans" panose="020B0606030504020204" pitchFamily="34" charset="0"/>
                <a:cs typeface="Open Sans" panose="020B0606030504020204" pitchFamily="34" charset="0"/>
                <a:hlinkClick r:id="rId23"/>
              </a:rPr>
              <a:t>STKO purchase page</a:t>
            </a:r>
            <a:endParaRPr lang="en-US" sz="110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4"/>
              </a:rPr>
              <a:t>NAFEMS</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5"/>
              </a:rPr>
              <a:t>STKO Manual</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6"/>
              </a:rPr>
              <a:t>Tutorial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26"/>
              </a:rPr>
              <a:t>videos</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endParaRPr lang="en-GB" sz="1100" b="0" i="0" dirty="0">
              <a:solidFill>
                <a:schemeClr val="tx1"/>
              </a:solidFill>
              <a:effectLst/>
              <a:latin typeface="+mn-lt"/>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68261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80FBD931-18FA-4DB1-ACFC-D840B9CA7E93}"/>
              </a:ext>
            </a:extLst>
          </p:cNvPr>
          <p:cNvSpPr>
            <a:spLocks noGrp="1"/>
          </p:cNvSpPr>
          <p:nvPr>
            <p:ph type="ctrTitle"/>
          </p:nvPr>
        </p:nvSpPr>
        <p:spPr>
          <a:xfrm>
            <a:off x="240030" y="1525942"/>
            <a:ext cx="5566410" cy="901309"/>
          </a:xfrm>
        </p:spPr>
        <p:txBody>
          <a:bodyPr/>
          <a:lstStyle/>
          <a:p>
            <a:pPr marL="92075"/>
            <a:r>
              <a:rPr lang="it-IT" dirty="0">
                <a:solidFill>
                  <a:schemeClr val="bg1"/>
                </a:solidFill>
              </a:rPr>
              <a:t>Thank </a:t>
            </a:r>
            <a:r>
              <a:rPr lang="it-IT" dirty="0" err="1">
                <a:solidFill>
                  <a:schemeClr val="bg1"/>
                </a:solidFill>
              </a:rPr>
              <a:t>you</a:t>
            </a:r>
            <a:r>
              <a:rPr lang="it-IT" dirty="0">
                <a:solidFill>
                  <a:schemeClr val="bg1"/>
                </a:solidFill>
              </a:rPr>
              <a:t> for </a:t>
            </a:r>
            <a:r>
              <a:rPr lang="it-IT" dirty="0" err="1">
                <a:solidFill>
                  <a:schemeClr val="bg1"/>
                </a:solidFill>
              </a:rPr>
              <a:t>your</a:t>
            </a:r>
            <a:r>
              <a:rPr lang="it-IT" dirty="0">
                <a:solidFill>
                  <a:schemeClr val="bg1"/>
                </a:solidFill>
              </a:rPr>
              <a:t> </a:t>
            </a:r>
            <a:r>
              <a:rPr lang="it-IT" dirty="0" err="1">
                <a:solidFill>
                  <a:schemeClr val="bg1"/>
                </a:solidFill>
              </a:rPr>
              <a:t>attention</a:t>
            </a:r>
            <a:r>
              <a:rPr lang="it-IT" dirty="0">
                <a:solidFill>
                  <a:schemeClr val="bg1"/>
                </a:solidFill>
              </a:rPr>
              <a:t>!</a:t>
            </a:r>
            <a:endParaRPr lang="en-GB" dirty="0">
              <a:solidFill>
                <a:schemeClr val="bg1"/>
              </a:solidFill>
            </a:endParaRPr>
          </a:p>
        </p:txBody>
      </p:sp>
      <p:sp>
        <p:nvSpPr>
          <p:cNvPr id="6" name="CasellaDiTesto 5">
            <a:extLst>
              <a:ext uri="{FF2B5EF4-FFF2-40B4-BE49-F238E27FC236}">
                <a16:creationId xmlns:a16="http://schemas.microsoft.com/office/drawing/2014/main" id="{24E64E11-E790-4C8C-BAC8-2A76479AEE1A}"/>
              </a:ext>
            </a:extLst>
          </p:cNvPr>
          <p:cNvSpPr txBox="1"/>
          <p:nvPr/>
        </p:nvSpPr>
        <p:spPr>
          <a:xfrm>
            <a:off x="6507480" y="587529"/>
            <a:ext cx="2964180" cy="738664"/>
          </a:xfrm>
          <a:prstGeom prst="rect">
            <a:avLst/>
          </a:prstGeom>
          <a:noFill/>
        </p:spPr>
        <p:txBody>
          <a:bodyPr wrap="square" rtlCol="0">
            <a:spAutoFit/>
          </a:bodyPr>
          <a:lstStyle/>
          <a:p>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Following:</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Q/A Session</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Dive into the </a:t>
            </a:r>
            <a:r>
              <a:rPr lang="en-US" i="1" dirty="0">
                <a:solidFill>
                  <a:srgbClr val="1CA6DF"/>
                </a:solidFill>
                <a:latin typeface="Open Sans" panose="020B06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forum</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GB"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CasellaDiTesto 2">
            <a:extLst>
              <a:ext uri="{FF2B5EF4-FFF2-40B4-BE49-F238E27FC236}">
                <a16:creationId xmlns:a16="http://schemas.microsoft.com/office/drawing/2014/main" id="{CF4F163B-D7CC-4031-A5EC-5C7780905B28}"/>
              </a:ext>
            </a:extLst>
          </p:cNvPr>
          <p:cNvSpPr txBox="1"/>
          <p:nvPr/>
        </p:nvSpPr>
        <p:spPr>
          <a:xfrm>
            <a:off x="57150" y="4499610"/>
            <a:ext cx="2476500" cy="600164"/>
          </a:xfrm>
          <a:prstGeom prst="rect">
            <a:avLst/>
          </a:prstGeom>
          <a:noFill/>
        </p:spPr>
        <p:txBody>
          <a:bodyPr wrap="square" rtlCol="0">
            <a:spAutoFit/>
          </a:bodyPr>
          <a:lstStyle/>
          <a:p>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rPr>
              <a:t>Graphics credits:</a:t>
            </a:r>
          </a:p>
          <a:p>
            <a:r>
              <a:rPr lang="it-IT" sz="1100" i="1" dirty="0" err="1">
                <a:solidFill>
                  <a:srgbClr val="1CA6DF"/>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Slidecarnival</a:t>
            </a:r>
            <a:r>
              <a:rPr lang="it-IT" sz="1100" i="1" dirty="0">
                <a:solidFill>
                  <a:srgbClr val="1CA6DF"/>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 </a:t>
            </a:r>
            <a:endParaRPr lang="it-IT" sz="1100" i="1" dirty="0">
              <a:solidFill>
                <a:srgbClr val="1CA6DF"/>
              </a:solidFill>
              <a:latin typeface="Open Sans" panose="020B0606030504020204" pitchFamily="34" charset="0"/>
              <a:ea typeface="Open Sans" panose="020B0606030504020204" pitchFamily="34" charset="0"/>
              <a:cs typeface="Open Sans" panose="020B0606030504020204" pitchFamily="34" charset="0"/>
            </a:endParaRPr>
          </a:p>
          <a:p>
            <a:r>
              <a:rPr lang="en-GB" sz="1100" i="1" dirty="0" err="1">
                <a:solidFill>
                  <a:srgbClr val="1CA6DF"/>
                </a:solidFill>
                <a:latin typeface="Open Sans" panose="020B0606030504020204" pitchFamily="34" charset="0"/>
                <a:ea typeface="Open Sans" panose="020B0606030504020204" pitchFamily="34" charset="0"/>
                <a:cs typeface="Open Sans" panose="020B0606030504020204" pitchFamily="34" charset="0"/>
                <a:hlinkClick r:id="rId5" action="ppaction://hlinkfile">
                  <a:extLst>
                    <a:ext uri="{A12FA001-AC4F-418D-AE19-62706E023703}">
                      <ahyp:hlinkClr xmlns:ahyp="http://schemas.microsoft.com/office/drawing/2018/hyperlinkcolor" val="tx"/>
                    </a:ext>
                  </a:extLst>
                </a:hlinkClick>
              </a:rPr>
              <a:t>Freepick</a:t>
            </a:r>
            <a:endParaRPr lang="en-GB" sz="1100" i="1" dirty="0">
              <a:solidFill>
                <a:srgbClr val="1CA6D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87107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ttangolo 60">
            <a:extLst>
              <a:ext uri="{FF2B5EF4-FFF2-40B4-BE49-F238E27FC236}">
                <a16:creationId xmlns:a16="http://schemas.microsoft.com/office/drawing/2014/main" id="{067CAD8E-5544-46AF-AF36-11411D5B3B05}"/>
              </a:ext>
            </a:extLst>
          </p:cNvPr>
          <p:cNvSpPr/>
          <p:nvPr/>
        </p:nvSpPr>
        <p:spPr>
          <a:xfrm>
            <a:off x="6664506" y="9822"/>
            <a:ext cx="2244910" cy="5133678"/>
          </a:xfrm>
          <a:prstGeom prst="rect">
            <a:avLst/>
          </a:prstGeom>
          <a:blipFill>
            <a:blip r:embed="rId3">
              <a:alphaModFix amt="23000"/>
              <a:extLst>
                <a:ext uri="{BEBA8EAE-BF5A-486C-A8C5-ECC9F3942E4B}">
                  <a14:imgProps xmlns:a14="http://schemas.microsoft.com/office/drawing/2010/main">
                    <a14:imgLayer r:embed="rId4">
                      <a14:imgEffect>
                        <a14:sharpenSoften amount="-21000"/>
                      </a14:imgEffect>
                      <a14:imgEffect>
                        <a14:saturation sat="170000"/>
                      </a14:imgEffect>
                      <a14:imgEffect>
                        <a14:brightnessContrast bright="30000" contrast="12000"/>
                      </a14:imgEffect>
                    </a14:imgLayer>
                  </a14:imgProps>
                </a:ext>
              </a:extLst>
            </a:blip>
            <a:stretch>
              <a:fillRect r="-1657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 name="Rectangle 4">
            <a:extLst>
              <a:ext uri="{FF2B5EF4-FFF2-40B4-BE49-F238E27FC236}">
                <a16:creationId xmlns:a16="http://schemas.microsoft.com/office/drawing/2014/main" id="{1AE033EC-E0F8-48F0-AADB-48D625378BB8}"/>
              </a:ext>
            </a:extLst>
          </p:cNvPr>
          <p:cNvSpPr/>
          <p:nvPr/>
        </p:nvSpPr>
        <p:spPr>
          <a:xfrm>
            <a:off x="4233495" y="3602815"/>
            <a:ext cx="2130729" cy="21518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 name="Segnaposto testo 2">
            <a:extLst>
              <a:ext uri="{FF2B5EF4-FFF2-40B4-BE49-F238E27FC236}">
                <a16:creationId xmlns:a16="http://schemas.microsoft.com/office/drawing/2014/main" id="{0B1AD7BB-3D71-4227-ABD6-9E685967964E}"/>
              </a:ext>
            </a:extLst>
          </p:cNvPr>
          <p:cNvSpPr>
            <a:spLocks noGrp="1"/>
          </p:cNvSpPr>
          <p:nvPr>
            <p:ph type="body" sz="quarter" idx="12"/>
          </p:nvPr>
        </p:nvSpPr>
        <p:spPr>
          <a:xfrm>
            <a:off x="87314" y="2008395"/>
            <a:ext cx="2892425" cy="384635"/>
          </a:xfrm>
        </p:spPr>
        <p:txBody>
          <a:bodyPr/>
          <a:lstStyle/>
          <a:p>
            <a:r>
              <a:rPr lang="it-IT" dirty="0"/>
              <a:t>CONTENTS</a:t>
            </a:r>
          </a:p>
        </p:txBody>
      </p:sp>
      <p:sp>
        <p:nvSpPr>
          <p:cNvPr id="9" name="Segnaposto testo 8">
            <a:extLst>
              <a:ext uri="{FF2B5EF4-FFF2-40B4-BE49-F238E27FC236}">
                <a16:creationId xmlns:a16="http://schemas.microsoft.com/office/drawing/2014/main" id="{3ADA5A8B-983F-40C2-A563-BC194F0A70FF}"/>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GET STARTED </a:t>
            </a:r>
          </a:p>
          <a:p>
            <a:r>
              <a:rPr lang="en-GB" dirty="0"/>
              <a:t>in OpenSees with STKO</a:t>
            </a:r>
          </a:p>
        </p:txBody>
      </p:sp>
      <p:sp>
        <p:nvSpPr>
          <p:cNvPr id="10" name="Segnaposto testo 3">
            <a:extLst>
              <a:ext uri="{FF2B5EF4-FFF2-40B4-BE49-F238E27FC236}">
                <a16:creationId xmlns:a16="http://schemas.microsoft.com/office/drawing/2014/main" id="{1A46B865-AEA7-4DAD-B011-49E9C3B57D64}"/>
              </a:ext>
            </a:extLst>
          </p:cNvPr>
          <p:cNvSpPr txBox="1">
            <a:spLocks/>
          </p:cNvSpPr>
          <p:nvPr/>
        </p:nvSpPr>
        <p:spPr>
          <a:xfrm>
            <a:off x="4161805" y="203467"/>
            <a:ext cx="4843206" cy="45393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b="1"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28/04/21 – 27/10/2021</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OpenSees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STKO – Scientific Toolkit for OS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Model definition overview</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Geometry, Interactions, Selection sets, Local axes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Physical properties</a:t>
            </a:r>
          </a:p>
          <a:p>
            <a:pPr>
              <a:lnSpc>
                <a:spcPct val="130000"/>
              </a:lnSpc>
            </a:pPr>
            <a:r>
              <a:rPr lang="en-US" sz="1400"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Element properties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Definitions and Conditions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Mesh and Analysis </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Analyses Command (part 1-2)</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Analyses Command (part 3-4)</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Postprocessing and results visualization</a:t>
            </a:r>
          </a:p>
          <a:p>
            <a:pPr>
              <a:spcBef>
                <a:spcPts val="1200"/>
              </a:spcBef>
              <a:spcAft>
                <a:spcPts val="1200"/>
              </a:spcAft>
            </a:pPr>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Linear elastic analysis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Modal and response spectrum analysis </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Linear, nonlinear static and dynamic analysis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Reinforced concrete and masonry frame structures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 softening and mesh objectivity, diaphragms modelling, joints modeling, infill panels…)</a:t>
            </a:r>
          </a:p>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Ovale 3">
            <a:extLst>
              <a:ext uri="{FF2B5EF4-FFF2-40B4-BE49-F238E27FC236}">
                <a16:creationId xmlns:a16="http://schemas.microsoft.com/office/drawing/2014/main" id="{1B798194-513C-45B8-9D3A-D3C0F37EE3B6}"/>
              </a:ext>
            </a:extLst>
          </p:cNvPr>
          <p:cNvSpPr/>
          <p:nvPr/>
        </p:nvSpPr>
        <p:spPr>
          <a:xfrm>
            <a:off x="3891962" y="458159"/>
            <a:ext cx="224233" cy="224233"/>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Ovale 14">
            <a:extLst>
              <a:ext uri="{FF2B5EF4-FFF2-40B4-BE49-F238E27FC236}">
                <a16:creationId xmlns:a16="http://schemas.microsoft.com/office/drawing/2014/main" id="{E104245F-7041-40F5-9869-862DB56AA4FD}"/>
              </a:ext>
            </a:extLst>
          </p:cNvPr>
          <p:cNvSpPr/>
          <p:nvPr/>
        </p:nvSpPr>
        <p:spPr>
          <a:xfrm>
            <a:off x="3891197" y="73329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Ovale 18">
            <a:extLst>
              <a:ext uri="{FF2B5EF4-FFF2-40B4-BE49-F238E27FC236}">
                <a16:creationId xmlns:a16="http://schemas.microsoft.com/office/drawing/2014/main" id="{1CA7E0D4-5991-4799-A498-A79DEA4C8A63}"/>
              </a:ext>
            </a:extLst>
          </p:cNvPr>
          <p:cNvSpPr/>
          <p:nvPr/>
        </p:nvSpPr>
        <p:spPr>
          <a:xfrm>
            <a:off x="3847451" y="3552703"/>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CasellaDiTesto 19">
            <a:extLst>
              <a:ext uri="{FF2B5EF4-FFF2-40B4-BE49-F238E27FC236}">
                <a16:creationId xmlns:a16="http://schemas.microsoft.com/office/drawing/2014/main" id="{0694C4E9-A2AF-479A-81E1-F8AA4415A077}"/>
              </a:ext>
            </a:extLst>
          </p:cNvPr>
          <p:cNvSpPr txBox="1"/>
          <p:nvPr/>
        </p:nvSpPr>
        <p:spPr>
          <a:xfrm>
            <a:off x="3768480" y="3551469"/>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Ovale 20">
            <a:extLst>
              <a:ext uri="{FF2B5EF4-FFF2-40B4-BE49-F238E27FC236}">
                <a16:creationId xmlns:a16="http://schemas.microsoft.com/office/drawing/2014/main" id="{FFE5F37F-B553-47A0-9031-631C302A2088}"/>
              </a:ext>
            </a:extLst>
          </p:cNvPr>
          <p:cNvSpPr/>
          <p:nvPr/>
        </p:nvSpPr>
        <p:spPr>
          <a:xfrm>
            <a:off x="3847451" y="4657665"/>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CasellaDiTesto 21">
            <a:extLst>
              <a:ext uri="{FF2B5EF4-FFF2-40B4-BE49-F238E27FC236}">
                <a16:creationId xmlns:a16="http://schemas.microsoft.com/office/drawing/2014/main" id="{E0F9EF17-96BC-450E-A46C-870C5B490696}"/>
              </a:ext>
            </a:extLst>
          </p:cNvPr>
          <p:cNvSpPr txBox="1"/>
          <p:nvPr/>
        </p:nvSpPr>
        <p:spPr>
          <a:xfrm>
            <a:off x="3768480" y="4665772"/>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20</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34" name="Connettore diritto 33">
            <a:extLst>
              <a:ext uri="{FF2B5EF4-FFF2-40B4-BE49-F238E27FC236}">
                <a16:creationId xmlns:a16="http://schemas.microsoft.com/office/drawing/2014/main" id="{7785A0A7-BB40-4AD8-BF3A-4672C9233A58}"/>
              </a:ext>
            </a:extLst>
          </p:cNvPr>
          <p:cNvCxnSpPr>
            <a:cxnSpLocks/>
            <a:stCxn id="20" idx="2"/>
            <a:endCxn id="22" idx="0"/>
          </p:cNvCxnSpPr>
          <p:nvPr/>
        </p:nvCxnSpPr>
        <p:spPr>
          <a:xfrm>
            <a:off x="4003315" y="3859246"/>
            <a:ext cx="0" cy="806526"/>
          </a:xfrm>
          <a:prstGeom prst="line">
            <a:avLst/>
          </a:prstGeom>
          <a:ln w="28575" cap="rnd">
            <a:solidFill>
              <a:srgbClr val="1CA6DF">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76166FDB-3DC3-4D74-81B1-A970C6D587EB}"/>
              </a:ext>
            </a:extLst>
          </p:cNvPr>
          <p:cNvSpPr txBox="1"/>
          <p:nvPr/>
        </p:nvSpPr>
        <p:spPr>
          <a:xfrm>
            <a:off x="87314" y="2319962"/>
            <a:ext cx="2302604" cy="261610"/>
          </a:xfrm>
          <a:prstGeom prst="rect">
            <a:avLst/>
          </a:prstGeom>
          <a:noFill/>
        </p:spPr>
        <p:txBody>
          <a:bodyPr wrap="square">
            <a:spAutoFit/>
          </a:bodyPr>
          <a:lstStyle/>
          <a:p>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Full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syllabus</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available</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5">
                  <a:extLst>
                    <a:ext uri="{A12FA001-AC4F-418D-AE19-62706E023703}">
                      <ahyp:hlinkClr xmlns:ahyp="http://schemas.microsoft.com/office/drawing/2018/hyperlinkcolor" val="tx"/>
                    </a:ext>
                  </a:extLst>
                </a:hlinkClick>
              </a:rPr>
              <a:t>here</a:t>
            </a:r>
            <a:endPar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endParaRPr>
          </a:p>
        </p:txBody>
      </p:sp>
      <p:grpSp>
        <p:nvGrpSpPr>
          <p:cNvPr id="16" name="Group 15">
            <a:extLst>
              <a:ext uri="{FF2B5EF4-FFF2-40B4-BE49-F238E27FC236}">
                <a16:creationId xmlns:a16="http://schemas.microsoft.com/office/drawing/2014/main" id="{117B80B6-279C-421A-A109-D2A5429BA736}"/>
              </a:ext>
            </a:extLst>
          </p:cNvPr>
          <p:cNvGrpSpPr/>
          <p:nvPr/>
        </p:nvGrpSpPr>
        <p:grpSpPr>
          <a:xfrm>
            <a:off x="8909416" y="3602817"/>
            <a:ext cx="234584" cy="1530862"/>
            <a:chOff x="8909416" y="2614665"/>
            <a:chExt cx="234584" cy="2519013"/>
          </a:xfrm>
        </p:grpSpPr>
        <p:sp>
          <p:nvSpPr>
            <p:cNvPr id="50" name="Rettangolo 49">
              <a:extLst>
                <a:ext uri="{FF2B5EF4-FFF2-40B4-BE49-F238E27FC236}">
                  <a16:creationId xmlns:a16="http://schemas.microsoft.com/office/drawing/2014/main" id="{C0DF5EC5-0197-40A5-B4FA-83A153B55F4E}"/>
                </a:ext>
              </a:extLst>
            </p:cNvPr>
            <p:cNvSpPr/>
            <p:nvPr/>
          </p:nvSpPr>
          <p:spPr>
            <a:xfrm>
              <a:off x="8909416" y="2614665"/>
              <a:ext cx="234584" cy="808684"/>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1" name="Rettangolo 50">
              <a:extLst>
                <a:ext uri="{FF2B5EF4-FFF2-40B4-BE49-F238E27FC236}">
                  <a16:creationId xmlns:a16="http://schemas.microsoft.com/office/drawing/2014/main" id="{D2039086-5BEA-42E9-A5AA-C9321C5546EC}"/>
                </a:ext>
              </a:extLst>
            </p:cNvPr>
            <p:cNvSpPr/>
            <p:nvPr/>
          </p:nvSpPr>
          <p:spPr>
            <a:xfrm>
              <a:off x="8909416" y="3423346"/>
              <a:ext cx="234584" cy="183080"/>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2" name="Rettangolo 51">
              <a:extLst>
                <a:ext uri="{FF2B5EF4-FFF2-40B4-BE49-F238E27FC236}">
                  <a16:creationId xmlns:a16="http://schemas.microsoft.com/office/drawing/2014/main" id="{164FAB1C-1406-4644-BD9A-415ED16B6E42}"/>
                </a:ext>
              </a:extLst>
            </p:cNvPr>
            <p:cNvSpPr/>
            <p:nvPr/>
          </p:nvSpPr>
          <p:spPr>
            <a:xfrm>
              <a:off x="8909416" y="3882933"/>
              <a:ext cx="234584" cy="369124"/>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3" name="Rettangolo 52">
              <a:extLst>
                <a:ext uri="{FF2B5EF4-FFF2-40B4-BE49-F238E27FC236}">
                  <a16:creationId xmlns:a16="http://schemas.microsoft.com/office/drawing/2014/main" id="{E60945AD-8099-4487-B327-CFAAF2BD6C90}"/>
                </a:ext>
              </a:extLst>
            </p:cNvPr>
            <p:cNvSpPr/>
            <p:nvPr/>
          </p:nvSpPr>
          <p:spPr>
            <a:xfrm>
              <a:off x="8909416" y="3606426"/>
              <a:ext cx="234584" cy="276507"/>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4" name="Rettangolo 53">
              <a:extLst>
                <a:ext uri="{FF2B5EF4-FFF2-40B4-BE49-F238E27FC236}">
                  <a16:creationId xmlns:a16="http://schemas.microsoft.com/office/drawing/2014/main" id="{F0940CE1-BB24-418E-9C06-CBEFF5ADC298}"/>
                </a:ext>
              </a:extLst>
            </p:cNvPr>
            <p:cNvSpPr/>
            <p:nvPr/>
          </p:nvSpPr>
          <p:spPr>
            <a:xfrm>
              <a:off x="8909416" y="4251219"/>
              <a:ext cx="234584" cy="882459"/>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30" name="Ovale 3">
            <a:extLst>
              <a:ext uri="{FF2B5EF4-FFF2-40B4-BE49-F238E27FC236}">
                <a16:creationId xmlns:a16="http://schemas.microsoft.com/office/drawing/2014/main" id="{16FC0251-631D-4FF9-AB3A-3D1B2D9314F5}"/>
              </a:ext>
            </a:extLst>
          </p:cNvPr>
          <p:cNvSpPr/>
          <p:nvPr/>
        </p:nvSpPr>
        <p:spPr>
          <a:xfrm>
            <a:off x="198983" y="3602815"/>
            <a:ext cx="158498" cy="1584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Ovale 3">
            <a:extLst>
              <a:ext uri="{FF2B5EF4-FFF2-40B4-BE49-F238E27FC236}">
                <a16:creationId xmlns:a16="http://schemas.microsoft.com/office/drawing/2014/main" id="{0FD870BB-D534-4FC6-B03D-5610402F5991}"/>
              </a:ext>
            </a:extLst>
          </p:cNvPr>
          <p:cNvSpPr/>
          <p:nvPr/>
        </p:nvSpPr>
        <p:spPr>
          <a:xfrm>
            <a:off x="198983" y="3934775"/>
            <a:ext cx="158498" cy="158498"/>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Ovale 3">
            <a:extLst>
              <a:ext uri="{FF2B5EF4-FFF2-40B4-BE49-F238E27FC236}">
                <a16:creationId xmlns:a16="http://schemas.microsoft.com/office/drawing/2014/main" id="{03E95011-6433-4585-8F27-B004098FF9EC}"/>
              </a:ext>
            </a:extLst>
          </p:cNvPr>
          <p:cNvSpPr/>
          <p:nvPr/>
        </p:nvSpPr>
        <p:spPr>
          <a:xfrm>
            <a:off x="198983" y="4279270"/>
            <a:ext cx="158498" cy="158498"/>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 name="TextBox 1">
            <a:extLst>
              <a:ext uri="{FF2B5EF4-FFF2-40B4-BE49-F238E27FC236}">
                <a16:creationId xmlns:a16="http://schemas.microsoft.com/office/drawing/2014/main" id="{83F23270-7636-40C4-99D9-A2CA542A56A3}"/>
              </a:ext>
            </a:extLst>
          </p:cNvPr>
          <p:cNvSpPr txBox="1"/>
          <p:nvPr/>
        </p:nvSpPr>
        <p:spPr>
          <a:xfrm>
            <a:off x="348168" y="3884604"/>
            <a:ext cx="1350904" cy="276999"/>
          </a:xfrm>
          <a:prstGeom prst="rect">
            <a:avLst/>
          </a:prstGeom>
          <a:noFill/>
        </p:spPr>
        <p:txBody>
          <a:bodyPr wrap="square" rtlCol="0">
            <a:spAutoFit/>
          </a:bodyPr>
          <a:lstStyle/>
          <a:p>
            <a:r>
              <a:rPr lang="en-US" sz="1200" b="1" dirty="0">
                <a:solidFill>
                  <a:srgbClr val="FFB13F"/>
                </a:solidFill>
                <a:latin typeface="Open Sans" panose="020B0606030504020204" pitchFamily="34" charset="0"/>
                <a:ea typeface="Open Sans" panose="020B0606030504020204" pitchFamily="34" charset="0"/>
                <a:cs typeface="Open Sans" panose="020B0606030504020204" pitchFamily="34" charset="0"/>
              </a:rPr>
              <a:t>THEORY</a:t>
            </a:r>
          </a:p>
        </p:txBody>
      </p:sp>
      <p:sp>
        <p:nvSpPr>
          <p:cNvPr id="35" name="TextBox 34">
            <a:extLst>
              <a:ext uri="{FF2B5EF4-FFF2-40B4-BE49-F238E27FC236}">
                <a16:creationId xmlns:a16="http://schemas.microsoft.com/office/drawing/2014/main" id="{90D7A3A3-92FF-4AFC-B9C7-E23FC5F6BF2F}"/>
              </a:ext>
            </a:extLst>
          </p:cNvPr>
          <p:cNvSpPr txBox="1"/>
          <p:nvPr/>
        </p:nvSpPr>
        <p:spPr>
          <a:xfrm>
            <a:off x="348168" y="4227894"/>
            <a:ext cx="1350904" cy="276999"/>
          </a:xfrm>
          <a:prstGeom prst="rect">
            <a:avLst/>
          </a:prstGeom>
          <a:noFill/>
        </p:spPr>
        <p:txBody>
          <a:bodyPr wrap="square" rtlCol="0">
            <a:spAutoFit/>
          </a:bodyPr>
          <a:lstStyle/>
          <a:p>
            <a:r>
              <a:rPr lang="en-US" sz="1200" b="1" dirty="0">
                <a:solidFill>
                  <a:srgbClr val="1CA6DF"/>
                </a:solidFill>
                <a:latin typeface="Open Sans" panose="020B0606030504020204" pitchFamily="34" charset="0"/>
                <a:ea typeface="Open Sans" panose="020B0606030504020204" pitchFamily="34" charset="0"/>
                <a:cs typeface="Open Sans" panose="020B0606030504020204" pitchFamily="34" charset="0"/>
              </a:rPr>
              <a:t>PRACTICE</a:t>
            </a:r>
          </a:p>
        </p:txBody>
      </p:sp>
      <p:sp>
        <p:nvSpPr>
          <p:cNvPr id="37" name="TextBox 36">
            <a:extLst>
              <a:ext uri="{FF2B5EF4-FFF2-40B4-BE49-F238E27FC236}">
                <a16:creationId xmlns:a16="http://schemas.microsoft.com/office/drawing/2014/main" id="{CC7CF032-322F-4A44-AF2C-92E9DBEA7F97}"/>
              </a:ext>
            </a:extLst>
          </p:cNvPr>
          <p:cNvSpPr txBox="1"/>
          <p:nvPr/>
        </p:nvSpPr>
        <p:spPr>
          <a:xfrm>
            <a:off x="348168" y="3560883"/>
            <a:ext cx="1350904" cy="276999"/>
          </a:xfrm>
          <a:prstGeom prst="rect">
            <a:avLst/>
          </a:prstGeom>
          <a:noFill/>
        </p:spPr>
        <p:txBody>
          <a:bodyPr wrap="square" rtlCol="0">
            <a:spAutoFit/>
          </a:bodyPr>
          <a:lstStyle/>
          <a:p>
            <a:r>
              <a:rPr lang="en-US" sz="12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INTRO</a:t>
            </a:r>
          </a:p>
        </p:txBody>
      </p:sp>
      <p:sp>
        <p:nvSpPr>
          <p:cNvPr id="38" name="Rettangolo 46">
            <a:extLst>
              <a:ext uri="{FF2B5EF4-FFF2-40B4-BE49-F238E27FC236}">
                <a16:creationId xmlns:a16="http://schemas.microsoft.com/office/drawing/2014/main" id="{61D29007-FDBA-4881-8FB5-1B085982795B}"/>
              </a:ext>
            </a:extLst>
          </p:cNvPr>
          <p:cNvSpPr/>
          <p:nvPr/>
        </p:nvSpPr>
        <p:spPr>
          <a:xfrm>
            <a:off x="8909416" y="-3"/>
            <a:ext cx="234584" cy="3602818"/>
          </a:xfrm>
          <a:prstGeom prst="rect">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9" name="Ovale 38">
            <a:extLst>
              <a:ext uri="{FF2B5EF4-FFF2-40B4-BE49-F238E27FC236}">
                <a16:creationId xmlns:a16="http://schemas.microsoft.com/office/drawing/2014/main" id="{AD37080A-C842-4984-90B3-3942B61B1EF2}"/>
              </a:ext>
            </a:extLst>
          </p:cNvPr>
          <p:cNvSpPr/>
          <p:nvPr/>
        </p:nvSpPr>
        <p:spPr>
          <a:xfrm>
            <a:off x="3891197" y="993183"/>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0" name="Ovale 39">
            <a:extLst>
              <a:ext uri="{FF2B5EF4-FFF2-40B4-BE49-F238E27FC236}">
                <a16:creationId xmlns:a16="http://schemas.microsoft.com/office/drawing/2014/main" id="{0DC2CE5A-9658-4E04-8E70-4B1D628E9614}"/>
              </a:ext>
            </a:extLst>
          </p:cNvPr>
          <p:cNvSpPr/>
          <p:nvPr/>
        </p:nvSpPr>
        <p:spPr>
          <a:xfrm>
            <a:off x="3891197" y="126147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4</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4" name="Ovale 43">
            <a:extLst>
              <a:ext uri="{FF2B5EF4-FFF2-40B4-BE49-F238E27FC236}">
                <a16:creationId xmlns:a16="http://schemas.microsoft.com/office/drawing/2014/main" id="{58143DB2-C762-4A61-82F4-8D7BBCE00267}"/>
              </a:ext>
            </a:extLst>
          </p:cNvPr>
          <p:cNvSpPr/>
          <p:nvPr/>
        </p:nvSpPr>
        <p:spPr>
          <a:xfrm>
            <a:off x="3891197" y="1536222"/>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5</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1" name="Ovale 40">
            <a:extLst>
              <a:ext uri="{FF2B5EF4-FFF2-40B4-BE49-F238E27FC236}">
                <a16:creationId xmlns:a16="http://schemas.microsoft.com/office/drawing/2014/main" id="{81C1F93D-1F91-42A9-B405-88C0DD79F58D}"/>
              </a:ext>
            </a:extLst>
          </p:cNvPr>
          <p:cNvSpPr/>
          <p:nvPr/>
        </p:nvSpPr>
        <p:spPr>
          <a:xfrm>
            <a:off x="3891197" y="1822324"/>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6</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2" name="Ovale 40">
            <a:extLst>
              <a:ext uri="{FF2B5EF4-FFF2-40B4-BE49-F238E27FC236}">
                <a16:creationId xmlns:a16="http://schemas.microsoft.com/office/drawing/2014/main" id="{1D46B0D1-CA4B-41F9-826A-BEE312CBCF08}"/>
              </a:ext>
            </a:extLst>
          </p:cNvPr>
          <p:cNvSpPr/>
          <p:nvPr/>
        </p:nvSpPr>
        <p:spPr>
          <a:xfrm>
            <a:off x="3891197" y="2105741"/>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7</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6" name="Ovale 40">
            <a:extLst>
              <a:ext uri="{FF2B5EF4-FFF2-40B4-BE49-F238E27FC236}">
                <a16:creationId xmlns:a16="http://schemas.microsoft.com/office/drawing/2014/main" id="{1028587D-32A7-4D9B-B91E-1F5B10E0ED65}"/>
              </a:ext>
            </a:extLst>
          </p:cNvPr>
          <p:cNvSpPr/>
          <p:nvPr/>
        </p:nvSpPr>
        <p:spPr>
          <a:xfrm>
            <a:off x="3891197" y="2389027"/>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8</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7" name="Ovale 40">
            <a:extLst>
              <a:ext uri="{FF2B5EF4-FFF2-40B4-BE49-F238E27FC236}">
                <a16:creationId xmlns:a16="http://schemas.microsoft.com/office/drawing/2014/main" id="{50D0AA7F-8174-4E16-999B-114543ACC280}"/>
              </a:ext>
            </a:extLst>
          </p:cNvPr>
          <p:cNvSpPr/>
          <p:nvPr/>
        </p:nvSpPr>
        <p:spPr>
          <a:xfrm>
            <a:off x="3891197" y="2672313"/>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9</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5" name="Ovale 40">
            <a:extLst>
              <a:ext uri="{FF2B5EF4-FFF2-40B4-BE49-F238E27FC236}">
                <a16:creationId xmlns:a16="http://schemas.microsoft.com/office/drawing/2014/main" id="{B2326C79-856B-4D0A-9A14-E6D3CF4E1CC4}"/>
              </a:ext>
            </a:extLst>
          </p:cNvPr>
          <p:cNvSpPr/>
          <p:nvPr/>
        </p:nvSpPr>
        <p:spPr>
          <a:xfrm>
            <a:off x="3891197" y="2955599"/>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 name="CasellaDiTesto 7">
            <a:extLst>
              <a:ext uri="{FF2B5EF4-FFF2-40B4-BE49-F238E27FC236}">
                <a16:creationId xmlns:a16="http://schemas.microsoft.com/office/drawing/2014/main" id="{0F5751FD-9A06-4E00-8DBD-963A61731698}"/>
              </a:ext>
            </a:extLst>
          </p:cNvPr>
          <p:cNvSpPr txBox="1"/>
          <p:nvPr/>
        </p:nvSpPr>
        <p:spPr>
          <a:xfrm>
            <a:off x="3763826" y="2920445"/>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10</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5" name="Ovale 40">
            <a:extLst>
              <a:ext uri="{FF2B5EF4-FFF2-40B4-BE49-F238E27FC236}">
                <a16:creationId xmlns:a16="http://schemas.microsoft.com/office/drawing/2014/main" id="{FF83BE36-68DE-40B9-9419-F50EFA3012F6}"/>
              </a:ext>
            </a:extLst>
          </p:cNvPr>
          <p:cNvSpPr/>
          <p:nvPr/>
        </p:nvSpPr>
        <p:spPr>
          <a:xfrm>
            <a:off x="3891197" y="3211744"/>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8" name="CasellaDiTesto 47">
            <a:extLst>
              <a:ext uri="{FF2B5EF4-FFF2-40B4-BE49-F238E27FC236}">
                <a16:creationId xmlns:a16="http://schemas.microsoft.com/office/drawing/2014/main" id="{A6D4982E-FFD2-4C4E-9B36-F50FA42F8236}"/>
              </a:ext>
            </a:extLst>
          </p:cNvPr>
          <p:cNvSpPr txBox="1"/>
          <p:nvPr/>
        </p:nvSpPr>
        <p:spPr>
          <a:xfrm>
            <a:off x="3763826" y="3176590"/>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11</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36" name="Connettore diritto 35">
            <a:extLst>
              <a:ext uri="{FF2B5EF4-FFF2-40B4-BE49-F238E27FC236}">
                <a16:creationId xmlns:a16="http://schemas.microsoft.com/office/drawing/2014/main" id="{4F67B865-8FC3-4AE9-AA06-FA0BB9A57A00}"/>
              </a:ext>
            </a:extLst>
          </p:cNvPr>
          <p:cNvCxnSpPr>
            <a:cxnSpLocks/>
          </p:cNvCxnSpPr>
          <p:nvPr/>
        </p:nvCxnSpPr>
        <p:spPr>
          <a:xfrm>
            <a:off x="4003315" y="4093273"/>
            <a:ext cx="0" cy="344495"/>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489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3A4B487-A212-4CE5-BD5E-1440F8A404AC}"/>
              </a:ext>
            </a:extLst>
          </p:cNvPr>
          <p:cNvCxnSpPr>
            <a:cxnSpLocks/>
            <a:stCxn id="107" idx="1"/>
          </p:cNvCxnSpPr>
          <p:nvPr/>
        </p:nvCxnSpPr>
        <p:spPr>
          <a:xfrm flipH="1">
            <a:off x="5432719" y="1789223"/>
            <a:ext cx="441038" cy="3173"/>
          </a:xfrm>
          <a:prstGeom prst="line">
            <a:avLst/>
          </a:prstGeom>
          <a:ln w="28575">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577412" y="658902"/>
            <a:ext cx="2892425" cy="844415"/>
          </a:xfrm>
        </p:spPr>
        <p:txBody>
          <a:bodyPr/>
          <a:lstStyle/>
          <a:p>
            <a:pPr marL="90488" indent="0"/>
            <a:r>
              <a:rPr lang="en-US" dirty="0">
                <a:solidFill>
                  <a:srgbClr val="1CA6DF"/>
                </a:solidFill>
              </a:rPr>
              <a:t>Linear elastic </a:t>
            </a:r>
          </a:p>
          <a:p>
            <a:pPr marL="90488" indent="0"/>
            <a:r>
              <a:rPr lang="en-US" dirty="0">
                <a:solidFill>
                  <a:srgbClr val="1CA6DF"/>
                </a:solidFill>
              </a:rPr>
              <a:t>analysis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621318" y="1293028"/>
            <a:ext cx="699320" cy="844415"/>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4814865" y="1293032"/>
            <a:ext cx="699320" cy="844415"/>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3970974" y="1293032"/>
            <a:ext cx="1185285" cy="844417"/>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986882" y="1293030"/>
            <a:ext cx="1185286" cy="8444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Open Sans" panose="020B0606030504020204" pitchFamily="34" charset="0"/>
              </a:rPr>
              <a:t>3D elastic</a:t>
            </a:r>
          </a:p>
          <a:p>
            <a:pPr algn="ctr"/>
            <a:r>
              <a:rPr lang="en-US" sz="1600" b="1" dirty="0">
                <a:solidFill>
                  <a:schemeClr val="bg1"/>
                </a:solidFill>
                <a:latin typeface="Open Sans" panose="020B0606030504020204" pitchFamily="34" charset="0"/>
              </a:rPr>
              <a:t>frame structure</a:t>
            </a:r>
          </a:p>
        </p:txBody>
      </p:sp>
      <p:sp>
        <p:nvSpPr>
          <p:cNvPr id="103" name="Rettangolo 102">
            <a:extLst>
              <a:ext uri="{FF2B5EF4-FFF2-40B4-BE49-F238E27FC236}">
                <a16:creationId xmlns:a16="http://schemas.microsoft.com/office/drawing/2014/main" id="{E959FF78-933C-4E50-A2A2-44097056F2CB}"/>
              </a:ext>
            </a:extLst>
          </p:cNvPr>
          <p:cNvSpPr/>
          <p:nvPr/>
        </p:nvSpPr>
        <p:spPr>
          <a:xfrm>
            <a:off x="5617193" y="2394656"/>
            <a:ext cx="338412" cy="326279"/>
          </a:xfrm>
          <a:prstGeom prst="rect">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4" name="Triangolo isoscele 103">
            <a:extLst>
              <a:ext uri="{FF2B5EF4-FFF2-40B4-BE49-F238E27FC236}">
                <a16:creationId xmlns:a16="http://schemas.microsoft.com/office/drawing/2014/main" id="{9C9267EC-0296-48C9-97AC-71B81FAA2374}"/>
              </a:ext>
            </a:extLst>
          </p:cNvPr>
          <p:cNvSpPr/>
          <p:nvPr/>
        </p:nvSpPr>
        <p:spPr>
          <a:xfrm>
            <a:off x="5482226" y="2394654"/>
            <a:ext cx="270214" cy="326278"/>
          </a:xfrm>
          <a:prstGeom prst="triangle">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6" name="Rettangolo 105">
            <a:extLst>
              <a:ext uri="{FF2B5EF4-FFF2-40B4-BE49-F238E27FC236}">
                <a16:creationId xmlns:a16="http://schemas.microsoft.com/office/drawing/2014/main" id="{6F907D64-28E9-43CD-A6A6-A2CA4CB1E98A}"/>
              </a:ext>
            </a:extLst>
          </p:cNvPr>
          <p:cNvSpPr/>
          <p:nvPr/>
        </p:nvSpPr>
        <p:spPr>
          <a:xfrm>
            <a:off x="5941170" y="1626086"/>
            <a:ext cx="338412" cy="326279"/>
          </a:xfrm>
          <a:prstGeom prst="rect">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07" name="Triangolo isoscele 106">
            <a:extLst>
              <a:ext uri="{FF2B5EF4-FFF2-40B4-BE49-F238E27FC236}">
                <a16:creationId xmlns:a16="http://schemas.microsoft.com/office/drawing/2014/main" id="{A3606AF4-660F-4A22-975A-4E1A05433E7F}"/>
              </a:ext>
            </a:extLst>
          </p:cNvPr>
          <p:cNvSpPr/>
          <p:nvPr/>
        </p:nvSpPr>
        <p:spPr>
          <a:xfrm>
            <a:off x="5806203" y="1626084"/>
            <a:ext cx="270214" cy="326278"/>
          </a:xfrm>
          <a:prstGeom prst="triangle">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09" name="Rettangolo 108">
            <a:extLst>
              <a:ext uri="{FF2B5EF4-FFF2-40B4-BE49-F238E27FC236}">
                <a16:creationId xmlns:a16="http://schemas.microsoft.com/office/drawing/2014/main" id="{4C176578-B9AA-405E-97E9-307D0621FF76}"/>
              </a:ext>
            </a:extLst>
          </p:cNvPr>
          <p:cNvSpPr/>
          <p:nvPr/>
        </p:nvSpPr>
        <p:spPr>
          <a:xfrm>
            <a:off x="5195906" y="3354039"/>
            <a:ext cx="338412" cy="326279"/>
          </a:xfrm>
          <a:prstGeom prst="rect">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110" name="Triangolo isoscele 109">
            <a:extLst>
              <a:ext uri="{FF2B5EF4-FFF2-40B4-BE49-F238E27FC236}">
                <a16:creationId xmlns:a16="http://schemas.microsoft.com/office/drawing/2014/main" id="{65A6DC9F-2829-4873-B2FD-B7BB3CF16259}"/>
              </a:ext>
            </a:extLst>
          </p:cNvPr>
          <p:cNvSpPr/>
          <p:nvPr/>
        </p:nvSpPr>
        <p:spPr>
          <a:xfrm>
            <a:off x="5060939" y="3354037"/>
            <a:ext cx="270214" cy="326278"/>
          </a:xfrm>
          <a:prstGeom prst="triangle">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111" name="CasellaDiTesto 110">
            <a:extLst>
              <a:ext uri="{FF2B5EF4-FFF2-40B4-BE49-F238E27FC236}">
                <a16:creationId xmlns:a16="http://schemas.microsoft.com/office/drawing/2014/main" id="{6F7B6F2B-CE1F-4941-BEEA-736F10E3E27C}"/>
              </a:ext>
            </a:extLst>
          </p:cNvPr>
          <p:cNvSpPr txBox="1"/>
          <p:nvPr/>
        </p:nvSpPr>
        <p:spPr>
          <a:xfrm>
            <a:off x="5715713" y="2389716"/>
            <a:ext cx="2418696"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Properties</a:t>
            </a:r>
          </a:p>
        </p:txBody>
      </p:sp>
      <p:sp>
        <p:nvSpPr>
          <p:cNvPr id="114" name="CasellaDiTesto 113">
            <a:extLst>
              <a:ext uri="{FF2B5EF4-FFF2-40B4-BE49-F238E27FC236}">
                <a16:creationId xmlns:a16="http://schemas.microsoft.com/office/drawing/2014/main" id="{F1842F98-AD61-4963-9BBC-7F7A7E9DD871}"/>
              </a:ext>
            </a:extLst>
          </p:cNvPr>
          <p:cNvSpPr txBox="1"/>
          <p:nvPr/>
        </p:nvSpPr>
        <p:spPr>
          <a:xfrm>
            <a:off x="6020280" y="1610452"/>
            <a:ext cx="2252557"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Interactions</a:t>
            </a:r>
          </a:p>
        </p:txBody>
      </p:sp>
      <p:sp>
        <p:nvSpPr>
          <p:cNvPr id="116" name="Segnaposto testo 3">
            <a:extLst>
              <a:ext uri="{FF2B5EF4-FFF2-40B4-BE49-F238E27FC236}">
                <a16:creationId xmlns:a16="http://schemas.microsoft.com/office/drawing/2014/main" id="{13FF3860-054A-44E4-8EE8-D745733A19BD}"/>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 02 September 2021</a:t>
            </a:r>
          </a:p>
          <a:p>
            <a:r>
              <a:rPr lang="en-US" b="1" dirty="0">
                <a:latin typeface="Open Sans" panose="020B0606030504020204" pitchFamily="34" charset="0"/>
                <a:ea typeface="Open Sans" panose="020B0606030504020204" pitchFamily="34" charset="0"/>
                <a:cs typeface="Open Sans" panose="020B0606030504020204" pitchFamily="34" charset="0"/>
              </a:rPr>
              <a:t>Linear elastic analysis</a:t>
            </a:r>
          </a:p>
        </p:txBody>
      </p:sp>
      <p:sp>
        <p:nvSpPr>
          <p:cNvPr id="117" name="Ovale 116">
            <a:extLst>
              <a:ext uri="{FF2B5EF4-FFF2-40B4-BE49-F238E27FC236}">
                <a16:creationId xmlns:a16="http://schemas.microsoft.com/office/drawing/2014/main" id="{A48A4C48-0787-4EA2-8FC9-CB9184FC9B8E}"/>
              </a:ext>
            </a:extLst>
          </p:cNvPr>
          <p:cNvSpPr/>
          <p:nvPr/>
        </p:nvSpPr>
        <p:spPr>
          <a:xfrm>
            <a:off x="3982677" y="275748"/>
            <a:ext cx="315884" cy="315884"/>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9" name="Rettangolo 102">
            <a:extLst>
              <a:ext uri="{FF2B5EF4-FFF2-40B4-BE49-F238E27FC236}">
                <a16:creationId xmlns:a16="http://schemas.microsoft.com/office/drawing/2014/main" id="{40E48541-390F-4C31-A419-E3600C37779C}"/>
              </a:ext>
            </a:extLst>
          </p:cNvPr>
          <p:cNvSpPr/>
          <p:nvPr/>
        </p:nvSpPr>
        <p:spPr>
          <a:xfrm>
            <a:off x="4832259" y="4198143"/>
            <a:ext cx="338412" cy="326279"/>
          </a:xfrm>
          <a:prstGeom prst="rect">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0" name="Triangolo isoscele 103">
            <a:extLst>
              <a:ext uri="{FF2B5EF4-FFF2-40B4-BE49-F238E27FC236}">
                <a16:creationId xmlns:a16="http://schemas.microsoft.com/office/drawing/2014/main" id="{C0F8220F-5327-4059-B717-29376D12432E}"/>
              </a:ext>
            </a:extLst>
          </p:cNvPr>
          <p:cNvSpPr/>
          <p:nvPr/>
        </p:nvSpPr>
        <p:spPr>
          <a:xfrm>
            <a:off x="4697292" y="4198141"/>
            <a:ext cx="270214" cy="326278"/>
          </a:xfrm>
          <a:prstGeom prst="triangle">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3" name="CasellaDiTesto 110">
            <a:extLst>
              <a:ext uri="{FF2B5EF4-FFF2-40B4-BE49-F238E27FC236}">
                <a16:creationId xmlns:a16="http://schemas.microsoft.com/office/drawing/2014/main" id="{931E35F7-08AC-4483-9221-9841CA962A7A}"/>
              </a:ext>
            </a:extLst>
          </p:cNvPr>
          <p:cNvSpPr txBox="1"/>
          <p:nvPr/>
        </p:nvSpPr>
        <p:spPr>
          <a:xfrm>
            <a:off x="5308700" y="3348762"/>
            <a:ext cx="2063339"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Conditions</a:t>
            </a:r>
          </a:p>
        </p:txBody>
      </p:sp>
      <p:cxnSp>
        <p:nvCxnSpPr>
          <p:cNvPr id="7" name="Straight Connector 6">
            <a:extLst>
              <a:ext uri="{FF2B5EF4-FFF2-40B4-BE49-F238E27FC236}">
                <a16:creationId xmlns:a16="http://schemas.microsoft.com/office/drawing/2014/main" id="{63034C8D-DF0B-4C69-9159-42EC844B761C}"/>
              </a:ext>
            </a:extLst>
          </p:cNvPr>
          <p:cNvCxnSpPr>
            <a:cxnSpLocks/>
            <a:stCxn id="40" idx="2"/>
            <a:endCxn id="46" idx="0"/>
          </p:cNvCxnSpPr>
          <p:nvPr/>
        </p:nvCxnSpPr>
        <p:spPr>
          <a:xfrm flipV="1">
            <a:off x="4697292" y="674534"/>
            <a:ext cx="1643218" cy="384988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Rettangolo 105">
            <a:extLst>
              <a:ext uri="{FF2B5EF4-FFF2-40B4-BE49-F238E27FC236}">
                <a16:creationId xmlns:a16="http://schemas.microsoft.com/office/drawing/2014/main" id="{06C0E1CD-8105-4E71-80E7-7382A1A36338}"/>
              </a:ext>
            </a:extLst>
          </p:cNvPr>
          <p:cNvSpPr/>
          <p:nvPr/>
        </p:nvSpPr>
        <p:spPr>
          <a:xfrm>
            <a:off x="6340370" y="674536"/>
            <a:ext cx="338412" cy="326279"/>
          </a:xfrm>
          <a:prstGeom prst="rect">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6" name="Triangolo isoscele 106">
            <a:extLst>
              <a:ext uri="{FF2B5EF4-FFF2-40B4-BE49-F238E27FC236}">
                <a16:creationId xmlns:a16="http://schemas.microsoft.com/office/drawing/2014/main" id="{7EB47788-E92E-4D2D-9181-CA91065C89BF}"/>
              </a:ext>
            </a:extLst>
          </p:cNvPr>
          <p:cNvSpPr/>
          <p:nvPr/>
        </p:nvSpPr>
        <p:spPr>
          <a:xfrm>
            <a:off x="6205403" y="674534"/>
            <a:ext cx="270214" cy="326278"/>
          </a:xfrm>
          <a:prstGeom prst="triangle">
            <a:avLst/>
          </a:prstGeom>
          <a:solidFill>
            <a:srgbClr val="1CA6D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7" name="CasellaDiTesto 113">
            <a:extLst>
              <a:ext uri="{FF2B5EF4-FFF2-40B4-BE49-F238E27FC236}">
                <a16:creationId xmlns:a16="http://schemas.microsoft.com/office/drawing/2014/main" id="{8BBF125A-BB1C-4754-AE67-349FFFBDD2E2}"/>
              </a:ext>
            </a:extLst>
          </p:cNvPr>
          <p:cNvSpPr txBox="1"/>
          <p:nvPr/>
        </p:nvSpPr>
        <p:spPr>
          <a:xfrm>
            <a:off x="6419481" y="658902"/>
            <a:ext cx="1977216" cy="338554"/>
          </a:xfrm>
          <a:prstGeom prst="rect">
            <a:avLst/>
          </a:prstGeom>
          <a:noFill/>
        </p:spPr>
        <p:txBody>
          <a:bodyPr wrap="square">
            <a:spAutoFit/>
          </a:bodyPr>
          <a:lstStyle/>
          <a:p>
            <a:r>
              <a:rPr lang="it-IT" sz="1600" b="1"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Geometry</a:t>
            </a:r>
            <a:endPar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 name="CasellaDiTesto 111">
            <a:extLst>
              <a:ext uri="{FF2B5EF4-FFF2-40B4-BE49-F238E27FC236}">
                <a16:creationId xmlns:a16="http://schemas.microsoft.com/office/drawing/2014/main" id="{20C386BD-398E-4830-BB81-0530B8388D50}"/>
              </a:ext>
            </a:extLst>
          </p:cNvPr>
          <p:cNvSpPr txBox="1"/>
          <p:nvPr/>
        </p:nvSpPr>
        <p:spPr>
          <a:xfrm>
            <a:off x="4913247" y="4182467"/>
            <a:ext cx="1951500" cy="338554"/>
          </a:xfrm>
          <a:prstGeom prst="rect">
            <a:avLst/>
          </a:prstGeom>
          <a:noFill/>
        </p:spPr>
        <p:txBody>
          <a:bodyPr wrap="square">
            <a:spAutoFit/>
          </a:bodyPr>
          <a:lstStyle/>
          <a:p>
            <a:r>
              <a:rPr lang="en-US" sz="1600" b="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Analysis</a:t>
            </a:r>
          </a:p>
        </p:txBody>
      </p:sp>
      <p:sp>
        <p:nvSpPr>
          <p:cNvPr id="33" name="CasellaDiTesto 32">
            <a:extLst>
              <a:ext uri="{FF2B5EF4-FFF2-40B4-BE49-F238E27FC236}">
                <a16:creationId xmlns:a16="http://schemas.microsoft.com/office/drawing/2014/main" id="{3E936FC9-A8A4-439A-BBA7-17EA836BE8D3}"/>
              </a:ext>
            </a:extLst>
          </p:cNvPr>
          <p:cNvSpPr txBox="1"/>
          <p:nvPr/>
        </p:nvSpPr>
        <p:spPr>
          <a:xfrm>
            <a:off x="86817" y="706292"/>
            <a:ext cx="597153" cy="400110"/>
          </a:xfrm>
          <a:prstGeom prst="rect">
            <a:avLst/>
          </a:prstGeom>
          <a:noFill/>
        </p:spPr>
        <p:txBody>
          <a:bodyPr wrap="square" rtlCol="0">
            <a:spAutoFit/>
          </a:bodyPr>
          <a:lstStyle/>
          <a:p>
            <a:pPr algn="ctr"/>
            <a:r>
              <a:rPr lang="it-IT" sz="2000" b="1" dirty="0">
                <a:solidFill>
                  <a:srgbClr val="38373D"/>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rgbClr val="38373D"/>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4" name="CasellaDiTesto 33">
            <a:extLst>
              <a:ext uri="{FF2B5EF4-FFF2-40B4-BE49-F238E27FC236}">
                <a16:creationId xmlns:a16="http://schemas.microsoft.com/office/drawing/2014/main" id="{8F4E4E0E-6247-4D07-8B79-15D9685CD06E}"/>
              </a:ext>
            </a:extLst>
          </p:cNvPr>
          <p:cNvSpPr txBox="1"/>
          <p:nvPr/>
        </p:nvSpPr>
        <p:spPr>
          <a:xfrm>
            <a:off x="3905020" y="286124"/>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8" name="CasellaDiTesto 37">
            <a:extLst>
              <a:ext uri="{FF2B5EF4-FFF2-40B4-BE49-F238E27FC236}">
                <a16:creationId xmlns:a16="http://schemas.microsoft.com/office/drawing/2014/main" id="{2B0A39A7-DA75-4E06-B46A-6C4944B86791}"/>
              </a:ext>
            </a:extLst>
          </p:cNvPr>
          <p:cNvSpPr txBox="1"/>
          <p:nvPr/>
        </p:nvSpPr>
        <p:spPr>
          <a:xfrm>
            <a:off x="6065433" y="982369"/>
            <a:ext cx="3385990" cy="607859"/>
          </a:xfrm>
          <a:prstGeom prst="rect">
            <a:avLst/>
          </a:prstGeom>
          <a:noFill/>
        </p:spPr>
        <p:txBody>
          <a:bodyPr wrap="square">
            <a:spAutoFit/>
          </a:bodyPr>
          <a:lstStyle/>
          <a:p>
            <a:r>
              <a:rPr lang="it-IT" sz="1100" i="1" dirty="0">
                <a:latin typeface="+mj-lt"/>
              </a:rPr>
              <a:t>     </a:t>
            </a:r>
            <a:r>
              <a:rPr lang="it-IT" sz="1100" i="1" dirty="0" err="1">
                <a:latin typeface="+mj-lt"/>
              </a:rPr>
              <a:t>Drawing</a:t>
            </a:r>
            <a:r>
              <a:rPr lang="it-IT" sz="1100" i="1" dirty="0">
                <a:latin typeface="+mj-lt"/>
              </a:rPr>
              <a:t> </a:t>
            </a:r>
            <a:r>
              <a:rPr lang="it-IT" sz="1100" i="1" dirty="0" err="1">
                <a:latin typeface="+mj-lt"/>
              </a:rPr>
              <a:t>geometry</a:t>
            </a:r>
            <a:r>
              <a:rPr lang="it-IT" sz="1100" i="1" dirty="0">
                <a:latin typeface="+mj-lt"/>
              </a:rPr>
              <a:t> </a:t>
            </a:r>
          </a:p>
          <a:p>
            <a:r>
              <a:rPr lang="it-IT" sz="1000" i="1" dirty="0">
                <a:latin typeface="+mj-lt"/>
              </a:rPr>
              <a:t>  (</a:t>
            </a:r>
            <a:r>
              <a:rPr lang="it-IT" sz="1000" i="1" dirty="0" err="1">
                <a:latin typeface="+mj-lt"/>
              </a:rPr>
              <a:t>workplanes</a:t>
            </a:r>
            <a:r>
              <a:rPr lang="it-IT" sz="1000" i="1" dirty="0">
                <a:latin typeface="+mj-lt"/>
              </a:rPr>
              <a:t>, </a:t>
            </a:r>
            <a:r>
              <a:rPr lang="it-IT" sz="1000" i="1" dirty="0" err="1">
                <a:latin typeface="+mj-lt"/>
              </a:rPr>
              <a:t>isolating</a:t>
            </a:r>
            <a:r>
              <a:rPr lang="it-IT" sz="1000" i="1" dirty="0">
                <a:latin typeface="+mj-lt"/>
              </a:rPr>
              <a:t> </a:t>
            </a:r>
            <a:r>
              <a:rPr lang="it-IT" sz="1000" i="1" dirty="0" err="1">
                <a:latin typeface="+mj-lt"/>
              </a:rPr>
              <a:t>elements</a:t>
            </a:r>
            <a:r>
              <a:rPr lang="it-IT" sz="1000" i="1" dirty="0">
                <a:latin typeface="+mj-lt"/>
              </a:rPr>
              <a:t>)</a:t>
            </a:r>
          </a:p>
          <a:p>
            <a:r>
              <a:rPr lang="it-IT" sz="1100" i="1" dirty="0" err="1">
                <a:latin typeface="+mj-lt"/>
              </a:rPr>
              <a:t>Adding</a:t>
            </a:r>
            <a:r>
              <a:rPr lang="it-IT" sz="1100" i="1" dirty="0">
                <a:latin typeface="+mj-lt"/>
              </a:rPr>
              <a:t> </a:t>
            </a:r>
            <a:r>
              <a:rPr lang="it-IT" sz="1100" i="1" dirty="0" err="1">
                <a:latin typeface="+mj-lt"/>
              </a:rPr>
              <a:t>bracing</a:t>
            </a:r>
            <a:r>
              <a:rPr lang="it-IT" sz="1100" i="1" dirty="0">
                <a:latin typeface="+mj-lt"/>
              </a:rPr>
              <a:t> </a:t>
            </a:r>
            <a:r>
              <a:rPr lang="it-IT" sz="1000" i="1" dirty="0">
                <a:latin typeface="+mj-lt"/>
              </a:rPr>
              <a:t>(</a:t>
            </a:r>
            <a:r>
              <a:rPr lang="it-IT" sz="1000" i="1" dirty="0" err="1">
                <a:latin typeface="+mj-lt"/>
              </a:rPr>
              <a:t>Wire</a:t>
            </a:r>
            <a:r>
              <a:rPr lang="it-IT" sz="1000" i="1" dirty="0">
                <a:latin typeface="+mj-lt"/>
              </a:rPr>
              <a:t> vs Merge)</a:t>
            </a:r>
            <a:endParaRPr lang="en-GB" sz="1100" i="1" dirty="0">
              <a:latin typeface="+mj-lt"/>
            </a:endParaRPr>
          </a:p>
        </p:txBody>
      </p:sp>
      <p:sp>
        <p:nvSpPr>
          <p:cNvPr id="41" name="CasellaDiTesto 40">
            <a:extLst>
              <a:ext uri="{FF2B5EF4-FFF2-40B4-BE49-F238E27FC236}">
                <a16:creationId xmlns:a16="http://schemas.microsoft.com/office/drawing/2014/main" id="{F97BF46F-379A-4ACD-8C4E-11353A8B15C4}"/>
              </a:ext>
            </a:extLst>
          </p:cNvPr>
          <p:cNvSpPr txBox="1"/>
          <p:nvPr/>
        </p:nvSpPr>
        <p:spPr>
          <a:xfrm>
            <a:off x="5806203" y="1974055"/>
            <a:ext cx="2917219" cy="261610"/>
          </a:xfrm>
          <a:prstGeom prst="rect">
            <a:avLst/>
          </a:prstGeom>
          <a:noFill/>
        </p:spPr>
        <p:txBody>
          <a:bodyPr wrap="square">
            <a:spAutoFit/>
          </a:bodyPr>
          <a:lstStyle/>
          <a:p>
            <a:r>
              <a:rPr lang="it-IT" sz="1100" i="1" dirty="0">
                <a:latin typeface="+mj-lt"/>
              </a:rPr>
              <a:t>Using </a:t>
            </a:r>
            <a:r>
              <a:rPr lang="it-IT" sz="1100" i="1" dirty="0" err="1">
                <a:latin typeface="+mj-lt"/>
              </a:rPr>
              <a:t>selection</a:t>
            </a:r>
            <a:r>
              <a:rPr lang="it-IT" sz="1100" i="1" dirty="0">
                <a:latin typeface="+mj-lt"/>
              </a:rPr>
              <a:t> sets</a:t>
            </a:r>
            <a:endParaRPr lang="en-GB" sz="1100" i="1" dirty="0">
              <a:latin typeface="+mj-lt"/>
            </a:endParaRPr>
          </a:p>
        </p:txBody>
      </p:sp>
      <p:sp>
        <p:nvSpPr>
          <p:cNvPr id="48" name="CasellaDiTesto 47">
            <a:extLst>
              <a:ext uri="{FF2B5EF4-FFF2-40B4-BE49-F238E27FC236}">
                <a16:creationId xmlns:a16="http://schemas.microsoft.com/office/drawing/2014/main" id="{50F58BC7-44F8-4977-A92B-74F98094D5DA}"/>
              </a:ext>
            </a:extLst>
          </p:cNvPr>
          <p:cNvSpPr txBox="1"/>
          <p:nvPr/>
        </p:nvSpPr>
        <p:spPr>
          <a:xfrm>
            <a:off x="5366364" y="2747280"/>
            <a:ext cx="3707026" cy="430887"/>
          </a:xfrm>
          <a:prstGeom prst="rect">
            <a:avLst/>
          </a:prstGeom>
          <a:noFill/>
        </p:spPr>
        <p:txBody>
          <a:bodyPr wrap="square">
            <a:spAutoFit/>
          </a:bodyPr>
          <a:lstStyle/>
          <a:p>
            <a:r>
              <a:rPr lang="it-IT" sz="1100" i="1" dirty="0">
                <a:latin typeface="+mj-lt"/>
              </a:rPr>
              <a:t>   </a:t>
            </a:r>
            <a:r>
              <a:rPr lang="it-IT" sz="1100" i="1" dirty="0" err="1">
                <a:latin typeface="+mj-lt"/>
              </a:rPr>
              <a:t>Assigning</a:t>
            </a:r>
            <a:r>
              <a:rPr lang="it-IT" sz="1100" i="1" dirty="0">
                <a:latin typeface="+mj-lt"/>
              </a:rPr>
              <a:t> </a:t>
            </a:r>
            <a:r>
              <a:rPr lang="it-IT" sz="1100" i="1" dirty="0" err="1">
                <a:latin typeface="+mj-lt"/>
              </a:rPr>
              <a:t>properties</a:t>
            </a:r>
            <a:r>
              <a:rPr lang="it-IT" sz="1100" i="1" dirty="0">
                <a:latin typeface="+mj-lt"/>
              </a:rPr>
              <a:t> and offset</a:t>
            </a:r>
          </a:p>
          <a:p>
            <a:r>
              <a:rPr lang="it-IT" sz="1100" i="1" dirty="0" err="1">
                <a:latin typeface="+mj-lt"/>
              </a:rPr>
              <a:t>Selecting</a:t>
            </a:r>
            <a:r>
              <a:rPr lang="it-IT" sz="1100" i="1" dirty="0">
                <a:latin typeface="+mj-lt"/>
              </a:rPr>
              <a:t> </a:t>
            </a:r>
            <a:r>
              <a:rPr lang="it-IT" sz="1100" i="1" dirty="0" err="1">
                <a:latin typeface="+mj-lt"/>
              </a:rPr>
              <a:t>all</a:t>
            </a:r>
            <a:r>
              <a:rPr lang="it-IT" sz="1100" i="1" dirty="0">
                <a:latin typeface="+mj-lt"/>
              </a:rPr>
              <a:t> </a:t>
            </a:r>
            <a:r>
              <a:rPr lang="it-IT" sz="1100" i="1" dirty="0" err="1">
                <a:latin typeface="+mj-lt"/>
              </a:rPr>
              <a:t>elements</a:t>
            </a:r>
            <a:r>
              <a:rPr lang="it-IT" sz="1100" i="1" dirty="0">
                <a:latin typeface="+mj-lt"/>
              </a:rPr>
              <a:t> by </a:t>
            </a:r>
            <a:r>
              <a:rPr lang="it-IT" sz="1100" i="1" dirty="0" err="1">
                <a:latin typeface="+mj-lt"/>
              </a:rPr>
              <a:t>physical</a:t>
            </a:r>
            <a:r>
              <a:rPr lang="it-IT" sz="1100" i="1" dirty="0">
                <a:latin typeface="+mj-lt"/>
              </a:rPr>
              <a:t> </a:t>
            </a:r>
            <a:r>
              <a:rPr lang="it-IT" sz="1100" i="1" dirty="0" err="1">
                <a:latin typeface="+mj-lt"/>
              </a:rPr>
              <a:t>properties</a:t>
            </a:r>
            <a:endParaRPr lang="en-GB" sz="1100" i="1" dirty="0">
              <a:latin typeface="+mj-lt"/>
            </a:endParaRPr>
          </a:p>
        </p:txBody>
      </p:sp>
      <p:pic>
        <p:nvPicPr>
          <p:cNvPr id="49" name="Immagine 48">
            <a:extLst>
              <a:ext uri="{FF2B5EF4-FFF2-40B4-BE49-F238E27FC236}">
                <a16:creationId xmlns:a16="http://schemas.microsoft.com/office/drawing/2014/main" id="{873BDEE3-94E9-422E-95B6-2686B43AF5C7}"/>
              </a:ext>
            </a:extLst>
          </p:cNvPr>
          <p:cNvPicPr>
            <a:picLocks noChangeAspect="1"/>
          </p:cNvPicPr>
          <p:nvPr/>
        </p:nvPicPr>
        <p:blipFill>
          <a:blip r:embed="rId3"/>
          <a:stretch>
            <a:fillRect/>
          </a:stretch>
        </p:blipFill>
        <p:spPr>
          <a:xfrm>
            <a:off x="2896395" y="3124177"/>
            <a:ext cx="1626125" cy="1858429"/>
          </a:xfrm>
          <a:prstGeom prst="rect">
            <a:avLst/>
          </a:prstGeom>
        </p:spPr>
      </p:pic>
      <p:sp>
        <p:nvSpPr>
          <p:cNvPr id="50" name="CasellaDiTesto 49">
            <a:extLst>
              <a:ext uri="{FF2B5EF4-FFF2-40B4-BE49-F238E27FC236}">
                <a16:creationId xmlns:a16="http://schemas.microsoft.com/office/drawing/2014/main" id="{EA0FFCEE-588D-4EF4-A620-82BB99913A51}"/>
              </a:ext>
            </a:extLst>
          </p:cNvPr>
          <p:cNvSpPr txBox="1"/>
          <p:nvPr/>
        </p:nvSpPr>
        <p:spPr>
          <a:xfrm>
            <a:off x="4968192" y="3680278"/>
            <a:ext cx="3212085" cy="261610"/>
          </a:xfrm>
          <a:prstGeom prst="rect">
            <a:avLst/>
          </a:prstGeom>
          <a:noFill/>
        </p:spPr>
        <p:txBody>
          <a:bodyPr wrap="square">
            <a:spAutoFit/>
          </a:bodyPr>
          <a:lstStyle/>
          <a:p>
            <a:r>
              <a:rPr lang="it-IT" sz="1100" i="1" dirty="0">
                <a:latin typeface="+mj-lt"/>
              </a:rPr>
              <a:t>   </a:t>
            </a:r>
            <a:r>
              <a:rPr lang="it-IT" sz="1100" i="1" dirty="0" err="1">
                <a:latin typeface="+mj-lt"/>
              </a:rPr>
              <a:t>Assigning</a:t>
            </a:r>
            <a:r>
              <a:rPr lang="it-IT" sz="1100" i="1" dirty="0">
                <a:latin typeface="+mj-lt"/>
              </a:rPr>
              <a:t> mass &amp; self-weight   </a:t>
            </a:r>
          </a:p>
        </p:txBody>
      </p:sp>
      <p:sp>
        <p:nvSpPr>
          <p:cNvPr id="53" name="CasellaDiTesto 52">
            <a:extLst>
              <a:ext uri="{FF2B5EF4-FFF2-40B4-BE49-F238E27FC236}">
                <a16:creationId xmlns:a16="http://schemas.microsoft.com/office/drawing/2014/main" id="{8193D907-5C80-428E-BDD3-67281F89E6B8}"/>
              </a:ext>
            </a:extLst>
          </p:cNvPr>
          <p:cNvSpPr txBox="1"/>
          <p:nvPr/>
        </p:nvSpPr>
        <p:spPr>
          <a:xfrm>
            <a:off x="4579525" y="4558129"/>
            <a:ext cx="3212085" cy="430887"/>
          </a:xfrm>
          <a:prstGeom prst="rect">
            <a:avLst/>
          </a:prstGeom>
          <a:noFill/>
        </p:spPr>
        <p:txBody>
          <a:bodyPr wrap="square">
            <a:spAutoFit/>
          </a:bodyPr>
          <a:lstStyle/>
          <a:p>
            <a:r>
              <a:rPr lang="it-IT" sz="1100" i="1" dirty="0">
                <a:latin typeface="+mj-lt"/>
              </a:rPr>
              <a:t>   Load </a:t>
            </a:r>
            <a:r>
              <a:rPr lang="it-IT" sz="1100" i="1" dirty="0" err="1">
                <a:latin typeface="+mj-lt"/>
              </a:rPr>
              <a:t>combinations</a:t>
            </a:r>
            <a:endParaRPr lang="it-IT" sz="1100" i="1" dirty="0">
              <a:latin typeface="+mj-lt"/>
            </a:endParaRPr>
          </a:p>
          <a:p>
            <a:r>
              <a:rPr lang="it-IT" sz="1100" i="1" dirty="0" err="1">
                <a:latin typeface="+mj-lt"/>
              </a:rPr>
              <a:t>Combining</a:t>
            </a:r>
            <a:r>
              <a:rPr lang="it-IT" sz="1100" i="1" dirty="0">
                <a:latin typeface="+mj-lt"/>
              </a:rPr>
              <a:t> load </a:t>
            </a:r>
            <a:r>
              <a:rPr lang="it-IT" sz="1100" i="1" dirty="0" err="1">
                <a:latin typeface="+mj-lt"/>
              </a:rPr>
              <a:t>cases</a:t>
            </a:r>
            <a:endParaRPr lang="it-IT" sz="1100" i="1" dirty="0">
              <a:latin typeface="+mj-lt"/>
            </a:endParaRPr>
          </a:p>
        </p:txBody>
      </p:sp>
      <p:sp>
        <p:nvSpPr>
          <p:cNvPr id="19" name="Ovale 18">
            <a:extLst>
              <a:ext uri="{FF2B5EF4-FFF2-40B4-BE49-F238E27FC236}">
                <a16:creationId xmlns:a16="http://schemas.microsoft.com/office/drawing/2014/main" id="{0B1AD35C-6B3F-4551-9C5E-FB7F5DFBA21B}"/>
              </a:ext>
            </a:extLst>
          </p:cNvPr>
          <p:cNvSpPr/>
          <p:nvPr/>
        </p:nvSpPr>
        <p:spPr>
          <a:xfrm>
            <a:off x="8180872" y="159400"/>
            <a:ext cx="267083" cy="267083"/>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CasellaDiTesto 113">
            <a:extLst>
              <a:ext uri="{FF2B5EF4-FFF2-40B4-BE49-F238E27FC236}">
                <a16:creationId xmlns:a16="http://schemas.microsoft.com/office/drawing/2014/main" id="{A0F3F801-998D-4C9A-B398-12B4EAB5A27E}"/>
              </a:ext>
            </a:extLst>
          </p:cNvPr>
          <p:cNvSpPr txBox="1"/>
          <p:nvPr/>
        </p:nvSpPr>
        <p:spPr>
          <a:xfrm>
            <a:off x="8149649" y="155319"/>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Python API</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6" name="Ovale 55">
            <a:extLst>
              <a:ext uri="{FF2B5EF4-FFF2-40B4-BE49-F238E27FC236}">
                <a16:creationId xmlns:a16="http://schemas.microsoft.com/office/drawing/2014/main" id="{1128296A-8F19-4E5E-A25B-6A489BA85B1B}"/>
              </a:ext>
            </a:extLst>
          </p:cNvPr>
          <p:cNvSpPr/>
          <p:nvPr/>
        </p:nvSpPr>
        <p:spPr>
          <a:xfrm>
            <a:off x="7627137" y="1031163"/>
            <a:ext cx="163028" cy="163028"/>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e 56">
            <a:extLst>
              <a:ext uri="{FF2B5EF4-FFF2-40B4-BE49-F238E27FC236}">
                <a16:creationId xmlns:a16="http://schemas.microsoft.com/office/drawing/2014/main" id="{AB17314C-90CC-4EBA-9A95-EF8DE697556C}"/>
              </a:ext>
            </a:extLst>
          </p:cNvPr>
          <p:cNvSpPr/>
          <p:nvPr/>
        </p:nvSpPr>
        <p:spPr>
          <a:xfrm>
            <a:off x="7708651" y="2800658"/>
            <a:ext cx="163028" cy="163028"/>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e 57">
            <a:extLst>
              <a:ext uri="{FF2B5EF4-FFF2-40B4-BE49-F238E27FC236}">
                <a16:creationId xmlns:a16="http://schemas.microsoft.com/office/drawing/2014/main" id="{DCF7172C-37ED-46D0-A105-80561500B26C}"/>
              </a:ext>
            </a:extLst>
          </p:cNvPr>
          <p:cNvSpPr/>
          <p:nvPr/>
        </p:nvSpPr>
        <p:spPr>
          <a:xfrm>
            <a:off x="8484174" y="2986218"/>
            <a:ext cx="163028" cy="163028"/>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e 58">
            <a:extLst>
              <a:ext uri="{FF2B5EF4-FFF2-40B4-BE49-F238E27FC236}">
                <a16:creationId xmlns:a16="http://schemas.microsoft.com/office/drawing/2014/main" id="{DB396352-295D-4717-85E0-D62A8F33A7BE}"/>
              </a:ext>
            </a:extLst>
          </p:cNvPr>
          <p:cNvSpPr/>
          <p:nvPr/>
        </p:nvSpPr>
        <p:spPr>
          <a:xfrm>
            <a:off x="7151265" y="3730837"/>
            <a:ext cx="163028" cy="163028"/>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e 59">
            <a:extLst>
              <a:ext uri="{FF2B5EF4-FFF2-40B4-BE49-F238E27FC236}">
                <a16:creationId xmlns:a16="http://schemas.microsoft.com/office/drawing/2014/main" id="{D4DE5B2A-B3D0-43DC-BB32-AD6F431716DD}"/>
              </a:ext>
            </a:extLst>
          </p:cNvPr>
          <p:cNvSpPr/>
          <p:nvPr/>
        </p:nvSpPr>
        <p:spPr>
          <a:xfrm>
            <a:off x="6136556" y="4775701"/>
            <a:ext cx="163028" cy="163028"/>
          </a:xfrm>
          <a:prstGeom prst="ellipse">
            <a:avLst/>
          </a:prstGeom>
          <a:solidFill>
            <a:schemeClr val="accent1">
              <a:lumMod val="60000"/>
              <a:lumOff val="4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CasellaDiTesto 113">
            <a:extLst>
              <a:ext uri="{FF2B5EF4-FFF2-40B4-BE49-F238E27FC236}">
                <a16:creationId xmlns:a16="http://schemas.microsoft.com/office/drawing/2014/main" id="{3756C419-BA4A-4304-9D52-14E07DA611D1}"/>
              </a:ext>
            </a:extLst>
          </p:cNvPr>
          <p:cNvSpPr txBox="1"/>
          <p:nvPr/>
        </p:nvSpPr>
        <p:spPr>
          <a:xfrm>
            <a:off x="7596657" y="971843"/>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utils_7</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3" name="CasellaDiTesto 113">
            <a:extLst>
              <a:ext uri="{FF2B5EF4-FFF2-40B4-BE49-F238E27FC236}">
                <a16:creationId xmlns:a16="http://schemas.microsoft.com/office/drawing/2014/main" id="{C469D562-3D81-48B5-8CE7-6F500057C47C}"/>
              </a:ext>
            </a:extLst>
          </p:cNvPr>
          <p:cNvSpPr txBox="1"/>
          <p:nvPr/>
        </p:nvSpPr>
        <p:spPr>
          <a:xfrm>
            <a:off x="7675195" y="2754022"/>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utils_8-9-10</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4" name="CasellaDiTesto 113">
            <a:extLst>
              <a:ext uri="{FF2B5EF4-FFF2-40B4-BE49-F238E27FC236}">
                <a16:creationId xmlns:a16="http://schemas.microsoft.com/office/drawing/2014/main" id="{3BAD6C4E-55A2-4686-97C8-4705186A91ED}"/>
              </a:ext>
            </a:extLst>
          </p:cNvPr>
          <p:cNvSpPr txBox="1"/>
          <p:nvPr/>
        </p:nvSpPr>
        <p:spPr>
          <a:xfrm>
            <a:off x="8453694" y="2929307"/>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utils_11</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5" name="CasellaDiTesto 113">
            <a:extLst>
              <a:ext uri="{FF2B5EF4-FFF2-40B4-BE49-F238E27FC236}">
                <a16:creationId xmlns:a16="http://schemas.microsoft.com/office/drawing/2014/main" id="{837714DE-E5DD-4E1A-B155-641576803588}"/>
              </a:ext>
            </a:extLst>
          </p:cNvPr>
          <p:cNvSpPr txBox="1"/>
          <p:nvPr/>
        </p:nvSpPr>
        <p:spPr>
          <a:xfrm>
            <a:off x="7121964" y="3680575"/>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utils_12-13</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CasellaDiTesto 113">
            <a:extLst>
              <a:ext uri="{FF2B5EF4-FFF2-40B4-BE49-F238E27FC236}">
                <a16:creationId xmlns:a16="http://schemas.microsoft.com/office/drawing/2014/main" id="{6131680D-BECD-415D-9078-F5FBBDA4F091}"/>
              </a:ext>
            </a:extLst>
          </p:cNvPr>
          <p:cNvSpPr txBox="1"/>
          <p:nvPr/>
        </p:nvSpPr>
        <p:spPr>
          <a:xfrm>
            <a:off x="6131373" y="4720996"/>
            <a:ext cx="1010346" cy="261610"/>
          </a:xfrm>
          <a:prstGeom prst="rect">
            <a:avLst/>
          </a:prstGeom>
          <a:noFill/>
        </p:spPr>
        <p:txBody>
          <a:bodyPr wrap="square">
            <a:spAutoFit/>
          </a:bodyPr>
          <a:lstStyle/>
          <a:p>
            <a:r>
              <a:rPr lang="it-IT"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utils_14-15</a:t>
            </a:r>
            <a:endParaRPr lang="en-US" sz="1100" b="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291419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Geometry</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Geometry</a:t>
            </a:r>
          </a:p>
        </p:txBody>
      </p:sp>
      <p:pic>
        <p:nvPicPr>
          <p:cNvPr id="10" name="Immagine 9">
            <a:extLst>
              <a:ext uri="{FF2B5EF4-FFF2-40B4-BE49-F238E27FC236}">
                <a16:creationId xmlns:a16="http://schemas.microsoft.com/office/drawing/2014/main" id="{BA0CE8BD-B448-4442-A57A-686428A134C9}"/>
              </a:ext>
            </a:extLst>
          </p:cNvPr>
          <p:cNvPicPr>
            <a:picLocks noChangeAspect="1"/>
          </p:cNvPicPr>
          <p:nvPr/>
        </p:nvPicPr>
        <p:blipFill>
          <a:blip r:embed="rId3"/>
          <a:stretch>
            <a:fillRect/>
          </a:stretch>
        </p:blipFill>
        <p:spPr>
          <a:xfrm>
            <a:off x="461426" y="980599"/>
            <a:ext cx="6595347" cy="3638812"/>
          </a:xfrm>
          <a:prstGeom prst="rect">
            <a:avLst/>
          </a:prstGeom>
        </p:spPr>
      </p:pic>
      <p:sp>
        <p:nvSpPr>
          <p:cNvPr id="41" name="CasellaDiTesto 40">
            <a:extLst>
              <a:ext uri="{FF2B5EF4-FFF2-40B4-BE49-F238E27FC236}">
                <a16:creationId xmlns:a16="http://schemas.microsoft.com/office/drawing/2014/main" id="{2B399DDA-C8EB-40CC-9257-7361F28B8F96}"/>
              </a:ext>
            </a:extLst>
          </p:cNvPr>
          <p:cNvSpPr txBox="1"/>
          <p:nvPr/>
        </p:nvSpPr>
        <p:spPr>
          <a:xfrm>
            <a:off x="371701" y="672822"/>
            <a:ext cx="4587240" cy="307777"/>
          </a:xfrm>
          <a:prstGeom prst="rect">
            <a:avLst/>
          </a:prstGeom>
          <a:noFill/>
        </p:spPr>
        <p:txBody>
          <a:bodyPr wrap="square">
            <a:spAutoFit/>
          </a:bodyPr>
          <a:lstStyle/>
          <a:p>
            <a:r>
              <a:rPr lang="it-IT" sz="1400" i="1" dirty="0">
                <a:latin typeface="+mj-lt"/>
              </a:rPr>
              <a:t> </a:t>
            </a:r>
            <a:r>
              <a:rPr lang="it-IT" sz="1400" i="1" dirty="0" err="1">
                <a:latin typeface="+mj-lt"/>
              </a:rPr>
              <a:t>Drawing</a:t>
            </a:r>
            <a:r>
              <a:rPr lang="it-IT" sz="1400" i="1" dirty="0">
                <a:latin typeface="+mj-lt"/>
              </a:rPr>
              <a:t> </a:t>
            </a:r>
            <a:r>
              <a:rPr lang="it-IT" sz="1400" i="1" dirty="0" err="1">
                <a:latin typeface="+mj-lt"/>
              </a:rPr>
              <a:t>geometry</a:t>
            </a:r>
            <a:r>
              <a:rPr lang="it-IT" sz="1400" i="1" dirty="0">
                <a:latin typeface="+mj-lt"/>
              </a:rPr>
              <a:t> from the Python API </a:t>
            </a:r>
            <a:endParaRPr lang="en-GB" dirty="0"/>
          </a:p>
        </p:txBody>
      </p:sp>
      <p:sp>
        <p:nvSpPr>
          <p:cNvPr id="42" name="CasellaDiTesto 113">
            <a:extLst>
              <a:ext uri="{FF2B5EF4-FFF2-40B4-BE49-F238E27FC236}">
                <a16:creationId xmlns:a16="http://schemas.microsoft.com/office/drawing/2014/main" id="{475C6D6C-C9BC-4275-AFDE-4D82CBC58DF0}"/>
              </a:ext>
            </a:extLst>
          </p:cNvPr>
          <p:cNvSpPr txBox="1"/>
          <p:nvPr/>
        </p:nvSpPr>
        <p:spPr>
          <a:xfrm>
            <a:off x="5828816" y="4773299"/>
            <a:ext cx="1569069" cy="307777"/>
          </a:xfrm>
          <a:prstGeom prst="rect">
            <a:avLst/>
          </a:prstGeom>
          <a:noFill/>
        </p:spPr>
        <p:txBody>
          <a:bodyPr wrap="square">
            <a:spAutoFit/>
          </a:bodyPr>
          <a:lstStyle/>
          <a:p>
            <a:r>
              <a:rPr lang="it-IT" b="1" i="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See</a:t>
            </a:r>
            <a:r>
              <a:rPr lang="it-IT"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utils_7</a:t>
            </a:r>
            <a:endParaRPr lang="en-US"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2977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Interactions</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Interaction</a:t>
            </a:r>
          </a:p>
        </p:txBody>
      </p:sp>
      <p:pic>
        <p:nvPicPr>
          <p:cNvPr id="3" name="Immagine 2">
            <a:extLst>
              <a:ext uri="{FF2B5EF4-FFF2-40B4-BE49-F238E27FC236}">
                <a16:creationId xmlns:a16="http://schemas.microsoft.com/office/drawing/2014/main" id="{DF547D86-B6F4-48CE-8E3F-85B82457AB2C}"/>
              </a:ext>
            </a:extLst>
          </p:cNvPr>
          <p:cNvPicPr>
            <a:picLocks noChangeAspect="1"/>
          </p:cNvPicPr>
          <p:nvPr/>
        </p:nvPicPr>
        <p:blipFill>
          <a:blip r:embed="rId3"/>
          <a:stretch>
            <a:fillRect/>
          </a:stretch>
        </p:blipFill>
        <p:spPr>
          <a:xfrm>
            <a:off x="3898013" y="754449"/>
            <a:ext cx="3023195" cy="3608655"/>
          </a:xfrm>
          <a:prstGeom prst="rect">
            <a:avLst/>
          </a:prstGeom>
        </p:spPr>
      </p:pic>
      <p:pic>
        <p:nvPicPr>
          <p:cNvPr id="9" name="Immagine 8">
            <a:extLst>
              <a:ext uri="{FF2B5EF4-FFF2-40B4-BE49-F238E27FC236}">
                <a16:creationId xmlns:a16="http://schemas.microsoft.com/office/drawing/2014/main" id="{20BB3189-2BAE-47EE-B707-D20C8DA879F8}"/>
              </a:ext>
            </a:extLst>
          </p:cNvPr>
          <p:cNvPicPr>
            <a:picLocks noChangeAspect="1"/>
          </p:cNvPicPr>
          <p:nvPr/>
        </p:nvPicPr>
        <p:blipFill>
          <a:blip r:embed="rId4"/>
          <a:stretch>
            <a:fillRect/>
          </a:stretch>
        </p:blipFill>
        <p:spPr>
          <a:xfrm>
            <a:off x="314005" y="754450"/>
            <a:ext cx="1699425" cy="1103256"/>
          </a:xfrm>
          <a:prstGeom prst="rect">
            <a:avLst/>
          </a:prstGeom>
        </p:spPr>
      </p:pic>
      <p:pic>
        <p:nvPicPr>
          <p:cNvPr id="14" name="Immagine 13">
            <a:extLst>
              <a:ext uri="{FF2B5EF4-FFF2-40B4-BE49-F238E27FC236}">
                <a16:creationId xmlns:a16="http://schemas.microsoft.com/office/drawing/2014/main" id="{7B457088-0306-4B1E-ACC8-864005D03A40}"/>
              </a:ext>
            </a:extLst>
          </p:cNvPr>
          <p:cNvPicPr>
            <a:picLocks noChangeAspect="1"/>
          </p:cNvPicPr>
          <p:nvPr/>
        </p:nvPicPr>
        <p:blipFill>
          <a:blip r:embed="rId5"/>
          <a:stretch>
            <a:fillRect/>
          </a:stretch>
        </p:blipFill>
        <p:spPr>
          <a:xfrm>
            <a:off x="2285227" y="754449"/>
            <a:ext cx="1259389" cy="1747181"/>
          </a:xfrm>
          <a:prstGeom prst="rect">
            <a:avLst/>
          </a:prstGeom>
        </p:spPr>
      </p:pic>
      <p:pic>
        <p:nvPicPr>
          <p:cNvPr id="16" name="Immagine 15">
            <a:extLst>
              <a:ext uri="{FF2B5EF4-FFF2-40B4-BE49-F238E27FC236}">
                <a16:creationId xmlns:a16="http://schemas.microsoft.com/office/drawing/2014/main" id="{41E598DB-D425-4188-81D0-ED66CBA06435}"/>
              </a:ext>
            </a:extLst>
          </p:cNvPr>
          <p:cNvPicPr>
            <a:picLocks noChangeAspect="1"/>
          </p:cNvPicPr>
          <p:nvPr/>
        </p:nvPicPr>
        <p:blipFill>
          <a:blip r:embed="rId6"/>
          <a:stretch>
            <a:fillRect/>
          </a:stretch>
        </p:blipFill>
        <p:spPr>
          <a:xfrm>
            <a:off x="2344871" y="2822231"/>
            <a:ext cx="1259389" cy="1688925"/>
          </a:xfrm>
          <a:prstGeom prst="rect">
            <a:avLst/>
          </a:prstGeom>
        </p:spPr>
      </p:pic>
      <p:pic>
        <p:nvPicPr>
          <p:cNvPr id="18" name="Immagine 17">
            <a:extLst>
              <a:ext uri="{FF2B5EF4-FFF2-40B4-BE49-F238E27FC236}">
                <a16:creationId xmlns:a16="http://schemas.microsoft.com/office/drawing/2014/main" id="{E83D91B4-C3FF-4D5C-8954-2D881A61C54E}"/>
              </a:ext>
            </a:extLst>
          </p:cNvPr>
          <p:cNvPicPr>
            <a:picLocks noChangeAspect="1"/>
          </p:cNvPicPr>
          <p:nvPr/>
        </p:nvPicPr>
        <p:blipFill rotWithShape="1">
          <a:blip r:embed="rId7"/>
          <a:srcRect r="36963"/>
          <a:stretch/>
        </p:blipFill>
        <p:spPr>
          <a:xfrm>
            <a:off x="314005" y="2822231"/>
            <a:ext cx="1699425" cy="1082495"/>
          </a:xfrm>
          <a:prstGeom prst="rect">
            <a:avLst/>
          </a:prstGeom>
        </p:spPr>
      </p:pic>
      <p:sp>
        <p:nvSpPr>
          <p:cNvPr id="19" name="CasellaDiTesto 18">
            <a:extLst>
              <a:ext uri="{FF2B5EF4-FFF2-40B4-BE49-F238E27FC236}">
                <a16:creationId xmlns:a16="http://schemas.microsoft.com/office/drawing/2014/main" id="{4F811AD9-94D9-43ED-9A78-52A00DF07018}"/>
              </a:ext>
            </a:extLst>
          </p:cNvPr>
          <p:cNvSpPr txBox="1"/>
          <p:nvPr/>
        </p:nvSpPr>
        <p:spPr>
          <a:xfrm>
            <a:off x="4392705" y="626507"/>
            <a:ext cx="4587240" cy="307777"/>
          </a:xfrm>
          <a:prstGeom prst="rect">
            <a:avLst/>
          </a:prstGeom>
          <a:noFill/>
        </p:spPr>
        <p:txBody>
          <a:bodyPr wrap="square">
            <a:spAutoFit/>
          </a:bodyPr>
          <a:lstStyle/>
          <a:p>
            <a:r>
              <a:rPr lang="it-IT" sz="1400" i="1" dirty="0" err="1">
                <a:latin typeface="+mj-lt"/>
              </a:rPr>
              <a:t>Creating</a:t>
            </a:r>
            <a:r>
              <a:rPr lang="it-IT" sz="1400" i="1" dirty="0">
                <a:latin typeface="+mj-lt"/>
              </a:rPr>
              <a:t> interactions</a:t>
            </a:r>
            <a:endParaRPr lang="en-GB" dirty="0"/>
          </a:p>
        </p:txBody>
      </p:sp>
    </p:spTree>
    <p:extLst>
      <p:ext uri="{BB962C8B-B14F-4D97-AF65-F5344CB8AC3E}">
        <p14:creationId xmlns:p14="http://schemas.microsoft.com/office/powerpoint/2010/main" val="1464075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FE7B7EDE-A34E-415F-93BF-B378A8C0E9DA}"/>
              </a:ext>
            </a:extLst>
          </p:cNvPr>
          <p:cNvPicPr>
            <a:picLocks noChangeAspect="1"/>
          </p:cNvPicPr>
          <p:nvPr/>
        </p:nvPicPr>
        <p:blipFill>
          <a:blip r:embed="rId3"/>
          <a:stretch>
            <a:fillRect/>
          </a:stretch>
        </p:blipFill>
        <p:spPr>
          <a:xfrm>
            <a:off x="5951221" y="510334"/>
            <a:ext cx="1893878" cy="1832037"/>
          </a:xfrm>
          <a:prstGeom prst="rect">
            <a:avLst/>
          </a:prstGeom>
        </p:spPr>
      </p:pic>
      <p:pic>
        <p:nvPicPr>
          <p:cNvPr id="15" name="Immagine 14">
            <a:extLst>
              <a:ext uri="{FF2B5EF4-FFF2-40B4-BE49-F238E27FC236}">
                <a16:creationId xmlns:a16="http://schemas.microsoft.com/office/drawing/2014/main" id="{99F93439-6D4B-4FB0-B8C6-7D53857FC546}"/>
              </a:ext>
            </a:extLst>
          </p:cNvPr>
          <p:cNvPicPr>
            <a:picLocks noChangeAspect="1"/>
          </p:cNvPicPr>
          <p:nvPr/>
        </p:nvPicPr>
        <p:blipFill>
          <a:blip r:embed="rId4"/>
          <a:stretch>
            <a:fillRect/>
          </a:stretch>
        </p:blipFill>
        <p:spPr>
          <a:xfrm>
            <a:off x="4086794" y="561586"/>
            <a:ext cx="2070165" cy="1740087"/>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Properties</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Properties</a:t>
            </a:r>
          </a:p>
        </p:txBody>
      </p:sp>
      <p:grpSp>
        <p:nvGrpSpPr>
          <p:cNvPr id="10" name="Gruppo 9">
            <a:extLst>
              <a:ext uri="{FF2B5EF4-FFF2-40B4-BE49-F238E27FC236}">
                <a16:creationId xmlns:a16="http://schemas.microsoft.com/office/drawing/2014/main" id="{70ECACFE-5E2C-4E51-B3C7-B319CF389B62}"/>
              </a:ext>
            </a:extLst>
          </p:cNvPr>
          <p:cNvGrpSpPr/>
          <p:nvPr/>
        </p:nvGrpSpPr>
        <p:grpSpPr>
          <a:xfrm>
            <a:off x="312419" y="2821261"/>
            <a:ext cx="3581400" cy="2205547"/>
            <a:chOff x="430414" y="2716149"/>
            <a:chExt cx="4322641" cy="2662028"/>
          </a:xfrm>
        </p:grpSpPr>
        <p:pic>
          <p:nvPicPr>
            <p:cNvPr id="3" name="Immagine 2">
              <a:extLst>
                <a:ext uri="{FF2B5EF4-FFF2-40B4-BE49-F238E27FC236}">
                  <a16:creationId xmlns:a16="http://schemas.microsoft.com/office/drawing/2014/main" id="{B1DDE438-332E-4F17-87E9-C5FD8FB7F6BF}"/>
                </a:ext>
              </a:extLst>
            </p:cNvPr>
            <p:cNvPicPr>
              <a:picLocks noChangeAspect="1"/>
            </p:cNvPicPr>
            <p:nvPr/>
          </p:nvPicPr>
          <p:blipFill>
            <a:blip r:embed="rId5"/>
            <a:stretch>
              <a:fillRect/>
            </a:stretch>
          </p:blipFill>
          <p:spPr>
            <a:xfrm>
              <a:off x="430414" y="2736544"/>
              <a:ext cx="2448520" cy="2406956"/>
            </a:xfrm>
            <a:prstGeom prst="rect">
              <a:avLst/>
            </a:prstGeom>
          </p:spPr>
        </p:pic>
        <p:pic>
          <p:nvPicPr>
            <p:cNvPr id="9" name="Immagine 8">
              <a:extLst>
                <a:ext uri="{FF2B5EF4-FFF2-40B4-BE49-F238E27FC236}">
                  <a16:creationId xmlns:a16="http://schemas.microsoft.com/office/drawing/2014/main" id="{1806930F-D580-495C-BB8C-6BB370E13B5C}"/>
                </a:ext>
              </a:extLst>
            </p:cNvPr>
            <p:cNvPicPr>
              <a:picLocks noChangeAspect="1"/>
            </p:cNvPicPr>
            <p:nvPr/>
          </p:nvPicPr>
          <p:blipFill>
            <a:blip r:embed="rId6"/>
            <a:stretch>
              <a:fillRect/>
            </a:stretch>
          </p:blipFill>
          <p:spPr>
            <a:xfrm>
              <a:off x="2719054" y="2716149"/>
              <a:ext cx="2034001" cy="2662028"/>
            </a:xfrm>
            <a:prstGeom prst="rect">
              <a:avLst/>
            </a:prstGeom>
          </p:spPr>
        </p:pic>
      </p:grpSp>
      <p:sp>
        <p:nvSpPr>
          <p:cNvPr id="12" name="CasellaDiTesto 11">
            <a:extLst>
              <a:ext uri="{FF2B5EF4-FFF2-40B4-BE49-F238E27FC236}">
                <a16:creationId xmlns:a16="http://schemas.microsoft.com/office/drawing/2014/main" id="{D0FB98AD-447D-4AC4-A45F-1B3AD4F2FFFF}"/>
              </a:ext>
            </a:extLst>
          </p:cNvPr>
          <p:cNvSpPr txBox="1"/>
          <p:nvPr/>
        </p:nvSpPr>
        <p:spPr>
          <a:xfrm>
            <a:off x="312420" y="2455316"/>
            <a:ext cx="5372100" cy="307777"/>
          </a:xfrm>
          <a:prstGeom prst="rect">
            <a:avLst/>
          </a:prstGeom>
          <a:noFill/>
        </p:spPr>
        <p:txBody>
          <a:bodyPr wrap="square">
            <a:spAutoFit/>
          </a:bodyPr>
          <a:lstStyle/>
          <a:p>
            <a:r>
              <a:rPr lang="it-IT" sz="1400" i="1" dirty="0" err="1">
                <a:latin typeface="+mj-lt"/>
              </a:rPr>
              <a:t>Selecting</a:t>
            </a:r>
            <a:r>
              <a:rPr lang="it-IT" sz="1400" i="1" dirty="0">
                <a:latin typeface="+mj-lt"/>
              </a:rPr>
              <a:t> </a:t>
            </a:r>
            <a:r>
              <a:rPr lang="it-IT" sz="1400" i="1" dirty="0" err="1">
                <a:latin typeface="+mj-lt"/>
              </a:rPr>
              <a:t>all</a:t>
            </a:r>
            <a:r>
              <a:rPr lang="it-IT" sz="1400" i="1" dirty="0">
                <a:latin typeface="+mj-lt"/>
              </a:rPr>
              <a:t> </a:t>
            </a:r>
            <a:r>
              <a:rPr lang="it-IT" sz="1400" i="1" dirty="0" err="1">
                <a:latin typeface="+mj-lt"/>
              </a:rPr>
              <a:t>geometries</a:t>
            </a:r>
            <a:r>
              <a:rPr lang="it-IT" sz="1400" i="1" dirty="0">
                <a:latin typeface="+mj-lt"/>
              </a:rPr>
              <a:t> with an </a:t>
            </a:r>
            <a:r>
              <a:rPr lang="it-IT" sz="1400" i="1" dirty="0" err="1">
                <a:latin typeface="+mj-lt"/>
              </a:rPr>
              <a:t>assigned</a:t>
            </a:r>
            <a:r>
              <a:rPr lang="it-IT" sz="1400" i="1" dirty="0">
                <a:latin typeface="+mj-lt"/>
              </a:rPr>
              <a:t> </a:t>
            </a:r>
            <a:r>
              <a:rPr lang="it-IT" sz="1400" i="1" dirty="0" err="1">
                <a:latin typeface="+mj-lt"/>
              </a:rPr>
              <a:t>physical</a:t>
            </a:r>
            <a:r>
              <a:rPr lang="it-IT" sz="1400" i="1" dirty="0">
                <a:latin typeface="+mj-lt"/>
              </a:rPr>
              <a:t> </a:t>
            </a:r>
            <a:r>
              <a:rPr lang="it-IT" sz="1400" i="1" dirty="0" err="1">
                <a:latin typeface="+mj-lt"/>
              </a:rPr>
              <a:t>property</a:t>
            </a:r>
            <a:endParaRPr lang="en-GB" dirty="0"/>
          </a:p>
        </p:txBody>
      </p:sp>
      <p:sp>
        <p:nvSpPr>
          <p:cNvPr id="13" name="CasellaDiTesto 12">
            <a:extLst>
              <a:ext uri="{FF2B5EF4-FFF2-40B4-BE49-F238E27FC236}">
                <a16:creationId xmlns:a16="http://schemas.microsoft.com/office/drawing/2014/main" id="{3B8F0370-8E01-47F0-A1C6-77408899C4F7}"/>
              </a:ext>
            </a:extLst>
          </p:cNvPr>
          <p:cNvSpPr txBox="1"/>
          <p:nvPr/>
        </p:nvSpPr>
        <p:spPr>
          <a:xfrm>
            <a:off x="312420" y="561586"/>
            <a:ext cx="5372100" cy="307777"/>
          </a:xfrm>
          <a:prstGeom prst="rect">
            <a:avLst/>
          </a:prstGeom>
          <a:noFill/>
        </p:spPr>
        <p:txBody>
          <a:bodyPr wrap="square">
            <a:spAutoFit/>
          </a:bodyPr>
          <a:lstStyle/>
          <a:p>
            <a:r>
              <a:rPr lang="it-IT" sz="1400" i="1" dirty="0" err="1">
                <a:latin typeface="+mj-lt"/>
              </a:rPr>
              <a:t>Assigning</a:t>
            </a:r>
            <a:r>
              <a:rPr lang="it-IT" sz="1400" i="1" dirty="0">
                <a:latin typeface="+mj-lt"/>
              </a:rPr>
              <a:t> an offset equale to h/2 to </a:t>
            </a:r>
            <a:r>
              <a:rPr lang="it-IT" sz="1400" i="1" dirty="0" err="1">
                <a:latin typeface="+mj-lt"/>
              </a:rPr>
              <a:t>all</a:t>
            </a:r>
            <a:r>
              <a:rPr lang="it-IT" sz="1400" i="1" dirty="0">
                <a:latin typeface="+mj-lt"/>
              </a:rPr>
              <a:t> </a:t>
            </a:r>
            <a:r>
              <a:rPr lang="it-IT" sz="1400" i="1" dirty="0" err="1">
                <a:latin typeface="+mj-lt"/>
              </a:rPr>
              <a:t>Elastic</a:t>
            </a:r>
            <a:r>
              <a:rPr lang="it-IT" sz="1400" i="1" dirty="0">
                <a:latin typeface="+mj-lt"/>
              </a:rPr>
              <a:t> </a:t>
            </a:r>
            <a:r>
              <a:rPr lang="it-IT" sz="1400" i="1" dirty="0" err="1">
                <a:latin typeface="+mj-lt"/>
              </a:rPr>
              <a:t>Sections</a:t>
            </a:r>
            <a:endParaRPr lang="en-GB" dirty="0"/>
          </a:p>
        </p:txBody>
      </p:sp>
      <p:sp>
        <p:nvSpPr>
          <p:cNvPr id="20" name="Freccia in giù 19">
            <a:extLst>
              <a:ext uri="{FF2B5EF4-FFF2-40B4-BE49-F238E27FC236}">
                <a16:creationId xmlns:a16="http://schemas.microsoft.com/office/drawing/2014/main" id="{51A18818-4260-47B6-BF7B-ABECA7FA6016}"/>
              </a:ext>
            </a:extLst>
          </p:cNvPr>
          <p:cNvSpPr/>
          <p:nvPr/>
        </p:nvSpPr>
        <p:spPr>
          <a:xfrm>
            <a:off x="6376190" y="495325"/>
            <a:ext cx="304800" cy="440297"/>
          </a:xfrm>
          <a:prstGeom prst="downArrow">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asellaDiTesto 113">
            <a:extLst>
              <a:ext uri="{FF2B5EF4-FFF2-40B4-BE49-F238E27FC236}">
                <a16:creationId xmlns:a16="http://schemas.microsoft.com/office/drawing/2014/main" id="{5464BB4E-E1E4-464A-B502-419C4BB3C583}"/>
              </a:ext>
            </a:extLst>
          </p:cNvPr>
          <p:cNvSpPr txBox="1"/>
          <p:nvPr/>
        </p:nvSpPr>
        <p:spPr>
          <a:xfrm>
            <a:off x="7622066" y="187548"/>
            <a:ext cx="1961826" cy="307777"/>
          </a:xfrm>
          <a:prstGeom prst="rect">
            <a:avLst/>
          </a:prstGeom>
          <a:noFill/>
        </p:spPr>
        <p:txBody>
          <a:bodyPr wrap="square">
            <a:spAutoFit/>
          </a:bodyPr>
          <a:lstStyle/>
          <a:p>
            <a:r>
              <a:rPr lang="it-IT" b="1" i="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See</a:t>
            </a:r>
            <a:r>
              <a:rPr lang="it-IT"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utils_10</a:t>
            </a:r>
            <a:endParaRPr lang="en-US"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CasellaDiTesto 113">
            <a:extLst>
              <a:ext uri="{FF2B5EF4-FFF2-40B4-BE49-F238E27FC236}">
                <a16:creationId xmlns:a16="http://schemas.microsoft.com/office/drawing/2014/main" id="{C5A6B369-1FE1-4C08-8AA4-3918F951D41D}"/>
              </a:ext>
            </a:extLst>
          </p:cNvPr>
          <p:cNvSpPr txBox="1"/>
          <p:nvPr/>
        </p:nvSpPr>
        <p:spPr>
          <a:xfrm>
            <a:off x="3722694" y="4777199"/>
            <a:ext cx="1961826" cy="307777"/>
          </a:xfrm>
          <a:prstGeom prst="rect">
            <a:avLst/>
          </a:prstGeom>
          <a:noFill/>
        </p:spPr>
        <p:txBody>
          <a:bodyPr wrap="square">
            <a:spAutoFit/>
          </a:bodyPr>
          <a:lstStyle/>
          <a:p>
            <a:r>
              <a:rPr lang="it-IT" b="1" i="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See</a:t>
            </a:r>
            <a:r>
              <a:rPr lang="it-IT"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utils_11</a:t>
            </a:r>
            <a:endParaRPr lang="en-US"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19989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Conditions</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Conditions</a:t>
            </a:r>
          </a:p>
        </p:txBody>
      </p:sp>
      <p:sp>
        <p:nvSpPr>
          <p:cNvPr id="8" name="CasellaDiTesto 113">
            <a:extLst>
              <a:ext uri="{FF2B5EF4-FFF2-40B4-BE49-F238E27FC236}">
                <a16:creationId xmlns:a16="http://schemas.microsoft.com/office/drawing/2014/main" id="{ED8DBDB1-0B36-4E58-A972-441C3A5C1515}"/>
              </a:ext>
            </a:extLst>
          </p:cNvPr>
          <p:cNvSpPr txBox="1"/>
          <p:nvPr/>
        </p:nvSpPr>
        <p:spPr>
          <a:xfrm>
            <a:off x="5479104" y="4761401"/>
            <a:ext cx="1569069" cy="307777"/>
          </a:xfrm>
          <a:prstGeom prst="rect">
            <a:avLst/>
          </a:prstGeom>
          <a:noFill/>
        </p:spPr>
        <p:txBody>
          <a:bodyPr wrap="square">
            <a:spAutoFit/>
          </a:bodyPr>
          <a:lstStyle/>
          <a:p>
            <a:r>
              <a:rPr lang="it-IT" b="1" i="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See</a:t>
            </a:r>
            <a:r>
              <a:rPr lang="it-IT"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utils_12-13</a:t>
            </a:r>
            <a:endParaRPr lang="en-US"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CasellaDiTesto 9">
            <a:extLst>
              <a:ext uri="{FF2B5EF4-FFF2-40B4-BE49-F238E27FC236}">
                <a16:creationId xmlns:a16="http://schemas.microsoft.com/office/drawing/2014/main" id="{F0074D69-7928-4410-AB2A-974D92D41CCE}"/>
              </a:ext>
            </a:extLst>
          </p:cNvPr>
          <p:cNvSpPr txBox="1"/>
          <p:nvPr/>
        </p:nvSpPr>
        <p:spPr>
          <a:xfrm>
            <a:off x="312420" y="561586"/>
            <a:ext cx="5372100" cy="523220"/>
          </a:xfrm>
          <a:prstGeom prst="rect">
            <a:avLst/>
          </a:prstGeom>
          <a:noFill/>
        </p:spPr>
        <p:txBody>
          <a:bodyPr wrap="square">
            <a:spAutoFit/>
          </a:bodyPr>
          <a:lstStyle/>
          <a:p>
            <a:r>
              <a:rPr lang="it-IT" i="1" dirty="0" err="1"/>
              <a:t>Assign</a:t>
            </a:r>
            <a:r>
              <a:rPr lang="it-IT" i="1" dirty="0"/>
              <a:t> mass and self-weight to </a:t>
            </a:r>
          </a:p>
          <a:p>
            <a:r>
              <a:rPr lang="it-IT" i="1" dirty="0" err="1"/>
              <a:t>all</a:t>
            </a:r>
            <a:r>
              <a:rPr lang="it-IT" i="1" dirty="0"/>
              <a:t> </a:t>
            </a:r>
            <a:r>
              <a:rPr lang="it-IT" i="1" dirty="0" err="1"/>
              <a:t>beam</a:t>
            </a:r>
            <a:r>
              <a:rPr lang="it-IT" i="1" dirty="0"/>
              <a:t>/</a:t>
            </a:r>
            <a:r>
              <a:rPr lang="it-IT" i="1" dirty="0" err="1"/>
              <a:t>column</a:t>
            </a:r>
            <a:r>
              <a:rPr lang="it-IT" i="1" dirty="0"/>
              <a:t> </a:t>
            </a:r>
            <a:r>
              <a:rPr lang="it-IT" i="1" dirty="0" err="1"/>
              <a:t>elements</a:t>
            </a:r>
            <a:endParaRPr lang="en-GB" i="1" dirty="0"/>
          </a:p>
        </p:txBody>
      </p:sp>
      <p:pic>
        <p:nvPicPr>
          <p:cNvPr id="3" name="Immagine 2">
            <a:extLst>
              <a:ext uri="{FF2B5EF4-FFF2-40B4-BE49-F238E27FC236}">
                <a16:creationId xmlns:a16="http://schemas.microsoft.com/office/drawing/2014/main" id="{35214619-EAB4-4DAF-8EF9-1E54674452F6}"/>
              </a:ext>
            </a:extLst>
          </p:cNvPr>
          <p:cNvPicPr>
            <a:picLocks noChangeAspect="1"/>
          </p:cNvPicPr>
          <p:nvPr/>
        </p:nvPicPr>
        <p:blipFill>
          <a:blip r:embed="rId3"/>
          <a:stretch>
            <a:fillRect/>
          </a:stretch>
        </p:blipFill>
        <p:spPr>
          <a:xfrm>
            <a:off x="4130759" y="348361"/>
            <a:ext cx="3634114" cy="1472890"/>
          </a:xfrm>
          <a:prstGeom prst="rect">
            <a:avLst/>
          </a:prstGeom>
        </p:spPr>
      </p:pic>
      <p:sp>
        <p:nvSpPr>
          <p:cNvPr id="12" name="CasellaDiTesto 11">
            <a:extLst>
              <a:ext uri="{FF2B5EF4-FFF2-40B4-BE49-F238E27FC236}">
                <a16:creationId xmlns:a16="http://schemas.microsoft.com/office/drawing/2014/main" id="{413D60BC-148E-4138-BA52-4D0195C63A36}"/>
              </a:ext>
            </a:extLst>
          </p:cNvPr>
          <p:cNvSpPr txBox="1"/>
          <p:nvPr/>
        </p:nvSpPr>
        <p:spPr>
          <a:xfrm>
            <a:off x="3482340" y="4261677"/>
            <a:ext cx="5372100" cy="523220"/>
          </a:xfrm>
          <a:prstGeom prst="rect">
            <a:avLst/>
          </a:prstGeom>
          <a:noFill/>
        </p:spPr>
        <p:txBody>
          <a:bodyPr wrap="square">
            <a:spAutoFit/>
          </a:bodyPr>
          <a:lstStyle/>
          <a:p>
            <a:r>
              <a:rPr lang="it-IT" sz="1400" i="1" dirty="0" err="1">
                <a:latin typeface="+mj-lt"/>
              </a:rPr>
              <a:t>Add</a:t>
            </a:r>
            <a:r>
              <a:rPr lang="it-IT" sz="1400" i="1" dirty="0">
                <a:latin typeface="+mj-lt"/>
              </a:rPr>
              <a:t> </a:t>
            </a:r>
            <a:r>
              <a:rPr lang="it-IT" sz="1400" i="1" dirty="0" err="1">
                <a:latin typeface="+mj-lt"/>
              </a:rPr>
              <a:t>all</a:t>
            </a:r>
            <a:r>
              <a:rPr lang="it-IT" sz="1400" i="1" dirty="0">
                <a:latin typeface="+mj-lt"/>
              </a:rPr>
              <a:t> </a:t>
            </a:r>
            <a:r>
              <a:rPr lang="it-IT" sz="1400" i="1" dirty="0" err="1">
                <a:latin typeface="+mj-lt"/>
              </a:rPr>
              <a:t>instance</a:t>
            </a:r>
            <a:r>
              <a:rPr lang="it-IT" sz="1400" i="1" dirty="0">
                <a:latin typeface="+mj-lt"/>
              </a:rPr>
              <a:t> of a load </a:t>
            </a:r>
            <a:r>
              <a:rPr lang="it-IT" sz="1400" i="1" dirty="0" err="1">
                <a:latin typeface="+mj-lt"/>
              </a:rPr>
              <a:t>type</a:t>
            </a:r>
            <a:r>
              <a:rPr lang="it-IT" sz="1400" i="1" dirty="0">
                <a:latin typeface="+mj-lt"/>
              </a:rPr>
              <a:t> </a:t>
            </a:r>
          </a:p>
          <a:p>
            <a:r>
              <a:rPr lang="it-IT" sz="1400" i="1" dirty="0">
                <a:latin typeface="+mj-lt"/>
              </a:rPr>
              <a:t>to a </a:t>
            </a:r>
            <a:r>
              <a:rPr lang="it-IT" sz="1400" i="1" dirty="0" err="1">
                <a:latin typeface="+mj-lt"/>
              </a:rPr>
              <a:t>loadPattern</a:t>
            </a:r>
            <a:endParaRPr lang="en-GB" dirty="0"/>
          </a:p>
        </p:txBody>
      </p:sp>
      <p:pic>
        <p:nvPicPr>
          <p:cNvPr id="13" name="Immagine 12">
            <a:extLst>
              <a:ext uri="{FF2B5EF4-FFF2-40B4-BE49-F238E27FC236}">
                <a16:creationId xmlns:a16="http://schemas.microsoft.com/office/drawing/2014/main" id="{5C6674D2-005A-4AFA-8F50-7B72ED8ADBBC}"/>
              </a:ext>
            </a:extLst>
          </p:cNvPr>
          <p:cNvPicPr>
            <a:picLocks noChangeAspect="1"/>
          </p:cNvPicPr>
          <p:nvPr/>
        </p:nvPicPr>
        <p:blipFill>
          <a:blip r:embed="rId4"/>
          <a:stretch>
            <a:fillRect/>
          </a:stretch>
        </p:blipFill>
        <p:spPr>
          <a:xfrm>
            <a:off x="475405" y="1601923"/>
            <a:ext cx="2909366" cy="3335127"/>
          </a:xfrm>
          <a:prstGeom prst="rect">
            <a:avLst/>
          </a:prstGeom>
        </p:spPr>
      </p:pic>
    </p:spTree>
    <p:extLst>
      <p:ext uri="{BB962C8B-B14F-4D97-AF65-F5344CB8AC3E}">
        <p14:creationId xmlns:p14="http://schemas.microsoft.com/office/powerpoint/2010/main" val="3695048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87EA3C39-23AD-4B9E-AE13-94D78E6F8B6C}"/>
              </a:ext>
            </a:extLst>
          </p:cNvPr>
          <p:cNvPicPr>
            <a:picLocks noChangeAspect="1"/>
          </p:cNvPicPr>
          <p:nvPr/>
        </p:nvPicPr>
        <p:blipFill>
          <a:blip r:embed="rId3"/>
          <a:stretch>
            <a:fillRect/>
          </a:stretch>
        </p:blipFill>
        <p:spPr>
          <a:xfrm>
            <a:off x="4014968" y="2307257"/>
            <a:ext cx="3601024" cy="2608032"/>
          </a:xfrm>
          <a:prstGeom prst="rect">
            <a:avLst/>
          </a:prstGeom>
        </p:spPr>
      </p:pic>
      <p:sp>
        <p:nvSpPr>
          <p:cNvPr id="22" name="Google Shape;75;p14">
            <a:extLst>
              <a:ext uri="{FF2B5EF4-FFF2-40B4-BE49-F238E27FC236}">
                <a16:creationId xmlns:a16="http://schemas.microsoft.com/office/drawing/2014/main" id="{A31B6C01-BABB-4A80-A94D-33B719ABA17D}"/>
              </a:ext>
            </a:extLst>
          </p:cNvPr>
          <p:cNvSpPr/>
          <p:nvPr/>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1"/>
          </a:solidFill>
          <a:ln>
            <a:noFill/>
          </a:ln>
        </p:spPr>
      </p:sp>
      <p:sp>
        <p:nvSpPr>
          <p:cNvPr id="23" name="Google Shape;77;p14">
            <a:extLst>
              <a:ext uri="{FF2B5EF4-FFF2-40B4-BE49-F238E27FC236}">
                <a16:creationId xmlns:a16="http://schemas.microsoft.com/office/drawing/2014/main" id="{D86AFA6B-546C-4E9C-947E-D07A42DBD7A1}"/>
              </a:ext>
            </a:extLst>
          </p:cNvPr>
          <p:cNvSpPr/>
          <p:nvPr/>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24" name="Immagine 9">
            <a:extLst>
              <a:ext uri="{FF2B5EF4-FFF2-40B4-BE49-F238E27FC236}">
                <a16:creationId xmlns:a16="http://schemas.microsoft.com/office/drawing/2014/main" id="{61D78C5E-A2D4-44E8-B5AF-7AE2AA85C53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Analysis</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Analysis</a:t>
            </a:r>
          </a:p>
        </p:txBody>
      </p:sp>
      <p:pic>
        <p:nvPicPr>
          <p:cNvPr id="9" name="Immagine 8">
            <a:extLst>
              <a:ext uri="{FF2B5EF4-FFF2-40B4-BE49-F238E27FC236}">
                <a16:creationId xmlns:a16="http://schemas.microsoft.com/office/drawing/2014/main" id="{DDF30D55-DC43-452C-B4BD-F241EBCD4B29}"/>
              </a:ext>
            </a:extLst>
          </p:cNvPr>
          <p:cNvPicPr>
            <a:picLocks noChangeAspect="1"/>
          </p:cNvPicPr>
          <p:nvPr/>
        </p:nvPicPr>
        <p:blipFill>
          <a:blip r:embed="rId5"/>
          <a:stretch>
            <a:fillRect/>
          </a:stretch>
        </p:blipFill>
        <p:spPr>
          <a:xfrm>
            <a:off x="308364" y="897157"/>
            <a:ext cx="3442695" cy="2077050"/>
          </a:xfrm>
          <a:prstGeom prst="rect">
            <a:avLst/>
          </a:prstGeom>
        </p:spPr>
      </p:pic>
      <p:sp>
        <p:nvSpPr>
          <p:cNvPr id="12" name="CasellaDiTesto 11">
            <a:extLst>
              <a:ext uri="{FF2B5EF4-FFF2-40B4-BE49-F238E27FC236}">
                <a16:creationId xmlns:a16="http://schemas.microsoft.com/office/drawing/2014/main" id="{7E93CEF1-4B3C-4BBB-B0C0-3E35C1B7D7C5}"/>
              </a:ext>
            </a:extLst>
          </p:cNvPr>
          <p:cNvSpPr txBox="1"/>
          <p:nvPr/>
        </p:nvSpPr>
        <p:spPr>
          <a:xfrm>
            <a:off x="255022" y="589380"/>
            <a:ext cx="5372100" cy="307777"/>
          </a:xfrm>
          <a:prstGeom prst="rect">
            <a:avLst/>
          </a:prstGeom>
          <a:noFill/>
        </p:spPr>
        <p:txBody>
          <a:bodyPr wrap="square">
            <a:spAutoFit/>
          </a:bodyPr>
          <a:lstStyle/>
          <a:p>
            <a:r>
              <a:rPr lang="it-IT" sz="1400" i="1" dirty="0">
                <a:latin typeface="+mj-lt"/>
              </a:rPr>
              <a:t>Create </a:t>
            </a:r>
            <a:r>
              <a:rPr lang="it-IT" sz="1400" i="1" dirty="0" err="1">
                <a:latin typeface="+mj-lt"/>
              </a:rPr>
              <a:t>different</a:t>
            </a:r>
            <a:r>
              <a:rPr lang="it-IT" sz="1400" i="1" dirty="0">
                <a:latin typeface="+mj-lt"/>
              </a:rPr>
              <a:t> load </a:t>
            </a:r>
            <a:r>
              <a:rPr lang="it-IT" sz="1400" i="1" dirty="0" err="1">
                <a:latin typeface="+mj-lt"/>
              </a:rPr>
              <a:t>cases</a:t>
            </a:r>
            <a:r>
              <a:rPr lang="it-IT" sz="1400" i="1" dirty="0">
                <a:latin typeface="+mj-lt"/>
              </a:rPr>
              <a:t> in </a:t>
            </a:r>
            <a:r>
              <a:rPr lang="it-IT" sz="1400" i="1" dirty="0" err="1">
                <a:latin typeface="+mj-lt"/>
              </a:rPr>
              <a:t>series</a:t>
            </a:r>
            <a:endParaRPr lang="en-GB" dirty="0"/>
          </a:p>
        </p:txBody>
      </p:sp>
      <p:sp>
        <p:nvSpPr>
          <p:cNvPr id="14" name="CasellaDiTesto 113">
            <a:extLst>
              <a:ext uri="{FF2B5EF4-FFF2-40B4-BE49-F238E27FC236}">
                <a16:creationId xmlns:a16="http://schemas.microsoft.com/office/drawing/2014/main" id="{4417D80C-C9E4-4D72-A50D-F37B1110344D}"/>
              </a:ext>
            </a:extLst>
          </p:cNvPr>
          <p:cNvSpPr txBox="1"/>
          <p:nvPr/>
        </p:nvSpPr>
        <p:spPr>
          <a:xfrm>
            <a:off x="444361" y="4761401"/>
            <a:ext cx="1569069" cy="307777"/>
          </a:xfrm>
          <a:prstGeom prst="rect">
            <a:avLst/>
          </a:prstGeom>
          <a:noFill/>
        </p:spPr>
        <p:txBody>
          <a:bodyPr wrap="square">
            <a:spAutoFit/>
          </a:bodyPr>
          <a:lstStyle/>
          <a:p>
            <a:r>
              <a:rPr lang="it-IT" b="1" i="1" dirty="0" err="1">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See</a:t>
            </a:r>
            <a:r>
              <a:rPr lang="it-IT"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 utils_13-14</a:t>
            </a:r>
            <a:endParaRPr lang="en-US" b="1" i="1" dirty="0">
              <a:solidFill>
                <a:schemeClr val="accent1">
                  <a:lumMod val="60000"/>
                  <a:lumOff val="4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Rettangolo 9">
            <a:extLst>
              <a:ext uri="{FF2B5EF4-FFF2-40B4-BE49-F238E27FC236}">
                <a16:creationId xmlns:a16="http://schemas.microsoft.com/office/drawing/2014/main" id="{3A739B62-B43A-4840-8206-6949998C7C8F}"/>
              </a:ext>
            </a:extLst>
          </p:cNvPr>
          <p:cNvSpPr/>
          <p:nvPr/>
        </p:nvSpPr>
        <p:spPr>
          <a:xfrm>
            <a:off x="482852" y="1792507"/>
            <a:ext cx="3268207" cy="396240"/>
          </a:xfrm>
          <a:prstGeom prst="rect">
            <a:avLst/>
          </a:prstGeom>
          <a:solidFill>
            <a:schemeClr val="accent1">
              <a:lumMod val="60000"/>
              <a:lumOff val="4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ttangolo 14">
            <a:extLst>
              <a:ext uri="{FF2B5EF4-FFF2-40B4-BE49-F238E27FC236}">
                <a16:creationId xmlns:a16="http://schemas.microsoft.com/office/drawing/2014/main" id="{D6B23238-28AE-4593-91B6-9B3C8FD4E644}"/>
              </a:ext>
            </a:extLst>
          </p:cNvPr>
          <p:cNvSpPr/>
          <p:nvPr/>
        </p:nvSpPr>
        <p:spPr>
          <a:xfrm>
            <a:off x="482852" y="2208097"/>
            <a:ext cx="3268207" cy="345564"/>
          </a:xfrm>
          <a:prstGeom prst="rect">
            <a:avLst/>
          </a:prstGeom>
          <a:solidFill>
            <a:srgbClr val="FF99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ttangolo 15">
            <a:extLst>
              <a:ext uri="{FF2B5EF4-FFF2-40B4-BE49-F238E27FC236}">
                <a16:creationId xmlns:a16="http://schemas.microsoft.com/office/drawing/2014/main" id="{FB0038FD-39B5-4D50-BF27-78BD61411DAB}"/>
              </a:ext>
            </a:extLst>
          </p:cNvPr>
          <p:cNvSpPr/>
          <p:nvPr/>
        </p:nvSpPr>
        <p:spPr>
          <a:xfrm>
            <a:off x="482852" y="2594962"/>
            <a:ext cx="3268207" cy="345564"/>
          </a:xfrm>
          <a:prstGeom prst="rect">
            <a:avLst/>
          </a:prstGeom>
          <a:solidFill>
            <a:schemeClr val="accent4">
              <a:lumMod val="60000"/>
              <a:lumOff val="4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asellaDiTesto 24">
            <a:extLst>
              <a:ext uri="{FF2B5EF4-FFF2-40B4-BE49-F238E27FC236}">
                <a16:creationId xmlns:a16="http://schemas.microsoft.com/office/drawing/2014/main" id="{50443A64-3FC4-4561-A889-68409ACB51E0}"/>
              </a:ext>
            </a:extLst>
          </p:cNvPr>
          <p:cNvSpPr txBox="1"/>
          <p:nvPr/>
        </p:nvSpPr>
        <p:spPr>
          <a:xfrm>
            <a:off x="3832860" y="1729017"/>
            <a:ext cx="5372100" cy="523220"/>
          </a:xfrm>
          <a:prstGeom prst="rect">
            <a:avLst/>
          </a:prstGeom>
          <a:noFill/>
        </p:spPr>
        <p:txBody>
          <a:bodyPr wrap="square">
            <a:spAutoFit/>
          </a:bodyPr>
          <a:lstStyle/>
          <a:p>
            <a:r>
              <a:rPr lang="it-IT" sz="1400" i="1" dirty="0">
                <a:latin typeface="+mj-lt"/>
              </a:rPr>
              <a:t>Create new </a:t>
            </a:r>
            <a:r>
              <a:rPr lang="it-IT" sz="1400" i="1" dirty="0" err="1">
                <a:latin typeface="+mj-lt"/>
              </a:rPr>
              <a:t>virtual</a:t>
            </a:r>
            <a:r>
              <a:rPr lang="it-IT" sz="1400" i="1" dirty="0">
                <a:latin typeface="+mj-lt"/>
              </a:rPr>
              <a:t> </a:t>
            </a:r>
            <a:r>
              <a:rPr lang="it-IT" sz="1400" i="1" dirty="0" err="1">
                <a:latin typeface="+mj-lt"/>
              </a:rPr>
              <a:t>results</a:t>
            </a:r>
            <a:r>
              <a:rPr lang="it-IT" sz="1400" i="1" dirty="0">
                <a:latin typeface="+mj-lt"/>
              </a:rPr>
              <a:t> for load </a:t>
            </a:r>
            <a:r>
              <a:rPr lang="it-IT" sz="1400" i="1" dirty="0" err="1">
                <a:latin typeface="+mj-lt"/>
              </a:rPr>
              <a:t>combinations</a:t>
            </a:r>
            <a:r>
              <a:rPr lang="it-IT" sz="1400" i="1" dirty="0">
                <a:latin typeface="+mj-lt"/>
              </a:rPr>
              <a:t> </a:t>
            </a:r>
          </a:p>
          <a:p>
            <a:r>
              <a:rPr lang="it-IT" sz="1400" i="1" dirty="0">
                <a:latin typeface="+mj-lt"/>
              </a:rPr>
              <a:t>and </a:t>
            </a:r>
            <a:r>
              <a:rPr lang="it-IT" sz="1400" i="1" dirty="0" err="1">
                <a:latin typeface="+mj-lt"/>
              </a:rPr>
              <a:t>envelopes</a:t>
            </a:r>
            <a:endParaRPr lang="en-GB" dirty="0"/>
          </a:p>
        </p:txBody>
      </p:sp>
    </p:spTree>
    <p:extLst>
      <p:ext uri="{BB962C8B-B14F-4D97-AF65-F5344CB8AC3E}">
        <p14:creationId xmlns:p14="http://schemas.microsoft.com/office/powerpoint/2010/main" val="1903308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Virtual result</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Analysis</a:t>
            </a:r>
          </a:p>
        </p:txBody>
      </p:sp>
      <p:sp>
        <p:nvSpPr>
          <p:cNvPr id="8" name="CasellaDiTesto 7">
            <a:extLst>
              <a:ext uri="{FF2B5EF4-FFF2-40B4-BE49-F238E27FC236}">
                <a16:creationId xmlns:a16="http://schemas.microsoft.com/office/drawing/2014/main" id="{FC114F68-A7F3-461C-A502-C6012CED2476}"/>
              </a:ext>
            </a:extLst>
          </p:cNvPr>
          <p:cNvSpPr txBox="1"/>
          <p:nvPr/>
        </p:nvSpPr>
        <p:spPr>
          <a:xfrm>
            <a:off x="357314" y="798943"/>
            <a:ext cx="6976936" cy="3539430"/>
          </a:xfrm>
          <a:prstGeom prst="rect">
            <a:avLst/>
          </a:prstGeom>
          <a:noFill/>
        </p:spPr>
        <p:txBody>
          <a:bodyPr wrap="square">
            <a:spAutoFit/>
          </a:bodyPr>
          <a:lstStyle/>
          <a:p>
            <a:r>
              <a:rPr lang="en-GB" sz="1800" b="0" i="0" dirty="0">
                <a:solidFill>
                  <a:srgbClr val="000000"/>
                </a:solidFill>
                <a:effectLst/>
                <a:latin typeface="Open Sans" panose="020B0606030504020204" pitchFamily="34" charset="0"/>
              </a:rPr>
              <a:t>Results that can be created and manipulated in the Python API, are called </a:t>
            </a:r>
            <a:r>
              <a:rPr lang="en-GB" sz="1800" b="0" i="0" dirty="0">
                <a:solidFill>
                  <a:schemeClr val="accent1">
                    <a:lumMod val="60000"/>
                    <a:lumOff val="40000"/>
                  </a:schemeClr>
                </a:solidFill>
                <a:effectLst/>
                <a:latin typeface="Open Sans ExtraBold" panose="020B0906030804020204" pitchFamily="34" charset="0"/>
                <a:ea typeface="Open Sans ExtraBold" panose="020B0906030804020204" pitchFamily="34" charset="0"/>
                <a:cs typeface="Open Sans ExtraBold" panose="020B0906030804020204" pitchFamily="34" charset="0"/>
              </a:rPr>
              <a:t>virtual</a:t>
            </a:r>
            <a:r>
              <a:rPr lang="en-GB" sz="1800" b="0" i="0" dirty="0">
                <a:solidFill>
                  <a:srgbClr val="000000"/>
                </a:solidFill>
                <a:effectLst/>
                <a:latin typeface="Open Sans" panose="020B0606030504020204" pitchFamily="34" charset="0"/>
              </a:rPr>
              <a:t>, as they are not stored when created, regardless of their content (information on </a:t>
            </a:r>
            <a:r>
              <a:rPr lang="en-GB" sz="1800" b="0" i="0" dirty="0" err="1">
                <a:solidFill>
                  <a:srgbClr val="000000"/>
                </a:solidFill>
                <a:effectLst/>
                <a:latin typeface="Open Sans" panose="020B0606030504020204" pitchFamily="34" charset="0"/>
              </a:rPr>
              <a:t>fibers</a:t>
            </a:r>
            <a:r>
              <a:rPr lang="en-GB" sz="1800" b="0" i="0" dirty="0">
                <a:solidFill>
                  <a:srgbClr val="000000"/>
                </a:solidFill>
                <a:effectLst/>
                <a:latin typeface="Open Sans" panose="020B0606030504020204" pitchFamily="34" charset="0"/>
              </a:rPr>
              <a:t>, nodes, or elements). </a:t>
            </a:r>
          </a:p>
          <a:p>
            <a:endParaRPr lang="en-GB" sz="1800" b="0" i="0" dirty="0">
              <a:solidFill>
                <a:srgbClr val="000000"/>
              </a:solidFill>
              <a:effectLst/>
              <a:latin typeface="Open Sans" panose="020B0606030504020204" pitchFamily="34" charset="0"/>
            </a:endParaRPr>
          </a:p>
          <a:p>
            <a:r>
              <a:rPr lang="en-GB" sz="1800" b="0" i="0" dirty="0">
                <a:solidFill>
                  <a:srgbClr val="000000"/>
                </a:solidFill>
                <a:effectLst/>
                <a:latin typeface="Open Sans" panose="020B0606030504020204" pitchFamily="34" charset="0"/>
              </a:rPr>
              <a:t>A new result is called virtual in the sense that </a:t>
            </a:r>
            <a:r>
              <a:rPr lang="en-GB" sz="1800" b="0" dirty="0">
                <a:solidFill>
                  <a:schemeClr val="accent1">
                    <a:lumMod val="60000"/>
                    <a:lumOff val="40000"/>
                  </a:schemeClr>
                </a:solidFill>
                <a:effectLst/>
                <a:latin typeface="Open Sans" panose="020B0606030504020204" pitchFamily="34" charset="0"/>
              </a:rPr>
              <a:t>it does not belong to a database but it is calculated each time it is called</a:t>
            </a:r>
            <a:r>
              <a:rPr lang="en-GB" sz="1800" b="0" i="0" dirty="0">
                <a:solidFill>
                  <a:srgbClr val="000000"/>
                </a:solidFill>
                <a:effectLst/>
                <a:latin typeface="Open Sans" panose="020B0606030504020204" pitchFamily="34" charset="0"/>
              </a:rPr>
              <a:t>. </a:t>
            </a:r>
          </a:p>
          <a:p>
            <a:endParaRPr lang="en-GB" sz="1800" dirty="0">
              <a:latin typeface="Open Sans" panose="020B0606030504020204" pitchFamily="34" charset="0"/>
            </a:endParaRPr>
          </a:p>
          <a:p>
            <a:r>
              <a:rPr lang="en-GB" sz="1600" b="0" i="1" dirty="0">
                <a:solidFill>
                  <a:srgbClr val="000000"/>
                </a:solidFill>
                <a:effectLst/>
                <a:latin typeface="Open Sans" panose="020B0606030504020204" pitchFamily="34" charset="0"/>
              </a:rPr>
              <a:t>This can be an advantage as they do not occupy any storage space. On the other hand, it has to be kept in mind that calling such results could be costly in terms of computational capacity (cost of the reference of other results, plus the cost of the operation the user has set to calculate on it or with it).</a:t>
            </a:r>
            <a:endParaRPr lang="en-GB" sz="1600" i="1" dirty="0"/>
          </a:p>
        </p:txBody>
      </p:sp>
    </p:spTree>
    <p:extLst>
      <p:ext uri="{BB962C8B-B14F-4D97-AF65-F5344CB8AC3E}">
        <p14:creationId xmlns:p14="http://schemas.microsoft.com/office/powerpoint/2010/main" val="2422564971"/>
      </p:ext>
    </p:extLst>
  </p:cSld>
  <p:clrMapOvr>
    <a:masterClrMapping/>
  </p:clrMapOvr>
</p:sld>
</file>

<file path=ppt/theme/theme1.xml><?xml version="1.0" encoding="utf-8"?>
<a:theme xmlns:a="http://schemas.openxmlformats.org/drawingml/2006/main" name="Westmoreland template">
  <a:themeElements>
    <a:clrScheme name="Personalizzato 1">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1CADE4"/>
      </a:hlink>
      <a:folHlink>
        <a:srgbClr val="B26B02"/>
      </a:folHlink>
    </a:clrScheme>
    <a:fontScheme name="Personalizzato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7600</TotalTime>
  <Words>571</Words>
  <Application>Microsoft Office PowerPoint</Application>
  <PresentationFormat>On-screen Show (16:9)</PresentationFormat>
  <Paragraphs>152</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Open Sans</vt:lpstr>
      <vt:lpstr>Arial</vt:lpstr>
      <vt:lpstr>Open Sans ExtraBold</vt:lpstr>
      <vt:lpstr>Open Sans Light</vt:lpstr>
      <vt:lpstr>Westmoreland template</vt:lpstr>
      <vt:lpstr>GET STARTED in OpenSees with STKO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x</dc:creator>
  <cp:lastModifiedBy>Francesca Marafini</cp:lastModifiedBy>
  <cp:revision>393</cp:revision>
  <dcterms:modified xsi:type="dcterms:W3CDTF">2021-09-01T17:04:01Z</dcterms:modified>
</cp:coreProperties>
</file>