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31"/>
  </p:notesMasterIdLst>
  <p:handoutMasterIdLst>
    <p:handoutMasterId r:id="rId32"/>
  </p:handoutMasterIdLst>
  <p:sldIdLst>
    <p:sldId id="308" r:id="rId2"/>
    <p:sldId id="287" r:id="rId3"/>
    <p:sldId id="310" r:id="rId4"/>
    <p:sldId id="382" r:id="rId5"/>
    <p:sldId id="381" r:id="rId6"/>
    <p:sldId id="403" r:id="rId7"/>
    <p:sldId id="383" r:id="rId8"/>
    <p:sldId id="404" r:id="rId9"/>
    <p:sldId id="350" r:id="rId10"/>
    <p:sldId id="393" r:id="rId11"/>
    <p:sldId id="385" r:id="rId12"/>
    <p:sldId id="407" r:id="rId13"/>
    <p:sldId id="406" r:id="rId14"/>
    <p:sldId id="405" r:id="rId15"/>
    <p:sldId id="396" r:id="rId16"/>
    <p:sldId id="397" r:id="rId17"/>
    <p:sldId id="401" r:id="rId18"/>
    <p:sldId id="394" r:id="rId19"/>
    <p:sldId id="384" r:id="rId20"/>
    <p:sldId id="389" r:id="rId21"/>
    <p:sldId id="408" r:id="rId22"/>
    <p:sldId id="399" r:id="rId23"/>
    <p:sldId id="398" r:id="rId24"/>
    <p:sldId id="413" r:id="rId25"/>
    <p:sldId id="412" r:id="rId26"/>
    <p:sldId id="411" r:id="rId27"/>
    <p:sldId id="402" r:id="rId28"/>
    <p:sldId id="325" r:id="rId29"/>
    <p:sldId id="292" r:id="rId30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33"/>
      <p:bold r:id="rId34"/>
      <p:italic r:id="rId35"/>
      <p:boldItalic r:id="rId36"/>
    </p:embeddedFont>
    <p:embeddedFont>
      <p:font typeface="Open Sans ExtraBold" panose="020B0906030804020204" pitchFamily="34" charset="0"/>
      <p:bold r:id="rId37"/>
      <p:boldItalic r:id="rId38"/>
    </p:embeddedFont>
    <p:embeddedFont>
      <p:font typeface="Open Sans Light" panose="020B0306030504020204" pitchFamily="34" charset="0"/>
      <p:regular r:id="rId39"/>
      <p:italic r:id="rId40"/>
    </p:embeddedFont>
    <p:embeddedFont>
      <p:font typeface="Open Sans Semibold" panose="020B0706030804020204" pitchFamily="34" charset="0"/>
      <p:bold r:id="rId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  <p:cmAuthor id="2" name="ASDEASoft" initials="A" lastIdx="1" clrIdx="1">
    <p:extLst>
      <p:ext uri="{19B8F6BF-5375-455C-9EA6-DF929625EA0E}">
        <p15:presenceInfo xmlns:p15="http://schemas.microsoft.com/office/powerpoint/2012/main" userId="ASDEASof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B13F"/>
    <a:srgbClr val="6600FF"/>
    <a:srgbClr val="FF6600"/>
    <a:srgbClr val="FF9900"/>
    <a:srgbClr val="7DE2E7"/>
    <a:srgbClr val="A9A977"/>
    <a:srgbClr val="5D5DB6"/>
    <a:srgbClr val="95B8FF"/>
    <a:srgbClr val="9D71FF"/>
    <a:srgbClr val="C5E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5" autoAdjust="0"/>
    <p:restoredTop sz="88772" autoAdjust="0"/>
  </p:normalViewPr>
  <p:slideViewPr>
    <p:cSldViewPr snapToGrid="0">
      <p:cViewPr varScale="1">
        <p:scale>
          <a:sx n="129" d="100"/>
          <a:sy n="129" d="100"/>
        </p:scale>
        <p:origin x="888" y="12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/>
              <a:t>6/23/2021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/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ote 1">
            <a:extLst>
              <a:ext uri="{FF2B5EF4-FFF2-40B4-BE49-F238E27FC236}">
                <a16:creationId xmlns:a16="http://schemas.microsoft.com/office/drawing/2014/main" id="{5900EEEB-B214-44F6-9B27-72E9530FA2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27493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994803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6073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34990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911561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13216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0665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0722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2273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46823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0740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GB" dirty="0"/>
              <a:t>Missing last element </a:t>
            </a:r>
            <a:r>
              <a:rPr lang="en-GB" dirty="0" err="1"/>
              <a:t>screeshot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2404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19105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5166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265F9C74-D256-460F-A036-D63C9CA130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165" y="60359"/>
            <a:ext cx="1210579" cy="509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3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14" name="Immagine 9">
            <a:extLst>
              <a:ext uri="{FF2B5EF4-FFF2-40B4-BE49-F238E27FC236}">
                <a16:creationId xmlns:a16="http://schemas.microsoft.com/office/drawing/2014/main" id="{0A1725AF-1FC2-46BF-8236-3CF4DDDC7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>
            <a:extLst>
              <a:ext uri="{FF2B5EF4-FFF2-40B4-BE49-F238E27FC236}">
                <a16:creationId xmlns:a16="http://schemas.microsoft.com/office/drawing/2014/main" id="{C2F5A284-0D2F-4760-9066-4DD9B84DD5CF}"/>
              </a:ext>
            </a:extLst>
          </p:cNvPr>
          <p:cNvSpPr/>
          <p:nvPr userDrawn="1"/>
        </p:nvSpPr>
        <p:spPr>
          <a:xfrm>
            <a:off x="0" y="588188"/>
            <a:ext cx="7653941" cy="2869961"/>
          </a:xfrm>
          <a:prstGeom prst="rect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1" name="Triangolo isoscele 16">
            <a:extLst>
              <a:ext uri="{FF2B5EF4-FFF2-40B4-BE49-F238E27FC236}">
                <a16:creationId xmlns:a16="http://schemas.microsoft.com/office/drawing/2014/main" id="{DF671FCB-3CCE-4302-A52C-2F59258FE925}"/>
              </a:ext>
            </a:extLst>
          </p:cNvPr>
          <p:cNvSpPr/>
          <p:nvPr userDrawn="1"/>
        </p:nvSpPr>
        <p:spPr>
          <a:xfrm rot="10800000">
            <a:off x="6400506" y="592390"/>
            <a:ext cx="2506871" cy="2878353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2" name="Triangolo isoscele 16">
            <a:extLst>
              <a:ext uri="{FF2B5EF4-FFF2-40B4-BE49-F238E27FC236}">
                <a16:creationId xmlns:a16="http://schemas.microsoft.com/office/drawing/2014/main" id="{F041563B-B5C1-4D05-BBD1-CD7CF1649149}"/>
              </a:ext>
            </a:extLst>
          </p:cNvPr>
          <p:cNvSpPr/>
          <p:nvPr userDrawn="1"/>
        </p:nvSpPr>
        <p:spPr>
          <a:xfrm>
            <a:off x="-1253434" y="583995"/>
            <a:ext cx="2506868" cy="2878349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5936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E2CCB921-2824-4355-9575-BB78C71484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70"/>
          <a:stretch/>
        </p:blipFill>
        <p:spPr>
          <a:xfrm>
            <a:off x="5191886" y="0"/>
            <a:ext cx="3952114" cy="4738716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3F92A406-3E39-429A-9107-BE82C33685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21308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>
            <a:extLst>
              <a:ext uri="{FF2B5EF4-FFF2-40B4-BE49-F238E27FC236}">
                <a16:creationId xmlns:a16="http://schemas.microsoft.com/office/drawing/2014/main" id="{5B962BF2-0CF4-40C6-8B8B-411EEC6902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23701" y="70867"/>
            <a:ext cx="1439615" cy="1942031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1" name="Segnaposto testo 9">
            <a:extLst>
              <a:ext uri="{FF2B5EF4-FFF2-40B4-BE49-F238E27FC236}">
                <a16:creationId xmlns:a16="http://schemas.microsoft.com/office/drawing/2014/main" id="{3F92A406-3E39-429A-9107-BE82C33685C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5261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7" name="Immagine 9">
            <a:extLst>
              <a:ext uri="{FF2B5EF4-FFF2-40B4-BE49-F238E27FC236}">
                <a16:creationId xmlns:a16="http://schemas.microsoft.com/office/drawing/2014/main" id="{0043C89A-4766-4082-9FEF-D498AD683A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033" y="4612353"/>
            <a:ext cx="1098471" cy="4626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44473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8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186FBAED-16B1-4132-B0EB-57BA0670AE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330" y="44539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9">
            <a:extLst>
              <a:ext uri="{FF2B5EF4-FFF2-40B4-BE49-F238E27FC236}">
                <a16:creationId xmlns:a16="http://schemas.microsoft.com/office/drawing/2014/main" id="{22087679-CC85-452F-AB85-C8D8737D9A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550" y="75936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081485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D86A798F-96FA-4F1A-92F0-D3E2EE00E6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2C501BB5-2942-42A7-92A7-30C0104D2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3603BD85-9289-4FC1-9777-290482CA7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3" name="Immagine 9">
            <a:extLst>
              <a:ext uri="{FF2B5EF4-FFF2-40B4-BE49-F238E27FC236}">
                <a16:creationId xmlns:a16="http://schemas.microsoft.com/office/drawing/2014/main" id="{9334689C-8374-47F1-9F5A-143B323BF1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1C598754-CA08-4547-85CE-06A60FDF6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6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8" r:id="rId10"/>
    <p:sldLayoutId id="2147483672" r:id="rId11"/>
    <p:sldLayoutId id="2147483669" r:id="rId12"/>
    <p:sldLayoutId id="2147483683" r:id="rId13"/>
    <p:sldLayoutId id="2147483681" r:id="rId14"/>
    <p:sldLayoutId id="2147483682" r:id="rId15"/>
    <p:sldLayoutId id="2147483650" r:id="rId16"/>
    <p:sldLayoutId id="2147483676" r:id="rId17"/>
    <p:sldLayoutId id="2147483680" r:id="rId18"/>
    <p:sldLayoutId id="2147483677" r:id="rId19"/>
    <p:sldLayoutId id="2147483663" r:id="rId20"/>
    <p:sldLayoutId id="2147483675" r:id="rId21"/>
    <p:sldLayoutId id="2147483664" r:id="rId22"/>
    <p:sldLayoutId id="2147483670" r:id="rId23"/>
    <p:sldLayoutId id="2147483679" r:id="rId24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ees.berkeley.edu/OpenSees/manuals/usermanual/OpenSeesCommandLanguageManualJune2006.pdf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portwooddigital.com/2020/12/09/uniaxial-multi-tool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hyperlink" Target="https://opensees.berkeley.edu/OpenSees/manuals/usermanual/OpenSeesCommandLanguageManualJune2006.pdf" TargetMode="External"/><Relationship Id="rId4" Type="http://schemas.openxmlformats.org/officeDocument/2006/relationships/hyperlink" Target="https://opensees.berkeley.edu/wiki/index.php/Main_Pag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0.jpe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Relationship Id="rId5" Type="http://schemas.openxmlformats.org/officeDocument/2006/relationships/hyperlink" Target="https://asdeasoft.net/?get-started-webinars" TargetMode="Externa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4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s://hdfgroup.org/" TargetMode="External"/><Relationship Id="rId13" Type="http://schemas.openxmlformats.org/officeDocument/2006/relationships/hyperlink" Target="https://opensees.berkeley.edu/OpenSees/manuals/usermanual/OpenSeesCommandLanguageManualJune2006.pdf" TargetMode="External"/><Relationship Id="rId18" Type="http://schemas.openxmlformats.org/officeDocument/2006/relationships/hyperlink" Target="https://opensees.berkeley.edu/wiki/index.php/Examples" TargetMode="External"/><Relationship Id="rId26" Type="http://schemas.openxmlformats.org/officeDocument/2006/relationships/hyperlink" Target="https://www.youtube.com/playlist?list=PLxIjVL0KnONuxLl5QkvVxyiSKy3Gah29Q" TargetMode="External"/><Relationship Id="rId3" Type="http://schemas.openxmlformats.org/officeDocument/2006/relationships/hyperlink" Target="https://asdeasoft.net/pdf/STKO%20Installation%20guide.pdf" TargetMode="External"/><Relationship Id="rId21" Type="http://schemas.openxmlformats.org/officeDocument/2006/relationships/hyperlink" Target="https://courses.silviasbrainery.com/" TargetMode="External"/><Relationship Id="rId7" Type="http://schemas.openxmlformats.org/officeDocument/2006/relationships/hyperlink" Target="https://asdeasoft.net/?opensees_validation" TargetMode="External"/><Relationship Id="rId12" Type="http://schemas.openxmlformats.org/officeDocument/2006/relationships/hyperlink" Target="https://opensees.berkeley.edu/wiki/index.php/Main_Page" TargetMode="External"/><Relationship Id="rId17" Type="http://schemas.openxmlformats.org/officeDocument/2006/relationships/hyperlink" Target="https://github.com/OpenSees/OpenSees" TargetMode="External"/><Relationship Id="rId25" Type="http://schemas.openxmlformats.org/officeDocument/2006/relationships/hyperlink" Target="https://asdeasoft.net/pdf/_STKO%20Manual_.pdf" TargetMode="External"/><Relationship Id="rId2" Type="http://schemas.openxmlformats.org/officeDocument/2006/relationships/notesSlide" Target="../notesSlides/notesSlide28.xml"/><Relationship Id="rId16" Type="http://schemas.openxmlformats.org/officeDocument/2006/relationships/hyperlink" Target="https://www.facebook.com/groups/opensees/" TargetMode="External"/><Relationship Id="rId20" Type="http://schemas.openxmlformats.org/officeDocument/2006/relationships/hyperlink" Target="mailto:pchi893@aucklanduni.ac.nz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pdf/MPCO_Recorder.pdf" TargetMode="External"/><Relationship Id="rId11" Type="http://schemas.openxmlformats.org/officeDocument/2006/relationships/hyperlink" Target="https://opensees.berkeley.edu/index.php" TargetMode="External"/><Relationship Id="rId24" Type="http://schemas.openxmlformats.org/officeDocument/2006/relationships/hyperlink" Target="http://www.nafems.org/" TargetMode="External"/><Relationship Id="rId5" Type="http://schemas.openxmlformats.org/officeDocument/2006/relationships/hyperlink" Target="https://asdeasoft.net/stko-wiki/" TargetMode="External"/><Relationship Id="rId15" Type="http://schemas.openxmlformats.org/officeDocument/2006/relationships/hyperlink" Target="https://opensees.berkeley.edu/community/index.php" TargetMode="External"/><Relationship Id="rId23" Type="http://schemas.openxmlformats.org/officeDocument/2006/relationships/hyperlink" Target="https://asdeasoft.net/?product-stko" TargetMode="External"/><Relationship Id="rId10" Type="http://schemas.openxmlformats.org/officeDocument/2006/relationships/hyperlink" Target="https://portwooddigital.com/2021/04/28/syllabus-by-blogging/" TargetMode="External"/><Relationship Id="rId19" Type="http://schemas.openxmlformats.org/officeDocument/2006/relationships/hyperlink" Target="https://www.youtube.com/channel/UCNnQc_JjWz-gJh4GQwQZHNA" TargetMode="External"/><Relationship Id="rId4" Type="http://schemas.openxmlformats.org/officeDocument/2006/relationships/hyperlink" Target="https://docs.python.org/3/tutorial/index.html" TargetMode="External"/><Relationship Id="rId9" Type="http://schemas.openxmlformats.org/officeDocument/2006/relationships/hyperlink" Target="https://www.hdfgroup.org/downloads/hdfview/" TargetMode="External"/><Relationship Id="rId14" Type="http://schemas.openxmlformats.org/officeDocument/2006/relationships/hyperlink" Target="https://opensees.github.io/OpenSeesDocumentation/index.html" TargetMode="External"/><Relationship Id="rId22" Type="http://schemas.openxmlformats.org/officeDocument/2006/relationships/hyperlink" Target="https://portwooddigital.com/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1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stko-wiki/class_py_mpc_1_1_mpc_x_object.html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sz="1600" b="1" dirty="0">
                <a:latin typeface="Open Sans" panose="020B0606030504020204" pitchFamily="34" charset="0"/>
              </a:rPr>
              <a:t>min</a:t>
            </a:r>
            <a:endParaRPr lang="en-GB" sz="1600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chemeClr val="bg1">
              <a:lumMod val="5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chemeClr val="bg1">
              <a:lumMod val="50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61931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</a:rPr>
              <a:t>Image courtesy of ESO</a:t>
            </a:r>
          </a:p>
        </p:txBody>
      </p:sp>
      <p:sp>
        <p:nvSpPr>
          <p:cNvPr id="35" name="Oval 3">
            <a:extLst>
              <a:ext uri="{FF2B5EF4-FFF2-40B4-BE49-F238E27FC236}">
                <a16:creationId xmlns:a16="http://schemas.microsoft.com/office/drawing/2014/main" id="{7F35BC8C-6F81-4A6D-9D6A-2B3C5098C943}"/>
              </a:ext>
            </a:extLst>
          </p:cNvPr>
          <p:cNvSpPr/>
          <p:nvPr/>
        </p:nvSpPr>
        <p:spPr>
          <a:xfrm>
            <a:off x="2215978" y="4295623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309" y="658903"/>
            <a:ext cx="2892425" cy="844416"/>
          </a:xfrm>
        </p:spPr>
        <p:txBody>
          <a:bodyPr/>
          <a:lstStyle/>
          <a:p>
            <a:pPr marL="90488" indent="0"/>
            <a:r>
              <a:rPr lang="en-US" dirty="0"/>
              <a:t>Physical </a:t>
            </a:r>
          </a:p>
          <a:p>
            <a:pPr marL="90488" indent="0"/>
            <a:r>
              <a:rPr lang="en-US" dirty="0"/>
              <a:t>properties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12426" y="723554"/>
            <a:ext cx="365586" cy="365586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390740" y="1811481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702661" y="695684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176507" y="695684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266551" y="1811485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740397" y="1811485"/>
            <a:ext cx="875816" cy="844417"/>
          </a:xfrm>
          <a:prstGeom prst="rect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3827210" y="695679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496371" y="1811483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</a:endParaRPr>
          </a:p>
        </p:txBody>
      </p: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5E1E9AB1-B1BC-4812-AA4A-2C02AA88E10A}"/>
              </a:ext>
            </a:extLst>
          </p:cNvPr>
          <p:cNvSpPr txBox="1"/>
          <p:nvPr/>
        </p:nvSpPr>
        <p:spPr>
          <a:xfrm>
            <a:off x="4357807" y="2802625"/>
            <a:ext cx="136267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Elastic</a:t>
            </a:r>
          </a:p>
          <a:p>
            <a:r>
              <a:rPr lang="en-US" dirty="0"/>
              <a:t>  Fiber</a:t>
            </a:r>
          </a:p>
          <a:p>
            <a:r>
              <a:rPr lang="en-US" dirty="0"/>
              <a:t>Aggregator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54AE1EF1-B804-4EA2-B901-6B5EB7B9FE81}"/>
              </a:ext>
            </a:extLst>
          </p:cNvPr>
          <p:cNvSpPr/>
          <p:nvPr/>
        </p:nvSpPr>
        <p:spPr>
          <a:xfrm>
            <a:off x="3979924" y="695681"/>
            <a:ext cx="128677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Physical</a:t>
            </a:r>
          </a:p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properties</a:t>
            </a:r>
          </a:p>
        </p:txBody>
      </p:sp>
      <p:sp>
        <p:nvSpPr>
          <p:cNvPr id="34" name="Triangolo isoscele 33">
            <a:extLst>
              <a:ext uri="{FF2B5EF4-FFF2-40B4-BE49-F238E27FC236}">
                <a16:creationId xmlns:a16="http://schemas.microsoft.com/office/drawing/2014/main" id="{7BA0A105-E817-40F6-BC29-706981958CF5}"/>
              </a:ext>
            </a:extLst>
          </p:cNvPr>
          <p:cNvSpPr/>
          <p:nvPr/>
        </p:nvSpPr>
        <p:spPr>
          <a:xfrm>
            <a:off x="3000791" y="2736366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5" name="Triangolo isoscele 34">
            <a:extLst>
              <a:ext uri="{FF2B5EF4-FFF2-40B4-BE49-F238E27FC236}">
                <a16:creationId xmlns:a16="http://schemas.microsoft.com/office/drawing/2014/main" id="{1E4D74B4-15F0-49DD-9E66-378B48E4F659}"/>
              </a:ext>
            </a:extLst>
          </p:cNvPr>
          <p:cNvSpPr/>
          <p:nvPr/>
        </p:nvSpPr>
        <p:spPr>
          <a:xfrm rot="10800000">
            <a:off x="3876602" y="2736370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AB11DE4E-F703-4FEF-9796-28C02970B920}"/>
              </a:ext>
            </a:extLst>
          </p:cNvPr>
          <p:cNvSpPr/>
          <p:nvPr/>
        </p:nvSpPr>
        <p:spPr>
          <a:xfrm>
            <a:off x="3350448" y="2736370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1D6298CE-DD3C-453E-BF23-E318B051AA4A}"/>
              </a:ext>
            </a:extLst>
          </p:cNvPr>
          <p:cNvSpPr/>
          <p:nvPr/>
        </p:nvSpPr>
        <p:spPr>
          <a:xfrm>
            <a:off x="3106422" y="2736368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Sections</a:t>
            </a:r>
          </a:p>
        </p:txBody>
      </p:sp>
      <p:sp>
        <p:nvSpPr>
          <p:cNvPr id="38" name="Triangolo isoscele 37">
            <a:extLst>
              <a:ext uri="{FF2B5EF4-FFF2-40B4-BE49-F238E27FC236}">
                <a16:creationId xmlns:a16="http://schemas.microsoft.com/office/drawing/2014/main" id="{AB42E3E3-AAD3-4A63-AFD7-4D8E679414BC}"/>
              </a:ext>
            </a:extLst>
          </p:cNvPr>
          <p:cNvSpPr/>
          <p:nvPr/>
        </p:nvSpPr>
        <p:spPr>
          <a:xfrm>
            <a:off x="2620560" y="3661242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1" name="Triangolo isoscele 40">
            <a:extLst>
              <a:ext uri="{FF2B5EF4-FFF2-40B4-BE49-F238E27FC236}">
                <a16:creationId xmlns:a16="http://schemas.microsoft.com/office/drawing/2014/main" id="{67DCC717-7C25-4874-9617-156301F7838F}"/>
              </a:ext>
            </a:extLst>
          </p:cNvPr>
          <p:cNvSpPr/>
          <p:nvPr/>
        </p:nvSpPr>
        <p:spPr>
          <a:xfrm rot="10800000">
            <a:off x="3496371" y="3661246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7224F6C1-9E4D-4D3C-927E-470ACC9D605A}"/>
              </a:ext>
            </a:extLst>
          </p:cNvPr>
          <p:cNvSpPr/>
          <p:nvPr/>
        </p:nvSpPr>
        <p:spPr>
          <a:xfrm>
            <a:off x="2970217" y="3661246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E8B790CD-9CEB-48F7-936B-A4E0A7EB7D26}"/>
              </a:ext>
            </a:extLst>
          </p:cNvPr>
          <p:cNvSpPr/>
          <p:nvPr/>
        </p:nvSpPr>
        <p:spPr>
          <a:xfrm>
            <a:off x="2726191" y="3661244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Special </a:t>
            </a:r>
          </a:p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purpose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B69C8FC8-16E8-4E67-98D9-44740A86D207}"/>
              </a:ext>
            </a:extLst>
          </p:cNvPr>
          <p:cNvSpPr txBox="1"/>
          <p:nvPr/>
        </p:nvSpPr>
        <p:spPr>
          <a:xfrm>
            <a:off x="3679497" y="3660862"/>
            <a:ext cx="46283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      </a:t>
            </a:r>
            <a:r>
              <a:rPr lang="en-US" b="1" dirty="0" err="1"/>
              <a:t>BeamSectionProperty</a:t>
            </a:r>
            <a:endParaRPr lang="en-US" b="1" dirty="0"/>
          </a:p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       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zeroLengthMaterial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truss</a:t>
            </a:r>
            <a:endParaRPr lang="en-US" dirty="0"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HingedBeam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RCJointModel3D</a:t>
            </a:r>
          </a:p>
          <a:p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MasonryInfillWallMaterial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8" name="Segnaposto testo 3">
            <a:extLst>
              <a:ext uri="{FF2B5EF4-FFF2-40B4-BE49-F238E27FC236}">
                <a16:creationId xmlns:a16="http://schemas.microsoft.com/office/drawing/2014/main" id="{05091030-F1C1-4A7D-A859-0504EE4559BC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23 June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</p:txBody>
      </p:sp>
      <p:sp>
        <p:nvSpPr>
          <p:cNvPr id="59" name="Ovale 58">
            <a:extLst>
              <a:ext uri="{FF2B5EF4-FFF2-40B4-BE49-F238E27FC236}">
                <a16:creationId xmlns:a16="http://schemas.microsoft.com/office/drawing/2014/main" id="{96DADC7C-D27F-4155-9648-FA66D1C223AC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7C1E4E88-9B8A-40D9-BF73-FB777A079FD0}"/>
              </a:ext>
            </a:extLst>
          </p:cNvPr>
          <p:cNvSpPr/>
          <p:nvPr/>
        </p:nvSpPr>
        <p:spPr>
          <a:xfrm>
            <a:off x="6939470" y="2106449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9" name="Triangolo isoscele 38">
            <a:extLst>
              <a:ext uri="{FF2B5EF4-FFF2-40B4-BE49-F238E27FC236}">
                <a16:creationId xmlns:a16="http://schemas.microsoft.com/office/drawing/2014/main" id="{F2111867-7A40-4FDB-926A-A60749CA113D}"/>
              </a:ext>
            </a:extLst>
          </p:cNvPr>
          <p:cNvSpPr/>
          <p:nvPr/>
        </p:nvSpPr>
        <p:spPr>
          <a:xfrm>
            <a:off x="6804503" y="2106447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BDC8AE05-8632-437C-B55D-FB2EA4A07CFA}"/>
              </a:ext>
            </a:extLst>
          </p:cNvPr>
          <p:cNvSpPr/>
          <p:nvPr/>
        </p:nvSpPr>
        <p:spPr>
          <a:xfrm>
            <a:off x="7125019" y="1614117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9" name="Triangolo isoscele 48">
            <a:extLst>
              <a:ext uri="{FF2B5EF4-FFF2-40B4-BE49-F238E27FC236}">
                <a16:creationId xmlns:a16="http://schemas.microsoft.com/office/drawing/2014/main" id="{075AD085-E73B-4947-960A-6D7A4270415E}"/>
              </a:ext>
            </a:extLst>
          </p:cNvPr>
          <p:cNvSpPr/>
          <p:nvPr/>
        </p:nvSpPr>
        <p:spPr>
          <a:xfrm>
            <a:off x="6990052" y="1614115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6BFB7ED-5BD0-44D9-87F3-7271AB0376E1}"/>
              </a:ext>
            </a:extLst>
          </p:cNvPr>
          <p:cNvSpPr/>
          <p:nvPr/>
        </p:nvSpPr>
        <p:spPr>
          <a:xfrm>
            <a:off x="6767977" y="2568395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3" name="Triangolo isoscele 52">
            <a:extLst>
              <a:ext uri="{FF2B5EF4-FFF2-40B4-BE49-F238E27FC236}">
                <a16:creationId xmlns:a16="http://schemas.microsoft.com/office/drawing/2014/main" id="{02E55C94-03FC-4B12-91EA-31ACD24C1169}"/>
              </a:ext>
            </a:extLst>
          </p:cNvPr>
          <p:cNvSpPr/>
          <p:nvPr/>
        </p:nvSpPr>
        <p:spPr>
          <a:xfrm>
            <a:off x="6633010" y="2568393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E3230650-C301-449C-A156-84A65E48EFB7}"/>
              </a:ext>
            </a:extLst>
          </p:cNvPr>
          <p:cNvSpPr txBox="1"/>
          <p:nvPr/>
        </p:nvSpPr>
        <p:spPr>
          <a:xfrm>
            <a:off x="7037990" y="2101509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Concrete</a:t>
            </a:r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56DD63C9-B81B-463A-A9CD-52F31EF81281}"/>
              </a:ext>
            </a:extLst>
          </p:cNvPr>
          <p:cNvSpPr txBox="1"/>
          <p:nvPr/>
        </p:nvSpPr>
        <p:spPr>
          <a:xfrm>
            <a:off x="7204129" y="1598483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uniaxialMaterials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CasellaDiTesto 110">
            <a:extLst>
              <a:ext uri="{FF2B5EF4-FFF2-40B4-BE49-F238E27FC236}">
                <a16:creationId xmlns:a16="http://schemas.microsoft.com/office/drawing/2014/main" id="{35F4808D-6CCA-4356-AC76-CAD7726D884A}"/>
              </a:ext>
            </a:extLst>
          </p:cNvPr>
          <p:cNvSpPr txBox="1"/>
          <p:nvPr/>
        </p:nvSpPr>
        <p:spPr>
          <a:xfrm>
            <a:off x="6880771" y="2563118"/>
            <a:ext cx="25454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Steel</a:t>
            </a:r>
          </a:p>
          <a:p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4" name="Straight Connector 6">
            <a:extLst>
              <a:ext uri="{FF2B5EF4-FFF2-40B4-BE49-F238E27FC236}">
                <a16:creationId xmlns:a16="http://schemas.microsoft.com/office/drawing/2014/main" id="{0355F800-D8E1-4AA9-8F53-901A41F5CB4A}"/>
              </a:ext>
            </a:extLst>
          </p:cNvPr>
          <p:cNvCxnSpPr>
            <a:cxnSpLocks/>
            <a:endCxn id="49" idx="0"/>
          </p:cNvCxnSpPr>
          <p:nvPr/>
        </p:nvCxnSpPr>
        <p:spPr>
          <a:xfrm flipV="1">
            <a:off x="6429984" y="1614115"/>
            <a:ext cx="695175" cy="1753216"/>
          </a:xfrm>
          <a:prstGeom prst="line">
            <a:avLst/>
          </a:prstGeom>
          <a:ln w="28575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11">
            <a:extLst>
              <a:ext uri="{FF2B5EF4-FFF2-40B4-BE49-F238E27FC236}">
                <a16:creationId xmlns:a16="http://schemas.microsoft.com/office/drawing/2014/main" id="{3B3B387D-59F8-49BC-A612-D1764E0DEC1A}"/>
              </a:ext>
            </a:extLst>
          </p:cNvPr>
          <p:cNvCxnSpPr>
            <a:cxnSpLocks/>
            <a:stCxn id="39" idx="1"/>
          </p:cNvCxnSpPr>
          <p:nvPr/>
        </p:nvCxnSpPr>
        <p:spPr>
          <a:xfrm flipH="1">
            <a:off x="4965871" y="2269586"/>
            <a:ext cx="1906186" cy="0"/>
          </a:xfrm>
          <a:prstGeom prst="line">
            <a:avLst/>
          </a:prstGeom>
          <a:ln w="28575">
            <a:solidFill>
              <a:srgbClr val="FFB13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1233B923-88E9-4B80-8536-AD25840AB557}"/>
              </a:ext>
            </a:extLst>
          </p:cNvPr>
          <p:cNvSpPr txBox="1"/>
          <p:nvPr/>
        </p:nvSpPr>
        <p:spPr>
          <a:xfrm>
            <a:off x="5179261" y="751545"/>
            <a:ext cx="46283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Definition (X-Objects)</a:t>
            </a:r>
          </a:p>
          <a:p>
            <a:r>
              <a:rPr lang="en-US" dirty="0"/>
              <a:t>  Creation and assignments</a:t>
            </a:r>
          </a:p>
          <a:p>
            <a:r>
              <a:rPr lang="en-US" dirty="0"/>
              <a:t>Difference with other FEM software</a:t>
            </a:r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73A684AA-EB23-4920-A6C1-420D0344E87F}"/>
              </a:ext>
            </a:extLst>
          </p:cNvPr>
          <p:cNvSpPr/>
          <p:nvPr/>
        </p:nvSpPr>
        <p:spPr>
          <a:xfrm>
            <a:off x="6546912" y="3041055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1" name="Triangolo isoscele 60">
            <a:extLst>
              <a:ext uri="{FF2B5EF4-FFF2-40B4-BE49-F238E27FC236}">
                <a16:creationId xmlns:a16="http://schemas.microsoft.com/office/drawing/2014/main" id="{8602EE7E-0991-4014-AFEA-B4A2FF9EFC99}"/>
              </a:ext>
            </a:extLst>
          </p:cNvPr>
          <p:cNvSpPr/>
          <p:nvPr/>
        </p:nvSpPr>
        <p:spPr>
          <a:xfrm>
            <a:off x="6411945" y="3041053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2" name="CasellaDiTesto 110">
            <a:extLst>
              <a:ext uri="{FF2B5EF4-FFF2-40B4-BE49-F238E27FC236}">
                <a16:creationId xmlns:a16="http://schemas.microsoft.com/office/drawing/2014/main" id="{C21DC7F4-CE7F-41D2-AB0F-96BE5284748B}"/>
              </a:ext>
            </a:extLst>
          </p:cNvPr>
          <p:cNvSpPr txBox="1"/>
          <p:nvPr/>
        </p:nvSpPr>
        <p:spPr>
          <a:xfrm>
            <a:off x="6659706" y="3035778"/>
            <a:ext cx="25454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Masonry</a:t>
            </a:r>
          </a:p>
        </p:txBody>
      </p:sp>
    </p:spTree>
    <p:extLst>
      <p:ext uri="{BB962C8B-B14F-4D97-AF65-F5344CB8AC3E}">
        <p14:creationId xmlns:p14="http://schemas.microsoft.com/office/powerpoint/2010/main" val="15439051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rco 18">
            <a:extLst>
              <a:ext uri="{FF2B5EF4-FFF2-40B4-BE49-F238E27FC236}">
                <a16:creationId xmlns:a16="http://schemas.microsoft.com/office/drawing/2014/main" id="{B9C46F3E-3232-4642-97FA-28FD7BCF1942}"/>
              </a:ext>
            </a:extLst>
          </p:cNvPr>
          <p:cNvSpPr/>
          <p:nvPr/>
        </p:nvSpPr>
        <p:spPr>
          <a:xfrm>
            <a:off x="4572000" y="3245268"/>
            <a:ext cx="2773519" cy="1873405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F2FD8C47-31D0-4126-B237-0BB5A3437F5B}"/>
              </a:ext>
            </a:extLst>
          </p:cNvPr>
          <p:cNvCxnSpPr>
            <a:cxnSpLocks/>
          </p:cNvCxnSpPr>
          <p:nvPr/>
        </p:nvCxnSpPr>
        <p:spPr>
          <a:xfrm flipV="1">
            <a:off x="7334250" y="3204117"/>
            <a:ext cx="0" cy="9614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it-IT" dirty="0" err="1"/>
              <a:t>Uniaxial</a:t>
            </a:r>
            <a:r>
              <a:rPr lang="it-IT" dirty="0"/>
              <a:t> </a:t>
            </a:r>
            <a:r>
              <a:rPr lang="it-IT" dirty="0" err="1"/>
              <a:t>materials</a:t>
            </a:r>
            <a:endParaRPr lang="en-GB" dirty="0"/>
          </a:p>
        </p:txBody>
      </p:sp>
      <p:grpSp>
        <p:nvGrpSpPr>
          <p:cNvPr id="14" name="Group 16">
            <a:extLst>
              <a:ext uri="{FF2B5EF4-FFF2-40B4-BE49-F238E27FC236}">
                <a16:creationId xmlns:a16="http://schemas.microsoft.com/office/drawing/2014/main" id="{2B8D34E8-7C3B-400C-828B-D952DE9A466D}"/>
              </a:ext>
            </a:extLst>
          </p:cNvPr>
          <p:cNvGrpSpPr/>
          <p:nvPr/>
        </p:nvGrpSpPr>
        <p:grpSpPr>
          <a:xfrm>
            <a:off x="-170979" y="632336"/>
            <a:ext cx="9038190" cy="392632"/>
            <a:chOff x="-209252" y="591732"/>
            <a:chExt cx="9094653" cy="395084"/>
          </a:xfrm>
        </p:grpSpPr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E19C39F0-3C0A-441B-BD5D-D4558D6EE787}"/>
                </a:ext>
              </a:extLst>
            </p:cNvPr>
            <p:cNvSpPr/>
            <p:nvPr/>
          </p:nvSpPr>
          <p:spPr>
            <a:xfrm flipV="1">
              <a:off x="-37205" y="591732"/>
              <a:ext cx="8751389" cy="394593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6" name="Triangolo isoscele 15">
              <a:extLst>
                <a:ext uri="{FF2B5EF4-FFF2-40B4-BE49-F238E27FC236}">
                  <a16:creationId xmlns:a16="http://schemas.microsoft.com/office/drawing/2014/main" id="{B5C485B1-4045-4D25-8F9F-772F490253EB}"/>
                </a:ext>
              </a:extLst>
            </p:cNvPr>
            <p:cNvSpPr/>
            <p:nvPr/>
          </p:nvSpPr>
          <p:spPr>
            <a:xfrm rot="10800000">
              <a:off x="8541734" y="591735"/>
              <a:ext cx="343667" cy="39459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7" name="Triangolo isoscele 16">
              <a:extLst>
                <a:ext uri="{FF2B5EF4-FFF2-40B4-BE49-F238E27FC236}">
                  <a16:creationId xmlns:a16="http://schemas.microsoft.com/office/drawing/2014/main" id="{07615492-68A9-47B7-B6F6-9548188585FB}"/>
                </a:ext>
              </a:extLst>
            </p:cNvPr>
            <p:cNvSpPr/>
            <p:nvPr/>
          </p:nvSpPr>
          <p:spPr>
            <a:xfrm flipH="1">
              <a:off x="-209252" y="591734"/>
              <a:ext cx="344093" cy="395082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30" name="TextBox 25">
            <a:extLst>
              <a:ext uri="{FF2B5EF4-FFF2-40B4-BE49-F238E27FC236}">
                <a16:creationId xmlns:a16="http://schemas.microsoft.com/office/drawing/2014/main" id="{117D7839-F451-4C53-A7C8-39F7CBE415A5}"/>
              </a:ext>
            </a:extLst>
          </p:cNvPr>
          <p:cNvSpPr txBox="1"/>
          <p:nvPr/>
        </p:nvSpPr>
        <p:spPr>
          <a:xfrm>
            <a:off x="510541" y="4623929"/>
            <a:ext cx="6474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OpenSees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 Manual</a:t>
            </a:r>
          </a:p>
          <a:p>
            <a:pPr algn="r"/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prof. Scott blog post on «</a:t>
            </a:r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Uniaxial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 Multi-Tool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7DD63CF-1F66-4656-89F8-4655C6D57DAB}"/>
              </a:ext>
            </a:extLst>
          </p:cNvPr>
          <p:cNvSpPr txBox="1"/>
          <p:nvPr/>
        </p:nvSpPr>
        <p:spPr>
          <a:xfrm>
            <a:off x="299445" y="632336"/>
            <a:ext cx="7545652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>
                <a:latin typeface="+mj-lt"/>
              </a:rPr>
              <a:t>UniaxialMaterial</a:t>
            </a:r>
            <a:r>
              <a:rPr lang="en-US" sz="1600" dirty="0">
                <a:latin typeface="+mj-lt"/>
              </a:rPr>
              <a:t> objects in </a:t>
            </a:r>
            <a:r>
              <a:rPr lang="en-US" sz="1600" dirty="0" err="1">
                <a:latin typeface="+mj-lt"/>
              </a:rPr>
              <a:t>OpenSees</a:t>
            </a:r>
            <a:r>
              <a:rPr lang="en-US" sz="1600" dirty="0">
                <a:latin typeface="+mj-lt"/>
              </a:rPr>
              <a:t> can represent relationships in terms of:</a:t>
            </a:r>
          </a:p>
          <a:p>
            <a:pPr marL="285750" indent="-285750">
              <a:lnSpc>
                <a:spcPct val="20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stress-strain</a:t>
            </a:r>
          </a:p>
          <a:p>
            <a:pPr marL="266700"/>
            <a:r>
              <a:rPr lang="en-US" b="0" u="sng" dirty="0">
                <a:solidFill>
                  <a:srgbClr val="383838"/>
                </a:solidFill>
                <a:effectLst/>
                <a:latin typeface="+mj-lt"/>
              </a:rPr>
              <a:t>Truss</a:t>
            </a:r>
            <a:r>
              <a:rPr lang="en-US" b="0" i="0" u="sng" dirty="0">
                <a:solidFill>
                  <a:srgbClr val="383838"/>
                </a:solidFill>
                <a:effectLst/>
                <a:latin typeface="+mj-lt"/>
              </a:rPr>
              <a:t> elements </a:t>
            </a:r>
            <a:endParaRPr lang="en-US" u="sng" dirty="0">
              <a:solidFill>
                <a:srgbClr val="383838"/>
              </a:solidFill>
              <a:latin typeface="+mj-lt"/>
            </a:endParaRPr>
          </a:p>
          <a:p>
            <a:pPr marL="266700"/>
            <a:r>
              <a:rPr lang="en-US" b="0" i="1" dirty="0">
                <a:solidFill>
                  <a:srgbClr val="383838"/>
                </a:solidFill>
                <a:effectLst/>
                <a:latin typeface="+mj-lt"/>
              </a:rPr>
              <a:t>“stress and tangent are multiplied by cross-section area to get force and stiffness”</a:t>
            </a:r>
            <a:endParaRPr lang="it-IT" i="1" dirty="0">
              <a:latin typeface="+mj-lt"/>
            </a:endParaRPr>
          </a:p>
          <a:p>
            <a:pPr marL="266700">
              <a:spcBef>
                <a:spcPts val="600"/>
              </a:spcBef>
            </a:pPr>
            <a:r>
              <a:rPr lang="en-US" b="0" u="sng" dirty="0" err="1">
                <a:solidFill>
                  <a:srgbClr val="383838"/>
                </a:solidFill>
                <a:effectLst/>
                <a:latin typeface="+mj-lt"/>
              </a:rPr>
              <a:t>FiberSection</a:t>
            </a:r>
            <a:r>
              <a:rPr lang="en-US" b="0" i="0" u="sng" dirty="0">
                <a:solidFill>
                  <a:srgbClr val="383838"/>
                </a:solidFill>
                <a:effectLst/>
                <a:latin typeface="+mj-lt"/>
              </a:rPr>
              <a:t> objects </a:t>
            </a:r>
          </a:p>
          <a:p>
            <a:pPr marL="266700"/>
            <a:r>
              <a:rPr lang="en-US" i="1" dirty="0">
                <a:solidFill>
                  <a:srgbClr val="383838"/>
                </a:solidFill>
                <a:latin typeface="+mj-lt"/>
              </a:rPr>
              <a:t>“</a:t>
            </a:r>
            <a:r>
              <a:rPr lang="en-US" b="0" i="1" dirty="0">
                <a:solidFill>
                  <a:srgbClr val="383838"/>
                </a:solidFill>
                <a:effectLst/>
                <a:latin typeface="+mj-lt"/>
              </a:rPr>
              <a:t>stress and tangent are multiplied by fiber area to get fiber force, which is summed over the section to get section stress resultants (axial force and bending moment)”</a:t>
            </a:r>
            <a:endParaRPr lang="en-US" sz="1600" b="1" dirty="0">
              <a:latin typeface="+mj-lt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force-strain</a:t>
            </a:r>
          </a:p>
          <a:p>
            <a:pPr marL="266700">
              <a:buClr>
                <a:srgbClr val="FF9900"/>
              </a:buClr>
            </a:pPr>
            <a:r>
              <a:rPr lang="en-US" u="sng" dirty="0" err="1">
                <a:solidFill>
                  <a:srgbClr val="383838"/>
                </a:solidFill>
                <a:latin typeface="+mj-lt"/>
              </a:rPr>
              <a:t>SectionAggregator</a:t>
            </a:r>
            <a:r>
              <a:rPr lang="en-US" dirty="0">
                <a:solidFill>
                  <a:srgbClr val="383838"/>
                </a:solidFill>
                <a:latin typeface="+mj-lt"/>
              </a:rPr>
              <a:t> </a:t>
            </a:r>
            <a:r>
              <a:rPr lang="en-US" i="1" dirty="0">
                <a:solidFill>
                  <a:srgbClr val="383838"/>
                </a:solidFill>
                <a:latin typeface="+mj-lt"/>
              </a:rPr>
              <a:t>(in a beam)</a:t>
            </a:r>
          </a:p>
          <a:p>
            <a:pPr marL="266700">
              <a:buClr>
                <a:srgbClr val="FF9900"/>
              </a:buClr>
            </a:pPr>
            <a:r>
              <a:rPr lang="en-US" i="1" dirty="0">
                <a:solidFill>
                  <a:srgbClr val="383838"/>
                </a:solidFill>
                <a:latin typeface="+mj-lt"/>
              </a:rPr>
              <a:t>“no automatic integration of the model response, stiffness </a:t>
            </a:r>
          </a:p>
          <a:p>
            <a:pPr marL="266700">
              <a:buClr>
                <a:srgbClr val="FF9900"/>
              </a:buClr>
            </a:pPr>
            <a:r>
              <a:rPr lang="en-US" i="1" dirty="0">
                <a:solidFill>
                  <a:srgbClr val="383838"/>
                </a:solidFill>
                <a:latin typeface="+mj-lt"/>
              </a:rPr>
              <a:t>and force necessary input”</a:t>
            </a:r>
            <a:endParaRPr lang="en-US" sz="1600" b="1" dirty="0">
              <a:latin typeface="+mj-lt"/>
            </a:endParaRPr>
          </a:p>
          <a:p>
            <a:pPr marL="285750" indent="-285750">
              <a:lnSpc>
                <a:spcPct val="20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force-displacement or moment-rotation</a:t>
            </a:r>
          </a:p>
          <a:p>
            <a:pPr marL="266700">
              <a:buClr>
                <a:srgbClr val="FF9900"/>
              </a:buClr>
            </a:pPr>
            <a:r>
              <a:rPr lang="en-US" u="sng" dirty="0" err="1">
                <a:solidFill>
                  <a:srgbClr val="383838"/>
                </a:solidFill>
                <a:latin typeface="+mj-lt"/>
              </a:rPr>
              <a:t>ZeroLength</a:t>
            </a:r>
            <a:r>
              <a:rPr lang="en-US" u="sng" dirty="0">
                <a:solidFill>
                  <a:srgbClr val="383838"/>
                </a:solidFill>
                <a:latin typeface="+mj-lt"/>
              </a:rPr>
              <a:t> elements (springs)</a:t>
            </a:r>
          </a:p>
          <a:p>
            <a:pPr marL="266700">
              <a:buClr>
                <a:srgbClr val="FF9900"/>
              </a:buClr>
            </a:pPr>
            <a:r>
              <a:rPr lang="en-US" i="1" dirty="0">
                <a:solidFill>
                  <a:srgbClr val="383838"/>
                </a:solidFill>
                <a:latin typeface="+mj-lt"/>
              </a:rPr>
              <a:t>“no automatic integration of the model response, stiffness and force/moment </a:t>
            </a:r>
          </a:p>
          <a:p>
            <a:pPr marL="266700">
              <a:buClr>
                <a:srgbClr val="FF9900"/>
              </a:buClr>
            </a:pPr>
            <a:r>
              <a:rPr lang="en-US" i="1" dirty="0">
                <a:solidFill>
                  <a:srgbClr val="383838"/>
                </a:solidFill>
                <a:latin typeface="+mj-lt"/>
              </a:rPr>
              <a:t>necessary input”</a:t>
            </a:r>
            <a:endParaRPr lang="en-US" sz="1600" b="1" dirty="0">
              <a:latin typeface="+mj-lt"/>
            </a:endParaRPr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1D39D145-7DFE-4B05-8551-CDF05745AA8C}"/>
              </a:ext>
            </a:extLst>
          </p:cNvPr>
          <p:cNvCxnSpPr>
            <a:cxnSpLocks/>
          </p:cNvCxnSpPr>
          <p:nvPr/>
        </p:nvCxnSpPr>
        <p:spPr>
          <a:xfrm flipH="1">
            <a:off x="5850673" y="4165591"/>
            <a:ext cx="329332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DA6B5E6-79A7-4423-ABD3-043F4D0E1487}"/>
              </a:ext>
            </a:extLst>
          </p:cNvPr>
          <p:cNvSpPr txBox="1"/>
          <p:nvPr/>
        </p:nvSpPr>
        <p:spPr>
          <a:xfrm>
            <a:off x="8329438" y="2171312"/>
            <a:ext cx="5151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latin typeface="+mj-lt"/>
              </a:rPr>
              <a:t>σ</a:t>
            </a:r>
            <a:r>
              <a:rPr lang="it-IT" i="1" dirty="0">
                <a:latin typeface="+mj-lt"/>
              </a:rPr>
              <a:t>-</a:t>
            </a:r>
            <a:r>
              <a:rPr lang="el-GR" i="1" dirty="0">
                <a:latin typeface="+mj-lt"/>
              </a:rPr>
              <a:t>ε</a:t>
            </a:r>
            <a:r>
              <a:rPr lang="it-IT" i="1" dirty="0">
                <a:latin typeface="+mj-lt"/>
              </a:rPr>
              <a:t> </a:t>
            </a:r>
          </a:p>
          <a:p>
            <a:r>
              <a:rPr lang="it-IT" i="1" dirty="0">
                <a:latin typeface="+mj-lt"/>
              </a:rPr>
              <a:t>F-</a:t>
            </a:r>
            <a:r>
              <a:rPr lang="el-GR" i="1" dirty="0">
                <a:latin typeface="+mj-lt"/>
              </a:rPr>
              <a:t>ε</a:t>
            </a:r>
            <a:r>
              <a:rPr lang="it-IT" i="1" dirty="0">
                <a:latin typeface="+mj-lt"/>
              </a:rPr>
              <a:t> </a:t>
            </a:r>
          </a:p>
          <a:p>
            <a:r>
              <a:rPr lang="it-IT" i="1" dirty="0">
                <a:latin typeface="+mj-lt"/>
              </a:rPr>
              <a:t>F-d </a:t>
            </a:r>
          </a:p>
          <a:p>
            <a:r>
              <a:rPr lang="it-IT" i="1" dirty="0">
                <a:latin typeface="+mj-lt"/>
              </a:rPr>
              <a:t>M-r</a:t>
            </a:r>
          </a:p>
        </p:txBody>
      </p:sp>
    </p:spTree>
    <p:extLst>
      <p:ext uri="{BB962C8B-B14F-4D97-AF65-F5344CB8AC3E}">
        <p14:creationId xmlns:p14="http://schemas.microsoft.com/office/powerpoint/2010/main" val="304897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en-GB" dirty="0"/>
              <a:t>Elastic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ED3D438F-0746-4B35-9E0E-C339939CB8CF}"/>
              </a:ext>
            </a:extLst>
          </p:cNvPr>
          <p:cNvGrpSpPr/>
          <p:nvPr/>
        </p:nvGrpSpPr>
        <p:grpSpPr>
          <a:xfrm>
            <a:off x="-151282" y="4160946"/>
            <a:ext cx="7485531" cy="348804"/>
            <a:chOff x="-151282" y="4160946"/>
            <a:chExt cx="7485531" cy="348804"/>
          </a:xfrm>
        </p:grpSpPr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F691BE86-64AC-41CD-83E7-B792E29A5A11}"/>
                </a:ext>
              </a:extLst>
            </p:cNvPr>
            <p:cNvSpPr/>
            <p:nvPr/>
          </p:nvSpPr>
          <p:spPr>
            <a:xfrm flipV="1">
              <a:off x="-1" y="4162781"/>
              <a:ext cx="718033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1" name="Triangolo isoscele 20">
              <a:extLst>
                <a:ext uri="{FF2B5EF4-FFF2-40B4-BE49-F238E27FC236}">
                  <a16:creationId xmlns:a16="http://schemas.microsoft.com/office/drawing/2014/main" id="{FBB60BB4-35E3-4DB9-B859-1750DFF6F9DE}"/>
                </a:ext>
              </a:extLst>
            </p:cNvPr>
            <p:cNvSpPr/>
            <p:nvPr/>
          </p:nvSpPr>
          <p:spPr>
            <a:xfrm rot="10800000">
              <a:off x="7033285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2" name="Triangolo isoscele 21">
              <a:extLst>
                <a:ext uri="{FF2B5EF4-FFF2-40B4-BE49-F238E27FC236}">
                  <a16:creationId xmlns:a16="http://schemas.microsoft.com/office/drawing/2014/main" id="{71D8A20A-726D-41B3-87B2-7E0C80DFA35A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91953453-9DC9-4549-979B-431D90C2D745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25" name="Rectangle 17">
              <a:extLst>
                <a:ext uri="{FF2B5EF4-FFF2-40B4-BE49-F238E27FC236}">
                  <a16:creationId xmlns:a16="http://schemas.microsoft.com/office/drawing/2014/main" id="{37706B62-FDC5-4E45-98BA-C7F00803785E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6" name="Triangolo isoscele 25">
              <a:extLst>
                <a:ext uri="{FF2B5EF4-FFF2-40B4-BE49-F238E27FC236}">
                  <a16:creationId xmlns:a16="http://schemas.microsoft.com/office/drawing/2014/main" id="{EF9D9C7D-A55A-4B51-A310-F60A6B08D342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7" name="Triangolo isoscele 26">
              <a:extLst>
                <a:ext uri="{FF2B5EF4-FFF2-40B4-BE49-F238E27FC236}">
                  <a16:creationId xmlns:a16="http://schemas.microsoft.com/office/drawing/2014/main" id="{2B1D91A7-299F-409A-A015-1472058E191B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1E9A5F29-E63B-4D02-89F6-BFE0B7F1DA3F}"/>
              </a:ext>
            </a:extLst>
          </p:cNvPr>
          <p:cNvSpPr txBox="1"/>
          <p:nvPr/>
        </p:nvSpPr>
        <p:spPr>
          <a:xfrm>
            <a:off x="341021" y="575604"/>
            <a:ext cx="82619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600" b="1">
                <a:effectLst/>
                <a:latin typeface="+mj-lt"/>
              </a:defRPr>
            </a:lvl1pPr>
          </a:lstStyle>
          <a:p>
            <a:r>
              <a:rPr lang="it-IT" dirty="0" err="1"/>
              <a:t>uniaxialMaterial</a:t>
            </a:r>
            <a:r>
              <a:rPr lang="it-IT" dirty="0"/>
              <a:t> </a:t>
            </a:r>
            <a:r>
              <a:rPr lang="it-IT" dirty="0" err="1"/>
              <a:t>Elastic</a:t>
            </a:r>
            <a:r>
              <a:rPr lang="it-IT" dirty="0"/>
              <a:t> $</a:t>
            </a:r>
            <a:r>
              <a:rPr lang="it-IT" dirty="0" err="1"/>
              <a:t>matTag</a:t>
            </a:r>
            <a:r>
              <a:rPr lang="it-IT" dirty="0"/>
              <a:t> $E&lt;$</a:t>
            </a:r>
            <a:r>
              <a:rPr lang="it-IT" dirty="0" err="1"/>
              <a:t>eta</a:t>
            </a:r>
            <a:r>
              <a:rPr lang="it-IT" dirty="0"/>
              <a:t>&gt; &lt;$</a:t>
            </a:r>
            <a:r>
              <a:rPr lang="it-IT" dirty="0" err="1"/>
              <a:t>Eneg</a:t>
            </a:r>
            <a:r>
              <a:rPr lang="it-IT" dirty="0"/>
              <a:t>&gt; 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67DA52BB-ECD8-4D02-9BBC-06C773B88837}"/>
              </a:ext>
            </a:extLst>
          </p:cNvPr>
          <p:cNvSpPr txBox="1"/>
          <p:nvPr/>
        </p:nvSpPr>
        <p:spPr>
          <a:xfrm>
            <a:off x="341020" y="913365"/>
            <a:ext cx="79571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linear </a:t>
            </a:r>
            <a:r>
              <a:rPr lang="en-US" i="1" dirty="0" err="1">
                <a:solidFill>
                  <a:srgbClr val="383838"/>
                </a:solidFill>
                <a:latin typeface="+mj-lt"/>
              </a:rPr>
              <a:t>behaviour</a:t>
            </a:r>
            <a:endParaRPr lang="it-IT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DBE9F8C8-FE09-4B62-95EC-B8936CB45A3D}"/>
              </a:ext>
            </a:extLst>
          </p:cNvPr>
          <p:cNvSpPr txBox="1"/>
          <p:nvPr/>
        </p:nvSpPr>
        <p:spPr>
          <a:xfrm>
            <a:off x="4690075" y="937145"/>
            <a:ext cx="3490029" cy="1447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material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 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$E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tangent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eta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damping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tangent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(default 0.0)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Eneg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tangent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in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compression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(default = E)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epscu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strain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crushing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518E38B5-CE7E-4086-8C51-5292844E2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264" y="2260360"/>
            <a:ext cx="2811620" cy="237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5">
            <a:extLst>
              <a:ext uri="{FF2B5EF4-FFF2-40B4-BE49-F238E27FC236}">
                <a16:creationId xmlns:a16="http://schemas.microsoft.com/office/drawing/2014/main" id="{2557460B-57A9-4A96-A4F1-3182B0B5F8B8}"/>
              </a:ext>
            </a:extLst>
          </p:cNvPr>
          <p:cNvSpPr txBox="1"/>
          <p:nvPr/>
        </p:nvSpPr>
        <p:spPr>
          <a:xfrm>
            <a:off x="2543469" y="45834"/>
            <a:ext cx="64748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OpenSees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 Wiki</a:t>
            </a:r>
            <a:endParaRPr lang="it-IT" sz="12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5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2D582F1-7097-4CA3-8048-11EE567180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209" y="1221142"/>
            <a:ext cx="4153792" cy="3379822"/>
          </a:xfrm>
          <a:prstGeom prst="rect">
            <a:avLst/>
          </a:prstGeom>
        </p:spPr>
      </p:pic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9983824-D217-4483-B24C-7D720B47013F}"/>
              </a:ext>
            </a:extLst>
          </p:cNvPr>
          <p:cNvSpPr txBox="1"/>
          <p:nvPr/>
        </p:nvSpPr>
        <p:spPr>
          <a:xfrm>
            <a:off x="281194" y="4636001"/>
            <a:ext cx="68979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(it is possible to use the section Elastic command directly or the </a:t>
            </a:r>
            <a:r>
              <a:rPr lang="en-US" sz="1200" i="1" dirty="0" err="1">
                <a:solidFill>
                  <a:srgbClr val="383838"/>
                </a:solidFill>
                <a:latin typeface="+mj-lt"/>
              </a:rPr>
              <a:t>elasticBeamColumn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, this can be useful to assign specific stiffness parameters, e.g. to the rigid end of an hinged beam)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256FE905-FA32-49C3-87D4-F45CEDD45CF8}"/>
              </a:ext>
            </a:extLst>
          </p:cNvPr>
          <p:cNvSpPr txBox="1"/>
          <p:nvPr/>
        </p:nvSpPr>
        <p:spPr>
          <a:xfrm>
            <a:off x="149747" y="3384209"/>
            <a:ext cx="782547" cy="289441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sz="1100" b="1" i="0" dirty="0">
                <a:solidFill>
                  <a:srgbClr val="000000"/>
                </a:solidFill>
                <a:effectLst/>
                <a:latin typeface="+mj-lt"/>
              </a:rPr>
              <a:t>N-m-s</a:t>
            </a:r>
            <a:endParaRPr lang="it-IT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85046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en-GB" dirty="0"/>
              <a:t>Concrete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ED3D438F-0746-4B35-9E0E-C339939CB8CF}"/>
              </a:ext>
            </a:extLst>
          </p:cNvPr>
          <p:cNvGrpSpPr/>
          <p:nvPr/>
        </p:nvGrpSpPr>
        <p:grpSpPr>
          <a:xfrm>
            <a:off x="-151282" y="4160946"/>
            <a:ext cx="7485531" cy="348804"/>
            <a:chOff x="-151282" y="4160946"/>
            <a:chExt cx="7485531" cy="348804"/>
          </a:xfrm>
        </p:grpSpPr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F691BE86-64AC-41CD-83E7-B792E29A5A11}"/>
                </a:ext>
              </a:extLst>
            </p:cNvPr>
            <p:cNvSpPr/>
            <p:nvPr/>
          </p:nvSpPr>
          <p:spPr>
            <a:xfrm flipV="1">
              <a:off x="-1" y="4162781"/>
              <a:ext cx="718033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1" name="Triangolo isoscele 20">
              <a:extLst>
                <a:ext uri="{FF2B5EF4-FFF2-40B4-BE49-F238E27FC236}">
                  <a16:creationId xmlns:a16="http://schemas.microsoft.com/office/drawing/2014/main" id="{FBB60BB4-35E3-4DB9-B859-1750DFF6F9DE}"/>
                </a:ext>
              </a:extLst>
            </p:cNvPr>
            <p:cNvSpPr/>
            <p:nvPr/>
          </p:nvSpPr>
          <p:spPr>
            <a:xfrm rot="10800000">
              <a:off x="7033285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2" name="Triangolo isoscele 21">
              <a:extLst>
                <a:ext uri="{FF2B5EF4-FFF2-40B4-BE49-F238E27FC236}">
                  <a16:creationId xmlns:a16="http://schemas.microsoft.com/office/drawing/2014/main" id="{71D8A20A-726D-41B3-87B2-7E0C80DFA35A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91953453-9DC9-4549-979B-431D90C2D745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25" name="Rectangle 17">
              <a:extLst>
                <a:ext uri="{FF2B5EF4-FFF2-40B4-BE49-F238E27FC236}">
                  <a16:creationId xmlns:a16="http://schemas.microsoft.com/office/drawing/2014/main" id="{37706B62-FDC5-4E45-98BA-C7F00803785E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6" name="Triangolo isoscele 25">
              <a:extLst>
                <a:ext uri="{FF2B5EF4-FFF2-40B4-BE49-F238E27FC236}">
                  <a16:creationId xmlns:a16="http://schemas.microsoft.com/office/drawing/2014/main" id="{EF9D9C7D-A55A-4B51-A310-F60A6B08D342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7" name="Triangolo isoscele 26">
              <a:extLst>
                <a:ext uri="{FF2B5EF4-FFF2-40B4-BE49-F238E27FC236}">
                  <a16:creationId xmlns:a16="http://schemas.microsoft.com/office/drawing/2014/main" id="{2B1D91A7-299F-409A-A015-1472058E191B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1E9A5F29-E63B-4D02-89F6-BFE0B7F1DA3F}"/>
              </a:ext>
            </a:extLst>
          </p:cNvPr>
          <p:cNvSpPr txBox="1"/>
          <p:nvPr/>
        </p:nvSpPr>
        <p:spPr>
          <a:xfrm>
            <a:off x="341021" y="575604"/>
            <a:ext cx="82619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600" b="1">
                <a:effectLst/>
                <a:latin typeface="+mj-lt"/>
              </a:defRPr>
            </a:lvl1pPr>
          </a:lstStyle>
          <a:p>
            <a:r>
              <a:rPr lang="it-IT" dirty="0" err="1"/>
              <a:t>uniaxialMaterial</a:t>
            </a:r>
            <a:r>
              <a:rPr lang="it-IT" dirty="0"/>
              <a:t> Concrete01 $</a:t>
            </a:r>
            <a:r>
              <a:rPr lang="it-IT" dirty="0" err="1"/>
              <a:t>matTag</a:t>
            </a:r>
            <a:r>
              <a:rPr lang="it-IT" dirty="0"/>
              <a:t> $</a:t>
            </a:r>
            <a:r>
              <a:rPr lang="it-IT" dirty="0" err="1"/>
              <a:t>fc</a:t>
            </a:r>
            <a:r>
              <a:rPr lang="it-IT" dirty="0"/>
              <a:t> $</a:t>
            </a:r>
            <a:r>
              <a:rPr lang="it-IT" dirty="0" err="1"/>
              <a:t>epsco</a:t>
            </a:r>
            <a:r>
              <a:rPr lang="it-IT" dirty="0"/>
              <a:t> $</a:t>
            </a:r>
            <a:r>
              <a:rPr lang="it-IT" dirty="0" err="1"/>
              <a:t>fcu</a:t>
            </a:r>
            <a:r>
              <a:rPr lang="it-IT" dirty="0"/>
              <a:t> $</a:t>
            </a:r>
            <a:r>
              <a:rPr lang="it-IT" dirty="0" err="1"/>
              <a:t>epscu</a:t>
            </a:r>
            <a:endParaRPr lang="it-IT" dirty="0"/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67DA52BB-ECD8-4D02-9BBC-06C773B88837}"/>
              </a:ext>
            </a:extLst>
          </p:cNvPr>
          <p:cNvSpPr txBox="1"/>
          <p:nvPr/>
        </p:nvSpPr>
        <p:spPr>
          <a:xfrm>
            <a:off x="341020" y="913365"/>
            <a:ext cx="79571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degraded linear unloading/reloading in compression and no strength in tension</a:t>
            </a:r>
            <a:endParaRPr lang="it-IT" i="1" dirty="0">
              <a:solidFill>
                <a:srgbClr val="383838"/>
              </a:solidFill>
              <a:latin typeface="+mj-lt"/>
            </a:endParaRPr>
          </a:p>
        </p:txBody>
      </p:sp>
      <p:pic>
        <p:nvPicPr>
          <p:cNvPr id="44" name="Immagine 43">
            <a:extLst>
              <a:ext uri="{FF2B5EF4-FFF2-40B4-BE49-F238E27FC236}">
                <a16:creationId xmlns:a16="http://schemas.microsoft.com/office/drawing/2014/main" id="{71998D25-4A20-424A-B1BB-53F963683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47" y="1404103"/>
            <a:ext cx="4338466" cy="3258989"/>
          </a:xfrm>
          <a:prstGeom prst="rect">
            <a:avLst/>
          </a:prstGeom>
        </p:spPr>
      </p:pic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DBE9F8C8-FE09-4B62-95EC-B8936CB45A3D}"/>
              </a:ext>
            </a:extLst>
          </p:cNvPr>
          <p:cNvSpPr txBox="1"/>
          <p:nvPr/>
        </p:nvSpPr>
        <p:spPr>
          <a:xfrm>
            <a:off x="4884850" y="1404103"/>
            <a:ext cx="3205761" cy="1447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material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 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fc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compressive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epsco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strain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maximum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fcu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crushing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epscu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strain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crushing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256FE905-FA32-49C3-87D4-F45CEDD45CF8}"/>
              </a:ext>
            </a:extLst>
          </p:cNvPr>
          <p:cNvSpPr txBox="1"/>
          <p:nvPr/>
        </p:nvSpPr>
        <p:spPr>
          <a:xfrm>
            <a:off x="149959" y="2636887"/>
            <a:ext cx="782547" cy="289441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sz="1100" b="1" i="0" dirty="0">
                <a:solidFill>
                  <a:srgbClr val="000000"/>
                </a:solidFill>
                <a:effectLst/>
                <a:latin typeface="+mj-lt"/>
              </a:rPr>
              <a:t>N-mm-s</a:t>
            </a:r>
            <a:endParaRPr lang="it-IT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45442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en-GB" dirty="0"/>
              <a:t>Concrete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ED3D438F-0746-4B35-9E0E-C339939CB8CF}"/>
              </a:ext>
            </a:extLst>
          </p:cNvPr>
          <p:cNvGrpSpPr/>
          <p:nvPr/>
        </p:nvGrpSpPr>
        <p:grpSpPr>
          <a:xfrm>
            <a:off x="-151282" y="4160946"/>
            <a:ext cx="7485531" cy="348804"/>
            <a:chOff x="-151282" y="4160946"/>
            <a:chExt cx="7485531" cy="348804"/>
          </a:xfrm>
        </p:grpSpPr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F691BE86-64AC-41CD-83E7-B792E29A5A11}"/>
                </a:ext>
              </a:extLst>
            </p:cNvPr>
            <p:cNvSpPr/>
            <p:nvPr/>
          </p:nvSpPr>
          <p:spPr>
            <a:xfrm flipV="1">
              <a:off x="-1" y="4162781"/>
              <a:ext cx="718033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1" name="Triangolo isoscele 20">
              <a:extLst>
                <a:ext uri="{FF2B5EF4-FFF2-40B4-BE49-F238E27FC236}">
                  <a16:creationId xmlns:a16="http://schemas.microsoft.com/office/drawing/2014/main" id="{FBB60BB4-35E3-4DB9-B859-1750DFF6F9DE}"/>
                </a:ext>
              </a:extLst>
            </p:cNvPr>
            <p:cNvSpPr/>
            <p:nvPr/>
          </p:nvSpPr>
          <p:spPr>
            <a:xfrm rot="10800000">
              <a:off x="7033285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2" name="Triangolo isoscele 21">
              <a:extLst>
                <a:ext uri="{FF2B5EF4-FFF2-40B4-BE49-F238E27FC236}">
                  <a16:creationId xmlns:a16="http://schemas.microsoft.com/office/drawing/2014/main" id="{71D8A20A-726D-41B3-87B2-7E0C80DFA35A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91953453-9DC9-4549-979B-431D90C2D745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25" name="Rectangle 17">
              <a:extLst>
                <a:ext uri="{FF2B5EF4-FFF2-40B4-BE49-F238E27FC236}">
                  <a16:creationId xmlns:a16="http://schemas.microsoft.com/office/drawing/2014/main" id="{37706B62-FDC5-4E45-98BA-C7F00803785E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6" name="Triangolo isoscele 25">
              <a:extLst>
                <a:ext uri="{FF2B5EF4-FFF2-40B4-BE49-F238E27FC236}">
                  <a16:creationId xmlns:a16="http://schemas.microsoft.com/office/drawing/2014/main" id="{EF9D9C7D-A55A-4B51-A310-F60A6B08D342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7" name="Triangolo isoscele 26">
              <a:extLst>
                <a:ext uri="{FF2B5EF4-FFF2-40B4-BE49-F238E27FC236}">
                  <a16:creationId xmlns:a16="http://schemas.microsoft.com/office/drawing/2014/main" id="{2B1D91A7-299F-409A-A015-1472058E191B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255F608B-16C9-499B-99C8-F1D77CD6EA49}"/>
              </a:ext>
            </a:extLst>
          </p:cNvPr>
          <p:cNvSpPr txBox="1"/>
          <p:nvPr/>
        </p:nvSpPr>
        <p:spPr>
          <a:xfrm>
            <a:off x="301240" y="577829"/>
            <a:ext cx="94474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uniaxialMaterial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Concrete02 $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matTag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fpc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$epsc0 $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fpcu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epsU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$lambda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ft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$Ets</a:t>
            </a:r>
            <a:endParaRPr lang="it-IT" sz="1600" dirty="0">
              <a:latin typeface="+mj-lt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6AA2F36C-3E7C-4065-AE62-2E6613A659F4}"/>
              </a:ext>
            </a:extLst>
          </p:cNvPr>
          <p:cNvSpPr txBox="1"/>
          <p:nvPr/>
        </p:nvSpPr>
        <p:spPr>
          <a:xfrm>
            <a:off x="341020" y="913365"/>
            <a:ext cx="79571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degraded linear unloading/reloading in compression with linear softening in tension</a:t>
            </a:r>
            <a:endParaRPr lang="it-IT" i="1" dirty="0">
              <a:solidFill>
                <a:srgbClr val="383838"/>
              </a:solidFill>
              <a:latin typeface="+mj-lt"/>
            </a:endParaRPr>
          </a:p>
        </p:txBody>
      </p:sp>
      <p:pic>
        <p:nvPicPr>
          <p:cNvPr id="34" name="Immagine 33">
            <a:extLst>
              <a:ext uri="{FF2B5EF4-FFF2-40B4-BE49-F238E27FC236}">
                <a16:creationId xmlns:a16="http://schemas.microsoft.com/office/drawing/2014/main" id="{6B912C12-BB01-4025-A305-027A77C41D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046" y="1318625"/>
            <a:ext cx="4338466" cy="3344468"/>
          </a:xfrm>
          <a:prstGeom prst="rect">
            <a:avLst/>
          </a:prstGeom>
        </p:spPr>
      </p:pic>
      <p:sp>
        <p:nvSpPr>
          <p:cNvPr id="35" name="CasellaDiTesto 34">
            <a:extLst>
              <a:ext uri="{FF2B5EF4-FFF2-40B4-BE49-F238E27FC236}">
                <a16:creationId xmlns:a16="http://schemas.microsoft.com/office/drawing/2014/main" id="{EEFD2B38-3A48-4B8C-848C-13C962A45B2C}"/>
              </a:ext>
            </a:extLst>
          </p:cNvPr>
          <p:cNvSpPr txBox="1"/>
          <p:nvPr/>
        </p:nvSpPr>
        <p:spPr>
          <a:xfrm>
            <a:off x="4884850" y="1255596"/>
            <a:ext cx="3205761" cy="3079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material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 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fpc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compressive strength at 28 days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$epsc0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strain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maximum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fpcu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crushing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epsU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strain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crushing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$lambda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ratio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between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unloading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Slope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$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epsU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and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initial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slope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ft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tensile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$Ets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tension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softening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stiffness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r>
              <a:rPr lang="it-IT" sz="1200" i="1" dirty="0">
                <a:solidFill>
                  <a:srgbClr val="383838"/>
                </a:solidFill>
                <a:latin typeface="+mj-lt"/>
              </a:rPr>
              <a:t>(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slope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of the linear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tension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softening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branch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)</a:t>
            </a:r>
          </a:p>
          <a:p>
            <a:pPr>
              <a:lnSpc>
                <a:spcPct val="150000"/>
              </a:lnSpc>
            </a:pP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5EEBBEF0-8ECE-4313-8D68-2BE9D33F28CB}"/>
              </a:ext>
            </a:extLst>
          </p:cNvPr>
          <p:cNvSpPr txBox="1"/>
          <p:nvPr/>
        </p:nvSpPr>
        <p:spPr>
          <a:xfrm>
            <a:off x="149959" y="2990859"/>
            <a:ext cx="782547" cy="289441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sz="1100" b="1" i="0" dirty="0">
                <a:solidFill>
                  <a:srgbClr val="000000"/>
                </a:solidFill>
                <a:effectLst/>
                <a:latin typeface="+mj-lt"/>
              </a:rPr>
              <a:t>N-m-s</a:t>
            </a:r>
            <a:endParaRPr lang="it-IT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372551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en-GB" dirty="0"/>
              <a:t>Steel</a:t>
            </a:r>
          </a:p>
        </p:txBody>
      </p:sp>
      <p:grpSp>
        <p:nvGrpSpPr>
          <p:cNvPr id="14" name="Gruppo 13">
            <a:extLst>
              <a:ext uri="{FF2B5EF4-FFF2-40B4-BE49-F238E27FC236}">
                <a16:creationId xmlns:a16="http://schemas.microsoft.com/office/drawing/2014/main" id="{B39F5BBC-C4F5-4EEC-95B8-24623F891037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0952488A-0258-4872-BF1D-C9C560151D86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6" name="Triangolo isoscele 15">
              <a:extLst>
                <a:ext uri="{FF2B5EF4-FFF2-40B4-BE49-F238E27FC236}">
                  <a16:creationId xmlns:a16="http://schemas.microsoft.com/office/drawing/2014/main" id="{40754B23-C6F5-4000-AC62-351A10BE8B50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7" name="Triangolo isoscele 16">
              <a:extLst>
                <a:ext uri="{FF2B5EF4-FFF2-40B4-BE49-F238E27FC236}">
                  <a16:creationId xmlns:a16="http://schemas.microsoft.com/office/drawing/2014/main" id="{91893C3A-3F07-435B-85FB-79A12B34D7E1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5E9AF13D-ADCF-4119-830C-74D400F7A86C}"/>
              </a:ext>
            </a:extLst>
          </p:cNvPr>
          <p:cNvSpPr txBox="1"/>
          <p:nvPr/>
        </p:nvSpPr>
        <p:spPr>
          <a:xfrm>
            <a:off x="301240" y="577829"/>
            <a:ext cx="94474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uniaxialMaterial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Steel02 $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matTag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Fy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$E $b $R0 $cR1 $cR2 &lt;$a1 $a2 $a3 $a4 $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sigInit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&gt;</a:t>
            </a:r>
            <a:endParaRPr lang="it-IT" sz="1600" dirty="0">
              <a:latin typeface="+mj-lt"/>
            </a:endParaRPr>
          </a:p>
        </p:txBody>
      </p:sp>
      <p:grpSp>
        <p:nvGrpSpPr>
          <p:cNvPr id="19" name="Gruppo 18">
            <a:extLst>
              <a:ext uri="{FF2B5EF4-FFF2-40B4-BE49-F238E27FC236}">
                <a16:creationId xmlns:a16="http://schemas.microsoft.com/office/drawing/2014/main" id="{33E47BB5-3721-4503-A544-EB07C725BD7E}"/>
              </a:ext>
            </a:extLst>
          </p:cNvPr>
          <p:cNvGrpSpPr/>
          <p:nvPr/>
        </p:nvGrpSpPr>
        <p:grpSpPr>
          <a:xfrm>
            <a:off x="-151282" y="4160946"/>
            <a:ext cx="7485531" cy="348804"/>
            <a:chOff x="-151282" y="4160946"/>
            <a:chExt cx="7485531" cy="348804"/>
          </a:xfrm>
        </p:grpSpPr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2D9BF5D8-4B53-43EE-820C-26E018E6B513}"/>
                </a:ext>
              </a:extLst>
            </p:cNvPr>
            <p:cNvSpPr/>
            <p:nvPr/>
          </p:nvSpPr>
          <p:spPr>
            <a:xfrm flipV="1">
              <a:off x="-1" y="4162781"/>
              <a:ext cx="718033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1" name="Triangolo isoscele 20">
              <a:extLst>
                <a:ext uri="{FF2B5EF4-FFF2-40B4-BE49-F238E27FC236}">
                  <a16:creationId xmlns:a16="http://schemas.microsoft.com/office/drawing/2014/main" id="{CE1F1E53-6A2E-4A86-B313-B1EC053AD188}"/>
                </a:ext>
              </a:extLst>
            </p:cNvPr>
            <p:cNvSpPr/>
            <p:nvPr/>
          </p:nvSpPr>
          <p:spPr>
            <a:xfrm rot="10800000">
              <a:off x="7033285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2" name="Triangolo isoscele 21">
              <a:extLst>
                <a:ext uri="{FF2B5EF4-FFF2-40B4-BE49-F238E27FC236}">
                  <a16:creationId xmlns:a16="http://schemas.microsoft.com/office/drawing/2014/main" id="{A810BD12-2FF0-4919-900F-276C33DE0100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36CE296D-00F8-402A-9191-D8D4B8C421A3}"/>
              </a:ext>
            </a:extLst>
          </p:cNvPr>
          <p:cNvSpPr txBox="1"/>
          <p:nvPr/>
        </p:nvSpPr>
        <p:spPr>
          <a:xfrm>
            <a:off x="4884850" y="1255596"/>
            <a:ext cx="3205761" cy="2632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material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 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Fy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yield 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$E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initial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elastic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tangent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$b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strain-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hardening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ratio</a:t>
            </a:r>
          </a:p>
          <a:p>
            <a:pPr>
              <a:spcBef>
                <a:spcPts val="600"/>
              </a:spcBef>
            </a:pPr>
            <a:r>
              <a:rPr lang="en-US" sz="1200" i="1" dirty="0">
                <a:solidFill>
                  <a:srgbClr val="383838"/>
                </a:solidFill>
                <a:latin typeface="+mj-lt"/>
              </a:rPr>
              <a:t>parameters to control the transition</a:t>
            </a:r>
          </a:p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from elastic to plastic branches (recommended values)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$R0 </a:t>
            </a:r>
            <a:r>
              <a:rPr lang="it-IT" sz="1200" dirty="0">
                <a:solidFill>
                  <a:srgbClr val="383838"/>
                </a:solidFill>
                <a:latin typeface="+mj-lt"/>
              </a:rPr>
              <a:t>= 10-20 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$cR1 </a:t>
            </a:r>
            <a:r>
              <a:rPr lang="it-IT" sz="1200" dirty="0">
                <a:solidFill>
                  <a:srgbClr val="383838"/>
                </a:solidFill>
                <a:latin typeface="+mj-lt"/>
              </a:rPr>
              <a:t>= 0.925 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$cR2 </a:t>
            </a:r>
            <a:r>
              <a:rPr lang="it-IT" sz="1200" dirty="0">
                <a:solidFill>
                  <a:srgbClr val="383838"/>
                </a:solidFill>
                <a:latin typeface="+mj-lt"/>
              </a:rPr>
              <a:t>= 0.15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F1D13B71-1776-4A7E-8BC0-89A1FD183AE5}"/>
              </a:ext>
            </a:extLst>
          </p:cNvPr>
          <p:cNvSpPr txBox="1"/>
          <p:nvPr/>
        </p:nvSpPr>
        <p:spPr>
          <a:xfrm>
            <a:off x="341020" y="913365"/>
            <a:ext cx="79571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isotropic strain hardening</a:t>
            </a:r>
            <a:endParaRPr lang="it-IT" i="1" dirty="0">
              <a:solidFill>
                <a:srgbClr val="383838"/>
              </a:solidFill>
              <a:latin typeface="+mj-lt"/>
            </a:endParaRPr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38CC3F9C-F841-4C8D-A960-8F06FBE992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56" y="1251919"/>
            <a:ext cx="4133408" cy="3711871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4740CE0F-9CF2-4C8C-80AF-F31D57EBD5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291" y="1251918"/>
            <a:ext cx="4433625" cy="3711872"/>
          </a:xfrm>
          <a:prstGeom prst="rect">
            <a:avLst/>
          </a:prstGeom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05A76DDF-FF07-47BF-B6F5-63FCA1EFC6E4}"/>
              </a:ext>
            </a:extLst>
          </p:cNvPr>
          <p:cNvSpPr txBox="1"/>
          <p:nvPr/>
        </p:nvSpPr>
        <p:spPr>
          <a:xfrm>
            <a:off x="149959" y="3132425"/>
            <a:ext cx="782547" cy="289441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sz="1100" b="1" i="0" dirty="0">
                <a:solidFill>
                  <a:srgbClr val="000000"/>
                </a:solidFill>
                <a:effectLst/>
                <a:latin typeface="+mj-lt"/>
              </a:rPr>
              <a:t>N-m-s</a:t>
            </a:r>
            <a:endParaRPr lang="it-IT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4510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uppo 18">
            <a:extLst>
              <a:ext uri="{FF2B5EF4-FFF2-40B4-BE49-F238E27FC236}">
                <a16:creationId xmlns:a16="http://schemas.microsoft.com/office/drawing/2014/main" id="{EB04A9CB-D2FA-4B6F-A177-6416D89BDA27}"/>
              </a:ext>
            </a:extLst>
          </p:cNvPr>
          <p:cNvGrpSpPr/>
          <p:nvPr/>
        </p:nvGrpSpPr>
        <p:grpSpPr>
          <a:xfrm>
            <a:off x="-151282" y="4160946"/>
            <a:ext cx="7485531" cy="348804"/>
            <a:chOff x="-151282" y="4160946"/>
            <a:chExt cx="7485531" cy="348804"/>
          </a:xfrm>
        </p:grpSpPr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A4F51312-56C9-4398-B120-3F70383AB9C3}"/>
                </a:ext>
              </a:extLst>
            </p:cNvPr>
            <p:cNvSpPr/>
            <p:nvPr/>
          </p:nvSpPr>
          <p:spPr>
            <a:xfrm flipV="1">
              <a:off x="-1" y="4162781"/>
              <a:ext cx="718033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1" name="Triangolo isoscele 20">
              <a:extLst>
                <a:ext uri="{FF2B5EF4-FFF2-40B4-BE49-F238E27FC236}">
                  <a16:creationId xmlns:a16="http://schemas.microsoft.com/office/drawing/2014/main" id="{7457CDDE-2A70-415A-BA5C-091FA7E518C4}"/>
                </a:ext>
              </a:extLst>
            </p:cNvPr>
            <p:cNvSpPr/>
            <p:nvPr/>
          </p:nvSpPr>
          <p:spPr>
            <a:xfrm rot="10800000">
              <a:off x="7033285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2" name="Triangolo isoscele 21">
              <a:extLst>
                <a:ext uri="{FF2B5EF4-FFF2-40B4-BE49-F238E27FC236}">
                  <a16:creationId xmlns:a16="http://schemas.microsoft.com/office/drawing/2014/main" id="{78047AD8-2480-4CB3-8777-1BC0CCAA9EF8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en-GB" dirty="0"/>
              <a:t>Masonry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23DC1A0E-CF50-4401-A64F-0F4AD2AC03D4}"/>
              </a:ext>
            </a:extLst>
          </p:cNvPr>
          <p:cNvGrpSpPr/>
          <p:nvPr/>
        </p:nvGrpSpPr>
        <p:grpSpPr>
          <a:xfrm>
            <a:off x="-362582" y="571183"/>
            <a:ext cx="9266525" cy="832830"/>
            <a:chOff x="-361262" y="4160946"/>
            <a:chExt cx="9266525" cy="832830"/>
          </a:xfrm>
        </p:grpSpPr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3123ED32-6DDC-47D3-9B7C-4E83ABEF1E57}"/>
                </a:ext>
              </a:extLst>
            </p:cNvPr>
            <p:cNvSpPr/>
            <p:nvPr/>
          </p:nvSpPr>
          <p:spPr>
            <a:xfrm flipV="1">
              <a:off x="-1" y="4162779"/>
              <a:ext cx="8535721" cy="830997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4" name="Triangolo isoscele 13">
              <a:extLst>
                <a:ext uri="{FF2B5EF4-FFF2-40B4-BE49-F238E27FC236}">
                  <a16:creationId xmlns:a16="http://schemas.microsoft.com/office/drawing/2014/main" id="{218E0BDC-80B8-414C-AC96-ED471DA633FB}"/>
                </a:ext>
              </a:extLst>
            </p:cNvPr>
            <p:cNvSpPr/>
            <p:nvPr/>
          </p:nvSpPr>
          <p:spPr>
            <a:xfrm rot="10800000">
              <a:off x="8182741" y="4164186"/>
              <a:ext cx="722522" cy="829590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5" name="Triangolo isoscele 14">
              <a:extLst>
                <a:ext uri="{FF2B5EF4-FFF2-40B4-BE49-F238E27FC236}">
                  <a16:creationId xmlns:a16="http://schemas.microsoft.com/office/drawing/2014/main" id="{234649BB-84B8-4B0E-A861-9938C09ACA54}"/>
                </a:ext>
              </a:extLst>
            </p:cNvPr>
            <p:cNvSpPr/>
            <p:nvPr/>
          </p:nvSpPr>
          <p:spPr>
            <a:xfrm flipH="1">
              <a:off x="-361262" y="4160946"/>
              <a:ext cx="722521" cy="829590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9910605-CCC1-41D2-8259-55C20EE22BBD}"/>
              </a:ext>
            </a:extLst>
          </p:cNvPr>
          <p:cNvSpPr txBox="1"/>
          <p:nvPr/>
        </p:nvSpPr>
        <p:spPr>
          <a:xfrm>
            <a:off x="301240" y="577829"/>
            <a:ext cx="79915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uniaxialMaterial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Pinching4 $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matTag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	$ePf1 $ePd1 $ePf2 $ePd2 </a:t>
            </a:r>
          </a:p>
          <a:p>
            <a:r>
              <a:rPr lang="it-IT" sz="1600" b="1" dirty="0">
                <a:latin typeface="+mj-lt"/>
              </a:rPr>
              <a:t>				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$ePf3 $ePd3 $ePf4 $ePd4 </a:t>
            </a:r>
          </a:p>
          <a:p>
            <a:r>
              <a:rPr lang="it-IT" sz="1600" b="1" dirty="0">
                <a:latin typeface="+mj-lt"/>
              </a:rPr>
              <a:t>				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rDispP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rForceP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uForceP</a:t>
            </a:r>
            <a:endParaRPr lang="it-IT" sz="1600" dirty="0">
              <a:latin typeface="+mj-lt"/>
            </a:endParaRP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10AB9D75-F9AE-4431-BDCE-0A4DB4F53D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240" y="1570281"/>
            <a:ext cx="4093568" cy="3427173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5CEDFE63-465C-4FB4-A6D3-9D7638B611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240" y="1565468"/>
            <a:ext cx="4093568" cy="3427174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71D4464-935C-4DC2-ADD6-BFD540D4EE48}"/>
              </a:ext>
            </a:extLst>
          </p:cNvPr>
          <p:cNvSpPr txBox="1"/>
          <p:nvPr/>
        </p:nvSpPr>
        <p:spPr>
          <a:xfrm>
            <a:off x="4517072" y="1532815"/>
            <a:ext cx="3205761" cy="339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material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 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AAEFDD7B-14FD-4026-9A19-245FF608A5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3485" y="1989778"/>
            <a:ext cx="3015841" cy="1790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8CC6F282-40A2-4BF8-9A5C-00E4E311BD55}"/>
              </a:ext>
            </a:extLst>
          </p:cNvPr>
          <p:cNvSpPr txBox="1"/>
          <p:nvPr/>
        </p:nvSpPr>
        <p:spPr>
          <a:xfrm>
            <a:off x="301240" y="881625"/>
            <a:ext cx="33841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“pinched” load-deformation response </a:t>
            </a:r>
          </a:p>
          <a:p>
            <a:r>
              <a:rPr lang="en-US" sz="1200" i="1" strike="sngStrike" dirty="0">
                <a:solidFill>
                  <a:srgbClr val="383838"/>
                </a:solidFill>
                <a:latin typeface="+mj-lt"/>
              </a:rPr>
              <a:t>degradation under cyclic loading</a:t>
            </a:r>
            <a:endParaRPr lang="it-IT" sz="1200" i="1" strike="sngStrike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33BFE628-1D57-4858-BFD3-D14715F7B506}"/>
              </a:ext>
            </a:extLst>
          </p:cNvPr>
          <p:cNvSpPr txBox="1"/>
          <p:nvPr/>
        </p:nvSpPr>
        <p:spPr>
          <a:xfrm>
            <a:off x="73047" y="4605772"/>
            <a:ext cx="782547" cy="289441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sz="1100" b="1" i="0" dirty="0">
                <a:solidFill>
                  <a:srgbClr val="000000"/>
                </a:solidFill>
                <a:effectLst/>
                <a:latin typeface="+mj-lt"/>
              </a:rPr>
              <a:t>NA</a:t>
            </a:r>
            <a:endParaRPr lang="it-IT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5900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en-GB" dirty="0"/>
              <a:t>Material Tester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4D03002D-F3B5-4F30-9E85-7C8D53A12B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307" t="21778" r="1280" b="5346"/>
          <a:stretch/>
        </p:blipFill>
        <p:spPr>
          <a:xfrm>
            <a:off x="368260" y="548513"/>
            <a:ext cx="6454140" cy="4403499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69C0093-FDD0-459F-8B7E-36CCC775FA0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319" t="25096" r="55294" b="61719"/>
          <a:stretch/>
        </p:blipFill>
        <p:spPr>
          <a:xfrm>
            <a:off x="983665" y="1307518"/>
            <a:ext cx="1417321" cy="1106505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8A3B1F30-85C2-496F-98B7-9E1D9F1758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9514" y="2843865"/>
            <a:ext cx="1877330" cy="1678305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17" name="Rettangolo 16">
            <a:extLst>
              <a:ext uri="{FF2B5EF4-FFF2-40B4-BE49-F238E27FC236}">
                <a16:creationId xmlns:a16="http://schemas.microsoft.com/office/drawing/2014/main" id="{FCA940CE-8152-4EBA-8AB7-A9C96D431BD4}"/>
              </a:ext>
            </a:extLst>
          </p:cNvPr>
          <p:cNvSpPr/>
          <p:nvPr/>
        </p:nvSpPr>
        <p:spPr>
          <a:xfrm>
            <a:off x="1726387" y="4732557"/>
            <a:ext cx="1243584" cy="168249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9" name="Connettore 2 18">
            <a:extLst>
              <a:ext uri="{FF2B5EF4-FFF2-40B4-BE49-F238E27FC236}">
                <a16:creationId xmlns:a16="http://schemas.microsoft.com/office/drawing/2014/main" id="{BCB30E7F-4D61-404F-BB6D-A920E51E32AF}"/>
              </a:ext>
            </a:extLst>
          </p:cNvPr>
          <p:cNvCxnSpPr>
            <a:cxnSpLocks/>
            <a:stCxn id="17" idx="0"/>
            <a:endCxn id="13" idx="2"/>
          </p:cNvCxnSpPr>
          <p:nvPr/>
        </p:nvCxnSpPr>
        <p:spPr>
          <a:xfrm flipV="1">
            <a:off x="2348179" y="4522170"/>
            <a:ext cx="0" cy="210387"/>
          </a:xfrm>
          <a:prstGeom prst="straightConnector1">
            <a:avLst/>
          </a:prstGeom>
          <a:ln w="19050"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2673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309" y="658903"/>
            <a:ext cx="2892425" cy="844416"/>
          </a:xfrm>
        </p:spPr>
        <p:txBody>
          <a:bodyPr/>
          <a:lstStyle/>
          <a:p>
            <a:pPr marL="90488" indent="0"/>
            <a:r>
              <a:rPr lang="en-US" dirty="0"/>
              <a:t>Physical </a:t>
            </a:r>
          </a:p>
          <a:p>
            <a:pPr marL="90488" indent="0"/>
            <a:r>
              <a:rPr lang="en-US" dirty="0"/>
              <a:t>properties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12426" y="723554"/>
            <a:ext cx="365586" cy="365586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702661" y="695684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176507" y="695684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3827210" y="695679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4" name="Triangolo isoscele 33">
            <a:extLst>
              <a:ext uri="{FF2B5EF4-FFF2-40B4-BE49-F238E27FC236}">
                <a16:creationId xmlns:a16="http://schemas.microsoft.com/office/drawing/2014/main" id="{7BA0A105-E817-40F6-BC29-706981958CF5}"/>
              </a:ext>
            </a:extLst>
          </p:cNvPr>
          <p:cNvSpPr/>
          <p:nvPr/>
        </p:nvSpPr>
        <p:spPr>
          <a:xfrm>
            <a:off x="3000791" y="2736366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5" name="Triangolo isoscele 34">
            <a:extLst>
              <a:ext uri="{FF2B5EF4-FFF2-40B4-BE49-F238E27FC236}">
                <a16:creationId xmlns:a16="http://schemas.microsoft.com/office/drawing/2014/main" id="{1E4D74B4-15F0-49DD-9E66-378B48E4F659}"/>
              </a:ext>
            </a:extLst>
          </p:cNvPr>
          <p:cNvSpPr/>
          <p:nvPr/>
        </p:nvSpPr>
        <p:spPr>
          <a:xfrm rot="10800000">
            <a:off x="3876602" y="2736370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AB11DE4E-F703-4FEF-9796-28C02970B920}"/>
              </a:ext>
            </a:extLst>
          </p:cNvPr>
          <p:cNvSpPr/>
          <p:nvPr/>
        </p:nvSpPr>
        <p:spPr>
          <a:xfrm>
            <a:off x="3350448" y="2736370"/>
            <a:ext cx="875816" cy="844417"/>
          </a:xfrm>
          <a:prstGeom prst="rect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1D6298CE-DD3C-453E-BF23-E318B051AA4A}"/>
              </a:ext>
            </a:extLst>
          </p:cNvPr>
          <p:cNvSpPr/>
          <p:nvPr/>
        </p:nvSpPr>
        <p:spPr>
          <a:xfrm>
            <a:off x="3106422" y="2736368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Sections</a:t>
            </a:r>
          </a:p>
        </p:txBody>
      </p:sp>
      <p:sp>
        <p:nvSpPr>
          <p:cNvPr id="38" name="Triangolo isoscele 37">
            <a:extLst>
              <a:ext uri="{FF2B5EF4-FFF2-40B4-BE49-F238E27FC236}">
                <a16:creationId xmlns:a16="http://schemas.microsoft.com/office/drawing/2014/main" id="{AB42E3E3-AAD3-4A63-AFD7-4D8E679414BC}"/>
              </a:ext>
            </a:extLst>
          </p:cNvPr>
          <p:cNvSpPr/>
          <p:nvPr/>
        </p:nvSpPr>
        <p:spPr>
          <a:xfrm>
            <a:off x="2620560" y="3661242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1" name="Triangolo isoscele 40">
            <a:extLst>
              <a:ext uri="{FF2B5EF4-FFF2-40B4-BE49-F238E27FC236}">
                <a16:creationId xmlns:a16="http://schemas.microsoft.com/office/drawing/2014/main" id="{67DCC717-7C25-4874-9617-156301F7838F}"/>
              </a:ext>
            </a:extLst>
          </p:cNvPr>
          <p:cNvSpPr/>
          <p:nvPr/>
        </p:nvSpPr>
        <p:spPr>
          <a:xfrm rot="10800000">
            <a:off x="3496371" y="3661246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7224F6C1-9E4D-4D3C-927E-470ACC9D605A}"/>
              </a:ext>
            </a:extLst>
          </p:cNvPr>
          <p:cNvSpPr/>
          <p:nvPr/>
        </p:nvSpPr>
        <p:spPr>
          <a:xfrm>
            <a:off x="2970217" y="3661246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E8B790CD-9CEB-48F7-936B-A4E0A7EB7D26}"/>
              </a:ext>
            </a:extLst>
          </p:cNvPr>
          <p:cNvSpPr/>
          <p:nvPr/>
        </p:nvSpPr>
        <p:spPr>
          <a:xfrm>
            <a:off x="2726191" y="3661244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Special </a:t>
            </a:r>
          </a:p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purpose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B69C8FC8-16E8-4E67-98D9-44740A86D207}"/>
              </a:ext>
            </a:extLst>
          </p:cNvPr>
          <p:cNvSpPr txBox="1"/>
          <p:nvPr/>
        </p:nvSpPr>
        <p:spPr>
          <a:xfrm>
            <a:off x="3679497" y="3660862"/>
            <a:ext cx="46283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      </a:t>
            </a:r>
            <a:r>
              <a:rPr lang="en-US" b="1" dirty="0" err="1"/>
              <a:t>BeamSectionProperty</a:t>
            </a:r>
            <a:endParaRPr lang="en-US" b="1" dirty="0"/>
          </a:p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       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zeroLengthMaterial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truss</a:t>
            </a:r>
            <a:endParaRPr lang="en-US" dirty="0"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HingedBeam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RCJointModel3D</a:t>
            </a:r>
          </a:p>
          <a:p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MasonryInfillWallMaterial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8" name="Segnaposto testo 3">
            <a:extLst>
              <a:ext uri="{FF2B5EF4-FFF2-40B4-BE49-F238E27FC236}">
                <a16:creationId xmlns:a16="http://schemas.microsoft.com/office/drawing/2014/main" id="{05091030-F1C1-4A7D-A859-0504EE4559BC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23 June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</p:txBody>
      </p:sp>
      <p:sp>
        <p:nvSpPr>
          <p:cNvPr id="59" name="Ovale 58">
            <a:extLst>
              <a:ext uri="{FF2B5EF4-FFF2-40B4-BE49-F238E27FC236}">
                <a16:creationId xmlns:a16="http://schemas.microsoft.com/office/drawing/2014/main" id="{96DADC7C-D27F-4155-9648-FA66D1C223AC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7C1E4E88-9B8A-40D9-BF73-FB777A079FD0}"/>
              </a:ext>
            </a:extLst>
          </p:cNvPr>
          <p:cNvSpPr/>
          <p:nvPr/>
        </p:nvSpPr>
        <p:spPr>
          <a:xfrm>
            <a:off x="6911258" y="3014753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9" name="Triangolo isoscele 38">
            <a:extLst>
              <a:ext uri="{FF2B5EF4-FFF2-40B4-BE49-F238E27FC236}">
                <a16:creationId xmlns:a16="http://schemas.microsoft.com/office/drawing/2014/main" id="{F2111867-7A40-4FDB-926A-A60749CA113D}"/>
              </a:ext>
            </a:extLst>
          </p:cNvPr>
          <p:cNvSpPr/>
          <p:nvPr/>
        </p:nvSpPr>
        <p:spPr>
          <a:xfrm>
            <a:off x="6776291" y="3014751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BDC8AE05-8632-437C-B55D-FB2EA4A07CFA}"/>
              </a:ext>
            </a:extLst>
          </p:cNvPr>
          <p:cNvSpPr/>
          <p:nvPr/>
        </p:nvSpPr>
        <p:spPr>
          <a:xfrm>
            <a:off x="7096807" y="2522421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9" name="Triangolo isoscele 48">
            <a:extLst>
              <a:ext uri="{FF2B5EF4-FFF2-40B4-BE49-F238E27FC236}">
                <a16:creationId xmlns:a16="http://schemas.microsoft.com/office/drawing/2014/main" id="{075AD085-E73B-4947-960A-6D7A4270415E}"/>
              </a:ext>
            </a:extLst>
          </p:cNvPr>
          <p:cNvSpPr/>
          <p:nvPr/>
        </p:nvSpPr>
        <p:spPr>
          <a:xfrm>
            <a:off x="6961840" y="2522419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6BFB7ED-5BD0-44D9-87F3-7271AB0376E1}"/>
              </a:ext>
            </a:extLst>
          </p:cNvPr>
          <p:cNvSpPr/>
          <p:nvPr/>
        </p:nvSpPr>
        <p:spPr>
          <a:xfrm>
            <a:off x="6739765" y="3476699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3" name="Triangolo isoscele 52">
            <a:extLst>
              <a:ext uri="{FF2B5EF4-FFF2-40B4-BE49-F238E27FC236}">
                <a16:creationId xmlns:a16="http://schemas.microsoft.com/office/drawing/2014/main" id="{02E55C94-03FC-4B12-91EA-31ACD24C1169}"/>
              </a:ext>
            </a:extLst>
          </p:cNvPr>
          <p:cNvSpPr/>
          <p:nvPr/>
        </p:nvSpPr>
        <p:spPr>
          <a:xfrm>
            <a:off x="6604798" y="3476697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E3230650-C301-449C-A156-84A65E48EFB7}"/>
              </a:ext>
            </a:extLst>
          </p:cNvPr>
          <p:cNvSpPr txBox="1"/>
          <p:nvPr/>
        </p:nvSpPr>
        <p:spPr>
          <a:xfrm>
            <a:off x="7009778" y="3009813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Fiber</a:t>
            </a:r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56DD63C9-B81B-463A-A9CD-52F31EF81281}"/>
              </a:ext>
            </a:extLst>
          </p:cNvPr>
          <p:cNvSpPr txBox="1"/>
          <p:nvPr/>
        </p:nvSpPr>
        <p:spPr>
          <a:xfrm>
            <a:off x="7175917" y="2506787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Elastic</a:t>
            </a:r>
          </a:p>
        </p:txBody>
      </p:sp>
      <p:sp>
        <p:nvSpPr>
          <p:cNvPr id="63" name="CasellaDiTesto 110">
            <a:extLst>
              <a:ext uri="{FF2B5EF4-FFF2-40B4-BE49-F238E27FC236}">
                <a16:creationId xmlns:a16="http://schemas.microsoft.com/office/drawing/2014/main" id="{35F4808D-6CCA-4356-AC76-CAD7726D884A}"/>
              </a:ext>
            </a:extLst>
          </p:cNvPr>
          <p:cNvSpPr txBox="1"/>
          <p:nvPr/>
        </p:nvSpPr>
        <p:spPr>
          <a:xfrm>
            <a:off x="6852559" y="3471422"/>
            <a:ext cx="25454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Aggregator</a:t>
            </a:r>
          </a:p>
        </p:txBody>
      </p:sp>
      <p:cxnSp>
        <p:nvCxnSpPr>
          <p:cNvPr id="64" name="Straight Connector 6">
            <a:extLst>
              <a:ext uri="{FF2B5EF4-FFF2-40B4-BE49-F238E27FC236}">
                <a16:creationId xmlns:a16="http://schemas.microsoft.com/office/drawing/2014/main" id="{0355F800-D8E1-4AA9-8F53-901A41F5CB4A}"/>
              </a:ext>
            </a:extLst>
          </p:cNvPr>
          <p:cNvCxnSpPr>
            <a:cxnSpLocks/>
            <a:endCxn id="49" idx="0"/>
          </p:cNvCxnSpPr>
          <p:nvPr/>
        </p:nvCxnSpPr>
        <p:spPr>
          <a:xfrm flipV="1">
            <a:off x="6604798" y="2522419"/>
            <a:ext cx="492149" cy="1287558"/>
          </a:xfrm>
          <a:prstGeom prst="line">
            <a:avLst/>
          </a:prstGeom>
          <a:ln w="28575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11">
            <a:extLst>
              <a:ext uri="{FF2B5EF4-FFF2-40B4-BE49-F238E27FC236}">
                <a16:creationId xmlns:a16="http://schemas.microsoft.com/office/drawing/2014/main" id="{3B3B387D-59F8-49BC-A612-D1764E0DEC1A}"/>
              </a:ext>
            </a:extLst>
          </p:cNvPr>
          <p:cNvCxnSpPr>
            <a:cxnSpLocks/>
            <a:stCxn id="39" idx="1"/>
          </p:cNvCxnSpPr>
          <p:nvPr/>
        </p:nvCxnSpPr>
        <p:spPr>
          <a:xfrm flipH="1">
            <a:off x="4616213" y="3177890"/>
            <a:ext cx="2227632" cy="0"/>
          </a:xfrm>
          <a:prstGeom prst="line">
            <a:avLst/>
          </a:prstGeom>
          <a:ln w="28575">
            <a:solidFill>
              <a:srgbClr val="FFB13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1233B923-88E9-4B80-8536-AD25840AB557}"/>
              </a:ext>
            </a:extLst>
          </p:cNvPr>
          <p:cNvSpPr txBox="1"/>
          <p:nvPr/>
        </p:nvSpPr>
        <p:spPr>
          <a:xfrm>
            <a:off x="5228454" y="658733"/>
            <a:ext cx="46283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Definition (X-Objects)</a:t>
            </a:r>
          </a:p>
          <a:p>
            <a:r>
              <a:rPr lang="en-US" dirty="0"/>
              <a:t>  Creation and assignments</a:t>
            </a:r>
          </a:p>
          <a:p>
            <a:r>
              <a:rPr lang="en-US" dirty="0"/>
              <a:t>Difference with other FEM software</a:t>
            </a:r>
          </a:p>
        </p:txBody>
      </p:sp>
      <p:sp>
        <p:nvSpPr>
          <p:cNvPr id="54" name="Triangolo isoscele 53">
            <a:extLst>
              <a:ext uri="{FF2B5EF4-FFF2-40B4-BE49-F238E27FC236}">
                <a16:creationId xmlns:a16="http://schemas.microsoft.com/office/drawing/2014/main" id="{ABF6244E-D998-416C-B052-BD6D3F9B1F26}"/>
              </a:ext>
            </a:extLst>
          </p:cNvPr>
          <p:cNvSpPr/>
          <p:nvPr/>
        </p:nvSpPr>
        <p:spPr>
          <a:xfrm>
            <a:off x="3449227" y="1607039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1" name="Triangolo isoscele 60">
            <a:extLst>
              <a:ext uri="{FF2B5EF4-FFF2-40B4-BE49-F238E27FC236}">
                <a16:creationId xmlns:a16="http://schemas.microsoft.com/office/drawing/2014/main" id="{C03C3F70-A6A8-436A-98C4-07F501E08875}"/>
              </a:ext>
            </a:extLst>
          </p:cNvPr>
          <p:cNvSpPr/>
          <p:nvPr/>
        </p:nvSpPr>
        <p:spPr>
          <a:xfrm rot="10800000">
            <a:off x="4325038" y="1607043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8CCEDA15-CB1F-42B5-ABF1-D8A335B6DFD7}"/>
              </a:ext>
            </a:extLst>
          </p:cNvPr>
          <p:cNvSpPr/>
          <p:nvPr/>
        </p:nvSpPr>
        <p:spPr>
          <a:xfrm>
            <a:off x="3798884" y="1607043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6" name="Rettangolo 65">
            <a:extLst>
              <a:ext uri="{FF2B5EF4-FFF2-40B4-BE49-F238E27FC236}">
                <a16:creationId xmlns:a16="http://schemas.microsoft.com/office/drawing/2014/main" id="{6AFC7B57-EFE0-4790-B184-4297E27A7B02}"/>
              </a:ext>
            </a:extLst>
          </p:cNvPr>
          <p:cNvSpPr/>
          <p:nvPr/>
        </p:nvSpPr>
        <p:spPr>
          <a:xfrm>
            <a:off x="3554858" y="1607041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Material</a:t>
            </a:r>
          </a:p>
        </p:txBody>
      </p:sp>
      <p:sp>
        <p:nvSpPr>
          <p:cNvPr id="67" name="CasellaDiTesto 66">
            <a:extLst>
              <a:ext uri="{FF2B5EF4-FFF2-40B4-BE49-F238E27FC236}">
                <a16:creationId xmlns:a16="http://schemas.microsoft.com/office/drawing/2014/main" id="{A8A00459-BFEC-4B06-AE5E-3D933D511AD8}"/>
              </a:ext>
            </a:extLst>
          </p:cNvPr>
          <p:cNvSpPr txBox="1"/>
          <p:nvPr/>
        </p:nvSpPr>
        <p:spPr>
          <a:xfrm>
            <a:off x="4786341" y="1552680"/>
            <a:ext cx="21348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  </a:t>
            </a:r>
            <a:r>
              <a:rPr lang="en-US" dirty="0" err="1"/>
              <a:t>uniaxialMaterials</a:t>
            </a:r>
            <a:endParaRPr lang="en-US" dirty="0"/>
          </a:p>
          <a:p>
            <a:r>
              <a:rPr lang="en-US" dirty="0"/>
              <a:t>    Concrete</a:t>
            </a:r>
          </a:p>
          <a:p>
            <a:r>
              <a:rPr lang="en-US" dirty="0"/>
              <a:t>  Steel</a:t>
            </a:r>
          </a:p>
          <a:p>
            <a:r>
              <a:rPr lang="en-US" dirty="0"/>
              <a:t>Masonry</a:t>
            </a:r>
          </a:p>
        </p:txBody>
      </p:sp>
      <p:sp>
        <p:nvSpPr>
          <p:cNvPr id="40" name="Rettangolo 39">
            <a:extLst>
              <a:ext uri="{FF2B5EF4-FFF2-40B4-BE49-F238E27FC236}">
                <a16:creationId xmlns:a16="http://schemas.microsoft.com/office/drawing/2014/main" id="{39FDED6A-3C03-49E1-B31E-6CF575A6FEDC}"/>
              </a:ext>
            </a:extLst>
          </p:cNvPr>
          <p:cNvSpPr/>
          <p:nvPr/>
        </p:nvSpPr>
        <p:spPr>
          <a:xfrm>
            <a:off x="3979924" y="695681"/>
            <a:ext cx="128677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Physical</a:t>
            </a:r>
          </a:p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properties</a:t>
            </a:r>
          </a:p>
        </p:txBody>
      </p:sp>
    </p:spTree>
    <p:extLst>
      <p:ext uri="{BB962C8B-B14F-4D97-AF65-F5344CB8AC3E}">
        <p14:creationId xmlns:p14="http://schemas.microsoft.com/office/powerpoint/2010/main" val="20545948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Sections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8232152" cy="262691"/>
          </a:xfrm>
        </p:spPr>
        <p:txBody>
          <a:bodyPr/>
          <a:lstStyle/>
          <a:p>
            <a:r>
              <a:rPr lang="it-IT" dirty="0" err="1"/>
              <a:t>Elastic</a:t>
            </a:r>
            <a:r>
              <a:rPr lang="it-IT" dirty="0"/>
              <a:t> </a:t>
            </a:r>
            <a:r>
              <a:rPr lang="it-IT" sz="1200" b="0" dirty="0">
                <a:solidFill>
                  <a:srgbClr val="FF9900"/>
                </a:solidFill>
              </a:rPr>
              <a:t>(</a:t>
            </a:r>
            <a:r>
              <a:rPr lang="en-US" sz="1200" b="0" i="1" dirty="0">
                <a:solidFill>
                  <a:srgbClr val="FF9900"/>
                </a:solidFill>
                <a:latin typeface="+mj-lt"/>
              </a:rPr>
              <a:t>The only section that does not require a predefined material)</a:t>
            </a:r>
            <a:endParaRPr lang="it-IT" sz="1200" b="0" i="1" dirty="0">
              <a:solidFill>
                <a:srgbClr val="FF9900"/>
              </a:solidFill>
              <a:latin typeface="+mj-lt"/>
            </a:endParaRPr>
          </a:p>
          <a:p>
            <a:endParaRPr lang="en-GB" dirty="0"/>
          </a:p>
        </p:txBody>
      </p:sp>
      <p:grpSp>
        <p:nvGrpSpPr>
          <p:cNvPr id="9" name="Gruppo 8">
            <a:extLst>
              <a:ext uri="{FF2B5EF4-FFF2-40B4-BE49-F238E27FC236}">
                <a16:creationId xmlns:a16="http://schemas.microsoft.com/office/drawing/2014/main" id="{52494D4C-0FCC-4A9F-86E1-0D00017F9363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10" name="Rectangle 17">
              <a:extLst>
                <a:ext uri="{FF2B5EF4-FFF2-40B4-BE49-F238E27FC236}">
                  <a16:creationId xmlns:a16="http://schemas.microsoft.com/office/drawing/2014/main" id="{87287E91-8021-4221-AF25-D0C3EB455E29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1" name="Triangolo isoscele 10">
              <a:extLst>
                <a:ext uri="{FF2B5EF4-FFF2-40B4-BE49-F238E27FC236}">
                  <a16:creationId xmlns:a16="http://schemas.microsoft.com/office/drawing/2014/main" id="{130055D1-5B44-4F6B-8769-2D7C50C13DF5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2" name="Triangolo isoscele 11">
              <a:extLst>
                <a:ext uri="{FF2B5EF4-FFF2-40B4-BE49-F238E27FC236}">
                  <a16:creationId xmlns:a16="http://schemas.microsoft.com/office/drawing/2014/main" id="{76DE0557-2829-46A8-8DF8-3F7D4DD69E01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1A6F581A-E498-4C15-A0AE-96C1A8CD6BD9}"/>
              </a:ext>
            </a:extLst>
          </p:cNvPr>
          <p:cNvSpPr txBox="1"/>
          <p:nvPr/>
        </p:nvSpPr>
        <p:spPr>
          <a:xfrm>
            <a:off x="341021" y="575604"/>
            <a:ext cx="82619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600" b="1">
                <a:effectLst/>
                <a:latin typeface="+mj-lt"/>
              </a:defRPr>
            </a:lvl1pPr>
          </a:lstStyle>
          <a:p>
            <a:r>
              <a:rPr lang="it-IT" dirty="0" err="1"/>
              <a:t>section</a:t>
            </a:r>
            <a:r>
              <a:rPr lang="it-IT" dirty="0"/>
              <a:t> </a:t>
            </a:r>
            <a:r>
              <a:rPr lang="it-IT" dirty="0" err="1"/>
              <a:t>Elastic</a:t>
            </a:r>
            <a:r>
              <a:rPr lang="it-IT" dirty="0"/>
              <a:t> $</a:t>
            </a:r>
            <a:r>
              <a:rPr lang="it-IT" dirty="0" err="1"/>
              <a:t>secTag</a:t>
            </a:r>
            <a:r>
              <a:rPr lang="it-IT" dirty="0"/>
              <a:t> $E $A $</a:t>
            </a:r>
            <a:r>
              <a:rPr lang="it-IT" dirty="0" err="1"/>
              <a:t>Iz</a:t>
            </a:r>
            <a:r>
              <a:rPr lang="it-IT" dirty="0"/>
              <a:t> $</a:t>
            </a:r>
            <a:r>
              <a:rPr lang="it-IT" dirty="0" err="1"/>
              <a:t>Iy</a:t>
            </a:r>
            <a:r>
              <a:rPr lang="it-IT" dirty="0"/>
              <a:t> $G $J &lt;$</a:t>
            </a:r>
            <a:r>
              <a:rPr lang="it-IT" dirty="0" err="1"/>
              <a:t>alphaY</a:t>
            </a:r>
            <a:r>
              <a:rPr lang="it-IT" dirty="0"/>
              <a:t> $</a:t>
            </a:r>
            <a:r>
              <a:rPr lang="it-IT" dirty="0" err="1"/>
              <a:t>alphaZ</a:t>
            </a:r>
            <a:r>
              <a:rPr lang="it-IT" dirty="0"/>
              <a:t>&gt;  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819FB53E-FED9-4EEA-9F79-12B87773AF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963" y="977259"/>
            <a:ext cx="3494624" cy="3906726"/>
          </a:xfrm>
          <a:prstGeom prst="rect">
            <a:avLst/>
          </a:prstGeom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2067619D-F616-4057-B9B6-F2C3FB1B76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9809" y="1037419"/>
            <a:ext cx="2186704" cy="2779928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CB86BA16-91DB-4CBA-A663-E9F413FE1DA2}"/>
              </a:ext>
            </a:extLst>
          </p:cNvPr>
          <p:cNvSpPr txBox="1"/>
          <p:nvPr/>
        </p:nvSpPr>
        <p:spPr>
          <a:xfrm>
            <a:off x="4599703" y="937171"/>
            <a:ext cx="3245395" cy="312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secTag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 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$E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Young's Modulus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$A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cross-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area of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Iz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inertia moment about the local z-axis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Iy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inertia moment about the local y-axis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$G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Shear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Modulus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$J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torsional moment of inertia of section</a:t>
            </a: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alphaY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shear shape factor along the local y-axis</a:t>
            </a: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alphaZ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shear shape factor </a:t>
            </a:r>
          </a:p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along the local z-axis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19" name="Rettangolo 18">
            <a:extLst>
              <a:ext uri="{FF2B5EF4-FFF2-40B4-BE49-F238E27FC236}">
                <a16:creationId xmlns:a16="http://schemas.microsoft.com/office/drawing/2014/main" id="{033CD25F-E736-4740-909D-9AD03BCD4A44}"/>
              </a:ext>
            </a:extLst>
          </p:cNvPr>
          <p:cNvSpPr/>
          <p:nvPr/>
        </p:nvSpPr>
        <p:spPr>
          <a:xfrm>
            <a:off x="2412999" y="1464068"/>
            <a:ext cx="1952157" cy="104775"/>
          </a:xfrm>
          <a:prstGeom prst="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A6AF1CF7-9BB7-46C7-B720-DA11143D057B}"/>
              </a:ext>
            </a:extLst>
          </p:cNvPr>
          <p:cNvSpPr txBox="1"/>
          <p:nvPr/>
        </p:nvSpPr>
        <p:spPr>
          <a:xfrm>
            <a:off x="3782145" y="4003324"/>
            <a:ext cx="3245395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i="1" dirty="0">
                <a:solidFill>
                  <a:srgbClr val="383838"/>
                </a:solidFill>
                <a:latin typeface="+mj-lt"/>
              </a:rPr>
              <a:t>One of the very few places in STKO where you find a unit system (the internal database is written in mm and the scale factor is necessary to properly represent the beam extrusion in the CAD model)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9797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3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239661" y="1821459"/>
            <a:ext cx="1828036" cy="215184"/>
          </a:xfrm>
          <a:prstGeom prst="rect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161805" y="203467"/>
            <a:ext cx="4843206" cy="4539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bg1">
                    <a:lumMod val="8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28/04/21 – 05/05/21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 – Scientific Toolkit for OpenSees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overview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Geometry, Interactions, Selection sets, Local axes</a:t>
            </a:r>
          </a:p>
          <a:p>
            <a:pPr>
              <a:spcBef>
                <a:spcPts val="1200"/>
              </a:spcBef>
            </a:pPr>
            <a:r>
              <a:rPr kumimoji="0" lang="en-US" sz="1000" b="0" i="1" u="none" strike="noStrike" kern="0" cap="none" spc="0" normalizeH="0" baseline="0" noProof="0" dirty="0">
                <a:ln>
                  <a:noFill/>
                </a:ln>
                <a:solidFill>
                  <a:srgbClr val="1CA6DF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Arial"/>
              </a:rPr>
              <a:t>June-October (once a week)*</a:t>
            </a:r>
            <a:endParaRPr kumimoji="0" lang="en-US" sz="1000" b="1" u="none" strike="noStrike" kern="0" cap="none" spc="0" normalizeH="0" baseline="0" noProof="0" dirty="0">
              <a:ln>
                <a:noFill/>
              </a:ln>
              <a:solidFill>
                <a:srgbClr val="1CA6DF"/>
              </a:solidFill>
              <a:effectLst/>
              <a:uLnTx/>
              <a:uFillTx/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  <a:sym typeface="Arial"/>
            </a:endParaRPr>
          </a:p>
          <a:p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Physical properties</a:t>
            </a:r>
          </a:p>
          <a:p>
            <a:r>
              <a:rPr lang="en-US" dirty="0">
                <a:solidFill>
                  <a:srgbClr val="FFC000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Element properties</a:t>
            </a:r>
            <a:r>
              <a:rPr kumimoji="0" lang="en-US" sz="900" b="0" i="1" u="none" strike="noStrike" kern="0" cap="none" spc="0" normalizeH="0" baseline="0" noProof="0" dirty="0">
                <a:ln>
                  <a:noFill/>
                </a:ln>
                <a:solidFill>
                  <a:srgbClr val="1CA6DF"/>
                </a:solidFill>
                <a:effectLst/>
                <a:uLnTx/>
                <a:uFillTx/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sym typeface="Arial"/>
              </a:rPr>
              <a:t> - </a:t>
            </a:r>
            <a:r>
              <a:rPr kumimoji="0" 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1CA6DF"/>
                </a:solidFill>
                <a:effectLst/>
                <a:uLnTx/>
                <a:uFillTx/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  <a:sym typeface="Arial"/>
              </a:rPr>
              <a:t>Next webinar 29/06/2021</a:t>
            </a:r>
            <a:endParaRPr lang="en-US" dirty="0">
              <a:solidFill>
                <a:srgbClr val="FFC000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Definitions and Conditions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Mesh and Analysis </a:t>
            </a:r>
            <a:r>
              <a:rPr lang="en-US" sz="1200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(2 hours on the Analysis Commands)</a:t>
            </a:r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Postprocessing and results visualization</a:t>
            </a:r>
          </a:p>
          <a:p>
            <a:endParaRPr lang="en-US" dirty="0">
              <a:solidFill>
                <a:schemeClr val="tx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Linear, nonlinear static and dynamic analysis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 and masonry frame structures</a:t>
            </a:r>
          </a:p>
          <a:p>
            <a:r>
              <a:rPr lang="en-US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(+ softening and mesh objectivity, 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EB25FF5-6F9B-44A4-A280-9E23D743E128}"/>
              </a:ext>
            </a:extLst>
          </p:cNvPr>
          <p:cNvSpPr txBox="1"/>
          <p:nvPr/>
        </p:nvSpPr>
        <p:spPr>
          <a:xfrm>
            <a:off x="4161805" y="4849507"/>
            <a:ext cx="2593518" cy="24622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000" i="1" dirty="0">
                <a:solidFill>
                  <a:srgbClr val="1CA6DF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*Only one in August</a:t>
            </a:r>
            <a:endParaRPr lang="en-GB" sz="1000" i="1" dirty="0">
              <a:solidFill>
                <a:srgbClr val="1CA6DF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1B798194-513C-45B8-9D3A-D3C0F37EE3B6}"/>
              </a:ext>
            </a:extLst>
          </p:cNvPr>
          <p:cNvSpPr/>
          <p:nvPr/>
        </p:nvSpPr>
        <p:spPr>
          <a:xfrm>
            <a:off x="3892129" y="436312"/>
            <a:ext cx="224233" cy="224233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104245F-7041-40F5-9869-862DB56AA4FD}"/>
              </a:ext>
            </a:extLst>
          </p:cNvPr>
          <p:cNvSpPr/>
          <p:nvPr/>
        </p:nvSpPr>
        <p:spPr>
          <a:xfrm>
            <a:off x="3891364" y="724014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14A0D0FB-BDC9-495F-99B9-963E1BCC86C6}"/>
              </a:ext>
            </a:extLst>
          </p:cNvPr>
          <p:cNvSpPr/>
          <p:nvPr/>
        </p:nvSpPr>
        <p:spPr>
          <a:xfrm>
            <a:off x="3847451" y="1854243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CDD7EF07-C2A8-4843-AF5E-110444266B34}"/>
              </a:ext>
            </a:extLst>
          </p:cNvPr>
          <p:cNvGrpSpPr/>
          <p:nvPr/>
        </p:nvGrpSpPr>
        <p:grpSpPr>
          <a:xfrm>
            <a:off x="3768480" y="2620516"/>
            <a:ext cx="469669" cy="315884"/>
            <a:chOff x="3952702" y="2862634"/>
            <a:chExt cx="469669" cy="315884"/>
          </a:xfrm>
        </p:grpSpPr>
        <p:sp>
          <p:nvSpPr>
            <p:cNvPr id="18" name="Ovale 17">
              <a:extLst>
                <a:ext uri="{FF2B5EF4-FFF2-40B4-BE49-F238E27FC236}">
                  <a16:creationId xmlns:a16="http://schemas.microsoft.com/office/drawing/2014/main" id="{7FB51B08-6E5C-467D-A1A7-4D0EE91D4E39}"/>
                </a:ext>
              </a:extLst>
            </p:cNvPr>
            <p:cNvSpPr/>
            <p:nvPr/>
          </p:nvSpPr>
          <p:spPr>
            <a:xfrm>
              <a:off x="4031673" y="2862634"/>
              <a:ext cx="315884" cy="315884"/>
            </a:xfrm>
            <a:prstGeom prst="ellipse">
              <a:avLst/>
            </a:prstGeom>
            <a:solidFill>
              <a:srgbClr val="FF990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0F5751FD-9A06-4E00-8DBD-963A61731698}"/>
                </a:ext>
              </a:extLst>
            </p:cNvPr>
            <p:cNvSpPr txBox="1"/>
            <p:nvPr/>
          </p:nvSpPr>
          <p:spPr>
            <a:xfrm>
              <a:off x="3952702" y="2870741"/>
              <a:ext cx="4696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b="1" dirty="0">
                  <a:solidFill>
                    <a:schemeClr val="lt1"/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11</a:t>
              </a:r>
              <a:endParaRPr lang="en-GB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endParaRPr>
            </a:p>
          </p:txBody>
        </p:sp>
      </p:grp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847451" y="3144592"/>
            <a:ext cx="315884" cy="315884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768480" y="3152699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12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847451" y="3935335"/>
            <a:ext cx="315884" cy="315884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768480" y="3943442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3" name="Connettore diritto 32">
            <a:extLst>
              <a:ext uri="{FF2B5EF4-FFF2-40B4-BE49-F238E27FC236}">
                <a16:creationId xmlns:a16="http://schemas.microsoft.com/office/drawing/2014/main" id="{7D9E6535-B4B5-41CC-A1CF-A36BCE8172A0}"/>
              </a:ext>
            </a:extLst>
          </p:cNvPr>
          <p:cNvCxnSpPr>
            <a:cxnSpLocks/>
            <a:stCxn id="17" idx="4"/>
            <a:endCxn id="8" idx="0"/>
          </p:cNvCxnSpPr>
          <p:nvPr/>
        </p:nvCxnSpPr>
        <p:spPr>
          <a:xfrm flipH="1">
            <a:off x="4003315" y="2170127"/>
            <a:ext cx="2078" cy="458496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003315" y="3460476"/>
            <a:ext cx="0" cy="482966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003314" y="3631776"/>
            <a:ext cx="0" cy="230252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45815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9" name="Rettangolo 48">
            <a:extLst>
              <a:ext uri="{FF2B5EF4-FFF2-40B4-BE49-F238E27FC236}">
                <a16:creationId xmlns:a16="http://schemas.microsoft.com/office/drawing/2014/main" id="{464A1FD5-EAFC-45B3-BBD3-23F6D9ED39FF}"/>
              </a:ext>
            </a:extLst>
          </p:cNvPr>
          <p:cNvSpPr/>
          <p:nvPr/>
        </p:nvSpPr>
        <p:spPr>
          <a:xfrm>
            <a:off x="8909416" y="1821459"/>
            <a:ext cx="234584" cy="1263222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0DF5EC5-0197-40A5-B4FA-83A153B55F4E}"/>
              </a:ext>
            </a:extLst>
          </p:cNvPr>
          <p:cNvSpPr/>
          <p:nvPr/>
        </p:nvSpPr>
        <p:spPr>
          <a:xfrm>
            <a:off x="8909416" y="3078343"/>
            <a:ext cx="234584" cy="345004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1" name="Rettangolo 50">
            <a:extLst>
              <a:ext uri="{FF2B5EF4-FFF2-40B4-BE49-F238E27FC236}">
                <a16:creationId xmlns:a16="http://schemas.microsoft.com/office/drawing/2014/main" id="{D2039086-5BEA-42E9-A5AA-C9321C5546EC}"/>
              </a:ext>
            </a:extLst>
          </p:cNvPr>
          <p:cNvSpPr/>
          <p:nvPr/>
        </p:nvSpPr>
        <p:spPr>
          <a:xfrm>
            <a:off x="8909416" y="3423346"/>
            <a:ext cx="234584" cy="183080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164FAB1C-1406-4644-BD9A-415ED16B6E42}"/>
              </a:ext>
            </a:extLst>
          </p:cNvPr>
          <p:cNvSpPr/>
          <p:nvPr/>
        </p:nvSpPr>
        <p:spPr>
          <a:xfrm>
            <a:off x="8909416" y="3882933"/>
            <a:ext cx="234584" cy="369124"/>
          </a:xfrm>
          <a:prstGeom prst="rect">
            <a:avLst/>
          </a:prstGeom>
          <a:solidFill>
            <a:srgbClr val="FF9900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3" name="Rettangolo 52">
            <a:extLst>
              <a:ext uri="{FF2B5EF4-FFF2-40B4-BE49-F238E27FC236}">
                <a16:creationId xmlns:a16="http://schemas.microsoft.com/office/drawing/2014/main" id="{E60945AD-8099-4487-B327-CFAAF2BD6C90}"/>
              </a:ext>
            </a:extLst>
          </p:cNvPr>
          <p:cNvSpPr/>
          <p:nvPr/>
        </p:nvSpPr>
        <p:spPr>
          <a:xfrm>
            <a:off x="8909416" y="3606426"/>
            <a:ext cx="234584" cy="276507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4" name="Rettangolo 53">
            <a:extLst>
              <a:ext uri="{FF2B5EF4-FFF2-40B4-BE49-F238E27FC236}">
                <a16:creationId xmlns:a16="http://schemas.microsoft.com/office/drawing/2014/main" id="{F0940CE1-BB24-418E-9C06-CBEFF5ADC298}"/>
              </a:ext>
            </a:extLst>
          </p:cNvPr>
          <p:cNvSpPr/>
          <p:nvPr/>
        </p:nvSpPr>
        <p:spPr>
          <a:xfrm>
            <a:off x="8909416" y="4251219"/>
            <a:ext cx="234584" cy="882459"/>
          </a:xfrm>
          <a:prstGeom prst="rect">
            <a:avLst/>
          </a:prstGeom>
          <a:solidFill>
            <a:srgbClr val="1CA6DF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1"/>
            <a:ext cx="234584" cy="1811638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AD37080A-C842-4984-90B3-3942B61B1EF2}"/>
              </a:ext>
            </a:extLst>
          </p:cNvPr>
          <p:cNvSpPr/>
          <p:nvPr/>
        </p:nvSpPr>
        <p:spPr>
          <a:xfrm>
            <a:off x="3891364" y="1008130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Ovale 39">
            <a:extLst>
              <a:ext uri="{FF2B5EF4-FFF2-40B4-BE49-F238E27FC236}">
                <a16:creationId xmlns:a16="http://schemas.microsoft.com/office/drawing/2014/main" id="{0DC2CE5A-9658-4E04-8E70-4B1D628E9614}"/>
              </a:ext>
            </a:extLst>
          </p:cNvPr>
          <p:cNvSpPr/>
          <p:nvPr/>
        </p:nvSpPr>
        <p:spPr>
          <a:xfrm>
            <a:off x="3891364" y="1298719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38331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Sections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Fiber</a:t>
            </a:r>
            <a:r>
              <a:rPr lang="it-IT" dirty="0"/>
              <a:t> (</a:t>
            </a:r>
            <a:r>
              <a:rPr lang="it-IT" dirty="0" err="1"/>
              <a:t>OpenSees</a:t>
            </a:r>
            <a:r>
              <a:rPr lang="it-IT" dirty="0"/>
              <a:t>)</a:t>
            </a:r>
            <a:endParaRPr lang="en-GB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FFD86D9-2BDE-47B4-8593-C5B6814448DC}"/>
              </a:ext>
            </a:extLst>
          </p:cNvPr>
          <p:cNvSpPr txBox="1"/>
          <p:nvPr/>
        </p:nvSpPr>
        <p:spPr>
          <a:xfrm>
            <a:off x="287251" y="599959"/>
            <a:ext cx="85694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lnSpc>
                <a:spcPct val="120000"/>
              </a:lnSpc>
              <a:defRPr sz="18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dirty="0"/>
              <a:t>A fiber section has a </a:t>
            </a:r>
            <a:r>
              <a:rPr lang="en-US" b="1" dirty="0"/>
              <a:t>general geometric configuration </a:t>
            </a:r>
            <a:r>
              <a:rPr lang="en-US" dirty="0"/>
              <a:t>formed by subregions of simpler, regular shapes (e.g. quadrilateral, circular and triangular regions) called </a:t>
            </a:r>
            <a:r>
              <a:rPr lang="en-US" b="1" dirty="0"/>
              <a:t>patches</a:t>
            </a:r>
            <a:r>
              <a:rPr lang="en-US" dirty="0"/>
              <a:t>. In addition, layers of reinforcement bars can be specified. </a:t>
            </a:r>
          </a:p>
          <a:p>
            <a:pPr algn="l">
              <a:lnSpc>
                <a:spcPct val="100000"/>
              </a:lnSpc>
            </a:pPr>
            <a:r>
              <a:rPr lang="en-US" dirty="0"/>
              <a:t>There are three commands to define a fiber section in </a:t>
            </a:r>
            <a:r>
              <a:rPr lang="en-US" dirty="0" err="1"/>
              <a:t>OpenSees</a:t>
            </a:r>
            <a:r>
              <a:rPr lang="en-US" dirty="0"/>
              <a:t>:</a:t>
            </a:r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0E1D2096-B1BD-4823-854B-FF085E728AB7}"/>
              </a:ext>
            </a:extLst>
          </p:cNvPr>
          <p:cNvSpPr txBox="1"/>
          <p:nvPr/>
        </p:nvSpPr>
        <p:spPr>
          <a:xfrm>
            <a:off x="287251" y="1872870"/>
            <a:ext cx="575440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sz="1600" b="1">
                <a:effectLst/>
                <a:latin typeface="+mj-lt"/>
              </a:defRPr>
            </a:lvl1pPr>
          </a:lstStyle>
          <a:p>
            <a:r>
              <a:rPr lang="fr-FR" dirty="0"/>
              <a:t>section Fiber 	$secTag &lt;-GJ $GJ&gt; {</a:t>
            </a:r>
          </a:p>
          <a:p>
            <a:pPr marL="358775"/>
            <a:r>
              <a:rPr lang="fr-FR" dirty="0"/>
              <a:t>fiber 		$yLoc $zLoc $A $matTag</a:t>
            </a:r>
          </a:p>
          <a:p>
            <a:pPr marL="358775"/>
            <a:r>
              <a:rPr lang="fr-FR" dirty="0"/>
              <a:t>patch quad 	$matTag $numSubdivIJ $numSubdivJK </a:t>
            </a:r>
          </a:p>
          <a:p>
            <a:pPr marL="1520825"/>
            <a:r>
              <a:rPr lang="fr-FR" dirty="0"/>
              <a:t>	$yI $zI $yJ $zJ $yK $zK $yL $zL</a:t>
            </a:r>
          </a:p>
          <a:p>
            <a:pPr marL="358775"/>
            <a:r>
              <a:rPr lang="fr-FR" dirty="0"/>
              <a:t>layer straight 	$matTag $numFiber $areaFiber </a:t>
            </a:r>
          </a:p>
          <a:p>
            <a:pPr marL="358775"/>
            <a:r>
              <a:rPr lang="fr-FR" dirty="0"/>
              <a:t>		$yStart $zStart $yEnd $zEnd }</a:t>
            </a:r>
            <a:endParaRPr lang="it-IT" dirty="0"/>
          </a:p>
        </p:txBody>
      </p:sp>
      <p:pic>
        <p:nvPicPr>
          <p:cNvPr id="19" name="Immagine 18">
            <a:extLst>
              <a:ext uri="{FF2B5EF4-FFF2-40B4-BE49-F238E27FC236}">
                <a16:creationId xmlns:a16="http://schemas.microsoft.com/office/drawing/2014/main" id="{76FD2680-0317-4608-8D3B-6D16F770BA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5957" t="43087" r="41142" b="29996"/>
          <a:stretch/>
        </p:blipFill>
        <p:spPr>
          <a:xfrm>
            <a:off x="3194745" y="3511980"/>
            <a:ext cx="1447672" cy="1384419"/>
          </a:xfrm>
          <a:prstGeom prst="rect">
            <a:avLst/>
          </a:prstGeom>
        </p:spPr>
      </p:pic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86951F65-E66D-42D1-9DDF-8E45AA54C564}"/>
              </a:ext>
            </a:extLst>
          </p:cNvPr>
          <p:cNvSpPr txBox="1"/>
          <p:nvPr/>
        </p:nvSpPr>
        <p:spPr>
          <a:xfrm>
            <a:off x="265085" y="3495493"/>
            <a:ext cx="254473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secTag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 </a:t>
            </a:r>
          </a:p>
          <a:p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material tag associated to the fiber</a:t>
            </a:r>
          </a:p>
          <a:p>
            <a:r>
              <a:rPr lang="it-IT" sz="1200" b="1" dirty="0">
                <a:solidFill>
                  <a:srgbClr val="383838"/>
                </a:solidFill>
                <a:latin typeface="+mj-lt"/>
              </a:rPr>
              <a:t>$A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area of the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fiber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</a:p>
          <a:p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areaFiber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–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area of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each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fiber</a:t>
            </a:r>
            <a:endParaRPr lang="it-IT" sz="1200" b="1" dirty="0">
              <a:solidFill>
                <a:srgbClr val="383838"/>
              </a:solidFill>
              <a:latin typeface="+mj-lt"/>
            </a:endParaRPr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DE0A5398-BDCF-48B0-947C-D2E3D39319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5957" t="43087" r="41142" b="29996"/>
          <a:stretch/>
        </p:blipFill>
        <p:spPr>
          <a:xfrm>
            <a:off x="5346576" y="3511980"/>
            <a:ext cx="1447672" cy="1384419"/>
          </a:xfrm>
          <a:prstGeom prst="rect">
            <a:avLst/>
          </a:prstGeom>
        </p:spPr>
      </p:pic>
      <p:sp>
        <p:nvSpPr>
          <p:cNvPr id="22" name="Ovale 21">
            <a:extLst>
              <a:ext uri="{FF2B5EF4-FFF2-40B4-BE49-F238E27FC236}">
                <a16:creationId xmlns:a16="http://schemas.microsoft.com/office/drawing/2014/main" id="{4E885AD5-5F1D-4A09-87DA-C83D7AF2B5B6}"/>
              </a:ext>
            </a:extLst>
          </p:cNvPr>
          <p:cNvSpPr/>
          <p:nvPr/>
        </p:nvSpPr>
        <p:spPr>
          <a:xfrm>
            <a:off x="3245545" y="4775404"/>
            <a:ext cx="104131" cy="104131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Ovale 24">
            <a:extLst>
              <a:ext uri="{FF2B5EF4-FFF2-40B4-BE49-F238E27FC236}">
                <a16:creationId xmlns:a16="http://schemas.microsoft.com/office/drawing/2014/main" id="{BD74F10D-338C-4E3C-815B-FE854654E7CC}"/>
              </a:ext>
            </a:extLst>
          </p:cNvPr>
          <p:cNvSpPr/>
          <p:nvPr/>
        </p:nvSpPr>
        <p:spPr>
          <a:xfrm>
            <a:off x="3245545" y="3538708"/>
            <a:ext cx="104131" cy="104131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" name="Ovale 25">
            <a:extLst>
              <a:ext uri="{FF2B5EF4-FFF2-40B4-BE49-F238E27FC236}">
                <a16:creationId xmlns:a16="http://schemas.microsoft.com/office/drawing/2014/main" id="{C5AE1C8D-121C-4848-8DE0-E49C53C7E782}"/>
              </a:ext>
            </a:extLst>
          </p:cNvPr>
          <p:cNvSpPr/>
          <p:nvPr/>
        </p:nvSpPr>
        <p:spPr>
          <a:xfrm>
            <a:off x="4487486" y="4775404"/>
            <a:ext cx="104131" cy="104131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7" name="Ovale 26">
            <a:extLst>
              <a:ext uri="{FF2B5EF4-FFF2-40B4-BE49-F238E27FC236}">
                <a16:creationId xmlns:a16="http://schemas.microsoft.com/office/drawing/2014/main" id="{283381DE-FA82-4D32-BAEC-9FEB203E8FA5}"/>
              </a:ext>
            </a:extLst>
          </p:cNvPr>
          <p:cNvSpPr/>
          <p:nvPr/>
        </p:nvSpPr>
        <p:spPr>
          <a:xfrm>
            <a:off x="4487486" y="3538708"/>
            <a:ext cx="104131" cy="104131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40CEC2AA-BE0C-4880-A1C3-2267A9FF83FB}"/>
              </a:ext>
            </a:extLst>
          </p:cNvPr>
          <p:cNvSpPr txBox="1"/>
          <p:nvPr/>
        </p:nvSpPr>
        <p:spPr>
          <a:xfrm>
            <a:off x="2445171" y="4591587"/>
            <a:ext cx="1049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200" i="1">
                <a:solidFill>
                  <a:srgbClr val="FFB13F"/>
                </a:solidFill>
                <a:latin typeface="+mj-lt"/>
              </a:defRPr>
            </a:lvl1pPr>
          </a:lstStyle>
          <a:p>
            <a:r>
              <a:rPr lang="it-IT" dirty="0"/>
              <a:t>($</a:t>
            </a:r>
            <a:r>
              <a:rPr lang="it-IT" dirty="0" err="1"/>
              <a:t>yl</a:t>
            </a:r>
            <a:r>
              <a:rPr lang="it-IT" dirty="0"/>
              <a:t>, $</a:t>
            </a:r>
            <a:r>
              <a:rPr lang="it-IT" dirty="0" err="1"/>
              <a:t>zl</a:t>
            </a:r>
            <a:r>
              <a:rPr lang="it-IT" dirty="0"/>
              <a:t>)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1F08C622-C5EB-45F2-99A8-A18E199C6A3A}"/>
              </a:ext>
            </a:extLst>
          </p:cNvPr>
          <p:cNvSpPr txBox="1"/>
          <p:nvPr/>
        </p:nvSpPr>
        <p:spPr>
          <a:xfrm>
            <a:off x="2427091" y="3605224"/>
            <a:ext cx="1049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solidFill>
                  <a:srgbClr val="FFB13F"/>
                </a:solidFill>
                <a:latin typeface="+mj-lt"/>
              </a:rPr>
              <a:t>($</a:t>
            </a:r>
            <a:r>
              <a:rPr lang="it-IT" sz="1200" i="1" dirty="0" err="1">
                <a:solidFill>
                  <a:srgbClr val="FFB13F"/>
                </a:solidFill>
                <a:latin typeface="+mj-lt"/>
              </a:rPr>
              <a:t>yL</a:t>
            </a:r>
            <a:r>
              <a:rPr lang="it-IT" sz="1200" i="1" dirty="0">
                <a:solidFill>
                  <a:srgbClr val="FFB13F"/>
                </a:solidFill>
                <a:latin typeface="+mj-lt"/>
              </a:rPr>
              <a:t>, $</a:t>
            </a:r>
            <a:r>
              <a:rPr lang="it-IT" sz="1200" i="1" dirty="0" err="1">
                <a:solidFill>
                  <a:srgbClr val="FFB13F"/>
                </a:solidFill>
                <a:latin typeface="+mj-lt"/>
              </a:rPr>
              <a:t>zL</a:t>
            </a:r>
            <a:r>
              <a:rPr lang="it-IT" sz="1200" i="1" dirty="0">
                <a:solidFill>
                  <a:srgbClr val="FFB13F"/>
                </a:solidFill>
                <a:latin typeface="+mj-lt"/>
              </a:rPr>
              <a:t>)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03C78C69-D29C-465C-98F2-9B0584A3CB35}"/>
              </a:ext>
            </a:extLst>
          </p:cNvPr>
          <p:cNvSpPr txBox="1"/>
          <p:nvPr/>
        </p:nvSpPr>
        <p:spPr>
          <a:xfrm>
            <a:off x="4526168" y="3564046"/>
            <a:ext cx="1049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solidFill>
                  <a:srgbClr val="FFB13F"/>
                </a:solidFill>
                <a:latin typeface="+mj-lt"/>
              </a:rPr>
              <a:t>($</a:t>
            </a:r>
            <a:r>
              <a:rPr lang="it-IT" sz="1200" i="1" dirty="0" err="1">
                <a:solidFill>
                  <a:srgbClr val="FFB13F"/>
                </a:solidFill>
                <a:latin typeface="+mj-lt"/>
              </a:rPr>
              <a:t>yK</a:t>
            </a:r>
            <a:r>
              <a:rPr lang="it-IT" sz="1200" i="1" dirty="0">
                <a:solidFill>
                  <a:srgbClr val="FFB13F"/>
                </a:solidFill>
                <a:latin typeface="+mj-lt"/>
              </a:rPr>
              <a:t>, $</a:t>
            </a:r>
            <a:r>
              <a:rPr lang="it-IT" sz="1200" i="1" dirty="0" err="1">
                <a:solidFill>
                  <a:srgbClr val="FFB13F"/>
                </a:solidFill>
                <a:latin typeface="+mj-lt"/>
              </a:rPr>
              <a:t>zK</a:t>
            </a:r>
            <a:r>
              <a:rPr lang="it-IT" sz="1200" i="1" dirty="0">
                <a:solidFill>
                  <a:srgbClr val="FFB13F"/>
                </a:solidFill>
                <a:latin typeface="+mj-lt"/>
              </a:rPr>
              <a:t>)</a:t>
            </a:r>
          </a:p>
        </p:txBody>
      </p:sp>
      <p:sp>
        <p:nvSpPr>
          <p:cNvPr id="31" name="CasellaDiTesto 30">
            <a:extLst>
              <a:ext uri="{FF2B5EF4-FFF2-40B4-BE49-F238E27FC236}">
                <a16:creationId xmlns:a16="http://schemas.microsoft.com/office/drawing/2014/main" id="{777C7D41-2C41-4F0F-97B6-239DE4FF946F}"/>
              </a:ext>
            </a:extLst>
          </p:cNvPr>
          <p:cNvSpPr txBox="1"/>
          <p:nvPr/>
        </p:nvSpPr>
        <p:spPr>
          <a:xfrm>
            <a:off x="4567462" y="4550470"/>
            <a:ext cx="104997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solidFill>
                  <a:srgbClr val="FFB13F"/>
                </a:solidFill>
                <a:latin typeface="+mj-lt"/>
              </a:rPr>
              <a:t>($</a:t>
            </a:r>
            <a:r>
              <a:rPr lang="it-IT" sz="1200" i="1" dirty="0" err="1">
                <a:solidFill>
                  <a:srgbClr val="FFB13F"/>
                </a:solidFill>
                <a:latin typeface="+mj-lt"/>
              </a:rPr>
              <a:t>yJ</a:t>
            </a:r>
            <a:r>
              <a:rPr lang="it-IT" sz="1200" i="1" dirty="0">
                <a:solidFill>
                  <a:srgbClr val="FFB13F"/>
                </a:solidFill>
                <a:latin typeface="+mj-lt"/>
              </a:rPr>
              <a:t>, $</a:t>
            </a:r>
            <a:r>
              <a:rPr lang="it-IT" sz="1200" i="1" dirty="0" err="1">
                <a:solidFill>
                  <a:srgbClr val="FFB13F"/>
                </a:solidFill>
                <a:latin typeface="+mj-lt"/>
              </a:rPr>
              <a:t>zJ</a:t>
            </a:r>
            <a:r>
              <a:rPr lang="it-IT" sz="1200" i="1" dirty="0">
                <a:solidFill>
                  <a:srgbClr val="FFB13F"/>
                </a:solidFill>
                <a:latin typeface="+mj-lt"/>
              </a:rPr>
              <a:t>)</a:t>
            </a: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A3B48111-7477-4646-BC33-3190F3A82667}"/>
              </a:ext>
            </a:extLst>
          </p:cNvPr>
          <p:cNvSpPr txBox="1"/>
          <p:nvPr/>
        </p:nvSpPr>
        <p:spPr>
          <a:xfrm>
            <a:off x="4789052" y="4827349"/>
            <a:ext cx="1589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solidFill>
                  <a:srgbClr val="00B0F0"/>
                </a:solidFill>
                <a:latin typeface="+mj-lt"/>
              </a:rPr>
              <a:t>($</a:t>
            </a:r>
            <a:r>
              <a:rPr lang="it-IT" sz="1200" i="1" dirty="0" err="1">
                <a:solidFill>
                  <a:srgbClr val="00B0F0"/>
                </a:solidFill>
                <a:latin typeface="+mj-lt"/>
              </a:rPr>
              <a:t>ystart</a:t>
            </a:r>
            <a:r>
              <a:rPr lang="it-IT" sz="1200" i="1" dirty="0">
                <a:solidFill>
                  <a:srgbClr val="00B0F0"/>
                </a:solidFill>
                <a:latin typeface="+mj-lt"/>
              </a:rPr>
              <a:t>, $</a:t>
            </a:r>
            <a:r>
              <a:rPr lang="it-IT" sz="1200" i="1" dirty="0" err="1">
                <a:solidFill>
                  <a:srgbClr val="00B0F0"/>
                </a:solidFill>
                <a:latin typeface="+mj-lt"/>
              </a:rPr>
              <a:t>zStart</a:t>
            </a:r>
            <a:r>
              <a:rPr lang="it-IT" sz="1200" i="1" dirty="0">
                <a:solidFill>
                  <a:srgbClr val="00B0F0"/>
                </a:solidFill>
                <a:latin typeface="+mj-lt"/>
              </a:rPr>
              <a:t>)</a:t>
            </a: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A456479-6F5B-4189-8323-FB95057E578A}"/>
              </a:ext>
            </a:extLst>
          </p:cNvPr>
          <p:cNvSpPr txBox="1"/>
          <p:nvPr/>
        </p:nvSpPr>
        <p:spPr>
          <a:xfrm>
            <a:off x="6056778" y="4312213"/>
            <a:ext cx="1589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i="1" dirty="0">
                <a:solidFill>
                  <a:srgbClr val="00B0F0"/>
                </a:solidFill>
                <a:latin typeface="+mj-lt"/>
              </a:rPr>
              <a:t>($End $</a:t>
            </a:r>
            <a:r>
              <a:rPr lang="it-IT" sz="1200" i="1" dirty="0" err="1">
                <a:solidFill>
                  <a:srgbClr val="00B0F0"/>
                </a:solidFill>
                <a:latin typeface="+mj-lt"/>
              </a:rPr>
              <a:t>zEnd</a:t>
            </a:r>
            <a:r>
              <a:rPr lang="it-IT" sz="1200" i="1" dirty="0">
                <a:solidFill>
                  <a:srgbClr val="00B0F0"/>
                </a:solidFill>
                <a:latin typeface="+mj-lt"/>
              </a:rPr>
              <a:t>)</a:t>
            </a:r>
          </a:p>
        </p:txBody>
      </p:sp>
      <p:sp>
        <p:nvSpPr>
          <p:cNvPr id="34" name="Ovale 33">
            <a:extLst>
              <a:ext uri="{FF2B5EF4-FFF2-40B4-BE49-F238E27FC236}">
                <a16:creationId xmlns:a16="http://schemas.microsoft.com/office/drawing/2014/main" id="{3AB1922B-820E-4EAE-B32F-8565592A414D}"/>
              </a:ext>
            </a:extLst>
          </p:cNvPr>
          <p:cNvSpPr/>
          <p:nvPr/>
        </p:nvSpPr>
        <p:spPr>
          <a:xfrm>
            <a:off x="5561498" y="4662251"/>
            <a:ext cx="55939" cy="5377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5" name="Ovale 34">
            <a:extLst>
              <a:ext uri="{FF2B5EF4-FFF2-40B4-BE49-F238E27FC236}">
                <a16:creationId xmlns:a16="http://schemas.microsoft.com/office/drawing/2014/main" id="{9BE56E69-898F-4E42-A8D0-97FBC4A50FDD}"/>
              </a:ext>
            </a:extLst>
          </p:cNvPr>
          <p:cNvSpPr/>
          <p:nvPr/>
        </p:nvSpPr>
        <p:spPr>
          <a:xfrm>
            <a:off x="5811444" y="4662251"/>
            <a:ext cx="55939" cy="5377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Ovale 35">
            <a:extLst>
              <a:ext uri="{FF2B5EF4-FFF2-40B4-BE49-F238E27FC236}">
                <a16:creationId xmlns:a16="http://schemas.microsoft.com/office/drawing/2014/main" id="{3405FEBE-58FD-4D6A-80F2-7364F648E9E0}"/>
              </a:ext>
            </a:extLst>
          </p:cNvPr>
          <p:cNvSpPr/>
          <p:nvPr/>
        </p:nvSpPr>
        <p:spPr>
          <a:xfrm>
            <a:off x="6052784" y="4662251"/>
            <a:ext cx="55939" cy="5377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Ovale 36">
            <a:extLst>
              <a:ext uri="{FF2B5EF4-FFF2-40B4-BE49-F238E27FC236}">
                <a16:creationId xmlns:a16="http://schemas.microsoft.com/office/drawing/2014/main" id="{160FBA27-4329-4C82-A101-1941A80AADCA}"/>
              </a:ext>
            </a:extLst>
          </p:cNvPr>
          <p:cNvSpPr/>
          <p:nvPr/>
        </p:nvSpPr>
        <p:spPr>
          <a:xfrm>
            <a:off x="6290761" y="4662251"/>
            <a:ext cx="55939" cy="5377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Ovale 37">
            <a:extLst>
              <a:ext uri="{FF2B5EF4-FFF2-40B4-BE49-F238E27FC236}">
                <a16:creationId xmlns:a16="http://schemas.microsoft.com/office/drawing/2014/main" id="{2C8734E7-44C0-43AF-A23E-10FF240E77A4}"/>
              </a:ext>
            </a:extLst>
          </p:cNvPr>
          <p:cNvSpPr/>
          <p:nvPr/>
        </p:nvSpPr>
        <p:spPr>
          <a:xfrm>
            <a:off x="6532792" y="4662251"/>
            <a:ext cx="55939" cy="5377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4" name="Parentesi graffa chiusa 23">
            <a:extLst>
              <a:ext uri="{FF2B5EF4-FFF2-40B4-BE49-F238E27FC236}">
                <a16:creationId xmlns:a16="http://schemas.microsoft.com/office/drawing/2014/main" id="{0ACE6287-569C-4CB4-896B-BCC7CBAF3220}"/>
              </a:ext>
            </a:extLst>
          </p:cNvPr>
          <p:cNvSpPr/>
          <p:nvPr/>
        </p:nvSpPr>
        <p:spPr>
          <a:xfrm rot="16200000">
            <a:off x="6013753" y="4125579"/>
            <a:ext cx="101082" cy="937005"/>
          </a:xfrm>
          <a:prstGeom prst="rightBrace">
            <a:avLst>
              <a:gd name="adj1" fmla="val 74798"/>
              <a:gd name="adj2" fmla="val 5203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906607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Sections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Fiber</a:t>
            </a:r>
            <a:r>
              <a:rPr lang="it-IT" dirty="0"/>
              <a:t> (STKO)</a:t>
            </a:r>
            <a:endParaRPr lang="en-GB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FFD86D9-2BDE-47B4-8593-C5B6814448DC}"/>
              </a:ext>
            </a:extLst>
          </p:cNvPr>
          <p:cNvSpPr txBox="1"/>
          <p:nvPr/>
        </p:nvSpPr>
        <p:spPr>
          <a:xfrm>
            <a:off x="287251" y="615578"/>
            <a:ext cx="85694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lnSpc>
                <a:spcPct val="120000"/>
              </a:lnSpc>
              <a:defRPr sz="18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l">
              <a:lnSpc>
                <a:spcPct val="100000"/>
              </a:lnSpc>
            </a:pPr>
            <a:r>
              <a:rPr lang="en-US" dirty="0"/>
              <a:t>In STKO there are two options to define a fiber section:</a:t>
            </a:r>
          </a:p>
        </p:txBody>
      </p:sp>
      <p:pic>
        <p:nvPicPr>
          <p:cNvPr id="14338" name="Picture 2">
            <a:extLst>
              <a:ext uri="{FF2B5EF4-FFF2-40B4-BE49-F238E27FC236}">
                <a16:creationId xmlns:a16="http://schemas.microsoft.com/office/drawing/2014/main" id="{653F1072-8CDC-4B68-9112-95D80BB706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" t="810" r="1058" b="768"/>
          <a:stretch/>
        </p:blipFill>
        <p:spPr bwMode="auto">
          <a:xfrm>
            <a:off x="287251" y="1146309"/>
            <a:ext cx="3638859" cy="2780507"/>
          </a:xfrm>
          <a:prstGeom prst="rect">
            <a:avLst/>
          </a:prstGeom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B19EE1BD-ABA3-4043-91B0-E0D1CE3078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7" t="613" r="465" b="522"/>
          <a:stretch/>
        </p:blipFill>
        <p:spPr>
          <a:xfrm>
            <a:off x="2790135" y="984910"/>
            <a:ext cx="4119562" cy="3990975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628993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Sections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it-IT" dirty="0" err="1"/>
              <a:t>Aggregator</a:t>
            </a:r>
            <a:endParaRPr lang="en-GB" dirty="0"/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DFA18C0D-C836-4065-9367-20E010EA4A6D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9842A871-7A3F-48FD-84DD-70F6F13DCC0D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4" name="Triangolo isoscele 13">
              <a:extLst>
                <a:ext uri="{FF2B5EF4-FFF2-40B4-BE49-F238E27FC236}">
                  <a16:creationId xmlns:a16="http://schemas.microsoft.com/office/drawing/2014/main" id="{6CD76271-3C45-46AA-88F2-8E34D2D25D14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5" name="Triangolo isoscele 14">
              <a:extLst>
                <a:ext uri="{FF2B5EF4-FFF2-40B4-BE49-F238E27FC236}">
                  <a16:creationId xmlns:a16="http://schemas.microsoft.com/office/drawing/2014/main" id="{40A15485-1D74-45A6-BE0A-4674F6DDCE49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74F4FE6F-A323-41A3-A7CB-62906C58E27D}"/>
              </a:ext>
            </a:extLst>
          </p:cNvPr>
          <p:cNvSpPr txBox="1"/>
          <p:nvPr/>
        </p:nvSpPr>
        <p:spPr>
          <a:xfrm>
            <a:off x="341021" y="575604"/>
            <a:ext cx="859399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600" b="1">
                <a:effectLst/>
                <a:latin typeface="+mj-lt"/>
              </a:defRPr>
            </a:lvl1pPr>
          </a:lstStyle>
          <a:p>
            <a:r>
              <a:rPr lang="en-US" dirty="0"/>
              <a:t>section Aggregator $</a:t>
            </a:r>
            <a:r>
              <a:rPr lang="en-US" dirty="0" err="1"/>
              <a:t>secTag</a:t>
            </a:r>
            <a:r>
              <a:rPr lang="en-US" dirty="0"/>
              <a:t> $matTag1 $dof1 $matTag2 $dof2…. &lt;-section $</a:t>
            </a:r>
            <a:r>
              <a:rPr lang="en-US" dirty="0" err="1"/>
              <a:t>sectionTag</a:t>
            </a:r>
            <a:r>
              <a:rPr lang="en-US" dirty="0"/>
              <a:t>&gt;</a:t>
            </a:r>
            <a:endParaRPr lang="it-IT" dirty="0"/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67587939-8A84-4630-A2BC-F041A6A5B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022" y="1258927"/>
            <a:ext cx="2897212" cy="376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7194CAA4-00D6-453E-AEB7-CD7BABA8AD28}"/>
              </a:ext>
            </a:extLst>
          </p:cNvPr>
          <p:cNvSpPr txBox="1"/>
          <p:nvPr/>
        </p:nvSpPr>
        <p:spPr>
          <a:xfrm>
            <a:off x="3238234" y="1197138"/>
            <a:ext cx="4908417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secTag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–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</a:t>
            </a:r>
            <a:endParaRPr lang="it-IT" sz="1200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$matTag1,2,…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tag of previously-defined </a:t>
            </a:r>
            <a:r>
              <a:rPr lang="en-US" sz="1200" i="1" dirty="0" err="1">
                <a:solidFill>
                  <a:srgbClr val="383838"/>
                </a:solidFill>
                <a:latin typeface="+mj-lt"/>
              </a:rPr>
              <a:t>UniaxialMaterial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 objects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$dof1,2,…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the force-deformation quantity to be modeled </a:t>
            </a:r>
          </a:p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by this section object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sz="1200" b="1" dirty="0">
                <a:solidFill>
                  <a:srgbClr val="FF9900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FF9900"/>
                </a:solidFill>
                <a:latin typeface="+mj-lt"/>
              </a:rPr>
              <a:t>sectionTag</a:t>
            </a:r>
            <a:r>
              <a:rPr lang="it-IT" sz="1200" i="1" dirty="0">
                <a:solidFill>
                  <a:srgbClr val="FF9900"/>
                </a:solidFill>
                <a:latin typeface="+mj-lt"/>
              </a:rPr>
              <a:t>- 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tag of previously-defined Section object to </a:t>
            </a:r>
          </a:p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which the </a:t>
            </a:r>
            <a:r>
              <a:rPr lang="en-US" sz="1200" i="1" dirty="0" err="1">
                <a:solidFill>
                  <a:srgbClr val="383838"/>
                </a:solidFill>
                <a:latin typeface="+mj-lt"/>
              </a:rPr>
              <a:t>UniaxialMaterial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 objects are aggregated as </a:t>
            </a:r>
          </a:p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additional force-deformation relationships (optional)</a:t>
            </a:r>
          </a:p>
          <a:p>
            <a:pPr>
              <a:spcBef>
                <a:spcPts val="600"/>
              </a:spcBef>
            </a:pPr>
            <a:endParaRPr lang="en-US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b="1" dirty="0">
                <a:solidFill>
                  <a:srgbClr val="383838"/>
                </a:solidFill>
                <a:latin typeface="+mj-lt"/>
              </a:rPr>
              <a:t>P</a:t>
            </a:r>
            <a:r>
              <a:rPr lang="it-IT" sz="1200" b="1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Axial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force-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deformation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b="1" dirty="0" err="1">
                <a:solidFill>
                  <a:srgbClr val="383838"/>
                </a:solidFill>
                <a:latin typeface="+mj-lt"/>
              </a:rPr>
              <a:t>Mz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Moment-curvature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about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local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z-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axis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b="1" dirty="0" err="1">
                <a:solidFill>
                  <a:srgbClr val="FF9900"/>
                </a:solidFill>
                <a:latin typeface="+mj-lt"/>
              </a:rPr>
              <a:t>Vy</a:t>
            </a:r>
            <a:r>
              <a:rPr lang="it-IT" sz="1200" b="1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Shear force-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deformation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along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local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y-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axis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b="1" dirty="0">
                <a:solidFill>
                  <a:srgbClr val="383838"/>
                </a:solidFill>
                <a:latin typeface="+mj-lt"/>
              </a:rPr>
              <a:t>My</a:t>
            </a:r>
            <a:r>
              <a:rPr lang="it-IT" sz="1200" b="1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Moment-curvature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about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local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y-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axis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b="1" dirty="0" err="1">
                <a:solidFill>
                  <a:srgbClr val="FF9900"/>
                </a:solidFill>
                <a:latin typeface="+mj-lt"/>
              </a:rPr>
              <a:t>Vz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Shear force-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deformation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along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section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local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z-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axis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spcBef>
                <a:spcPts val="600"/>
              </a:spcBef>
            </a:pPr>
            <a:r>
              <a:rPr lang="it-IT" b="1" dirty="0">
                <a:solidFill>
                  <a:srgbClr val="FF9900"/>
                </a:solidFill>
                <a:latin typeface="+mj-lt"/>
              </a:rPr>
              <a:t>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Torsion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Force-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Deformation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D7BFA32E-90D4-489C-B5AA-9729A8C080AE}"/>
              </a:ext>
            </a:extLst>
          </p:cNvPr>
          <p:cNvSpPr txBox="1"/>
          <p:nvPr/>
        </p:nvSpPr>
        <p:spPr>
          <a:xfrm>
            <a:off x="341020" y="913365"/>
            <a:ext cx="845302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groups previously-defined </a:t>
            </a:r>
            <a:r>
              <a:rPr lang="en-US" i="1" dirty="0" err="1">
                <a:solidFill>
                  <a:srgbClr val="383838"/>
                </a:solidFill>
                <a:latin typeface="+mj-lt"/>
              </a:rPr>
              <a:t>UniaxialMaterial</a:t>
            </a:r>
            <a:r>
              <a:rPr lang="en-US" i="1" dirty="0">
                <a:solidFill>
                  <a:srgbClr val="383838"/>
                </a:solidFill>
                <a:latin typeface="+mj-lt"/>
              </a:rPr>
              <a:t> objects into a single section force-deformation model </a:t>
            </a:r>
            <a:endParaRPr lang="it-IT" i="1" dirty="0">
              <a:solidFill>
                <a:srgbClr val="383838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41094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309" y="658903"/>
            <a:ext cx="2892425" cy="844416"/>
          </a:xfrm>
        </p:spPr>
        <p:txBody>
          <a:bodyPr/>
          <a:lstStyle/>
          <a:p>
            <a:pPr marL="90488" indent="0"/>
            <a:r>
              <a:rPr lang="en-US" dirty="0"/>
              <a:t>Physical </a:t>
            </a:r>
          </a:p>
          <a:p>
            <a:pPr marL="90488" indent="0"/>
            <a:r>
              <a:rPr lang="en-US" dirty="0"/>
              <a:t>properties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12426" y="723554"/>
            <a:ext cx="365586" cy="365586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702661" y="695684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176507" y="695684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3827210" y="695679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4" name="Triangolo isoscele 33">
            <a:extLst>
              <a:ext uri="{FF2B5EF4-FFF2-40B4-BE49-F238E27FC236}">
                <a16:creationId xmlns:a16="http://schemas.microsoft.com/office/drawing/2014/main" id="{7BA0A105-E817-40F6-BC29-706981958CF5}"/>
              </a:ext>
            </a:extLst>
          </p:cNvPr>
          <p:cNvSpPr/>
          <p:nvPr/>
        </p:nvSpPr>
        <p:spPr>
          <a:xfrm>
            <a:off x="3000791" y="2736366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5" name="Triangolo isoscele 34">
            <a:extLst>
              <a:ext uri="{FF2B5EF4-FFF2-40B4-BE49-F238E27FC236}">
                <a16:creationId xmlns:a16="http://schemas.microsoft.com/office/drawing/2014/main" id="{1E4D74B4-15F0-49DD-9E66-378B48E4F659}"/>
              </a:ext>
            </a:extLst>
          </p:cNvPr>
          <p:cNvSpPr/>
          <p:nvPr/>
        </p:nvSpPr>
        <p:spPr>
          <a:xfrm rot="10800000">
            <a:off x="3876602" y="2736370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AB11DE4E-F703-4FEF-9796-28C02970B920}"/>
              </a:ext>
            </a:extLst>
          </p:cNvPr>
          <p:cNvSpPr/>
          <p:nvPr/>
        </p:nvSpPr>
        <p:spPr>
          <a:xfrm>
            <a:off x="3350448" y="2736370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1D6298CE-DD3C-453E-BF23-E318B051AA4A}"/>
              </a:ext>
            </a:extLst>
          </p:cNvPr>
          <p:cNvSpPr/>
          <p:nvPr/>
        </p:nvSpPr>
        <p:spPr>
          <a:xfrm>
            <a:off x="3106422" y="2736368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Sections</a:t>
            </a:r>
          </a:p>
        </p:txBody>
      </p:sp>
      <p:sp>
        <p:nvSpPr>
          <p:cNvPr id="38" name="Triangolo isoscele 37">
            <a:extLst>
              <a:ext uri="{FF2B5EF4-FFF2-40B4-BE49-F238E27FC236}">
                <a16:creationId xmlns:a16="http://schemas.microsoft.com/office/drawing/2014/main" id="{AB42E3E3-AAD3-4A63-AFD7-4D8E679414BC}"/>
              </a:ext>
            </a:extLst>
          </p:cNvPr>
          <p:cNvSpPr/>
          <p:nvPr/>
        </p:nvSpPr>
        <p:spPr>
          <a:xfrm>
            <a:off x="2620560" y="3661242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1" name="Triangolo isoscele 40">
            <a:extLst>
              <a:ext uri="{FF2B5EF4-FFF2-40B4-BE49-F238E27FC236}">
                <a16:creationId xmlns:a16="http://schemas.microsoft.com/office/drawing/2014/main" id="{67DCC717-7C25-4874-9617-156301F7838F}"/>
              </a:ext>
            </a:extLst>
          </p:cNvPr>
          <p:cNvSpPr/>
          <p:nvPr/>
        </p:nvSpPr>
        <p:spPr>
          <a:xfrm rot="10800000">
            <a:off x="3496371" y="3661246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7224F6C1-9E4D-4D3C-927E-470ACC9D605A}"/>
              </a:ext>
            </a:extLst>
          </p:cNvPr>
          <p:cNvSpPr/>
          <p:nvPr/>
        </p:nvSpPr>
        <p:spPr>
          <a:xfrm>
            <a:off x="2970217" y="3661246"/>
            <a:ext cx="875816" cy="844417"/>
          </a:xfrm>
          <a:prstGeom prst="rect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E8B790CD-9CEB-48F7-936B-A4E0A7EB7D26}"/>
              </a:ext>
            </a:extLst>
          </p:cNvPr>
          <p:cNvSpPr/>
          <p:nvPr/>
        </p:nvSpPr>
        <p:spPr>
          <a:xfrm>
            <a:off x="2726191" y="3661244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Special </a:t>
            </a:r>
          </a:p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purpose</a:t>
            </a:r>
          </a:p>
        </p:txBody>
      </p:sp>
      <p:sp>
        <p:nvSpPr>
          <p:cNvPr id="58" name="Segnaposto testo 3">
            <a:extLst>
              <a:ext uri="{FF2B5EF4-FFF2-40B4-BE49-F238E27FC236}">
                <a16:creationId xmlns:a16="http://schemas.microsoft.com/office/drawing/2014/main" id="{05091030-F1C1-4A7D-A859-0504EE4559BC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23 June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</p:txBody>
      </p:sp>
      <p:sp>
        <p:nvSpPr>
          <p:cNvPr id="59" name="Ovale 58">
            <a:extLst>
              <a:ext uri="{FF2B5EF4-FFF2-40B4-BE49-F238E27FC236}">
                <a16:creationId xmlns:a16="http://schemas.microsoft.com/office/drawing/2014/main" id="{96DADC7C-D27F-4155-9648-FA66D1C223AC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7C1E4E88-9B8A-40D9-BF73-FB777A079FD0}"/>
              </a:ext>
            </a:extLst>
          </p:cNvPr>
          <p:cNvSpPr/>
          <p:nvPr/>
        </p:nvSpPr>
        <p:spPr>
          <a:xfrm>
            <a:off x="6502582" y="2678467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9" name="Triangolo isoscele 38">
            <a:extLst>
              <a:ext uri="{FF2B5EF4-FFF2-40B4-BE49-F238E27FC236}">
                <a16:creationId xmlns:a16="http://schemas.microsoft.com/office/drawing/2014/main" id="{F2111867-7A40-4FDB-926A-A60749CA113D}"/>
              </a:ext>
            </a:extLst>
          </p:cNvPr>
          <p:cNvSpPr/>
          <p:nvPr/>
        </p:nvSpPr>
        <p:spPr>
          <a:xfrm>
            <a:off x="6367615" y="2678465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BDC8AE05-8632-437C-B55D-FB2EA4A07CFA}"/>
              </a:ext>
            </a:extLst>
          </p:cNvPr>
          <p:cNvSpPr/>
          <p:nvPr/>
        </p:nvSpPr>
        <p:spPr>
          <a:xfrm>
            <a:off x="6652588" y="2301307"/>
            <a:ext cx="338412" cy="326798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9" name="Triangolo isoscele 48">
            <a:extLst>
              <a:ext uri="{FF2B5EF4-FFF2-40B4-BE49-F238E27FC236}">
                <a16:creationId xmlns:a16="http://schemas.microsoft.com/office/drawing/2014/main" id="{075AD085-E73B-4947-960A-6D7A4270415E}"/>
              </a:ext>
            </a:extLst>
          </p:cNvPr>
          <p:cNvSpPr/>
          <p:nvPr/>
        </p:nvSpPr>
        <p:spPr>
          <a:xfrm>
            <a:off x="6517621" y="2301304"/>
            <a:ext cx="270214" cy="326797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6BFB7ED-5BD0-44D9-87F3-7271AB0376E1}"/>
              </a:ext>
            </a:extLst>
          </p:cNvPr>
          <p:cNvSpPr/>
          <p:nvPr/>
        </p:nvSpPr>
        <p:spPr>
          <a:xfrm>
            <a:off x="6369026" y="3059188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3" name="Triangolo isoscele 52">
            <a:extLst>
              <a:ext uri="{FF2B5EF4-FFF2-40B4-BE49-F238E27FC236}">
                <a16:creationId xmlns:a16="http://schemas.microsoft.com/office/drawing/2014/main" id="{02E55C94-03FC-4B12-91EA-31ACD24C1169}"/>
              </a:ext>
            </a:extLst>
          </p:cNvPr>
          <p:cNvSpPr/>
          <p:nvPr/>
        </p:nvSpPr>
        <p:spPr>
          <a:xfrm>
            <a:off x="6234059" y="3059186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56DD63C9-B81B-463A-A9CD-52F31EF81281}"/>
              </a:ext>
            </a:extLst>
          </p:cNvPr>
          <p:cNvSpPr txBox="1"/>
          <p:nvPr/>
        </p:nvSpPr>
        <p:spPr>
          <a:xfrm>
            <a:off x="6731698" y="2285673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BeamSectionProperty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64" name="Straight Connector 6">
            <a:extLst>
              <a:ext uri="{FF2B5EF4-FFF2-40B4-BE49-F238E27FC236}">
                <a16:creationId xmlns:a16="http://schemas.microsoft.com/office/drawing/2014/main" id="{0355F800-D8E1-4AA9-8F53-901A41F5CB4A}"/>
              </a:ext>
            </a:extLst>
          </p:cNvPr>
          <p:cNvCxnSpPr>
            <a:cxnSpLocks/>
            <a:stCxn id="79" idx="2"/>
            <a:endCxn id="49" idx="0"/>
          </p:cNvCxnSpPr>
          <p:nvPr/>
        </p:nvCxnSpPr>
        <p:spPr>
          <a:xfrm flipV="1">
            <a:off x="5615157" y="2301304"/>
            <a:ext cx="1037571" cy="2630001"/>
          </a:xfrm>
          <a:prstGeom prst="line">
            <a:avLst/>
          </a:prstGeom>
          <a:ln w="28575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11">
            <a:extLst>
              <a:ext uri="{FF2B5EF4-FFF2-40B4-BE49-F238E27FC236}">
                <a16:creationId xmlns:a16="http://schemas.microsoft.com/office/drawing/2014/main" id="{3B3B387D-59F8-49BC-A612-D1764E0DEC1A}"/>
              </a:ext>
            </a:extLst>
          </p:cNvPr>
          <p:cNvCxnSpPr>
            <a:cxnSpLocks/>
          </p:cNvCxnSpPr>
          <p:nvPr/>
        </p:nvCxnSpPr>
        <p:spPr>
          <a:xfrm flipH="1">
            <a:off x="4240609" y="4089728"/>
            <a:ext cx="1693970" cy="0"/>
          </a:xfrm>
          <a:prstGeom prst="line">
            <a:avLst/>
          </a:prstGeom>
          <a:ln w="28575">
            <a:solidFill>
              <a:srgbClr val="FFB13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1233B923-88E9-4B80-8536-AD25840AB557}"/>
              </a:ext>
            </a:extLst>
          </p:cNvPr>
          <p:cNvSpPr txBox="1"/>
          <p:nvPr/>
        </p:nvSpPr>
        <p:spPr>
          <a:xfrm>
            <a:off x="5228454" y="658733"/>
            <a:ext cx="46283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Definition (X-Objects)</a:t>
            </a:r>
          </a:p>
          <a:p>
            <a:r>
              <a:rPr lang="en-US" dirty="0"/>
              <a:t>  Creation and assignments</a:t>
            </a:r>
          </a:p>
          <a:p>
            <a:r>
              <a:rPr lang="en-US" dirty="0"/>
              <a:t>Difference with other FEM software</a:t>
            </a:r>
          </a:p>
        </p:txBody>
      </p:sp>
      <p:sp>
        <p:nvSpPr>
          <p:cNvPr id="54" name="Triangolo isoscele 53">
            <a:extLst>
              <a:ext uri="{FF2B5EF4-FFF2-40B4-BE49-F238E27FC236}">
                <a16:creationId xmlns:a16="http://schemas.microsoft.com/office/drawing/2014/main" id="{ABF6244E-D998-416C-B052-BD6D3F9B1F26}"/>
              </a:ext>
            </a:extLst>
          </p:cNvPr>
          <p:cNvSpPr/>
          <p:nvPr/>
        </p:nvSpPr>
        <p:spPr>
          <a:xfrm>
            <a:off x="3449227" y="1607039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1" name="Triangolo isoscele 60">
            <a:extLst>
              <a:ext uri="{FF2B5EF4-FFF2-40B4-BE49-F238E27FC236}">
                <a16:creationId xmlns:a16="http://schemas.microsoft.com/office/drawing/2014/main" id="{C03C3F70-A6A8-436A-98C4-07F501E08875}"/>
              </a:ext>
            </a:extLst>
          </p:cNvPr>
          <p:cNvSpPr/>
          <p:nvPr/>
        </p:nvSpPr>
        <p:spPr>
          <a:xfrm rot="10800000">
            <a:off x="4325038" y="1607043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2" name="Rettangolo 61">
            <a:extLst>
              <a:ext uri="{FF2B5EF4-FFF2-40B4-BE49-F238E27FC236}">
                <a16:creationId xmlns:a16="http://schemas.microsoft.com/office/drawing/2014/main" id="{8CCEDA15-CB1F-42B5-ABF1-D8A335B6DFD7}"/>
              </a:ext>
            </a:extLst>
          </p:cNvPr>
          <p:cNvSpPr/>
          <p:nvPr/>
        </p:nvSpPr>
        <p:spPr>
          <a:xfrm>
            <a:off x="3798884" y="1607043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6" name="Rettangolo 65">
            <a:extLst>
              <a:ext uri="{FF2B5EF4-FFF2-40B4-BE49-F238E27FC236}">
                <a16:creationId xmlns:a16="http://schemas.microsoft.com/office/drawing/2014/main" id="{6AFC7B57-EFE0-4790-B184-4297E27A7B02}"/>
              </a:ext>
            </a:extLst>
          </p:cNvPr>
          <p:cNvSpPr/>
          <p:nvPr/>
        </p:nvSpPr>
        <p:spPr>
          <a:xfrm>
            <a:off x="3554858" y="1607041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Material</a:t>
            </a:r>
          </a:p>
        </p:txBody>
      </p:sp>
      <p:sp>
        <p:nvSpPr>
          <p:cNvPr id="68" name="Rettangolo 67">
            <a:extLst>
              <a:ext uri="{FF2B5EF4-FFF2-40B4-BE49-F238E27FC236}">
                <a16:creationId xmlns:a16="http://schemas.microsoft.com/office/drawing/2014/main" id="{28D76BD0-6319-4B00-B559-FD64090A56E3}"/>
              </a:ext>
            </a:extLst>
          </p:cNvPr>
          <p:cNvSpPr/>
          <p:nvPr/>
        </p:nvSpPr>
        <p:spPr>
          <a:xfrm>
            <a:off x="6219020" y="3445792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9" name="Triangolo isoscele 68">
            <a:extLst>
              <a:ext uri="{FF2B5EF4-FFF2-40B4-BE49-F238E27FC236}">
                <a16:creationId xmlns:a16="http://schemas.microsoft.com/office/drawing/2014/main" id="{225294C0-249C-40A7-A5B6-4FA8E3D0B221}"/>
              </a:ext>
            </a:extLst>
          </p:cNvPr>
          <p:cNvSpPr/>
          <p:nvPr/>
        </p:nvSpPr>
        <p:spPr>
          <a:xfrm>
            <a:off x="6084053" y="3445790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1" name="Rettangolo 70">
            <a:extLst>
              <a:ext uri="{FF2B5EF4-FFF2-40B4-BE49-F238E27FC236}">
                <a16:creationId xmlns:a16="http://schemas.microsoft.com/office/drawing/2014/main" id="{EDA3159A-25EF-4002-A4D0-1CB7FB2F758E}"/>
              </a:ext>
            </a:extLst>
          </p:cNvPr>
          <p:cNvSpPr/>
          <p:nvPr/>
        </p:nvSpPr>
        <p:spPr>
          <a:xfrm>
            <a:off x="6056198" y="3839229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2" name="Triangolo isoscele 71">
            <a:extLst>
              <a:ext uri="{FF2B5EF4-FFF2-40B4-BE49-F238E27FC236}">
                <a16:creationId xmlns:a16="http://schemas.microsoft.com/office/drawing/2014/main" id="{645FDB27-FB64-470B-956E-6272F32C30FE}"/>
              </a:ext>
            </a:extLst>
          </p:cNvPr>
          <p:cNvSpPr/>
          <p:nvPr/>
        </p:nvSpPr>
        <p:spPr>
          <a:xfrm>
            <a:off x="5921231" y="3839227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D9E49119-B1D7-481B-B7BE-0D8EFE88F2BD}"/>
              </a:ext>
            </a:extLst>
          </p:cNvPr>
          <p:cNvSpPr/>
          <p:nvPr/>
        </p:nvSpPr>
        <p:spPr>
          <a:xfrm>
            <a:off x="5909637" y="4228267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6" name="Triangolo isoscele 75">
            <a:extLst>
              <a:ext uri="{FF2B5EF4-FFF2-40B4-BE49-F238E27FC236}">
                <a16:creationId xmlns:a16="http://schemas.microsoft.com/office/drawing/2014/main" id="{29127E4B-47C9-426C-AEF0-FD75E28A1E64}"/>
              </a:ext>
            </a:extLst>
          </p:cNvPr>
          <p:cNvSpPr/>
          <p:nvPr/>
        </p:nvSpPr>
        <p:spPr>
          <a:xfrm>
            <a:off x="5774670" y="4228265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8" name="Rettangolo 77">
            <a:extLst>
              <a:ext uri="{FF2B5EF4-FFF2-40B4-BE49-F238E27FC236}">
                <a16:creationId xmlns:a16="http://schemas.microsoft.com/office/drawing/2014/main" id="{1221DC21-CE10-40B6-BF00-671B293353AB}"/>
              </a:ext>
            </a:extLst>
          </p:cNvPr>
          <p:cNvSpPr/>
          <p:nvPr/>
        </p:nvSpPr>
        <p:spPr>
          <a:xfrm>
            <a:off x="5750124" y="4605029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9" name="Triangolo isoscele 78">
            <a:extLst>
              <a:ext uri="{FF2B5EF4-FFF2-40B4-BE49-F238E27FC236}">
                <a16:creationId xmlns:a16="http://schemas.microsoft.com/office/drawing/2014/main" id="{7D9B8DCE-593E-4322-A6B0-362F2BF4E57E}"/>
              </a:ext>
            </a:extLst>
          </p:cNvPr>
          <p:cNvSpPr/>
          <p:nvPr/>
        </p:nvSpPr>
        <p:spPr>
          <a:xfrm>
            <a:off x="5615157" y="4605027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1" name="CasellaDiTesto 80">
            <a:extLst>
              <a:ext uri="{FF2B5EF4-FFF2-40B4-BE49-F238E27FC236}">
                <a16:creationId xmlns:a16="http://schemas.microsoft.com/office/drawing/2014/main" id="{EC13A198-21AC-4893-B929-972C847BF0C0}"/>
              </a:ext>
            </a:extLst>
          </p:cNvPr>
          <p:cNvSpPr txBox="1"/>
          <p:nvPr/>
        </p:nvSpPr>
        <p:spPr>
          <a:xfrm>
            <a:off x="4357807" y="2802625"/>
            <a:ext cx="2782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Elastic</a:t>
            </a:r>
          </a:p>
          <a:p>
            <a:r>
              <a:rPr lang="en-US" dirty="0"/>
              <a:t>  Fiber </a:t>
            </a:r>
          </a:p>
          <a:p>
            <a:r>
              <a:rPr lang="en-US" dirty="0"/>
              <a:t>Aggregator</a:t>
            </a:r>
          </a:p>
        </p:txBody>
      </p: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535C7ABD-E71A-4006-8206-3B518C787918}"/>
              </a:ext>
            </a:extLst>
          </p:cNvPr>
          <p:cNvCxnSpPr>
            <a:cxnSpLocks/>
            <a:stCxn id="79" idx="2"/>
          </p:cNvCxnSpPr>
          <p:nvPr/>
        </p:nvCxnSpPr>
        <p:spPr>
          <a:xfrm flipV="1">
            <a:off x="5615157" y="1870079"/>
            <a:ext cx="1186085" cy="3061226"/>
          </a:xfrm>
          <a:prstGeom prst="line">
            <a:avLst/>
          </a:prstGeom>
          <a:ln w="19050">
            <a:solidFill>
              <a:srgbClr val="00B0F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CasellaDiTesto 82">
            <a:extLst>
              <a:ext uri="{FF2B5EF4-FFF2-40B4-BE49-F238E27FC236}">
                <a16:creationId xmlns:a16="http://schemas.microsoft.com/office/drawing/2014/main" id="{1FB2BFAD-081E-42C5-9DE2-C425106ABC81}"/>
              </a:ext>
            </a:extLst>
          </p:cNvPr>
          <p:cNvSpPr txBox="1"/>
          <p:nvPr/>
        </p:nvSpPr>
        <p:spPr>
          <a:xfrm>
            <a:off x="6838594" y="1610062"/>
            <a:ext cx="214566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it-IT" sz="1200" b="1" i="1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Some of </a:t>
            </a:r>
            <a:r>
              <a:rPr kumimoji="0" lang="it-IT" sz="1200" b="1" i="1" u="none" strike="noStrike" kern="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these</a:t>
            </a:r>
            <a:r>
              <a:rPr kumimoji="0" lang="it-IT" sz="1200" b="1" i="1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 do </a:t>
            </a:r>
            <a:r>
              <a:rPr kumimoji="0" lang="it-IT" sz="1200" b="1" i="1" u="none" strike="noStrike" kern="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not</a:t>
            </a:r>
            <a:r>
              <a:rPr kumimoji="0" lang="it-IT" sz="1200" b="1" i="1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 </a:t>
            </a:r>
            <a:r>
              <a:rPr kumimoji="0" lang="it-IT" sz="1200" b="1" i="1" u="none" strike="noStrike" kern="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exist</a:t>
            </a:r>
            <a:r>
              <a:rPr kumimoji="0" lang="it-IT" sz="1200" b="1" i="1" u="none" strike="noStrike" kern="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 in </a:t>
            </a:r>
            <a:r>
              <a:rPr kumimoji="0" lang="it-IT" sz="1200" b="1" i="1" u="none" strike="noStrike" kern="0" cap="none" spc="0" normalizeH="0" baseline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OpenSees</a:t>
            </a:r>
            <a:r>
              <a:rPr kumimoji="0" lang="it-IT" sz="1200" b="1" i="1" u="none" strike="noStrike" kern="0" cap="none" spc="0" normalizeH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 in </a:t>
            </a:r>
            <a:r>
              <a:rPr kumimoji="0" lang="it-IT" sz="1200" b="1" i="1" u="none" strike="noStrike" kern="0" cap="none" spc="0" normalizeH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this</a:t>
            </a:r>
            <a:r>
              <a:rPr kumimoji="0" lang="it-IT" sz="1200" b="1" i="1" u="none" strike="noStrike" kern="0" cap="none" spc="0" normalizeH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 </a:t>
            </a:r>
            <a:r>
              <a:rPr kumimoji="0" lang="it-IT" sz="1200" b="1" i="1" u="none" strike="noStrike" kern="0" cap="none" spc="0" normalizeH="0" noProof="0" dirty="0" err="1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Open Sans"/>
                <a:ea typeface="+mn-ea"/>
                <a:cs typeface="+mn-cs"/>
                <a:sym typeface="News Cycle"/>
              </a:rPr>
              <a:t>form</a:t>
            </a:r>
            <a:endParaRPr kumimoji="0" lang="it-IT" sz="1200" b="1" i="1" u="none" strike="noStrike" kern="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Open Sans"/>
              <a:ea typeface="+mn-ea"/>
              <a:cs typeface="+mn-cs"/>
              <a:sym typeface="News Cycle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E3230650-C301-449C-A156-84A65E48EFB7}"/>
              </a:ext>
            </a:extLst>
          </p:cNvPr>
          <p:cNvSpPr txBox="1"/>
          <p:nvPr/>
        </p:nvSpPr>
        <p:spPr>
          <a:xfrm>
            <a:off x="6271790" y="3447953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HingedBeam</a:t>
            </a:r>
            <a:endParaRPr lang="en-US" sz="1600" b="1" dirty="0">
              <a:solidFill>
                <a:schemeClr val="bg1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3" name="CasellaDiTesto 110">
            <a:extLst>
              <a:ext uri="{FF2B5EF4-FFF2-40B4-BE49-F238E27FC236}">
                <a16:creationId xmlns:a16="http://schemas.microsoft.com/office/drawing/2014/main" id="{35F4808D-6CCA-4356-AC76-CAD7726D884A}"/>
              </a:ext>
            </a:extLst>
          </p:cNvPr>
          <p:cNvSpPr txBox="1"/>
          <p:nvPr/>
        </p:nvSpPr>
        <p:spPr>
          <a:xfrm>
            <a:off x="6152508" y="3828337"/>
            <a:ext cx="25454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LayeredShell</a:t>
            </a:r>
            <a:endParaRPr lang="en-US" sz="1600" b="1" dirty="0">
              <a:solidFill>
                <a:schemeClr val="bg1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0" name="CasellaDiTesto 110">
            <a:extLst>
              <a:ext uri="{FF2B5EF4-FFF2-40B4-BE49-F238E27FC236}">
                <a16:creationId xmlns:a16="http://schemas.microsoft.com/office/drawing/2014/main" id="{B3E9F1E3-1A09-485A-A937-6827E8BF4D53}"/>
              </a:ext>
            </a:extLst>
          </p:cNvPr>
          <p:cNvSpPr txBox="1"/>
          <p:nvPr/>
        </p:nvSpPr>
        <p:spPr>
          <a:xfrm>
            <a:off x="5930134" y="4214948"/>
            <a:ext cx="254547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RCJointModel3D</a:t>
            </a:r>
          </a:p>
        </p:txBody>
      </p:sp>
      <p:sp>
        <p:nvSpPr>
          <p:cNvPr id="73" name="CasellaDiTesto 110">
            <a:extLst>
              <a:ext uri="{FF2B5EF4-FFF2-40B4-BE49-F238E27FC236}">
                <a16:creationId xmlns:a16="http://schemas.microsoft.com/office/drawing/2014/main" id="{1805C9CF-8FCD-464A-A3DA-9CC2A12B43E3}"/>
              </a:ext>
            </a:extLst>
          </p:cNvPr>
          <p:cNvSpPr txBox="1"/>
          <p:nvPr/>
        </p:nvSpPr>
        <p:spPr>
          <a:xfrm>
            <a:off x="5822693" y="4608385"/>
            <a:ext cx="26354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MasonryInfillWallMaterial</a:t>
            </a:r>
            <a:endParaRPr lang="en-US" sz="1600" b="1" dirty="0">
              <a:solidFill>
                <a:schemeClr val="bg1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7" name="CasellaDiTesto 110">
            <a:extLst>
              <a:ext uri="{FF2B5EF4-FFF2-40B4-BE49-F238E27FC236}">
                <a16:creationId xmlns:a16="http://schemas.microsoft.com/office/drawing/2014/main" id="{F32AA54E-636E-4150-9D17-20FF93B1B294}"/>
              </a:ext>
            </a:extLst>
          </p:cNvPr>
          <p:cNvSpPr txBox="1"/>
          <p:nvPr/>
        </p:nvSpPr>
        <p:spPr>
          <a:xfrm>
            <a:off x="6593032" y="2653474"/>
            <a:ext cx="26354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zeroLengthMaterial</a:t>
            </a:r>
            <a:endParaRPr lang="en-US" sz="1600" b="1" dirty="0">
              <a:solidFill>
                <a:schemeClr val="bg1">
                  <a:lumMod val="7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0" name="CasellaDiTesto 110">
            <a:extLst>
              <a:ext uri="{FF2B5EF4-FFF2-40B4-BE49-F238E27FC236}">
                <a16:creationId xmlns:a16="http://schemas.microsoft.com/office/drawing/2014/main" id="{F383D079-1778-4EE3-B7E6-8D322B65D6CD}"/>
              </a:ext>
            </a:extLst>
          </p:cNvPr>
          <p:cNvSpPr txBox="1"/>
          <p:nvPr/>
        </p:nvSpPr>
        <p:spPr>
          <a:xfrm>
            <a:off x="6433519" y="3030236"/>
            <a:ext cx="263541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>
                    <a:lumMod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truss</a:t>
            </a:r>
          </a:p>
        </p:txBody>
      </p:sp>
      <p:sp>
        <p:nvSpPr>
          <p:cNvPr id="55" name="Rettangolo 54">
            <a:extLst>
              <a:ext uri="{FF2B5EF4-FFF2-40B4-BE49-F238E27FC236}">
                <a16:creationId xmlns:a16="http://schemas.microsoft.com/office/drawing/2014/main" id="{50694923-0788-49D4-BD24-11A2196252AB}"/>
              </a:ext>
            </a:extLst>
          </p:cNvPr>
          <p:cNvSpPr/>
          <p:nvPr/>
        </p:nvSpPr>
        <p:spPr>
          <a:xfrm>
            <a:off x="3913522" y="695681"/>
            <a:ext cx="128677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Physical</a:t>
            </a:r>
          </a:p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properties</a:t>
            </a:r>
          </a:p>
        </p:txBody>
      </p: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B01EA477-CDD2-454C-BD42-A4123DDC8311}"/>
              </a:ext>
            </a:extLst>
          </p:cNvPr>
          <p:cNvSpPr txBox="1"/>
          <p:nvPr/>
        </p:nvSpPr>
        <p:spPr>
          <a:xfrm>
            <a:off x="4757758" y="1552680"/>
            <a:ext cx="21348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  </a:t>
            </a:r>
            <a:r>
              <a:rPr lang="en-US" dirty="0" err="1"/>
              <a:t>uniaxialMaterials</a:t>
            </a:r>
            <a:endParaRPr lang="en-US" dirty="0"/>
          </a:p>
          <a:p>
            <a:r>
              <a:rPr lang="en-US" dirty="0"/>
              <a:t>    Concrete</a:t>
            </a:r>
          </a:p>
          <a:p>
            <a:r>
              <a:rPr lang="en-US" dirty="0"/>
              <a:t>  Steel</a:t>
            </a:r>
          </a:p>
          <a:p>
            <a:r>
              <a:rPr lang="en-US" dirty="0"/>
              <a:t>Masonry</a:t>
            </a:r>
          </a:p>
        </p:txBody>
      </p:sp>
    </p:spTree>
    <p:extLst>
      <p:ext uri="{BB962C8B-B14F-4D97-AF65-F5344CB8AC3E}">
        <p14:creationId xmlns:p14="http://schemas.microsoft.com/office/powerpoint/2010/main" val="99658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o 12">
            <a:extLst>
              <a:ext uri="{FF2B5EF4-FFF2-40B4-BE49-F238E27FC236}">
                <a16:creationId xmlns:a16="http://schemas.microsoft.com/office/drawing/2014/main" id="{7D99F9A2-9874-40BC-8003-29B67197DD4B}"/>
              </a:ext>
            </a:extLst>
          </p:cNvPr>
          <p:cNvGrpSpPr/>
          <p:nvPr/>
        </p:nvGrpSpPr>
        <p:grpSpPr>
          <a:xfrm>
            <a:off x="-461156" y="571182"/>
            <a:ext cx="9365100" cy="1063281"/>
            <a:chOff x="5833089" y="4160946"/>
            <a:chExt cx="3072174" cy="348804"/>
          </a:xfrm>
        </p:grpSpPr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281E1BBC-C0C7-4D5C-A6F1-4420B1F6FCC8}"/>
                </a:ext>
              </a:extLst>
            </p:cNvPr>
            <p:cNvSpPr/>
            <p:nvPr/>
          </p:nvSpPr>
          <p:spPr>
            <a:xfrm flipV="1">
              <a:off x="5984369" y="4162781"/>
              <a:ext cx="276090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5" name="Triangolo isoscele 14">
              <a:extLst>
                <a:ext uri="{FF2B5EF4-FFF2-40B4-BE49-F238E27FC236}">
                  <a16:creationId xmlns:a16="http://schemas.microsoft.com/office/drawing/2014/main" id="{72F11A71-2E69-45E5-9E9A-13ED68E125FB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7" name="Triangolo isoscele 16">
              <a:extLst>
                <a:ext uri="{FF2B5EF4-FFF2-40B4-BE49-F238E27FC236}">
                  <a16:creationId xmlns:a16="http://schemas.microsoft.com/office/drawing/2014/main" id="{CCA1111F-B8D1-4BBA-A360-EE55E06962C1}"/>
                </a:ext>
              </a:extLst>
            </p:cNvPr>
            <p:cNvSpPr/>
            <p:nvPr/>
          </p:nvSpPr>
          <p:spPr>
            <a:xfrm flipH="1">
              <a:off x="5833089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Special purpose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Special </a:t>
            </a:r>
            <a:r>
              <a:rPr lang="it-IT" dirty="0" err="1"/>
              <a:t>Purpose</a:t>
            </a:r>
            <a:endParaRPr lang="en-GB" dirty="0"/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E52E799-1926-4B9B-AFB2-0A3FEF12A8DC}"/>
              </a:ext>
            </a:extLst>
          </p:cNvPr>
          <p:cNvSpPr txBox="1"/>
          <p:nvPr/>
        </p:nvSpPr>
        <p:spPr>
          <a:xfrm>
            <a:off x="273356" y="632336"/>
            <a:ext cx="81428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OpenSees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there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the option of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assigning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more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than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one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property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the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same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In STKO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this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option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is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not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available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The special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purpose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function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 container of more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properties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8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Rettangolo con angoli arrotondati 1">
            <a:extLst>
              <a:ext uri="{FF2B5EF4-FFF2-40B4-BE49-F238E27FC236}">
                <a16:creationId xmlns:a16="http://schemas.microsoft.com/office/drawing/2014/main" id="{94D55860-C1E3-47FD-B5E8-662CDD3E698E}"/>
              </a:ext>
            </a:extLst>
          </p:cNvPr>
          <p:cNvSpPr/>
          <p:nvPr/>
        </p:nvSpPr>
        <p:spPr>
          <a:xfrm>
            <a:off x="2250598" y="2135729"/>
            <a:ext cx="986945" cy="468575"/>
          </a:xfrm>
          <a:prstGeom prst="roundRect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>
                <a:solidFill>
                  <a:schemeClr val="tx1"/>
                </a:solidFill>
                <a:latin typeface="+mj-lt"/>
              </a:rPr>
              <a:t>Element</a:t>
            </a:r>
            <a:endParaRPr lang="it-IT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" name="Ovale 2">
            <a:extLst>
              <a:ext uri="{FF2B5EF4-FFF2-40B4-BE49-F238E27FC236}">
                <a16:creationId xmlns:a16="http://schemas.microsoft.com/office/drawing/2014/main" id="{B3EC4E7A-7335-4C54-89B6-3C192BB07D8F}"/>
              </a:ext>
            </a:extLst>
          </p:cNvPr>
          <p:cNvSpPr/>
          <p:nvPr/>
        </p:nvSpPr>
        <p:spPr>
          <a:xfrm>
            <a:off x="629337" y="1790659"/>
            <a:ext cx="558668" cy="558668"/>
          </a:xfrm>
          <a:prstGeom prst="ellipse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1 P.P.</a:t>
            </a:r>
          </a:p>
        </p:txBody>
      </p:sp>
      <p:sp>
        <p:nvSpPr>
          <p:cNvPr id="23" name="Ovale 22">
            <a:extLst>
              <a:ext uri="{FF2B5EF4-FFF2-40B4-BE49-F238E27FC236}">
                <a16:creationId xmlns:a16="http://schemas.microsoft.com/office/drawing/2014/main" id="{3AE7120C-BE51-4D17-825C-BE1F87ABDFDC}"/>
              </a:ext>
            </a:extLst>
          </p:cNvPr>
          <p:cNvSpPr/>
          <p:nvPr/>
        </p:nvSpPr>
        <p:spPr>
          <a:xfrm>
            <a:off x="629337" y="2431362"/>
            <a:ext cx="558668" cy="558668"/>
          </a:xfrm>
          <a:prstGeom prst="ellipse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2 P.P.</a:t>
            </a:r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E2E3991B-54D1-49C6-B94F-3F40769F3791}"/>
              </a:ext>
            </a:extLst>
          </p:cNvPr>
          <p:cNvSpPr/>
          <p:nvPr/>
        </p:nvSpPr>
        <p:spPr>
          <a:xfrm>
            <a:off x="1235190" y="2090683"/>
            <a:ext cx="558668" cy="558668"/>
          </a:xfrm>
          <a:prstGeom prst="ellipse">
            <a:avLst/>
          </a:prstGeom>
          <a:noFill/>
          <a:ln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3 P.P.</a:t>
            </a:r>
          </a:p>
        </p:txBody>
      </p:sp>
      <p:sp>
        <p:nvSpPr>
          <p:cNvPr id="9" name="Arco 8">
            <a:extLst>
              <a:ext uri="{FF2B5EF4-FFF2-40B4-BE49-F238E27FC236}">
                <a16:creationId xmlns:a16="http://schemas.microsoft.com/office/drawing/2014/main" id="{A2D60416-0727-4FF0-9110-4FCB39804F86}"/>
              </a:ext>
            </a:extLst>
          </p:cNvPr>
          <p:cNvSpPr/>
          <p:nvPr/>
        </p:nvSpPr>
        <p:spPr>
          <a:xfrm>
            <a:off x="71678" y="1929254"/>
            <a:ext cx="2340533" cy="675050"/>
          </a:xfrm>
          <a:prstGeom prst="arc">
            <a:avLst>
              <a:gd name="adj1" fmla="val 16200000"/>
              <a:gd name="adj2" fmla="val 21570584"/>
            </a:avLst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" name="Arco 24">
            <a:extLst>
              <a:ext uri="{FF2B5EF4-FFF2-40B4-BE49-F238E27FC236}">
                <a16:creationId xmlns:a16="http://schemas.microsoft.com/office/drawing/2014/main" id="{E70963DF-03C7-4E2C-937A-ECBB4E14E929}"/>
              </a:ext>
            </a:extLst>
          </p:cNvPr>
          <p:cNvSpPr/>
          <p:nvPr/>
        </p:nvSpPr>
        <p:spPr>
          <a:xfrm flipV="1">
            <a:off x="71678" y="2099143"/>
            <a:ext cx="2340533" cy="764373"/>
          </a:xfrm>
          <a:prstGeom prst="arc">
            <a:avLst>
              <a:gd name="adj1" fmla="val 16200000"/>
              <a:gd name="adj2" fmla="val 21570584"/>
            </a:avLst>
          </a:prstGeom>
          <a:ln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6" name="Connettore 2 25">
            <a:extLst>
              <a:ext uri="{FF2B5EF4-FFF2-40B4-BE49-F238E27FC236}">
                <a16:creationId xmlns:a16="http://schemas.microsoft.com/office/drawing/2014/main" id="{42566F8E-E019-4058-B4F0-228023F9A8F4}"/>
              </a:ext>
            </a:extLst>
          </p:cNvPr>
          <p:cNvCxnSpPr>
            <a:stCxn id="24" idx="6"/>
            <a:endCxn id="2" idx="1"/>
          </p:cNvCxnSpPr>
          <p:nvPr/>
        </p:nvCxnSpPr>
        <p:spPr>
          <a:xfrm>
            <a:off x="1793858" y="2370017"/>
            <a:ext cx="4567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ttangolo con angoli arrotondati 26">
            <a:extLst>
              <a:ext uri="{FF2B5EF4-FFF2-40B4-BE49-F238E27FC236}">
                <a16:creationId xmlns:a16="http://schemas.microsoft.com/office/drawing/2014/main" id="{EA5F1EED-5406-4D75-8F75-F234EB55CE90}"/>
              </a:ext>
            </a:extLst>
          </p:cNvPr>
          <p:cNvSpPr/>
          <p:nvPr/>
        </p:nvSpPr>
        <p:spPr>
          <a:xfrm>
            <a:off x="6084737" y="2115039"/>
            <a:ext cx="986945" cy="46857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>
                <a:solidFill>
                  <a:schemeClr val="tx1"/>
                </a:solidFill>
                <a:latin typeface="+mj-lt"/>
              </a:rPr>
              <a:t>Element</a:t>
            </a:r>
            <a:endParaRPr lang="it-IT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8" name="Ovale 27">
            <a:extLst>
              <a:ext uri="{FF2B5EF4-FFF2-40B4-BE49-F238E27FC236}">
                <a16:creationId xmlns:a16="http://schemas.microsoft.com/office/drawing/2014/main" id="{CCAB8427-7C25-4E64-9C5D-FBEDD0F6E135}"/>
              </a:ext>
            </a:extLst>
          </p:cNvPr>
          <p:cNvSpPr/>
          <p:nvPr/>
        </p:nvSpPr>
        <p:spPr>
          <a:xfrm>
            <a:off x="4463476" y="1769969"/>
            <a:ext cx="558668" cy="55866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1 P.P.</a:t>
            </a:r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46E269B7-CA86-4CA4-9968-661B73BCADB1}"/>
              </a:ext>
            </a:extLst>
          </p:cNvPr>
          <p:cNvSpPr/>
          <p:nvPr/>
        </p:nvSpPr>
        <p:spPr>
          <a:xfrm>
            <a:off x="4463476" y="2410672"/>
            <a:ext cx="558668" cy="55866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2 P.P.</a:t>
            </a:r>
          </a:p>
        </p:txBody>
      </p:sp>
      <p:sp>
        <p:nvSpPr>
          <p:cNvPr id="30" name="Ovale 29">
            <a:extLst>
              <a:ext uri="{FF2B5EF4-FFF2-40B4-BE49-F238E27FC236}">
                <a16:creationId xmlns:a16="http://schemas.microsoft.com/office/drawing/2014/main" id="{93EDAF9B-17EE-4B27-8455-90B368691982}"/>
              </a:ext>
            </a:extLst>
          </p:cNvPr>
          <p:cNvSpPr/>
          <p:nvPr/>
        </p:nvSpPr>
        <p:spPr>
          <a:xfrm>
            <a:off x="5069329" y="2069993"/>
            <a:ext cx="558668" cy="55866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3 P.P.</a:t>
            </a:r>
          </a:p>
        </p:txBody>
      </p:sp>
      <p:sp>
        <p:nvSpPr>
          <p:cNvPr id="31" name="Arco 30">
            <a:extLst>
              <a:ext uri="{FF2B5EF4-FFF2-40B4-BE49-F238E27FC236}">
                <a16:creationId xmlns:a16="http://schemas.microsoft.com/office/drawing/2014/main" id="{AB278F7E-468E-441E-B9BF-8646224E24F9}"/>
              </a:ext>
            </a:extLst>
          </p:cNvPr>
          <p:cNvSpPr/>
          <p:nvPr/>
        </p:nvSpPr>
        <p:spPr>
          <a:xfrm>
            <a:off x="3905817" y="1908564"/>
            <a:ext cx="2340533" cy="675050"/>
          </a:xfrm>
          <a:prstGeom prst="arc">
            <a:avLst>
              <a:gd name="adj1" fmla="val 16200000"/>
              <a:gd name="adj2" fmla="val 21570584"/>
            </a:avLst>
          </a:prstGeom>
          <a:ln w="28575">
            <a:solidFill>
              <a:srgbClr val="FF0000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" name="Arco 31">
            <a:extLst>
              <a:ext uri="{FF2B5EF4-FFF2-40B4-BE49-F238E27FC236}">
                <a16:creationId xmlns:a16="http://schemas.microsoft.com/office/drawing/2014/main" id="{40864417-6FED-4B59-BB0A-53BB1BFFD215}"/>
              </a:ext>
            </a:extLst>
          </p:cNvPr>
          <p:cNvSpPr/>
          <p:nvPr/>
        </p:nvSpPr>
        <p:spPr>
          <a:xfrm flipV="1">
            <a:off x="3905817" y="2078453"/>
            <a:ext cx="2340533" cy="764373"/>
          </a:xfrm>
          <a:prstGeom prst="arc">
            <a:avLst>
              <a:gd name="adj1" fmla="val 16200000"/>
              <a:gd name="adj2" fmla="val 21570584"/>
            </a:avLst>
          </a:prstGeom>
          <a:ln w="28575">
            <a:solidFill>
              <a:srgbClr val="FF0000"/>
            </a:solidFill>
            <a:prstDash val="dash"/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3" name="Connettore 2 32">
            <a:extLst>
              <a:ext uri="{FF2B5EF4-FFF2-40B4-BE49-F238E27FC236}">
                <a16:creationId xmlns:a16="http://schemas.microsoft.com/office/drawing/2014/main" id="{AF710E5F-3335-4DC1-BD95-114E91A6FE0C}"/>
              </a:ext>
            </a:extLst>
          </p:cNvPr>
          <p:cNvCxnSpPr>
            <a:stCxn id="30" idx="6"/>
            <a:endCxn id="27" idx="1"/>
          </p:cNvCxnSpPr>
          <p:nvPr/>
        </p:nvCxnSpPr>
        <p:spPr>
          <a:xfrm>
            <a:off x="5627997" y="2349327"/>
            <a:ext cx="4567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con angoli arrotondati 33">
            <a:extLst>
              <a:ext uri="{FF2B5EF4-FFF2-40B4-BE49-F238E27FC236}">
                <a16:creationId xmlns:a16="http://schemas.microsoft.com/office/drawing/2014/main" id="{7FDA4EF7-822F-4A83-B9C0-3160E081F468}"/>
              </a:ext>
            </a:extLst>
          </p:cNvPr>
          <p:cNvSpPr/>
          <p:nvPr/>
        </p:nvSpPr>
        <p:spPr>
          <a:xfrm>
            <a:off x="4094421" y="3717043"/>
            <a:ext cx="986945" cy="46857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solidFill>
                  <a:schemeClr val="tx1"/>
                </a:solidFill>
                <a:latin typeface="+mj-lt"/>
              </a:rPr>
              <a:t>Special</a:t>
            </a:r>
          </a:p>
          <a:p>
            <a:pPr algn="ctr"/>
            <a:r>
              <a:rPr lang="it-IT" b="1" dirty="0" err="1">
                <a:solidFill>
                  <a:schemeClr val="tx1"/>
                </a:solidFill>
                <a:latin typeface="+mj-lt"/>
              </a:rPr>
              <a:t>purpose</a:t>
            </a:r>
            <a:endParaRPr lang="it-IT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5" name="Ovale 34">
            <a:extLst>
              <a:ext uri="{FF2B5EF4-FFF2-40B4-BE49-F238E27FC236}">
                <a16:creationId xmlns:a16="http://schemas.microsoft.com/office/drawing/2014/main" id="{D1DCFC9A-E3BC-4545-BC0C-90F914278E51}"/>
              </a:ext>
            </a:extLst>
          </p:cNvPr>
          <p:cNvSpPr/>
          <p:nvPr/>
        </p:nvSpPr>
        <p:spPr>
          <a:xfrm>
            <a:off x="2473160" y="3059057"/>
            <a:ext cx="558668" cy="55866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1 P.P.</a:t>
            </a:r>
          </a:p>
        </p:txBody>
      </p:sp>
      <p:sp>
        <p:nvSpPr>
          <p:cNvPr id="36" name="Ovale 35">
            <a:extLst>
              <a:ext uri="{FF2B5EF4-FFF2-40B4-BE49-F238E27FC236}">
                <a16:creationId xmlns:a16="http://schemas.microsoft.com/office/drawing/2014/main" id="{C36E7201-01AF-4CCC-AEFF-C5E4C7FD4257}"/>
              </a:ext>
            </a:extLst>
          </p:cNvPr>
          <p:cNvSpPr/>
          <p:nvPr/>
        </p:nvSpPr>
        <p:spPr>
          <a:xfrm>
            <a:off x="2473160" y="3669777"/>
            <a:ext cx="558668" cy="55866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2 P.P.</a:t>
            </a:r>
          </a:p>
        </p:txBody>
      </p:sp>
      <p:sp>
        <p:nvSpPr>
          <p:cNvPr id="37" name="Ovale 36">
            <a:extLst>
              <a:ext uri="{FF2B5EF4-FFF2-40B4-BE49-F238E27FC236}">
                <a16:creationId xmlns:a16="http://schemas.microsoft.com/office/drawing/2014/main" id="{003E3098-F72F-4E96-BB46-018A3FCAA48E}"/>
              </a:ext>
            </a:extLst>
          </p:cNvPr>
          <p:cNvSpPr/>
          <p:nvPr/>
        </p:nvSpPr>
        <p:spPr>
          <a:xfrm>
            <a:off x="2473160" y="4280497"/>
            <a:ext cx="558668" cy="558668"/>
          </a:xfrm>
          <a:prstGeom prst="ellipse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it-IT" sz="1200" b="1" dirty="0">
                <a:solidFill>
                  <a:schemeClr val="tx1"/>
                </a:solidFill>
                <a:latin typeface="+mj-lt"/>
              </a:rPr>
              <a:t>3 P.P.</a:t>
            </a:r>
          </a:p>
        </p:txBody>
      </p:sp>
      <p:cxnSp>
        <p:nvCxnSpPr>
          <p:cNvPr id="40" name="Connettore 2 39">
            <a:extLst>
              <a:ext uri="{FF2B5EF4-FFF2-40B4-BE49-F238E27FC236}">
                <a16:creationId xmlns:a16="http://schemas.microsoft.com/office/drawing/2014/main" id="{33842B0F-954B-4A37-96C1-CC753DC7DF07}"/>
              </a:ext>
            </a:extLst>
          </p:cNvPr>
          <p:cNvCxnSpPr>
            <a:stCxn id="37" idx="6"/>
            <a:endCxn id="34" idx="1"/>
          </p:cNvCxnSpPr>
          <p:nvPr/>
        </p:nvCxnSpPr>
        <p:spPr>
          <a:xfrm flipV="1">
            <a:off x="3031828" y="3951331"/>
            <a:ext cx="1062593" cy="608500"/>
          </a:xfrm>
          <a:prstGeom prst="straightConnector1">
            <a:avLst/>
          </a:prstGeom>
          <a:ln w="1905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>
            <a:extLst>
              <a:ext uri="{FF2B5EF4-FFF2-40B4-BE49-F238E27FC236}">
                <a16:creationId xmlns:a16="http://schemas.microsoft.com/office/drawing/2014/main" id="{B255B963-9BC6-46A9-841C-9F0FDCABED36}"/>
              </a:ext>
            </a:extLst>
          </p:cNvPr>
          <p:cNvCxnSpPr>
            <a:stCxn id="36" idx="6"/>
            <a:endCxn id="34" idx="1"/>
          </p:cNvCxnSpPr>
          <p:nvPr/>
        </p:nvCxnSpPr>
        <p:spPr>
          <a:xfrm>
            <a:off x="3031828" y="3949111"/>
            <a:ext cx="1062593" cy="2220"/>
          </a:xfrm>
          <a:prstGeom prst="straightConnector1">
            <a:avLst/>
          </a:prstGeom>
          <a:ln w="1905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>
            <a:extLst>
              <a:ext uri="{FF2B5EF4-FFF2-40B4-BE49-F238E27FC236}">
                <a16:creationId xmlns:a16="http://schemas.microsoft.com/office/drawing/2014/main" id="{2FD00CC0-206F-44C6-8EDA-7C92B742B8DE}"/>
              </a:ext>
            </a:extLst>
          </p:cNvPr>
          <p:cNvCxnSpPr>
            <a:stCxn id="35" idx="6"/>
            <a:endCxn id="34" idx="1"/>
          </p:cNvCxnSpPr>
          <p:nvPr/>
        </p:nvCxnSpPr>
        <p:spPr>
          <a:xfrm>
            <a:off x="3031828" y="3338391"/>
            <a:ext cx="1062593" cy="612940"/>
          </a:xfrm>
          <a:prstGeom prst="straightConnector1">
            <a:avLst/>
          </a:prstGeom>
          <a:ln w="19050">
            <a:solidFill>
              <a:schemeClr val="accent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ttangolo con angoli arrotondati 37">
            <a:extLst>
              <a:ext uri="{FF2B5EF4-FFF2-40B4-BE49-F238E27FC236}">
                <a16:creationId xmlns:a16="http://schemas.microsoft.com/office/drawing/2014/main" id="{96D9BC9C-C284-419E-837E-2F8193218E26}"/>
              </a:ext>
            </a:extLst>
          </p:cNvPr>
          <p:cNvSpPr/>
          <p:nvPr/>
        </p:nvSpPr>
        <p:spPr>
          <a:xfrm>
            <a:off x="5524499" y="3714823"/>
            <a:ext cx="986945" cy="468575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err="1">
                <a:solidFill>
                  <a:schemeClr val="tx1"/>
                </a:solidFill>
                <a:latin typeface="+mj-lt"/>
              </a:rPr>
              <a:t>Element</a:t>
            </a:r>
            <a:endParaRPr lang="it-IT" b="1" dirty="0">
              <a:solidFill>
                <a:schemeClr val="tx1"/>
              </a:solidFill>
              <a:latin typeface="+mj-lt"/>
            </a:endParaRPr>
          </a:p>
        </p:txBody>
      </p:sp>
      <p:cxnSp>
        <p:nvCxnSpPr>
          <p:cNvPr id="39" name="Connettore 2 38">
            <a:extLst>
              <a:ext uri="{FF2B5EF4-FFF2-40B4-BE49-F238E27FC236}">
                <a16:creationId xmlns:a16="http://schemas.microsoft.com/office/drawing/2014/main" id="{BA2A9EDB-6847-4F46-B59F-608D82FB82B0}"/>
              </a:ext>
            </a:extLst>
          </p:cNvPr>
          <p:cNvCxnSpPr>
            <a:endCxn id="38" idx="1"/>
          </p:cNvCxnSpPr>
          <p:nvPr/>
        </p:nvCxnSpPr>
        <p:spPr>
          <a:xfrm>
            <a:off x="5067759" y="3949111"/>
            <a:ext cx="45674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8658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Special purpose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Beam</a:t>
            </a:r>
            <a:r>
              <a:rPr lang="it-IT" dirty="0"/>
              <a:t> </a:t>
            </a:r>
            <a:r>
              <a:rPr lang="it-IT" dirty="0" err="1"/>
              <a:t>section</a:t>
            </a:r>
            <a:r>
              <a:rPr lang="it-IT" dirty="0"/>
              <a:t> </a:t>
            </a:r>
            <a:r>
              <a:rPr lang="it-IT" dirty="0" err="1"/>
              <a:t>property</a:t>
            </a:r>
            <a:endParaRPr lang="en-GB" dirty="0"/>
          </a:p>
        </p:txBody>
      </p:sp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7B1F6EB1-F64E-4A9A-9D3A-6A70432AD1F0}"/>
              </a:ext>
            </a:extLst>
          </p:cNvPr>
          <p:cNvSpPr txBox="1"/>
          <p:nvPr/>
        </p:nvSpPr>
        <p:spPr>
          <a:xfrm>
            <a:off x="3657623" y="687344"/>
            <a:ext cx="386027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 cannot directly assign an Elastic Section or a Fiber Section or a Section Aggregator to your geometry. You need to create a </a:t>
            </a:r>
            <a:r>
              <a:rPr lang="en-US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BeamSectionProperty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8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0E09A611-A00F-485F-B63D-9BFFA23E14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248" y="687344"/>
            <a:ext cx="3350140" cy="3898869"/>
          </a:xfrm>
          <a:prstGeom prst="rect">
            <a:avLst/>
          </a:prstGeom>
        </p:spPr>
      </p:pic>
      <p:sp>
        <p:nvSpPr>
          <p:cNvPr id="10" name="CasellaDiTesto 9">
            <a:extLst>
              <a:ext uri="{FF2B5EF4-FFF2-40B4-BE49-F238E27FC236}">
                <a16:creationId xmlns:a16="http://schemas.microsoft.com/office/drawing/2014/main" id="{6D729BC1-2AB1-4858-9B73-9ABCBFCCCA97}"/>
              </a:ext>
            </a:extLst>
          </p:cNvPr>
          <p:cNvSpPr txBox="1"/>
          <p:nvPr/>
        </p:nvSpPr>
        <p:spPr>
          <a:xfrm>
            <a:off x="3657623" y="2397837"/>
            <a:ext cx="3550023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lnSpc>
                <a:spcPct val="150000"/>
              </a:lnSpc>
              <a:defRPr sz="1800" b="1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1600" dirty="0" err="1"/>
              <a:t>beamSectionProperty</a:t>
            </a:r>
            <a:r>
              <a:rPr lang="en-US" sz="1600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1400" b="0" i="1" dirty="0"/>
              <a:t>contains one ore more </a:t>
            </a:r>
            <a:r>
              <a:rPr lang="en-US" sz="1400" b="0" i="1" dirty="0" err="1"/>
              <a:t>uniaxialMaterials</a:t>
            </a:r>
            <a:r>
              <a:rPr lang="en-US" sz="1400" b="0" i="1" dirty="0"/>
              <a:t> </a:t>
            </a:r>
          </a:p>
          <a:p>
            <a:pPr>
              <a:lnSpc>
                <a:spcPct val="100000"/>
              </a:lnSpc>
            </a:pPr>
            <a:r>
              <a:rPr lang="en-US" sz="1400" b="0" i="1" dirty="0"/>
              <a:t>(depending on the chosen integration scheme)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600" dirty="0" err="1"/>
              <a:t>zeroLengthMaterial</a:t>
            </a:r>
            <a:endParaRPr lang="en-US" sz="1600" dirty="0"/>
          </a:p>
          <a:p>
            <a:pPr>
              <a:lnSpc>
                <a:spcPct val="100000"/>
              </a:lnSpc>
            </a:pPr>
            <a:r>
              <a:rPr lang="en-US" sz="1400" b="0" i="1" dirty="0"/>
              <a:t>contains one ore more </a:t>
            </a:r>
            <a:r>
              <a:rPr lang="en-US" sz="1400" b="0" i="1" dirty="0" err="1"/>
              <a:t>uniaxialMaterials</a:t>
            </a:r>
            <a:r>
              <a:rPr lang="en-US" sz="1400" b="0" i="1" dirty="0"/>
              <a:t> </a:t>
            </a:r>
          </a:p>
          <a:p>
            <a:pPr>
              <a:lnSpc>
                <a:spcPct val="100000"/>
              </a:lnSpc>
              <a:spcBef>
                <a:spcPts val="1200"/>
              </a:spcBef>
            </a:pPr>
            <a:r>
              <a:rPr lang="en-US" sz="1600" dirty="0"/>
              <a:t>truss </a:t>
            </a:r>
          </a:p>
          <a:p>
            <a:pPr>
              <a:lnSpc>
                <a:spcPct val="100000"/>
              </a:lnSpc>
            </a:pPr>
            <a:r>
              <a:rPr lang="en-US" sz="1400" b="0" i="1" dirty="0"/>
              <a:t>contains information on the truss elements and the section object</a:t>
            </a:r>
          </a:p>
        </p:txBody>
      </p:sp>
    </p:spTree>
    <p:extLst>
      <p:ext uri="{BB962C8B-B14F-4D97-AF65-F5344CB8AC3E}">
        <p14:creationId xmlns:p14="http://schemas.microsoft.com/office/powerpoint/2010/main" val="3859900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po 12">
            <a:extLst>
              <a:ext uri="{FF2B5EF4-FFF2-40B4-BE49-F238E27FC236}">
                <a16:creationId xmlns:a16="http://schemas.microsoft.com/office/drawing/2014/main" id="{7D99F9A2-9874-40BC-8003-29B67197DD4B}"/>
              </a:ext>
            </a:extLst>
          </p:cNvPr>
          <p:cNvGrpSpPr/>
          <p:nvPr/>
        </p:nvGrpSpPr>
        <p:grpSpPr>
          <a:xfrm>
            <a:off x="-461156" y="571182"/>
            <a:ext cx="9365100" cy="1063281"/>
            <a:chOff x="5833089" y="4160946"/>
            <a:chExt cx="3072174" cy="348804"/>
          </a:xfrm>
        </p:grpSpPr>
        <p:sp>
          <p:nvSpPr>
            <p:cNvPr id="14" name="Rectangle 17">
              <a:extLst>
                <a:ext uri="{FF2B5EF4-FFF2-40B4-BE49-F238E27FC236}">
                  <a16:creationId xmlns:a16="http://schemas.microsoft.com/office/drawing/2014/main" id="{281E1BBC-C0C7-4D5C-A6F1-4420B1F6FCC8}"/>
                </a:ext>
              </a:extLst>
            </p:cNvPr>
            <p:cNvSpPr/>
            <p:nvPr/>
          </p:nvSpPr>
          <p:spPr>
            <a:xfrm flipV="1">
              <a:off x="5984369" y="4162781"/>
              <a:ext cx="276090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5" name="Triangolo isoscele 14">
              <a:extLst>
                <a:ext uri="{FF2B5EF4-FFF2-40B4-BE49-F238E27FC236}">
                  <a16:creationId xmlns:a16="http://schemas.microsoft.com/office/drawing/2014/main" id="{72F11A71-2E69-45E5-9E9A-13ED68E125FB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7" name="Triangolo isoscele 16">
              <a:extLst>
                <a:ext uri="{FF2B5EF4-FFF2-40B4-BE49-F238E27FC236}">
                  <a16:creationId xmlns:a16="http://schemas.microsoft.com/office/drawing/2014/main" id="{CCA1111F-B8D1-4BBA-A360-EE55E06962C1}"/>
                </a:ext>
              </a:extLst>
            </p:cNvPr>
            <p:cNvSpPr/>
            <p:nvPr/>
          </p:nvSpPr>
          <p:spPr>
            <a:xfrm flipH="1">
              <a:off x="5833089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Special purpose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Special </a:t>
            </a:r>
            <a:r>
              <a:rPr lang="it-IT" dirty="0" err="1"/>
              <a:t>Purpose</a:t>
            </a:r>
            <a:endParaRPr lang="en-GB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72361CB2-2A9A-427C-9ABD-59774859ED86}"/>
              </a:ext>
            </a:extLst>
          </p:cNvPr>
          <p:cNvSpPr txBox="1"/>
          <p:nvPr/>
        </p:nvSpPr>
        <p:spPr>
          <a:xfrm>
            <a:off x="288598" y="1756702"/>
            <a:ext cx="6464628" cy="235641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1800" b="1" dirty="0" err="1">
                <a:solidFill>
                  <a:schemeClr val="tx1"/>
                </a:solidFill>
              </a:rPr>
              <a:t>HingedBeam</a:t>
            </a:r>
            <a:r>
              <a:rPr lang="en-US" sz="1800" b="1" dirty="0">
                <a:solidFill>
                  <a:schemeClr val="tx1"/>
                </a:solidFill>
              </a:rPr>
              <a:t> = </a:t>
            </a:r>
            <a:r>
              <a:rPr lang="en-US" sz="1800" dirty="0" err="1">
                <a:solidFill>
                  <a:schemeClr val="tx1"/>
                </a:solidFill>
              </a:rPr>
              <a:t>zeroLength</a:t>
            </a:r>
            <a:r>
              <a:rPr lang="en-US" sz="1800" dirty="0">
                <a:solidFill>
                  <a:schemeClr val="tx1"/>
                </a:solidFill>
              </a:rPr>
              <a:t> + </a:t>
            </a:r>
            <a:r>
              <a:rPr lang="en-US" sz="1800" dirty="0" err="1">
                <a:solidFill>
                  <a:schemeClr val="tx1"/>
                </a:solidFill>
              </a:rPr>
              <a:t>BeamColumn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en-US" i="1" dirty="0">
                <a:solidFill>
                  <a:schemeClr val="tx1"/>
                </a:solidFill>
              </a:rPr>
              <a:t>model concentrated plasticity approaches in 3D frame structures</a:t>
            </a:r>
          </a:p>
          <a:p>
            <a:pPr>
              <a:lnSpc>
                <a:spcPct val="150000"/>
              </a:lnSpc>
            </a:pPr>
            <a:r>
              <a:rPr lang="en-US" sz="1800" b="1" dirty="0">
                <a:solidFill>
                  <a:schemeClr val="tx1"/>
                </a:solidFill>
              </a:rPr>
              <a:t>RCJointModel3D = </a:t>
            </a:r>
            <a:r>
              <a:rPr lang="en-US" sz="1800" dirty="0" err="1">
                <a:solidFill>
                  <a:schemeClr val="tx1"/>
                </a:solidFill>
              </a:rPr>
              <a:t>rigidLink</a:t>
            </a:r>
            <a:r>
              <a:rPr lang="en-US" sz="1800" dirty="0">
                <a:solidFill>
                  <a:schemeClr val="tx1"/>
                </a:solidFill>
              </a:rPr>
              <a:t> + </a:t>
            </a:r>
            <a:r>
              <a:rPr lang="en-US" sz="1800" dirty="0" err="1">
                <a:solidFill>
                  <a:schemeClr val="tx1"/>
                </a:solidFill>
              </a:rPr>
              <a:t>BeamColum</a:t>
            </a:r>
            <a:endParaRPr lang="en-US" sz="1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i="1" dirty="0">
                <a:solidFill>
                  <a:schemeClr val="tx1"/>
                </a:solidFill>
              </a:rPr>
              <a:t>model the constitutive </a:t>
            </a:r>
            <a:r>
              <a:rPr lang="en-US" i="1" dirty="0" err="1">
                <a:solidFill>
                  <a:schemeClr val="tx1"/>
                </a:solidFill>
              </a:rPr>
              <a:t>behaviour</a:t>
            </a:r>
            <a:r>
              <a:rPr lang="en-US" i="1" dirty="0">
                <a:solidFill>
                  <a:schemeClr val="tx1"/>
                </a:solidFill>
              </a:rPr>
              <a:t> of RC structures joints</a:t>
            </a:r>
          </a:p>
          <a:p>
            <a:pPr>
              <a:lnSpc>
                <a:spcPct val="150000"/>
              </a:lnSpc>
            </a:pPr>
            <a:r>
              <a:rPr lang="en-US" sz="1800" b="1" dirty="0" err="1">
                <a:solidFill>
                  <a:schemeClr val="tx1"/>
                </a:solidFill>
              </a:rPr>
              <a:t>MasonryInfillWallMaterial</a:t>
            </a:r>
            <a:r>
              <a:rPr lang="en-US" sz="1800" b="1" dirty="0">
                <a:solidFill>
                  <a:schemeClr val="tx1"/>
                </a:solidFill>
              </a:rPr>
              <a:t> = </a:t>
            </a:r>
            <a:r>
              <a:rPr lang="en-US" sz="1800" dirty="0">
                <a:solidFill>
                  <a:schemeClr val="tx1"/>
                </a:solidFill>
              </a:rPr>
              <a:t>fiber + </a:t>
            </a:r>
            <a:r>
              <a:rPr lang="en-US" sz="1800" dirty="0" err="1">
                <a:solidFill>
                  <a:schemeClr val="tx1"/>
                </a:solidFill>
              </a:rPr>
              <a:t>uniaxialMaterial</a:t>
            </a:r>
            <a:endParaRPr lang="en-US" sz="18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en-US" i="1" dirty="0">
                <a:solidFill>
                  <a:schemeClr val="tx1"/>
                </a:solidFill>
              </a:rPr>
              <a:t>model the constitutive </a:t>
            </a:r>
            <a:r>
              <a:rPr lang="en-US" i="1" dirty="0" err="1">
                <a:solidFill>
                  <a:schemeClr val="tx1"/>
                </a:solidFill>
              </a:rPr>
              <a:t>behaviour</a:t>
            </a:r>
            <a:r>
              <a:rPr lang="en-US" i="1" dirty="0">
                <a:solidFill>
                  <a:schemeClr val="tx1"/>
                </a:solidFill>
              </a:rPr>
              <a:t> of infill panels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9E52E799-1926-4B9B-AFB2-0A3FEF12A8DC}"/>
              </a:ext>
            </a:extLst>
          </p:cNvPr>
          <p:cNvSpPr txBox="1"/>
          <p:nvPr/>
        </p:nvSpPr>
        <p:spPr>
          <a:xfrm>
            <a:off x="273356" y="632336"/>
            <a:ext cx="814287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Automatism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created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STKO to operate the assembly of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existing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OpenSees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objects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without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having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to code by hand in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tcl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or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ever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draw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by hand in STKO the </a:t>
            </a:r>
            <a:r>
              <a:rPr lang="it-IT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entire</a:t>
            </a:r>
            <a:r>
              <a:rPr lang="it-IT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assembly.</a:t>
            </a:r>
            <a:endParaRPr lang="en-US" sz="18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166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Example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it-IT" dirty="0" err="1"/>
              <a:t>Example</a:t>
            </a:r>
            <a:endParaRPr lang="en-GB" dirty="0"/>
          </a:p>
        </p:txBody>
      </p:sp>
      <p:grpSp>
        <p:nvGrpSpPr>
          <p:cNvPr id="14" name="Group 16">
            <a:extLst>
              <a:ext uri="{FF2B5EF4-FFF2-40B4-BE49-F238E27FC236}">
                <a16:creationId xmlns:a16="http://schemas.microsoft.com/office/drawing/2014/main" id="{2B8D34E8-7C3B-400C-828B-D952DE9A466D}"/>
              </a:ext>
            </a:extLst>
          </p:cNvPr>
          <p:cNvGrpSpPr/>
          <p:nvPr/>
        </p:nvGrpSpPr>
        <p:grpSpPr>
          <a:xfrm>
            <a:off x="-170979" y="632336"/>
            <a:ext cx="9038190" cy="392632"/>
            <a:chOff x="-209252" y="591732"/>
            <a:chExt cx="9094653" cy="395084"/>
          </a:xfrm>
        </p:grpSpPr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E19C39F0-3C0A-441B-BD5D-D4558D6EE787}"/>
                </a:ext>
              </a:extLst>
            </p:cNvPr>
            <p:cNvSpPr/>
            <p:nvPr/>
          </p:nvSpPr>
          <p:spPr>
            <a:xfrm flipV="1">
              <a:off x="-37205" y="591732"/>
              <a:ext cx="8751389" cy="394593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6" name="Triangolo isoscele 15">
              <a:extLst>
                <a:ext uri="{FF2B5EF4-FFF2-40B4-BE49-F238E27FC236}">
                  <a16:creationId xmlns:a16="http://schemas.microsoft.com/office/drawing/2014/main" id="{B5C485B1-4045-4D25-8F9F-772F490253EB}"/>
                </a:ext>
              </a:extLst>
            </p:cNvPr>
            <p:cNvSpPr/>
            <p:nvPr/>
          </p:nvSpPr>
          <p:spPr>
            <a:xfrm rot="10800000">
              <a:off x="8541734" y="591735"/>
              <a:ext cx="343667" cy="39459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7" name="Triangolo isoscele 16">
              <a:extLst>
                <a:ext uri="{FF2B5EF4-FFF2-40B4-BE49-F238E27FC236}">
                  <a16:creationId xmlns:a16="http://schemas.microsoft.com/office/drawing/2014/main" id="{07615492-68A9-47B7-B6F6-9548188585FB}"/>
                </a:ext>
              </a:extLst>
            </p:cNvPr>
            <p:cNvSpPr/>
            <p:nvPr/>
          </p:nvSpPr>
          <p:spPr>
            <a:xfrm flipH="1">
              <a:off x="-209252" y="591734"/>
              <a:ext cx="344093" cy="395082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9" name="Rectangle 17">
            <a:extLst>
              <a:ext uri="{FF2B5EF4-FFF2-40B4-BE49-F238E27FC236}">
                <a16:creationId xmlns:a16="http://schemas.microsoft.com/office/drawing/2014/main" id="{22E73220-B0BA-4821-A17F-45C9BFB413CC}"/>
              </a:ext>
            </a:extLst>
          </p:cNvPr>
          <p:cNvSpPr/>
          <p:nvPr/>
        </p:nvSpPr>
        <p:spPr>
          <a:xfrm flipV="1">
            <a:off x="-1" y="4162781"/>
            <a:ext cx="7180331" cy="345562"/>
          </a:xfrm>
          <a:prstGeom prst="rect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0" name="Triangolo isoscele 19">
            <a:extLst>
              <a:ext uri="{FF2B5EF4-FFF2-40B4-BE49-F238E27FC236}">
                <a16:creationId xmlns:a16="http://schemas.microsoft.com/office/drawing/2014/main" id="{30455E77-6E97-4BEE-A701-B9A955631CDE}"/>
              </a:ext>
            </a:extLst>
          </p:cNvPr>
          <p:cNvSpPr/>
          <p:nvPr/>
        </p:nvSpPr>
        <p:spPr>
          <a:xfrm rot="10800000">
            <a:off x="7033285" y="4164187"/>
            <a:ext cx="300964" cy="345563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21" name="Triangolo isoscele 20">
            <a:extLst>
              <a:ext uri="{FF2B5EF4-FFF2-40B4-BE49-F238E27FC236}">
                <a16:creationId xmlns:a16="http://schemas.microsoft.com/office/drawing/2014/main" id="{1C003050-C1CD-4357-990D-4C8C96282E3A}"/>
              </a:ext>
            </a:extLst>
          </p:cNvPr>
          <p:cNvSpPr/>
          <p:nvPr/>
        </p:nvSpPr>
        <p:spPr>
          <a:xfrm flipH="1">
            <a:off x="-151282" y="4160946"/>
            <a:ext cx="302561" cy="347397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pic>
        <p:nvPicPr>
          <p:cNvPr id="28" name="Immagine 27">
            <a:extLst>
              <a:ext uri="{FF2B5EF4-FFF2-40B4-BE49-F238E27FC236}">
                <a16:creationId xmlns:a16="http://schemas.microsoft.com/office/drawing/2014/main" id="{4A6D0B54-19C9-4813-B2F7-3A4CF8585D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505" y="632336"/>
            <a:ext cx="4796719" cy="3876007"/>
          </a:xfrm>
          <a:prstGeom prst="rect">
            <a:avLst/>
          </a:prstGeom>
        </p:spPr>
      </p:pic>
      <p:pic>
        <p:nvPicPr>
          <p:cNvPr id="30" name="Immagine 29">
            <a:extLst>
              <a:ext uri="{FF2B5EF4-FFF2-40B4-BE49-F238E27FC236}">
                <a16:creationId xmlns:a16="http://schemas.microsoft.com/office/drawing/2014/main" id="{6A4F92E9-8B02-4C2F-9036-6D947281B7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690"/>
          <a:stretch/>
        </p:blipFill>
        <p:spPr>
          <a:xfrm>
            <a:off x="264638" y="632335"/>
            <a:ext cx="4796719" cy="4283917"/>
          </a:xfrm>
          <a:prstGeom prst="rect">
            <a:avLst/>
          </a:prstGeom>
        </p:spPr>
      </p:pic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663637EA-C3CE-4CE7-BC44-A46B5A97D24C}"/>
              </a:ext>
            </a:extLst>
          </p:cNvPr>
          <p:cNvSpPr txBox="1"/>
          <p:nvPr/>
        </p:nvSpPr>
        <p:spPr>
          <a:xfrm>
            <a:off x="5196450" y="1089682"/>
            <a:ext cx="26486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3D frame </a:t>
            </a:r>
            <a:r>
              <a:rPr lang="it-IT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structure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with </a:t>
            </a:r>
            <a:r>
              <a:rPr lang="it-IT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forceBeamColumn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elements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loaded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with </a:t>
            </a:r>
            <a:r>
              <a:rPr lang="it-IT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with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fiber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i="1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sections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  </a:t>
            </a:r>
          </a:p>
        </p:txBody>
      </p:sp>
      <p:sp>
        <p:nvSpPr>
          <p:cNvPr id="31" name="TextBox 25">
            <a:extLst>
              <a:ext uri="{FF2B5EF4-FFF2-40B4-BE49-F238E27FC236}">
                <a16:creationId xmlns:a16="http://schemas.microsoft.com/office/drawing/2014/main" id="{5F19056A-7085-4052-935E-DA06C3656141}"/>
              </a:ext>
            </a:extLst>
          </p:cNvPr>
          <p:cNvSpPr txBox="1"/>
          <p:nvPr/>
        </p:nvSpPr>
        <p:spPr>
          <a:xfrm>
            <a:off x="1121848" y="4798123"/>
            <a:ext cx="58635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sz="1200" b="1" i="1" dirty="0">
                <a:solidFill>
                  <a:srgbClr val="FFB13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ex8.tcl, ex8.scd</a:t>
            </a:r>
          </a:p>
        </p:txBody>
      </p:sp>
    </p:spTree>
    <p:extLst>
      <p:ext uri="{BB962C8B-B14F-4D97-AF65-F5344CB8AC3E}">
        <p14:creationId xmlns:p14="http://schemas.microsoft.com/office/powerpoint/2010/main" val="162483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it-IT" dirty="0"/>
              <a:t>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7236065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Installation guide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Python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PyMpc</a:t>
            </a: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/>
              </a:rPr>
              <a:t>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MPCO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/>
              </a:rPr>
              <a:t>OpenSees Validation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/>
              </a:rPr>
              <a:t>HDF group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HDF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/>
              </a:rPr>
              <a:t>viewer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/>
              </a:rPr>
              <a:t>Michael Scott’s blog index</a:t>
            </a: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117813" cy="42343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1"/>
              </a:rPr>
              <a:t>Official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1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1"/>
              </a:rPr>
              <a:t>webpage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1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2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Manual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GitHub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documentation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 Community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Facebook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source code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Basic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Examples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support group on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youtube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</a:pP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000" b="0" i="1" u="none" strike="noStrike" dirty="0">
                <a:effectLst/>
                <a:latin typeface="+mn-lt"/>
                <a:hlinkClick r:id="rId20"/>
              </a:rPr>
              <a:t>pchi893@aucklanduni.ac.nz</a:t>
            </a:r>
            <a:r>
              <a:rPr lang="en-GB" sz="1000" b="0" i="1" u="none" strike="noStrike" dirty="0">
                <a:effectLst/>
                <a:latin typeface="+mn-lt"/>
              </a:rPr>
              <a:t>)</a:t>
            </a:r>
            <a:endParaRPr lang="it-IT" sz="10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Silvia </a:t>
            </a:r>
            <a:r>
              <a:rPr lang="en-GB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Mazzoni’s</a:t>
            </a: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 site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Michael Scott blog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STKO purchase page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4"/>
              </a:rPr>
              <a:t>NAFEMS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STKO Manual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Tutorial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videos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1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into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148590" y="433197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309" y="658903"/>
            <a:ext cx="2892425" cy="844416"/>
          </a:xfrm>
        </p:spPr>
        <p:txBody>
          <a:bodyPr/>
          <a:lstStyle/>
          <a:p>
            <a:pPr marL="90488" indent="0"/>
            <a:r>
              <a:rPr lang="en-US" dirty="0"/>
              <a:t>Physical </a:t>
            </a:r>
          </a:p>
          <a:p>
            <a:pPr marL="90488" indent="0"/>
            <a:r>
              <a:rPr lang="en-US" dirty="0"/>
              <a:t>properties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12426" y="723554"/>
            <a:ext cx="365586" cy="365586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678680" y="1811481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952932" y="895420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426778" y="895420"/>
            <a:ext cx="875816" cy="844417"/>
          </a:xfrm>
          <a:prstGeom prst="rect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554491" y="1811485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4028337" y="1811485"/>
            <a:ext cx="875816" cy="844417"/>
          </a:xfrm>
          <a:prstGeom prst="rect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4077481" y="895415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784311" y="1811483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  <a:sym typeface="Arial"/>
            </a:endParaRPr>
          </a:p>
        </p:txBody>
      </p: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5E1E9AB1-B1BC-4812-AA4A-2C02AA88E10A}"/>
              </a:ext>
            </a:extLst>
          </p:cNvPr>
          <p:cNvSpPr txBox="1"/>
          <p:nvPr/>
        </p:nvSpPr>
        <p:spPr>
          <a:xfrm>
            <a:off x="4645747" y="2802625"/>
            <a:ext cx="2782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Elastic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Fiber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Aggregator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54AE1EF1-B804-4EA2-B901-6B5EB7B9FE81}"/>
              </a:ext>
            </a:extLst>
          </p:cNvPr>
          <p:cNvSpPr/>
          <p:nvPr/>
        </p:nvSpPr>
        <p:spPr>
          <a:xfrm>
            <a:off x="4191069" y="895417"/>
            <a:ext cx="128677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Physical</a:t>
            </a:r>
          </a:p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properties</a:t>
            </a:r>
          </a:p>
        </p:txBody>
      </p:sp>
      <p:sp>
        <p:nvSpPr>
          <p:cNvPr id="34" name="Triangolo isoscele 33">
            <a:extLst>
              <a:ext uri="{FF2B5EF4-FFF2-40B4-BE49-F238E27FC236}">
                <a16:creationId xmlns:a16="http://schemas.microsoft.com/office/drawing/2014/main" id="{7BA0A105-E817-40F6-BC29-706981958CF5}"/>
              </a:ext>
            </a:extLst>
          </p:cNvPr>
          <p:cNvSpPr/>
          <p:nvPr/>
        </p:nvSpPr>
        <p:spPr>
          <a:xfrm>
            <a:off x="3288731" y="2736366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5" name="Triangolo isoscele 34">
            <a:extLst>
              <a:ext uri="{FF2B5EF4-FFF2-40B4-BE49-F238E27FC236}">
                <a16:creationId xmlns:a16="http://schemas.microsoft.com/office/drawing/2014/main" id="{1E4D74B4-15F0-49DD-9E66-378B48E4F659}"/>
              </a:ext>
            </a:extLst>
          </p:cNvPr>
          <p:cNvSpPr/>
          <p:nvPr/>
        </p:nvSpPr>
        <p:spPr>
          <a:xfrm rot="10800000">
            <a:off x="4164542" y="2736370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AB11DE4E-F703-4FEF-9796-28C02970B920}"/>
              </a:ext>
            </a:extLst>
          </p:cNvPr>
          <p:cNvSpPr/>
          <p:nvPr/>
        </p:nvSpPr>
        <p:spPr>
          <a:xfrm>
            <a:off x="3638388" y="2736370"/>
            <a:ext cx="875816" cy="844417"/>
          </a:xfrm>
          <a:prstGeom prst="rect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1D6298CE-DD3C-453E-BF23-E318B051AA4A}"/>
              </a:ext>
            </a:extLst>
          </p:cNvPr>
          <p:cNvSpPr/>
          <p:nvPr/>
        </p:nvSpPr>
        <p:spPr>
          <a:xfrm>
            <a:off x="3394362" y="2736368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Sections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  <a:sym typeface="Arial"/>
            </a:endParaRPr>
          </a:p>
        </p:txBody>
      </p:sp>
      <p:sp>
        <p:nvSpPr>
          <p:cNvPr id="38" name="Triangolo isoscele 37">
            <a:extLst>
              <a:ext uri="{FF2B5EF4-FFF2-40B4-BE49-F238E27FC236}">
                <a16:creationId xmlns:a16="http://schemas.microsoft.com/office/drawing/2014/main" id="{AB42E3E3-AAD3-4A63-AFD7-4D8E679414BC}"/>
              </a:ext>
            </a:extLst>
          </p:cNvPr>
          <p:cNvSpPr/>
          <p:nvPr/>
        </p:nvSpPr>
        <p:spPr>
          <a:xfrm>
            <a:off x="2908500" y="3661242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1" name="Triangolo isoscele 40">
            <a:extLst>
              <a:ext uri="{FF2B5EF4-FFF2-40B4-BE49-F238E27FC236}">
                <a16:creationId xmlns:a16="http://schemas.microsoft.com/office/drawing/2014/main" id="{67DCC717-7C25-4874-9617-156301F7838F}"/>
              </a:ext>
            </a:extLst>
          </p:cNvPr>
          <p:cNvSpPr/>
          <p:nvPr/>
        </p:nvSpPr>
        <p:spPr>
          <a:xfrm rot="10800000">
            <a:off x="3784311" y="3661246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7224F6C1-9E4D-4D3C-927E-470ACC9D605A}"/>
              </a:ext>
            </a:extLst>
          </p:cNvPr>
          <p:cNvSpPr/>
          <p:nvPr/>
        </p:nvSpPr>
        <p:spPr>
          <a:xfrm>
            <a:off x="3258157" y="3661246"/>
            <a:ext cx="875816" cy="844417"/>
          </a:xfrm>
          <a:prstGeom prst="rect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E8B790CD-9CEB-48F7-936B-A4E0A7EB7D26}"/>
              </a:ext>
            </a:extLst>
          </p:cNvPr>
          <p:cNvSpPr/>
          <p:nvPr/>
        </p:nvSpPr>
        <p:spPr>
          <a:xfrm>
            <a:off x="3014131" y="3661244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1600" b="1" i="0" u="none" strike="noStrike" kern="0" cap="none" spc="0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  <a:sym typeface="Arial"/>
              </a:rPr>
              <a:t>Special </a:t>
            </a:r>
          </a:p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purpose</a:t>
            </a:r>
            <a:endParaRPr kumimoji="0" lang="en-US" sz="1600" b="1" i="0" u="none" strike="noStrike" kern="0" cap="none" spc="0" normalizeH="0" baseline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uLnTx/>
              <a:uFillTx/>
              <a:latin typeface="Open Sans" panose="020B0606030504020204" pitchFamily="34" charset="0"/>
              <a:ea typeface="+mn-ea"/>
              <a:cs typeface="+mn-cs"/>
              <a:sym typeface="Arial"/>
            </a:endParaRP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1F79E4D6-62F3-4EB5-A016-737D5D7CE570}"/>
              </a:ext>
            </a:extLst>
          </p:cNvPr>
          <p:cNvSpPr txBox="1"/>
          <p:nvPr/>
        </p:nvSpPr>
        <p:spPr>
          <a:xfrm>
            <a:off x="4904151" y="1767029"/>
            <a:ext cx="21348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  </a:t>
            </a:r>
            <a:r>
              <a:rPr lang="en-US" dirty="0" err="1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uniaxialMaterials</a:t>
            </a:r>
            <a:endParaRPr lang="en-US" dirty="0"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Concrete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Steel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Masonry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B69C8FC8-16E8-4E67-98D9-44740A86D207}"/>
              </a:ext>
            </a:extLst>
          </p:cNvPr>
          <p:cNvSpPr txBox="1"/>
          <p:nvPr/>
        </p:nvSpPr>
        <p:spPr>
          <a:xfrm>
            <a:off x="3982677" y="3660862"/>
            <a:ext cx="46283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    </a:t>
            </a:r>
            <a:r>
              <a:rPr lang="en-US" dirty="0" err="1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BeamSectionProperty</a:t>
            </a:r>
            <a:endParaRPr lang="en-US" dirty="0"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 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zeroLengthMaterial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truss</a:t>
            </a:r>
            <a:endParaRPr lang="en-US" dirty="0"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HingedBeam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RCJointModel3D</a:t>
            </a:r>
          </a:p>
          <a:p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MasonryInfillWallMaterial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4BEB5062-5C9B-4D04-9395-BC426AE54FC7}"/>
              </a:ext>
            </a:extLst>
          </p:cNvPr>
          <p:cNvSpPr txBox="1"/>
          <p:nvPr/>
        </p:nvSpPr>
        <p:spPr>
          <a:xfrm>
            <a:off x="5414385" y="948290"/>
            <a:ext cx="462836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Definition (X-Objects)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Difference with other FEM</a:t>
            </a:r>
          </a:p>
          <a:p>
            <a:r>
              <a:rPr lang="en-US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Creation and assignments</a:t>
            </a:r>
          </a:p>
        </p:txBody>
      </p:sp>
      <p:sp>
        <p:nvSpPr>
          <p:cNvPr id="58" name="Segnaposto testo 3">
            <a:extLst>
              <a:ext uri="{FF2B5EF4-FFF2-40B4-BE49-F238E27FC236}">
                <a16:creationId xmlns:a16="http://schemas.microsoft.com/office/drawing/2014/main" id="{05091030-F1C1-4A7D-A859-0504EE4559BC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23 June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</p:txBody>
      </p:sp>
      <p:sp>
        <p:nvSpPr>
          <p:cNvPr id="59" name="Ovale 58">
            <a:extLst>
              <a:ext uri="{FF2B5EF4-FFF2-40B4-BE49-F238E27FC236}">
                <a16:creationId xmlns:a16="http://schemas.microsoft.com/office/drawing/2014/main" id="{96DADC7C-D27F-4155-9648-FA66D1C223AC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A4453A46-2FAF-4B4C-B30A-0C7890AE67D5}"/>
              </a:ext>
            </a:extLst>
          </p:cNvPr>
          <p:cNvSpPr txBox="1"/>
          <p:nvPr/>
        </p:nvSpPr>
        <p:spPr>
          <a:xfrm rot="17584258">
            <a:off x="2460615" y="2556524"/>
            <a:ext cx="18571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3D frame structures</a:t>
            </a:r>
          </a:p>
        </p:txBody>
      </p:sp>
      <p:cxnSp>
        <p:nvCxnSpPr>
          <p:cNvPr id="7" name="Connettore diritto 6">
            <a:extLst>
              <a:ext uri="{FF2B5EF4-FFF2-40B4-BE49-F238E27FC236}">
                <a16:creationId xmlns:a16="http://schemas.microsoft.com/office/drawing/2014/main" id="{31EFB737-2CF9-47C9-B6AA-E5DED201657A}"/>
              </a:ext>
            </a:extLst>
          </p:cNvPr>
          <p:cNvCxnSpPr/>
          <p:nvPr/>
        </p:nvCxnSpPr>
        <p:spPr>
          <a:xfrm flipH="1">
            <a:off x="2815423" y="895415"/>
            <a:ext cx="1518282" cy="3610242"/>
          </a:xfrm>
          <a:prstGeom prst="line">
            <a:avLst/>
          </a:prstGeom>
          <a:ln w="38100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309" y="658903"/>
            <a:ext cx="2892425" cy="844416"/>
          </a:xfrm>
        </p:spPr>
        <p:txBody>
          <a:bodyPr/>
          <a:lstStyle/>
          <a:p>
            <a:pPr marL="90488" indent="0"/>
            <a:r>
              <a:rPr lang="en-US" dirty="0"/>
              <a:t>Physical </a:t>
            </a:r>
          </a:p>
          <a:p>
            <a:pPr marL="90488" indent="0"/>
            <a:r>
              <a:rPr lang="en-US" dirty="0"/>
              <a:t>properties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212426" y="723554"/>
            <a:ext cx="365586" cy="365586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2">
                    <a:lumMod val="2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390740" y="1811481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1" name="Triangolo isoscele 50">
            <a:extLst>
              <a:ext uri="{FF2B5EF4-FFF2-40B4-BE49-F238E27FC236}">
                <a16:creationId xmlns:a16="http://schemas.microsoft.com/office/drawing/2014/main" id="{3147C03C-DAA1-4B83-A18E-C6D8C84FDFC4}"/>
              </a:ext>
            </a:extLst>
          </p:cNvPr>
          <p:cNvSpPr/>
          <p:nvPr/>
        </p:nvSpPr>
        <p:spPr>
          <a:xfrm rot="10800000">
            <a:off x="4664992" y="895420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2" name="Rettangolo 51">
            <a:extLst>
              <a:ext uri="{FF2B5EF4-FFF2-40B4-BE49-F238E27FC236}">
                <a16:creationId xmlns:a16="http://schemas.microsoft.com/office/drawing/2014/main" id="{E70E1FC3-BB7B-43B8-BEC1-2A30F9B3B4FE}"/>
              </a:ext>
            </a:extLst>
          </p:cNvPr>
          <p:cNvSpPr/>
          <p:nvPr/>
        </p:nvSpPr>
        <p:spPr>
          <a:xfrm>
            <a:off x="4138838" y="895420"/>
            <a:ext cx="875816" cy="844417"/>
          </a:xfrm>
          <a:prstGeom prst="rect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266551" y="1811485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740397" y="1811485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C33B14E0-A75C-4E88-946C-3D924743D7BA}"/>
              </a:ext>
            </a:extLst>
          </p:cNvPr>
          <p:cNvSpPr/>
          <p:nvPr/>
        </p:nvSpPr>
        <p:spPr>
          <a:xfrm>
            <a:off x="3789541" y="895415"/>
            <a:ext cx="699320" cy="844415"/>
          </a:xfrm>
          <a:prstGeom prst="triangle">
            <a:avLst/>
          </a:prstGeom>
          <a:solidFill>
            <a:srgbClr val="FFB13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496371" y="1811483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Material</a:t>
            </a:r>
          </a:p>
        </p:txBody>
      </p:sp>
      <p:sp>
        <p:nvSpPr>
          <p:cNvPr id="98" name="CasellaDiTesto 97">
            <a:extLst>
              <a:ext uri="{FF2B5EF4-FFF2-40B4-BE49-F238E27FC236}">
                <a16:creationId xmlns:a16="http://schemas.microsoft.com/office/drawing/2014/main" id="{5E1E9AB1-B1BC-4812-AA4A-2C02AA88E10A}"/>
              </a:ext>
            </a:extLst>
          </p:cNvPr>
          <p:cNvSpPr txBox="1"/>
          <p:nvPr/>
        </p:nvSpPr>
        <p:spPr>
          <a:xfrm>
            <a:off x="4357807" y="2802625"/>
            <a:ext cx="2782593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Elastic</a:t>
            </a:r>
          </a:p>
          <a:p>
            <a:r>
              <a:rPr lang="en-US" dirty="0"/>
              <a:t>  Fiber</a:t>
            </a:r>
          </a:p>
          <a:p>
            <a:r>
              <a:rPr lang="en-US" dirty="0"/>
              <a:t>Aggregator</a:t>
            </a:r>
          </a:p>
        </p:txBody>
      </p:sp>
      <p:sp>
        <p:nvSpPr>
          <p:cNvPr id="29" name="Rettangolo 28">
            <a:extLst>
              <a:ext uri="{FF2B5EF4-FFF2-40B4-BE49-F238E27FC236}">
                <a16:creationId xmlns:a16="http://schemas.microsoft.com/office/drawing/2014/main" id="{54AE1EF1-B804-4EA2-B901-6B5EB7B9FE81}"/>
              </a:ext>
            </a:extLst>
          </p:cNvPr>
          <p:cNvSpPr/>
          <p:nvPr/>
        </p:nvSpPr>
        <p:spPr>
          <a:xfrm>
            <a:off x="3913029" y="895417"/>
            <a:ext cx="1286771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Physical</a:t>
            </a:r>
          </a:p>
          <a:p>
            <a:pPr algn="ct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properties</a:t>
            </a:r>
          </a:p>
        </p:txBody>
      </p:sp>
      <p:sp>
        <p:nvSpPr>
          <p:cNvPr id="34" name="Triangolo isoscele 33">
            <a:extLst>
              <a:ext uri="{FF2B5EF4-FFF2-40B4-BE49-F238E27FC236}">
                <a16:creationId xmlns:a16="http://schemas.microsoft.com/office/drawing/2014/main" id="{7BA0A105-E817-40F6-BC29-706981958CF5}"/>
              </a:ext>
            </a:extLst>
          </p:cNvPr>
          <p:cNvSpPr/>
          <p:nvPr/>
        </p:nvSpPr>
        <p:spPr>
          <a:xfrm>
            <a:off x="3000791" y="2736366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5" name="Triangolo isoscele 34">
            <a:extLst>
              <a:ext uri="{FF2B5EF4-FFF2-40B4-BE49-F238E27FC236}">
                <a16:creationId xmlns:a16="http://schemas.microsoft.com/office/drawing/2014/main" id="{1E4D74B4-15F0-49DD-9E66-378B48E4F659}"/>
              </a:ext>
            </a:extLst>
          </p:cNvPr>
          <p:cNvSpPr/>
          <p:nvPr/>
        </p:nvSpPr>
        <p:spPr>
          <a:xfrm rot="10800000">
            <a:off x="3876602" y="2736370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Rettangolo 35">
            <a:extLst>
              <a:ext uri="{FF2B5EF4-FFF2-40B4-BE49-F238E27FC236}">
                <a16:creationId xmlns:a16="http://schemas.microsoft.com/office/drawing/2014/main" id="{AB11DE4E-F703-4FEF-9796-28C02970B920}"/>
              </a:ext>
            </a:extLst>
          </p:cNvPr>
          <p:cNvSpPr/>
          <p:nvPr/>
        </p:nvSpPr>
        <p:spPr>
          <a:xfrm>
            <a:off x="3350448" y="2736370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7" name="Rettangolo 36">
            <a:extLst>
              <a:ext uri="{FF2B5EF4-FFF2-40B4-BE49-F238E27FC236}">
                <a16:creationId xmlns:a16="http://schemas.microsoft.com/office/drawing/2014/main" id="{1D6298CE-DD3C-453E-BF23-E318B051AA4A}"/>
              </a:ext>
            </a:extLst>
          </p:cNvPr>
          <p:cNvSpPr/>
          <p:nvPr/>
        </p:nvSpPr>
        <p:spPr>
          <a:xfrm>
            <a:off x="3106422" y="2736368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Sections</a:t>
            </a:r>
          </a:p>
        </p:txBody>
      </p:sp>
      <p:sp>
        <p:nvSpPr>
          <p:cNvPr id="38" name="Triangolo isoscele 37">
            <a:extLst>
              <a:ext uri="{FF2B5EF4-FFF2-40B4-BE49-F238E27FC236}">
                <a16:creationId xmlns:a16="http://schemas.microsoft.com/office/drawing/2014/main" id="{AB42E3E3-AAD3-4A63-AFD7-4D8E679414BC}"/>
              </a:ext>
            </a:extLst>
          </p:cNvPr>
          <p:cNvSpPr/>
          <p:nvPr/>
        </p:nvSpPr>
        <p:spPr>
          <a:xfrm>
            <a:off x="2620560" y="3661242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1" name="Triangolo isoscele 40">
            <a:extLst>
              <a:ext uri="{FF2B5EF4-FFF2-40B4-BE49-F238E27FC236}">
                <a16:creationId xmlns:a16="http://schemas.microsoft.com/office/drawing/2014/main" id="{67DCC717-7C25-4874-9617-156301F7838F}"/>
              </a:ext>
            </a:extLst>
          </p:cNvPr>
          <p:cNvSpPr/>
          <p:nvPr/>
        </p:nvSpPr>
        <p:spPr>
          <a:xfrm rot="10800000">
            <a:off x="3496371" y="3661246"/>
            <a:ext cx="699320" cy="844415"/>
          </a:xfrm>
          <a:prstGeom prst="triangle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2" name="Rettangolo 41">
            <a:extLst>
              <a:ext uri="{FF2B5EF4-FFF2-40B4-BE49-F238E27FC236}">
                <a16:creationId xmlns:a16="http://schemas.microsoft.com/office/drawing/2014/main" id="{7224F6C1-9E4D-4D3C-927E-470ACC9D605A}"/>
              </a:ext>
            </a:extLst>
          </p:cNvPr>
          <p:cNvSpPr/>
          <p:nvPr/>
        </p:nvSpPr>
        <p:spPr>
          <a:xfrm>
            <a:off x="2970217" y="3661246"/>
            <a:ext cx="875816" cy="844417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4" name="Rettangolo 43">
            <a:extLst>
              <a:ext uri="{FF2B5EF4-FFF2-40B4-BE49-F238E27FC236}">
                <a16:creationId xmlns:a16="http://schemas.microsoft.com/office/drawing/2014/main" id="{E8B790CD-9CEB-48F7-936B-A4E0A7EB7D26}"/>
              </a:ext>
            </a:extLst>
          </p:cNvPr>
          <p:cNvSpPr/>
          <p:nvPr/>
        </p:nvSpPr>
        <p:spPr>
          <a:xfrm>
            <a:off x="2726191" y="3661244"/>
            <a:ext cx="1382418" cy="8444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Special </a:t>
            </a:r>
          </a:p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</a:rPr>
              <a:t>purpose</a:t>
            </a: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1F79E4D6-62F3-4EB5-A016-737D5D7CE570}"/>
              </a:ext>
            </a:extLst>
          </p:cNvPr>
          <p:cNvSpPr txBox="1"/>
          <p:nvPr/>
        </p:nvSpPr>
        <p:spPr>
          <a:xfrm>
            <a:off x="4593832" y="1765840"/>
            <a:ext cx="213485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    </a:t>
            </a:r>
            <a:r>
              <a:rPr lang="en-US" dirty="0" err="1"/>
              <a:t>uniax.M</a:t>
            </a:r>
            <a:r>
              <a:rPr lang="en-US" dirty="0"/>
              <a:t>.</a:t>
            </a:r>
          </a:p>
          <a:p>
            <a:r>
              <a:rPr lang="en-US" dirty="0"/>
              <a:t>      Concrete</a:t>
            </a:r>
          </a:p>
          <a:p>
            <a:r>
              <a:rPr lang="en-US" dirty="0"/>
              <a:t>    Steel</a:t>
            </a:r>
          </a:p>
          <a:p>
            <a:r>
              <a:rPr lang="en-US" dirty="0"/>
              <a:t>  Masonry</a:t>
            </a:r>
          </a:p>
        </p:txBody>
      </p:sp>
      <p:sp>
        <p:nvSpPr>
          <p:cNvPr id="55" name="CasellaDiTesto 54">
            <a:extLst>
              <a:ext uri="{FF2B5EF4-FFF2-40B4-BE49-F238E27FC236}">
                <a16:creationId xmlns:a16="http://schemas.microsoft.com/office/drawing/2014/main" id="{B69C8FC8-16E8-4E67-98D9-44740A86D207}"/>
              </a:ext>
            </a:extLst>
          </p:cNvPr>
          <p:cNvSpPr txBox="1"/>
          <p:nvPr/>
        </p:nvSpPr>
        <p:spPr>
          <a:xfrm>
            <a:off x="3679497" y="3660862"/>
            <a:ext cx="462836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en-US" dirty="0"/>
              <a:t>          </a:t>
            </a:r>
            <a:r>
              <a:rPr lang="en-US" b="1" dirty="0" err="1"/>
              <a:t>BeamSectionProperty</a:t>
            </a:r>
            <a:endParaRPr lang="en-US" b="1" dirty="0"/>
          </a:p>
          <a:p>
            <a:r>
              <a:rPr lang="en-US" dirty="0">
                <a:solidFill>
                  <a:schemeClr val="bg1">
                    <a:lumMod val="95000"/>
                  </a:schemeClr>
                </a:solidFill>
              </a:rPr>
              <a:t>       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zeroLengthMaterial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  truss</a:t>
            </a:r>
            <a:endParaRPr lang="en-US" dirty="0"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  </a:t>
            </a:r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HingedBeam</a:t>
            </a:r>
            <a:endParaRPr lang="en-US" dirty="0">
              <a:solidFill>
                <a:schemeClr val="bg1">
                  <a:lumMod val="85000"/>
                </a:schemeClr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 RCJointModel3D</a:t>
            </a:r>
          </a:p>
          <a:p>
            <a:r>
              <a:rPr lang="en-US" dirty="0" err="1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MasonryInfillWallMaterial</a:t>
            </a:r>
            <a:endParaRPr 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8" name="Segnaposto testo 3">
            <a:extLst>
              <a:ext uri="{FF2B5EF4-FFF2-40B4-BE49-F238E27FC236}">
                <a16:creationId xmlns:a16="http://schemas.microsoft.com/office/drawing/2014/main" id="{05091030-F1C1-4A7D-A859-0504EE4559BC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23 June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</p:txBody>
      </p:sp>
      <p:sp>
        <p:nvSpPr>
          <p:cNvPr id="59" name="Ovale 58">
            <a:extLst>
              <a:ext uri="{FF2B5EF4-FFF2-40B4-BE49-F238E27FC236}">
                <a16:creationId xmlns:a16="http://schemas.microsoft.com/office/drawing/2014/main" id="{96DADC7C-D27F-4155-9648-FA66D1C223AC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7C1E4E88-9B8A-40D9-BF73-FB777A079FD0}"/>
              </a:ext>
            </a:extLst>
          </p:cNvPr>
          <p:cNvSpPr/>
          <p:nvPr/>
        </p:nvSpPr>
        <p:spPr>
          <a:xfrm>
            <a:off x="6197583" y="1284092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9" name="Triangolo isoscele 38">
            <a:extLst>
              <a:ext uri="{FF2B5EF4-FFF2-40B4-BE49-F238E27FC236}">
                <a16:creationId xmlns:a16="http://schemas.microsoft.com/office/drawing/2014/main" id="{F2111867-7A40-4FDB-926A-A60749CA113D}"/>
              </a:ext>
            </a:extLst>
          </p:cNvPr>
          <p:cNvSpPr/>
          <p:nvPr/>
        </p:nvSpPr>
        <p:spPr>
          <a:xfrm>
            <a:off x="6062616" y="1284090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8" name="Rettangolo 47">
            <a:extLst>
              <a:ext uri="{FF2B5EF4-FFF2-40B4-BE49-F238E27FC236}">
                <a16:creationId xmlns:a16="http://schemas.microsoft.com/office/drawing/2014/main" id="{BDC8AE05-8632-437C-B55D-FB2EA4A07CFA}"/>
              </a:ext>
            </a:extLst>
          </p:cNvPr>
          <p:cNvSpPr/>
          <p:nvPr/>
        </p:nvSpPr>
        <p:spPr>
          <a:xfrm>
            <a:off x="6390275" y="791760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9" name="Triangolo isoscele 48">
            <a:extLst>
              <a:ext uri="{FF2B5EF4-FFF2-40B4-BE49-F238E27FC236}">
                <a16:creationId xmlns:a16="http://schemas.microsoft.com/office/drawing/2014/main" id="{075AD085-E73B-4947-960A-6D7A4270415E}"/>
              </a:ext>
            </a:extLst>
          </p:cNvPr>
          <p:cNvSpPr/>
          <p:nvPr/>
        </p:nvSpPr>
        <p:spPr>
          <a:xfrm>
            <a:off x="6255308" y="791758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0" name="Rettangolo 49">
            <a:extLst>
              <a:ext uri="{FF2B5EF4-FFF2-40B4-BE49-F238E27FC236}">
                <a16:creationId xmlns:a16="http://schemas.microsoft.com/office/drawing/2014/main" id="{C6BFB7ED-5BD0-44D9-87F3-7271AB0376E1}"/>
              </a:ext>
            </a:extLst>
          </p:cNvPr>
          <p:cNvSpPr/>
          <p:nvPr/>
        </p:nvSpPr>
        <p:spPr>
          <a:xfrm>
            <a:off x="6018947" y="1746038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3" name="Triangolo isoscele 52">
            <a:extLst>
              <a:ext uri="{FF2B5EF4-FFF2-40B4-BE49-F238E27FC236}">
                <a16:creationId xmlns:a16="http://schemas.microsoft.com/office/drawing/2014/main" id="{02E55C94-03FC-4B12-91EA-31ACD24C1169}"/>
              </a:ext>
            </a:extLst>
          </p:cNvPr>
          <p:cNvSpPr/>
          <p:nvPr/>
        </p:nvSpPr>
        <p:spPr>
          <a:xfrm>
            <a:off x="5883980" y="1746036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E3230650-C301-449C-A156-84A65E48EFB7}"/>
              </a:ext>
            </a:extLst>
          </p:cNvPr>
          <p:cNvSpPr txBox="1"/>
          <p:nvPr/>
        </p:nvSpPr>
        <p:spPr>
          <a:xfrm>
            <a:off x="6257122" y="1279459"/>
            <a:ext cx="27652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Differences with other FEM</a:t>
            </a:r>
          </a:p>
        </p:txBody>
      </p:sp>
      <p:sp>
        <p:nvSpPr>
          <p:cNvPr id="60" name="CasellaDiTesto 59">
            <a:extLst>
              <a:ext uri="{FF2B5EF4-FFF2-40B4-BE49-F238E27FC236}">
                <a16:creationId xmlns:a16="http://schemas.microsoft.com/office/drawing/2014/main" id="{56DD63C9-B81B-463A-A9CD-52F31EF81281}"/>
              </a:ext>
            </a:extLst>
          </p:cNvPr>
          <p:cNvSpPr txBox="1"/>
          <p:nvPr/>
        </p:nvSpPr>
        <p:spPr>
          <a:xfrm>
            <a:off x="6469385" y="776126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STKO and </a:t>
            </a:r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OpenSees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Rettangolo 102">
            <a:extLst>
              <a:ext uri="{FF2B5EF4-FFF2-40B4-BE49-F238E27FC236}">
                <a16:creationId xmlns:a16="http://schemas.microsoft.com/office/drawing/2014/main" id="{4E0133D6-971B-482A-AC9F-7DD1925D58AD}"/>
              </a:ext>
            </a:extLst>
          </p:cNvPr>
          <p:cNvSpPr/>
          <p:nvPr/>
        </p:nvSpPr>
        <p:spPr>
          <a:xfrm>
            <a:off x="5832321" y="2215834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2" name="Triangolo isoscele 103">
            <a:extLst>
              <a:ext uri="{FF2B5EF4-FFF2-40B4-BE49-F238E27FC236}">
                <a16:creationId xmlns:a16="http://schemas.microsoft.com/office/drawing/2014/main" id="{E801E142-95F9-4D85-AD5D-B79C3EAFAE16}"/>
              </a:ext>
            </a:extLst>
          </p:cNvPr>
          <p:cNvSpPr/>
          <p:nvPr/>
        </p:nvSpPr>
        <p:spPr>
          <a:xfrm>
            <a:off x="5697354" y="2215832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cxnSp>
        <p:nvCxnSpPr>
          <p:cNvPr id="64" name="Straight Connector 6">
            <a:extLst>
              <a:ext uri="{FF2B5EF4-FFF2-40B4-BE49-F238E27FC236}">
                <a16:creationId xmlns:a16="http://schemas.microsoft.com/office/drawing/2014/main" id="{0355F800-D8E1-4AA9-8F53-901A41F5CB4A}"/>
              </a:ext>
            </a:extLst>
          </p:cNvPr>
          <p:cNvCxnSpPr>
            <a:cxnSpLocks/>
            <a:stCxn id="62" idx="2"/>
            <a:endCxn id="67" idx="0"/>
          </p:cNvCxnSpPr>
          <p:nvPr/>
        </p:nvCxnSpPr>
        <p:spPr>
          <a:xfrm flipV="1">
            <a:off x="5697354" y="290690"/>
            <a:ext cx="864511" cy="2251420"/>
          </a:xfrm>
          <a:prstGeom prst="line">
            <a:avLst/>
          </a:prstGeom>
          <a:ln w="28575">
            <a:solidFill>
              <a:srgbClr val="FFB1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11">
            <a:extLst>
              <a:ext uri="{FF2B5EF4-FFF2-40B4-BE49-F238E27FC236}">
                <a16:creationId xmlns:a16="http://schemas.microsoft.com/office/drawing/2014/main" id="{3B3B387D-59F8-49BC-A612-D1764E0DEC1A}"/>
              </a:ext>
            </a:extLst>
          </p:cNvPr>
          <p:cNvCxnSpPr>
            <a:cxnSpLocks/>
          </p:cNvCxnSpPr>
          <p:nvPr/>
        </p:nvCxnSpPr>
        <p:spPr>
          <a:xfrm flipH="1">
            <a:off x="5415665" y="1296190"/>
            <a:ext cx="773001" cy="0"/>
          </a:xfrm>
          <a:prstGeom prst="line">
            <a:avLst/>
          </a:prstGeom>
          <a:ln w="28575">
            <a:solidFill>
              <a:srgbClr val="FFB13F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ttangolo 105">
            <a:extLst>
              <a:ext uri="{FF2B5EF4-FFF2-40B4-BE49-F238E27FC236}">
                <a16:creationId xmlns:a16="http://schemas.microsoft.com/office/drawing/2014/main" id="{DEA2FDDB-7C22-4EE2-B5B9-ED25A4D14DCB}"/>
              </a:ext>
            </a:extLst>
          </p:cNvPr>
          <p:cNvSpPr/>
          <p:nvPr/>
        </p:nvSpPr>
        <p:spPr>
          <a:xfrm>
            <a:off x="6561725" y="290692"/>
            <a:ext cx="338412" cy="326279"/>
          </a:xfrm>
          <a:prstGeom prst="rect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7" name="Triangolo isoscele 106">
            <a:extLst>
              <a:ext uri="{FF2B5EF4-FFF2-40B4-BE49-F238E27FC236}">
                <a16:creationId xmlns:a16="http://schemas.microsoft.com/office/drawing/2014/main" id="{1BC210FF-4FB5-47F0-BAA9-DAB14E6DD2AA}"/>
              </a:ext>
            </a:extLst>
          </p:cNvPr>
          <p:cNvSpPr/>
          <p:nvPr/>
        </p:nvSpPr>
        <p:spPr>
          <a:xfrm>
            <a:off x="6426758" y="290690"/>
            <a:ext cx="270214" cy="326278"/>
          </a:xfrm>
          <a:prstGeom prst="triangle">
            <a:avLst/>
          </a:prstGeom>
          <a:solidFill>
            <a:srgbClr val="FFB13F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8" name="CasellaDiTesto 113">
            <a:extLst>
              <a:ext uri="{FF2B5EF4-FFF2-40B4-BE49-F238E27FC236}">
                <a16:creationId xmlns:a16="http://schemas.microsoft.com/office/drawing/2014/main" id="{0F09FB04-40F6-41F0-A3F8-0BBB9905DCF9}"/>
              </a:ext>
            </a:extLst>
          </p:cNvPr>
          <p:cNvSpPr txBox="1"/>
          <p:nvPr/>
        </p:nvSpPr>
        <p:spPr>
          <a:xfrm>
            <a:off x="6640836" y="275058"/>
            <a:ext cx="19772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18F66783-76A8-4626-BBB3-B4093F793FD4}"/>
              </a:ext>
            </a:extLst>
          </p:cNvPr>
          <p:cNvSpPr txBox="1"/>
          <p:nvPr/>
        </p:nvSpPr>
        <p:spPr>
          <a:xfrm>
            <a:off x="6162201" y="1726343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X-Objects</a:t>
            </a:r>
          </a:p>
        </p:txBody>
      </p:sp>
      <p:sp>
        <p:nvSpPr>
          <p:cNvPr id="70" name="CasellaDiTesto 69">
            <a:extLst>
              <a:ext uri="{FF2B5EF4-FFF2-40B4-BE49-F238E27FC236}">
                <a16:creationId xmlns:a16="http://schemas.microsoft.com/office/drawing/2014/main" id="{EB629526-FD56-427A-924D-F56AFE959EE1}"/>
              </a:ext>
            </a:extLst>
          </p:cNvPr>
          <p:cNvSpPr txBox="1"/>
          <p:nvPr/>
        </p:nvSpPr>
        <p:spPr>
          <a:xfrm>
            <a:off x="5967492" y="2207982"/>
            <a:ext cx="29254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Creation and assignments</a:t>
            </a:r>
          </a:p>
        </p:txBody>
      </p:sp>
    </p:spTree>
    <p:extLst>
      <p:ext uri="{BB962C8B-B14F-4D97-AF65-F5344CB8AC3E}">
        <p14:creationId xmlns:p14="http://schemas.microsoft.com/office/powerpoint/2010/main" val="3263371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Physical prop.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Definition</a:t>
            </a:r>
            <a:endParaRPr lang="en-GB" b="0" i="1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D95DA6F-5BBF-45EC-AD5B-8B807AF36CAA}"/>
              </a:ext>
            </a:extLst>
          </p:cNvPr>
          <p:cNvSpPr txBox="1"/>
          <p:nvPr/>
        </p:nvSpPr>
        <p:spPr>
          <a:xfrm>
            <a:off x="166888" y="807596"/>
            <a:ext cx="7331943" cy="2395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 mean </a:t>
            </a:r>
            <a:r>
              <a:rPr lang="en-US" sz="18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constitutive models</a:t>
            </a:r>
            <a:r>
              <a:rPr lang="en-US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everything which defines the constitutive behavior in a model. </a:t>
            </a:r>
          </a:p>
          <a:p>
            <a:pPr algn="ctr">
              <a:lnSpc>
                <a:spcPct val="120000"/>
              </a:lnSpc>
            </a:pPr>
            <a:r>
              <a:rPr lang="en-US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Constitutive relationships are the heart of modelling  material nonlinearities. The physical properties in STKO correspond to all material, section, and integration scheme assignments in </a:t>
            </a:r>
            <a:r>
              <a:rPr lang="en-US" sz="18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OpenSees</a:t>
            </a:r>
            <a:r>
              <a:rPr lang="en-US" sz="18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all objects that provide the mathematical relationship describing the material and section behaviors.</a:t>
            </a:r>
            <a:endParaRPr lang="it-IT" sz="1200" dirty="0">
              <a:latin typeface="+mj-lt"/>
            </a:endParaRP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F80A9CFB-BE2B-4DE3-A121-3FB2CC578536}"/>
              </a:ext>
            </a:extLst>
          </p:cNvPr>
          <p:cNvSpPr txBox="1"/>
          <p:nvPr/>
        </p:nvSpPr>
        <p:spPr>
          <a:xfrm>
            <a:off x="166888" y="3574467"/>
            <a:ext cx="6985172" cy="1366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t-IT" i="1" dirty="0">
                <a:latin typeface="+mn-lt"/>
              </a:rPr>
              <a:t>The </a:t>
            </a:r>
            <a:r>
              <a:rPr lang="it-IT" i="1" dirty="0" err="1">
                <a:latin typeface="+mn-lt"/>
              </a:rPr>
              <a:t>choice</a:t>
            </a:r>
            <a:r>
              <a:rPr lang="it-IT" i="1" dirty="0">
                <a:latin typeface="+mn-lt"/>
              </a:rPr>
              <a:t> of </a:t>
            </a:r>
            <a:r>
              <a:rPr lang="it-IT" i="1" dirty="0" err="1">
                <a:latin typeface="+mn-lt"/>
              </a:rPr>
              <a:t>material</a:t>
            </a:r>
            <a:r>
              <a:rPr lang="it-IT" i="1" dirty="0">
                <a:latin typeface="+mn-lt"/>
              </a:rPr>
              <a:t> model </a:t>
            </a:r>
            <a:r>
              <a:rPr lang="it-IT" i="1" dirty="0" err="1">
                <a:latin typeface="+mn-lt"/>
              </a:rPr>
              <a:t>depends</a:t>
            </a:r>
            <a:r>
              <a:rPr lang="it-IT" i="1" dirty="0">
                <a:latin typeface="+mn-lt"/>
              </a:rPr>
              <a:t> on the </a:t>
            </a:r>
            <a:r>
              <a:rPr lang="it-IT" i="1" dirty="0" err="1">
                <a:latin typeface="+mn-lt"/>
              </a:rPr>
              <a:t>structure</a:t>
            </a:r>
            <a:r>
              <a:rPr lang="it-IT" i="1" dirty="0">
                <a:latin typeface="+mn-lt"/>
              </a:rPr>
              <a:t> and the finite </a:t>
            </a:r>
            <a:r>
              <a:rPr lang="it-IT" i="1" dirty="0" err="1">
                <a:latin typeface="+mn-lt"/>
              </a:rPr>
              <a:t>element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chosen</a:t>
            </a:r>
            <a:r>
              <a:rPr lang="it-IT" i="1" dirty="0">
                <a:latin typeface="+mn-lt"/>
              </a:rPr>
              <a:t> to </a:t>
            </a:r>
            <a:r>
              <a:rPr lang="it-IT" i="1" dirty="0" err="1">
                <a:latin typeface="+mn-lt"/>
              </a:rPr>
              <a:t>discretize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it</a:t>
            </a:r>
            <a:r>
              <a:rPr lang="it-IT" i="1" dirty="0">
                <a:latin typeface="+mn-lt"/>
              </a:rPr>
              <a:t> e(</a:t>
            </a:r>
            <a:r>
              <a:rPr lang="it-IT" i="1" dirty="0" err="1">
                <a:latin typeface="+mn-lt"/>
              </a:rPr>
              <a:t>element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properties</a:t>
            </a:r>
            <a:r>
              <a:rPr lang="it-IT" i="1" dirty="0">
                <a:latin typeface="+mn-lt"/>
              </a:rPr>
              <a:t>).</a:t>
            </a:r>
          </a:p>
          <a:p>
            <a:pPr>
              <a:lnSpc>
                <a:spcPct val="120000"/>
              </a:lnSpc>
            </a:pPr>
            <a:endParaRPr lang="it-IT" i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it-IT" i="1" dirty="0">
                <a:latin typeface="+mn-lt"/>
              </a:rPr>
              <a:t>Ex. 	3D – </a:t>
            </a:r>
            <a:r>
              <a:rPr lang="it-IT" i="1" dirty="0" err="1">
                <a:latin typeface="+mn-lt"/>
              </a:rPr>
              <a:t>all</a:t>
            </a:r>
            <a:r>
              <a:rPr lang="it-IT" i="1" dirty="0">
                <a:latin typeface="+mn-lt"/>
              </a:rPr>
              <a:t> stress </a:t>
            </a:r>
            <a:r>
              <a:rPr lang="it-IT" i="1" dirty="0" err="1">
                <a:latin typeface="+mn-lt"/>
              </a:rPr>
              <a:t>tensor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components</a:t>
            </a:r>
            <a:endParaRPr lang="it-IT" i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it-IT" i="1" dirty="0">
                <a:latin typeface="+mn-lt"/>
              </a:rPr>
              <a:t>	</a:t>
            </a:r>
            <a:r>
              <a:rPr lang="it-IT" i="1" dirty="0" err="1">
                <a:latin typeface="+mn-lt"/>
              </a:rPr>
              <a:t>Fiber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based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elements</a:t>
            </a:r>
            <a:r>
              <a:rPr lang="it-IT" i="1" dirty="0">
                <a:latin typeface="+mn-lt"/>
              </a:rPr>
              <a:t> –one stress </a:t>
            </a:r>
            <a:r>
              <a:rPr lang="it-IT" i="1" dirty="0" err="1">
                <a:latin typeface="+mn-lt"/>
              </a:rPr>
              <a:t>tensor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longitudinal</a:t>
            </a:r>
            <a:r>
              <a:rPr lang="it-IT" i="1" dirty="0">
                <a:latin typeface="+mn-lt"/>
              </a:rPr>
              <a:t> component</a:t>
            </a:r>
          </a:p>
        </p:txBody>
      </p:sp>
    </p:spTree>
    <p:extLst>
      <p:ext uri="{BB962C8B-B14F-4D97-AF65-F5344CB8AC3E}">
        <p14:creationId xmlns:p14="http://schemas.microsoft.com/office/powerpoint/2010/main" val="8404872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magine 32">
            <a:extLst>
              <a:ext uri="{FF2B5EF4-FFF2-40B4-BE49-F238E27FC236}">
                <a16:creationId xmlns:a16="http://schemas.microsoft.com/office/drawing/2014/main" id="{9E232E4D-02C2-41D9-B6EB-6120BF4CCDA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-275"/>
          <a:stretch/>
        </p:blipFill>
        <p:spPr>
          <a:xfrm>
            <a:off x="328804" y="619233"/>
            <a:ext cx="5881618" cy="2411632"/>
          </a:xfrm>
          <a:prstGeom prst="rect">
            <a:avLst/>
          </a:prstGeom>
          <a:ln>
            <a:solidFill>
              <a:srgbClr val="FFC000"/>
            </a:solidFill>
          </a:ln>
        </p:spPr>
      </p:pic>
      <p:pic>
        <p:nvPicPr>
          <p:cNvPr id="17" name="Immagine 16">
            <a:extLst>
              <a:ext uri="{FF2B5EF4-FFF2-40B4-BE49-F238E27FC236}">
                <a16:creationId xmlns:a16="http://schemas.microsoft.com/office/drawing/2014/main" id="{0F6027DA-3239-41B6-B02F-F57EB68118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911" y="864673"/>
            <a:ext cx="5891701" cy="3380875"/>
          </a:xfrm>
          <a:prstGeom prst="rect">
            <a:avLst/>
          </a:prstGeom>
          <a:ln>
            <a:solidFill>
              <a:srgbClr val="FFC000"/>
            </a:solidFill>
          </a:ln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Physical prop.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it-IT" dirty="0" err="1"/>
              <a:t>OpenSees</a:t>
            </a:r>
            <a:r>
              <a:rPr lang="it-IT" dirty="0"/>
              <a:t> and STKO</a:t>
            </a:r>
            <a:endParaRPr lang="en-GB" dirty="0"/>
          </a:p>
        </p:txBody>
      </p:sp>
      <p:sp>
        <p:nvSpPr>
          <p:cNvPr id="9" name="Rettangolo 10">
            <a:extLst>
              <a:ext uri="{FF2B5EF4-FFF2-40B4-BE49-F238E27FC236}">
                <a16:creationId xmlns:a16="http://schemas.microsoft.com/office/drawing/2014/main" id="{2D3F949B-CD2F-475F-9B22-C23ECA2B8301}"/>
              </a:ext>
            </a:extLst>
          </p:cNvPr>
          <p:cNvSpPr/>
          <p:nvPr/>
        </p:nvSpPr>
        <p:spPr>
          <a:xfrm>
            <a:off x="6657661" y="989888"/>
            <a:ext cx="23265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construct objects</a:t>
            </a:r>
          </a:p>
        </p:txBody>
      </p:sp>
      <p:grpSp>
        <p:nvGrpSpPr>
          <p:cNvPr id="10" name="Group 4">
            <a:extLst>
              <a:ext uri="{FF2B5EF4-FFF2-40B4-BE49-F238E27FC236}">
                <a16:creationId xmlns:a16="http://schemas.microsoft.com/office/drawing/2014/main" id="{FDF81694-38E9-4B27-9AF4-66CDF5113116}"/>
              </a:ext>
            </a:extLst>
          </p:cNvPr>
          <p:cNvGrpSpPr/>
          <p:nvPr/>
        </p:nvGrpSpPr>
        <p:grpSpPr>
          <a:xfrm>
            <a:off x="6699263" y="126649"/>
            <a:ext cx="2250736" cy="844422"/>
            <a:chOff x="456942" y="1831865"/>
            <a:chExt cx="2250736" cy="844422"/>
          </a:xfrm>
        </p:grpSpPr>
        <p:sp>
          <p:nvSpPr>
            <p:cNvPr id="11" name="Triangolo isoscele 50">
              <a:extLst>
                <a:ext uri="{FF2B5EF4-FFF2-40B4-BE49-F238E27FC236}">
                  <a16:creationId xmlns:a16="http://schemas.microsoft.com/office/drawing/2014/main" id="{76804BF6-1FDC-43AB-B7E7-3C869B98625F}"/>
                </a:ext>
              </a:extLst>
            </p:cNvPr>
            <p:cNvSpPr/>
            <p:nvPr/>
          </p:nvSpPr>
          <p:spPr>
            <a:xfrm rot="10800000">
              <a:off x="2008358" y="1831870"/>
              <a:ext cx="699320" cy="844415"/>
            </a:xfrm>
            <a:prstGeom prst="triangle">
              <a:avLst/>
            </a:prstGeom>
            <a:solidFill>
              <a:srgbClr val="FFC000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000"/>
                </a:solidFill>
              </a:endParaRPr>
            </a:p>
          </p:txBody>
        </p:sp>
        <p:sp>
          <p:nvSpPr>
            <p:cNvPr id="12" name="Rettangolo 51">
              <a:extLst>
                <a:ext uri="{FF2B5EF4-FFF2-40B4-BE49-F238E27FC236}">
                  <a16:creationId xmlns:a16="http://schemas.microsoft.com/office/drawing/2014/main" id="{1AE43FA0-CEF3-4C46-9E34-60D3F4526D12}"/>
                </a:ext>
              </a:extLst>
            </p:cNvPr>
            <p:cNvSpPr/>
            <p:nvPr/>
          </p:nvSpPr>
          <p:spPr>
            <a:xfrm>
              <a:off x="806239" y="1831870"/>
              <a:ext cx="1546624" cy="844417"/>
            </a:xfrm>
            <a:prstGeom prst="rect">
              <a:avLst/>
            </a:prstGeom>
            <a:solidFill>
              <a:srgbClr val="FFC000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>
                <a:solidFill>
                  <a:srgbClr val="FFC000"/>
                </a:solidFill>
              </a:endParaRPr>
            </a:p>
          </p:txBody>
        </p:sp>
        <p:sp>
          <p:nvSpPr>
            <p:cNvPr id="13" name="Triangolo isoscele 74">
              <a:extLst>
                <a:ext uri="{FF2B5EF4-FFF2-40B4-BE49-F238E27FC236}">
                  <a16:creationId xmlns:a16="http://schemas.microsoft.com/office/drawing/2014/main" id="{19412ED7-69D8-4A11-A5BB-1964CF92DD6E}"/>
                </a:ext>
              </a:extLst>
            </p:cNvPr>
            <p:cNvSpPr/>
            <p:nvPr/>
          </p:nvSpPr>
          <p:spPr>
            <a:xfrm>
              <a:off x="456942" y="1831865"/>
              <a:ext cx="699320" cy="844415"/>
            </a:xfrm>
            <a:prstGeom prst="triangle">
              <a:avLst/>
            </a:prstGeom>
            <a:solidFill>
              <a:srgbClr val="FFC000">
                <a:alpha val="1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C000"/>
                </a:solidFill>
              </a:endParaRPr>
            </a:p>
          </p:txBody>
        </p:sp>
      </p:grpSp>
      <p:sp>
        <p:nvSpPr>
          <p:cNvPr id="14" name="Elaborazione 4">
            <a:extLst>
              <a:ext uri="{FF2B5EF4-FFF2-40B4-BE49-F238E27FC236}">
                <a16:creationId xmlns:a16="http://schemas.microsoft.com/office/drawing/2014/main" id="{FFABF90E-95E6-4370-BC41-389714A99476}"/>
              </a:ext>
            </a:extLst>
          </p:cNvPr>
          <p:cNvSpPr/>
          <p:nvPr/>
        </p:nvSpPr>
        <p:spPr>
          <a:xfrm>
            <a:off x="6828547" y="256298"/>
            <a:ext cx="1986649" cy="58511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None/>
            </a:pPr>
            <a:r>
              <a:rPr lang="it-IT" sz="2000" b="1" dirty="0" err="1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Modelbuilder</a:t>
            </a:r>
            <a:endParaRPr lang="it-IT" sz="20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8" name="TextBox 25">
            <a:extLst>
              <a:ext uri="{FF2B5EF4-FFF2-40B4-BE49-F238E27FC236}">
                <a16:creationId xmlns:a16="http://schemas.microsoft.com/office/drawing/2014/main" id="{C0F2F585-F9FC-4400-8474-553D73491550}"/>
              </a:ext>
            </a:extLst>
          </p:cNvPr>
          <p:cNvSpPr txBox="1"/>
          <p:nvPr/>
        </p:nvSpPr>
        <p:spPr>
          <a:xfrm>
            <a:off x="1121848" y="4798123"/>
            <a:ext cx="586359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support file: </a:t>
            </a:r>
            <a:r>
              <a:rPr lang="it-IT" sz="1200" b="1" i="1" dirty="0">
                <a:solidFill>
                  <a:srgbClr val="FFB13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ex8.tcl, ex8.scd</a:t>
            </a:r>
          </a:p>
        </p:txBody>
      </p:sp>
      <p:pic>
        <p:nvPicPr>
          <p:cNvPr id="15" name="Immagine 14">
            <a:extLst>
              <a:ext uri="{FF2B5EF4-FFF2-40B4-BE49-F238E27FC236}">
                <a16:creationId xmlns:a16="http://schemas.microsoft.com/office/drawing/2014/main" id="{1CDF5621-4919-4A33-9A23-EF2DE21E019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" r="-2377"/>
          <a:stretch/>
        </p:blipFill>
        <p:spPr>
          <a:xfrm>
            <a:off x="815035" y="3049682"/>
            <a:ext cx="5881618" cy="1532018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</p:pic>
      <p:grpSp>
        <p:nvGrpSpPr>
          <p:cNvPr id="20" name="Gruppo 19">
            <a:extLst>
              <a:ext uri="{FF2B5EF4-FFF2-40B4-BE49-F238E27FC236}">
                <a16:creationId xmlns:a16="http://schemas.microsoft.com/office/drawing/2014/main" id="{99A6F122-867E-4979-9B70-4C107A9FE54B}"/>
              </a:ext>
            </a:extLst>
          </p:cNvPr>
          <p:cNvGrpSpPr/>
          <p:nvPr/>
        </p:nvGrpSpPr>
        <p:grpSpPr>
          <a:xfrm>
            <a:off x="5636218" y="1271058"/>
            <a:ext cx="2587606" cy="1643410"/>
            <a:chOff x="5636218" y="1271058"/>
            <a:chExt cx="2587606" cy="1643410"/>
          </a:xfrm>
        </p:grpSpPr>
        <p:sp>
          <p:nvSpPr>
            <p:cNvPr id="43" name="Rettangolo 42">
              <a:extLst>
                <a:ext uri="{FF2B5EF4-FFF2-40B4-BE49-F238E27FC236}">
                  <a16:creationId xmlns:a16="http://schemas.microsoft.com/office/drawing/2014/main" id="{8238EFEA-BB08-4A0B-8BA1-D28B67B713BF}"/>
                </a:ext>
              </a:extLst>
            </p:cNvPr>
            <p:cNvSpPr/>
            <p:nvPr/>
          </p:nvSpPr>
          <p:spPr>
            <a:xfrm>
              <a:off x="5828232" y="2309805"/>
              <a:ext cx="1900282" cy="604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9" name="Rettangolo 18">
              <a:extLst>
                <a:ext uri="{FF2B5EF4-FFF2-40B4-BE49-F238E27FC236}">
                  <a16:creationId xmlns:a16="http://schemas.microsoft.com/office/drawing/2014/main" id="{60A55F7C-A8A6-412E-A09E-F4CB947515EB}"/>
                </a:ext>
              </a:extLst>
            </p:cNvPr>
            <p:cNvSpPr/>
            <p:nvPr/>
          </p:nvSpPr>
          <p:spPr>
            <a:xfrm>
              <a:off x="5636218" y="1271058"/>
              <a:ext cx="2227099" cy="111469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4" name="Rettangolo 10">
              <a:extLst>
                <a:ext uri="{FF2B5EF4-FFF2-40B4-BE49-F238E27FC236}">
                  <a16:creationId xmlns:a16="http://schemas.microsoft.com/office/drawing/2014/main" id="{AA2D924B-1FE5-4326-AC11-2424E4FE31F7}"/>
                </a:ext>
              </a:extLst>
            </p:cNvPr>
            <p:cNvSpPr/>
            <p:nvPr/>
          </p:nvSpPr>
          <p:spPr>
            <a:xfrm>
              <a:off x="5768839" y="2279362"/>
              <a:ext cx="209447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buNone/>
              </a:pPr>
              <a:r>
                <a:rPr lang="en-US" sz="1600" dirty="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create and assign physical properties</a:t>
              </a:r>
            </a:p>
          </p:txBody>
        </p:sp>
        <p:grpSp>
          <p:nvGrpSpPr>
            <p:cNvPr id="36" name="Group 4">
              <a:extLst>
                <a:ext uri="{FF2B5EF4-FFF2-40B4-BE49-F238E27FC236}">
                  <a16:creationId xmlns:a16="http://schemas.microsoft.com/office/drawing/2014/main" id="{CE78A865-96D8-4C2B-B79C-4750D22A441E}"/>
                </a:ext>
              </a:extLst>
            </p:cNvPr>
            <p:cNvGrpSpPr/>
            <p:nvPr/>
          </p:nvGrpSpPr>
          <p:grpSpPr>
            <a:xfrm>
              <a:off x="5973088" y="1396916"/>
              <a:ext cx="2250736" cy="844422"/>
              <a:chOff x="456942" y="1831865"/>
              <a:chExt cx="2250736" cy="844422"/>
            </a:xfrm>
          </p:grpSpPr>
          <p:sp>
            <p:nvSpPr>
              <p:cNvPr id="37" name="Triangolo isoscele 50">
                <a:extLst>
                  <a:ext uri="{FF2B5EF4-FFF2-40B4-BE49-F238E27FC236}">
                    <a16:creationId xmlns:a16="http://schemas.microsoft.com/office/drawing/2014/main" id="{BDE6B7E0-910B-471B-9886-6B1C6834228E}"/>
                  </a:ext>
                </a:extLst>
              </p:cNvPr>
              <p:cNvSpPr/>
              <p:nvPr/>
            </p:nvSpPr>
            <p:spPr>
              <a:xfrm rot="10800000">
                <a:off x="2008358" y="1831870"/>
                <a:ext cx="699320" cy="844415"/>
              </a:xfrm>
              <a:prstGeom prst="triangle">
                <a:avLst/>
              </a:prstGeom>
              <a:solidFill>
                <a:srgbClr val="00B0F0">
                  <a:alpha val="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B0F0"/>
                  </a:solidFill>
                </a:endParaRPr>
              </a:p>
            </p:txBody>
          </p:sp>
          <p:sp>
            <p:nvSpPr>
              <p:cNvPr id="38" name="Rettangolo 51">
                <a:extLst>
                  <a:ext uri="{FF2B5EF4-FFF2-40B4-BE49-F238E27FC236}">
                    <a16:creationId xmlns:a16="http://schemas.microsoft.com/office/drawing/2014/main" id="{CB1D94D7-1DD0-478F-BC5A-A38DC72DC7E1}"/>
                  </a:ext>
                </a:extLst>
              </p:cNvPr>
              <p:cNvSpPr/>
              <p:nvPr/>
            </p:nvSpPr>
            <p:spPr>
              <a:xfrm>
                <a:off x="806239" y="1831870"/>
                <a:ext cx="1546624" cy="844417"/>
              </a:xfrm>
              <a:prstGeom prst="rect">
                <a:avLst/>
              </a:prstGeom>
              <a:solidFill>
                <a:srgbClr val="00B0F0">
                  <a:alpha val="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b="1">
                  <a:solidFill>
                    <a:srgbClr val="00B0F0"/>
                  </a:solidFill>
                </a:endParaRPr>
              </a:p>
            </p:txBody>
          </p:sp>
          <p:sp>
            <p:nvSpPr>
              <p:cNvPr id="39" name="Triangolo isoscele 74">
                <a:extLst>
                  <a:ext uri="{FF2B5EF4-FFF2-40B4-BE49-F238E27FC236}">
                    <a16:creationId xmlns:a16="http://schemas.microsoft.com/office/drawing/2014/main" id="{37372F80-511F-4F61-B9F1-2D65B35C3F76}"/>
                  </a:ext>
                </a:extLst>
              </p:cNvPr>
              <p:cNvSpPr/>
              <p:nvPr/>
            </p:nvSpPr>
            <p:spPr>
              <a:xfrm>
                <a:off x="456942" y="1831865"/>
                <a:ext cx="699320" cy="844415"/>
              </a:xfrm>
              <a:prstGeom prst="triangle">
                <a:avLst/>
              </a:prstGeom>
              <a:solidFill>
                <a:srgbClr val="00B0F0">
                  <a:alpha val="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B0F0"/>
                  </a:solidFill>
                </a:endParaRPr>
              </a:p>
            </p:txBody>
          </p:sp>
        </p:grpSp>
        <p:sp>
          <p:nvSpPr>
            <p:cNvPr id="40" name="Elaborazione 4">
              <a:extLst>
                <a:ext uri="{FF2B5EF4-FFF2-40B4-BE49-F238E27FC236}">
                  <a16:creationId xmlns:a16="http://schemas.microsoft.com/office/drawing/2014/main" id="{A88755CF-849B-4F3B-99A3-F359AA78A1BA}"/>
                </a:ext>
              </a:extLst>
            </p:cNvPr>
            <p:cNvSpPr/>
            <p:nvPr/>
          </p:nvSpPr>
          <p:spPr>
            <a:xfrm>
              <a:off x="6102372" y="1526565"/>
              <a:ext cx="1986649" cy="585116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it-IT" sz="2000" b="1" dirty="0">
                  <a:solidFill>
                    <a:schemeClr val="tx1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STKO</a:t>
              </a:r>
            </a:p>
          </p:txBody>
        </p:sp>
      </p:grpSp>
      <p:grpSp>
        <p:nvGrpSpPr>
          <p:cNvPr id="21" name="Gruppo 20">
            <a:extLst>
              <a:ext uri="{FF2B5EF4-FFF2-40B4-BE49-F238E27FC236}">
                <a16:creationId xmlns:a16="http://schemas.microsoft.com/office/drawing/2014/main" id="{E4FCDEEF-5589-4A41-A349-144149CC983F}"/>
              </a:ext>
            </a:extLst>
          </p:cNvPr>
          <p:cNvGrpSpPr/>
          <p:nvPr/>
        </p:nvGrpSpPr>
        <p:grpSpPr>
          <a:xfrm>
            <a:off x="449859" y="1300692"/>
            <a:ext cx="5277200" cy="2571750"/>
            <a:chOff x="449859" y="1300692"/>
            <a:chExt cx="5277200" cy="2571750"/>
          </a:xfrm>
        </p:grpSpPr>
        <p:pic>
          <p:nvPicPr>
            <p:cNvPr id="41" name="Immagine 40">
              <a:extLst>
                <a:ext uri="{FF2B5EF4-FFF2-40B4-BE49-F238E27FC236}">
                  <a16:creationId xmlns:a16="http://schemas.microsoft.com/office/drawing/2014/main" id="{B676BCBA-6F9D-475E-9DFB-E0DA11210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752242" y="1300692"/>
              <a:ext cx="1974817" cy="2571750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  <p:pic>
          <p:nvPicPr>
            <p:cNvPr id="42" name="Immagine 41">
              <a:extLst>
                <a:ext uri="{FF2B5EF4-FFF2-40B4-BE49-F238E27FC236}">
                  <a16:creationId xmlns:a16="http://schemas.microsoft.com/office/drawing/2014/main" id="{4F17D308-A7E5-4319-9FB0-A7E61488D9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2992"/>
            <a:stretch/>
          </p:blipFill>
          <p:spPr>
            <a:xfrm>
              <a:off x="449859" y="2167240"/>
              <a:ext cx="3435435" cy="1025970"/>
            </a:xfrm>
            <a:prstGeom prst="rect">
              <a:avLst/>
            </a:prstGeom>
            <a:ln>
              <a:solidFill>
                <a:srgbClr val="00B0F0"/>
              </a:solidFill>
            </a:ln>
          </p:spPr>
        </p:pic>
      </p:grpSp>
      <p:pic>
        <p:nvPicPr>
          <p:cNvPr id="24" name="Immagine 23">
            <a:extLst>
              <a:ext uri="{FF2B5EF4-FFF2-40B4-BE49-F238E27FC236}">
                <a16:creationId xmlns:a16="http://schemas.microsoft.com/office/drawing/2014/main" id="{584027B4-D7E9-4914-8370-2E90BC52626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17313"/>
          <a:stretch/>
        </p:blipFill>
        <p:spPr>
          <a:xfrm>
            <a:off x="2009325" y="1374477"/>
            <a:ext cx="4926916" cy="3423646"/>
          </a:xfrm>
          <a:prstGeom prst="rect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</p:pic>
      <p:pic>
        <p:nvPicPr>
          <p:cNvPr id="26" name="Immagine 25">
            <a:extLst>
              <a:ext uri="{FF2B5EF4-FFF2-40B4-BE49-F238E27FC236}">
                <a16:creationId xmlns:a16="http://schemas.microsoft.com/office/drawing/2014/main" id="{85017773-0161-451D-9C3A-6079EE0C626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53194" y="3238823"/>
            <a:ext cx="3628417" cy="307245"/>
          </a:xfrm>
          <a:prstGeom prst="rect">
            <a:avLst/>
          </a:prstGeom>
          <a:ln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val="193424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Physical prop.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846879" cy="262691"/>
          </a:xfrm>
        </p:spPr>
        <p:txBody>
          <a:bodyPr/>
          <a:lstStyle/>
          <a:p>
            <a:r>
              <a:rPr lang="it-IT" dirty="0" err="1"/>
              <a:t>Differences</a:t>
            </a:r>
            <a:r>
              <a:rPr lang="it-IT" dirty="0"/>
              <a:t> with </a:t>
            </a:r>
            <a:r>
              <a:rPr lang="it-IT" dirty="0" err="1"/>
              <a:t>other</a:t>
            </a:r>
            <a:r>
              <a:rPr lang="it-IT" dirty="0"/>
              <a:t> FEM software</a:t>
            </a:r>
            <a:endParaRPr lang="en-GB" b="0" i="1" dirty="0"/>
          </a:p>
        </p:txBody>
      </p:sp>
      <p:sp>
        <p:nvSpPr>
          <p:cNvPr id="11" name="Segnaposto testo 3">
            <a:extLst>
              <a:ext uri="{FF2B5EF4-FFF2-40B4-BE49-F238E27FC236}">
                <a16:creationId xmlns:a16="http://schemas.microsoft.com/office/drawing/2014/main" id="{4FD8D0DC-0E86-41A9-9A3A-69132995C4FC}"/>
              </a:ext>
            </a:extLst>
          </p:cNvPr>
          <p:cNvSpPr txBox="1">
            <a:spLocks/>
          </p:cNvSpPr>
          <p:nvPr/>
        </p:nvSpPr>
        <p:spPr>
          <a:xfrm>
            <a:off x="335281" y="632336"/>
            <a:ext cx="6998969" cy="387882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20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no preloaded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materials properties</a:t>
            </a:r>
          </a:p>
          <a:p>
            <a:pPr marL="342900" indent="-342900">
              <a:lnSpc>
                <a:spcPct val="20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 integration of code and regulations</a:t>
            </a: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20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complete control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over constitutive models</a:t>
            </a:r>
          </a:p>
          <a:p>
            <a:pPr marL="342900" indent="-342900">
              <a:spcBef>
                <a:spcPts val="1200"/>
              </a:spcBef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definition of different integration schemes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for each geometry and </a:t>
            </a:r>
            <a:r>
              <a:rPr lang="en-US" sz="16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differente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properties for different integration points</a:t>
            </a:r>
          </a:p>
          <a:p>
            <a:pPr marL="342900" indent="-342900">
              <a:lnSpc>
                <a:spcPct val="20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deeper understanding of FEM necessary</a:t>
            </a:r>
          </a:p>
          <a:p>
            <a:pPr marL="342900" indent="-342900">
              <a:spcBef>
                <a:spcPts val="1200"/>
              </a:spcBef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potential of programming capabilities </a:t>
            </a: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of more than one programming language</a:t>
            </a:r>
          </a:p>
          <a:p>
            <a:pPr marL="342900" indent="-342900">
              <a:lnSpc>
                <a:spcPct val="20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versatile setup of the model</a:t>
            </a:r>
          </a:p>
        </p:txBody>
      </p:sp>
    </p:spTree>
    <p:extLst>
      <p:ext uri="{BB962C8B-B14F-4D97-AF65-F5344CB8AC3E}">
        <p14:creationId xmlns:p14="http://schemas.microsoft.com/office/powerpoint/2010/main" val="8273553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>
            <a:extLst>
              <a:ext uri="{FF2B5EF4-FFF2-40B4-BE49-F238E27FC236}">
                <a16:creationId xmlns:a16="http://schemas.microsoft.com/office/drawing/2014/main" id="{A49870B8-037D-43A3-812C-F192822A74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8115" y="636105"/>
            <a:ext cx="3115499" cy="4162018"/>
          </a:xfrm>
          <a:prstGeom prst="rect">
            <a:avLst/>
          </a:prstGeom>
          <a:ln>
            <a:solidFill>
              <a:srgbClr val="00B0F0"/>
            </a:solidFill>
          </a:ln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2AE1BAEF-8D0D-487E-9513-12D82830F7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41619" y="1054109"/>
            <a:ext cx="2716370" cy="3453286"/>
          </a:xfrm>
          <a:prstGeom prst="rect">
            <a:avLst/>
          </a:prstGeom>
          <a:ln>
            <a:solidFill>
              <a:srgbClr val="00B0F0"/>
            </a:solidFill>
          </a:ln>
        </p:spPr>
      </p:pic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72104F6D-B4ED-4C2A-B798-C33CDC8B9420}"/>
              </a:ext>
            </a:extLst>
          </p:cNvPr>
          <p:cNvSpPr txBox="1"/>
          <p:nvPr/>
        </p:nvSpPr>
        <p:spPr>
          <a:xfrm>
            <a:off x="368114" y="4125882"/>
            <a:ext cx="4989876" cy="38106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</a:rPr>
              <a:t>section</a:t>
            </a:r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</a:rPr>
              <a:t>Elastic</a:t>
            </a:r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</a:rPr>
              <a:t>secTag</a:t>
            </a:r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 $E $A 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</a:rPr>
              <a:t>Iz</a:t>
            </a:r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 &lt;$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</a:rPr>
              <a:t>Iy</a:t>
            </a:r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 $G $J&gt;</a:t>
            </a:r>
            <a:endParaRPr lang="it-IT" dirty="0">
              <a:latin typeface="+mj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Physical prop.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69450" y="149108"/>
            <a:ext cx="6846879" cy="262691"/>
          </a:xfrm>
        </p:spPr>
        <p:txBody>
          <a:bodyPr/>
          <a:lstStyle/>
          <a:p>
            <a:r>
              <a:rPr lang="it-IT" dirty="0"/>
              <a:t>X-Objects</a:t>
            </a:r>
            <a:endParaRPr lang="en-GB" b="0" i="1" dirty="0"/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29C8ED36-CAC1-48A6-9698-69843D36C240}"/>
              </a:ext>
            </a:extLst>
          </p:cNvPr>
          <p:cNvSpPr txBox="1"/>
          <p:nvPr/>
        </p:nvSpPr>
        <p:spPr>
          <a:xfrm>
            <a:off x="1532925" y="196261"/>
            <a:ext cx="7328690" cy="591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t-IT" i="1" dirty="0" err="1">
                <a:latin typeface="+mn-lt"/>
              </a:rPr>
              <a:t>all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materials</a:t>
            </a:r>
            <a:r>
              <a:rPr lang="it-IT" i="1" dirty="0">
                <a:latin typeface="+mn-lt"/>
              </a:rPr>
              <a:t> and </a:t>
            </a:r>
            <a:r>
              <a:rPr lang="it-IT" i="1" dirty="0" err="1">
                <a:latin typeface="+mn-lt"/>
              </a:rPr>
              <a:t>sections</a:t>
            </a:r>
            <a:r>
              <a:rPr lang="it-IT" i="1" dirty="0">
                <a:latin typeface="+mn-lt"/>
              </a:rPr>
              <a:t> in </a:t>
            </a:r>
            <a:r>
              <a:rPr lang="it-IT" i="1" dirty="0" err="1">
                <a:latin typeface="+mn-lt"/>
              </a:rPr>
              <a:t>OpenSees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correspond</a:t>
            </a:r>
            <a:r>
              <a:rPr lang="it-IT" i="1" dirty="0">
                <a:latin typeface="+mn-lt"/>
              </a:rPr>
              <a:t> to </a:t>
            </a:r>
            <a:r>
              <a:rPr lang="it-IT" b="1" dirty="0" err="1">
                <a:latin typeface="+mn-lt"/>
              </a:rPr>
              <a:t>Physical</a:t>
            </a:r>
            <a:r>
              <a:rPr lang="it-IT" b="1" dirty="0">
                <a:latin typeface="+mn-lt"/>
              </a:rPr>
              <a:t> </a:t>
            </a:r>
            <a:r>
              <a:rPr lang="it-IT" b="1" dirty="0" err="1">
                <a:latin typeface="+mn-lt"/>
              </a:rPr>
              <a:t>Property</a:t>
            </a:r>
            <a:r>
              <a:rPr lang="it-IT" b="1" dirty="0">
                <a:latin typeface="+mn-lt"/>
              </a:rPr>
              <a:t> X-Objects </a:t>
            </a:r>
            <a:r>
              <a:rPr lang="it-IT" i="1" dirty="0" err="1">
                <a:latin typeface="+mn-lt"/>
              </a:rPr>
              <a:t>written</a:t>
            </a:r>
            <a:r>
              <a:rPr lang="it-IT" i="1" dirty="0">
                <a:latin typeface="+mn-lt"/>
              </a:rPr>
              <a:t> in Python for STKO</a:t>
            </a:r>
          </a:p>
        </p:txBody>
      </p:sp>
      <p:sp>
        <p:nvSpPr>
          <p:cNvPr id="14" name="Rectangle 17">
            <a:extLst>
              <a:ext uri="{FF2B5EF4-FFF2-40B4-BE49-F238E27FC236}">
                <a16:creationId xmlns:a16="http://schemas.microsoft.com/office/drawing/2014/main" id="{A5FCB270-0A4F-4202-AC44-ED76540E6355}"/>
              </a:ext>
            </a:extLst>
          </p:cNvPr>
          <p:cNvSpPr/>
          <p:nvPr/>
        </p:nvSpPr>
        <p:spPr>
          <a:xfrm flipV="1">
            <a:off x="0" y="4168598"/>
            <a:ext cx="7334250" cy="345562"/>
          </a:xfrm>
          <a:prstGeom prst="rect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15" name="Triangolo isoscele 14">
            <a:extLst>
              <a:ext uri="{FF2B5EF4-FFF2-40B4-BE49-F238E27FC236}">
                <a16:creationId xmlns:a16="http://schemas.microsoft.com/office/drawing/2014/main" id="{9FE62903-E5EC-4E51-A58C-CD2F94B4A9E0}"/>
              </a:ext>
            </a:extLst>
          </p:cNvPr>
          <p:cNvSpPr/>
          <p:nvPr/>
        </p:nvSpPr>
        <p:spPr>
          <a:xfrm flipH="1">
            <a:off x="-151283" y="4160946"/>
            <a:ext cx="309047" cy="347397"/>
          </a:xfrm>
          <a:prstGeom prst="triangle">
            <a:avLst/>
          </a:prstGeom>
          <a:solidFill>
            <a:srgbClr val="FFB13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pic>
        <p:nvPicPr>
          <p:cNvPr id="22" name="Immagine 21">
            <a:extLst>
              <a:ext uri="{FF2B5EF4-FFF2-40B4-BE49-F238E27FC236}">
                <a16:creationId xmlns:a16="http://schemas.microsoft.com/office/drawing/2014/main" id="{C7DF1630-83FC-456C-8F2B-9A383FE4332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05" r="5922" b="8291"/>
          <a:stretch/>
        </p:blipFill>
        <p:spPr>
          <a:xfrm>
            <a:off x="3592890" y="616257"/>
            <a:ext cx="2808299" cy="227119"/>
          </a:xfrm>
          <a:prstGeom prst="rect">
            <a:avLst/>
          </a:prstGeom>
        </p:spPr>
      </p:pic>
      <p:sp>
        <p:nvSpPr>
          <p:cNvPr id="23" name="CasellaDiTesto 22">
            <a:extLst>
              <a:ext uri="{FF2B5EF4-FFF2-40B4-BE49-F238E27FC236}">
                <a16:creationId xmlns:a16="http://schemas.microsoft.com/office/drawing/2014/main" id="{E34EFFC7-5A38-47A1-929F-C76A2A602501}"/>
              </a:ext>
            </a:extLst>
          </p:cNvPr>
          <p:cNvSpPr txBox="1"/>
          <p:nvPr/>
        </p:nvSpPr>
        <p:spPr>
          <a:xfrm>
            <a:off x="3703520" y="900162"/>
            <a:ext cx="895290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</a:rPr>
              <a:t>secTag</a:t>
            </a:r>
            <a:endParaRPr lang="it-IT" dirty="0">
              <a:latin typeface="+mj-lt"/>
            </a:endParaRPr>
          </a:p>
        </p:txBody>
      </p: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5B32014F-5ABF-4028-A76C-0B28474D2E3B}"/>
              </a:ext>
            </a:extLst>
          </p:cNvPr>
          <p:cNvSpPr txBox="1"/>
          <p:nvPr/>
        </p:nvSpPr>
        <p:spPr>
          <a:xfrm>
            <a:off x="63004" y="2392706"/>
            <a:ext cx="447537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$E</a:t>
            </a:r>
            <a:endParaRPr lang="it-IT" dirty="0">
              <a:latin typeface="+mj-lt"/>
            </a:endParaRPr>
          </a:p>
        </p:txBody>
      </p:sp>
      <p:sp>
        <p:nvSpPr>
          <p:cNvPr id="25" name="CasellaDiTesto 24">
            <a:extLst>
              <a:ext uri="{FF2B5EF4-FFF2-40B4-BE49-F238E27FC236}">
                <a16:creationId xmlns:a16="http://schemas.microsoft.com/office/drawing/2014/main" id="{C0459169-9E62-43D4-B81E-F8ABFE40CF06}"/>
              </a:ext>
            </a:extLst>
          </p:cNvPr>
          <p:cNvSpPr txBox="1"/>
          <p:nvPr/>
        </p:nvSpPr>
        <p:spPr>
          <a:xfrm>
            <a:off x="39171" y="2780752"/>
            <a:ext cx="471370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$G</a:t>
            </a:r>
            <a:endParaRPr lang="it-IT" dirty="0">
              <a:latin typeface="+mj-lt"/>
            </a:endParaRPr>
          </a:p>
        </p:txBody>
      </p: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6EECA326-7289-49B9-80F0-D656CFCD99AB}"/>
              </a:ext>
            </a:extLst>
          </p:cNvPr>
          <p:cNvSpPr txBox="1"/>
          <p:nvPr/>
        </p:nvSpPr>
        <p:spPr>
          <a:xfrm>
            <a:off x="5466960" y="931223"/>
            <a:ext cx="2716370" cy="849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t-IT" i="1" dirty="0" err="1">
                <a:latin typeface="+mn-lt"/>
              </a:rPr>
              <a:t>OpenSees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Commands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parameters</a:t>
            </a:r>
            <a:r>
              <a:rPr lang="it-IT" i="1" dirty="0">
                <a:latin typeface="+mn-lt"/>
              </a:rPr>
              <a:t> are X-Objects </a:t>
            </a:r>
            <a:r>
              <a:rPr lang="it-IT" b="1" dirty="0" err="1">
                <a:latin typeface="+mn-lt"/>
              </a:rPr>
              <a:t>attributes</a:t>
            </a:r>
            <a:r>
              <a:rPr lang="it-IT" i="1" dirty="0">
                <a:latin typeface="+mn-lt"/>
              </a:rPr>
              <a:t> in STKO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0ECBDF0E-93B0-4BD1-A195-DCEF38BF73DB}"/>
              </a:ext>
            </a:extLst>
          </p:cNvPr>
          <p:cNvSpPr txBox="1"/>
          <p:nvPr/>
        </p:nvSpPr>
        <p:spPr>
          <a:xfrm>
            <a:off x="5211568" y="3245050"/>
            <a:ext cx="510784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</a:rPr>
              <a:t>Iz</a:t>
            </a:r>
            <a:endParaRPr lang="it-IT" dirty="0">
              <a:latin typeface="+mj-lt"/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CD1836A7-60B8-43BF-A135-F77160D96CCA}"/>
              </a:ext>
            </a:extLst>
          </p:cNvPr>
          <p:cNvSpPr txBox="1"/>
          <p:nvPr/>
        </p:nvSpPr>
        <p:spPr>
          <a:xfrm>
            <a:off x="5197270" y="2832917"/>
            <a:ext cx="510784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$</a:t>
            </a:r>
            <a:r>
              <a:rPr lang="it-IT" b="1" i="0" dirty="0" err="1">
                <a:solidFill>
                  <a:srgbClr val="000000"/>
                </a:solidFill>
                <a:effectLst/>
                <a:latin typeface="+mj-lt"/>
              </a:rPr>
              <a:t>Iy</a:t>
            </a:r>
            <a:endParaRPr lang="it-IT" dirty="0">
              <a:latin typeface="+mj-lt"/>
            </a:endParaRP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61351A9-117A-4EE0-A8D2-84FEEB7EAE3D}"/>
              </a:ext>
            </a:extLst>
          </p:cNvPr>
          <p:cNvSpPr txBox="1"/>
          <p:nvPr/>
        </p:nvSpPr>
        <p:spPr>
          <a:xfrm>
            <a:off x="5197270" y="2416382"/>
            <a:ext cx="510784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$A</a:t>
            </a:r>
            <a:endParaRPr lang="it-IT" dirty="0">
              <a:latin typeface="+mj-lt"/>
            </a:endParaRP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5711FE9A-49E1-461B-885A-E35D4F752670}"/>
              </a:ext>
            </a:extLst>
          </p:cNvPr>
          <p:cNvSpPr txBox="1"/>
          <p:nvPr/>
        </p:nvSpPr>
        <p:spPr>
          <a:xfrm>
            <a:off x="5211568" y="3657183"/>
            <a:ext cx="510784" cy="340519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b="1" i="0" dirty="0">
                <a:solidFill>
                  <a:srgbClr val="000000"/>
                </a:solidFill>
                <a:effectLst/>
                <a:latin typeface="+mj-lt"/>
              </a:rPr>
              <a:t>$J</a:t>
            </a:r>
            <a:endParaRPr lang="it-IT" dirty="0">
              <a:latin typeface="+mj-lt"/>
            </a:endParaRPr>
          </a:p>
        </p:txBody>
      </p:sp>
      <p:sp>
        <p:nvSpPr>
          <p:cNvPr id="32" name="CasellaDiTesto 31">
            <a:extLst>
              <a:ext uri="{FF2B5EF4-FFF2-40B4-BE49-F238E27FC236}">
                <a16:creationId xmlns:a16="http://schemas.microsoft.com/office/drawing/2014/main" id="{FE0DD247-E14B-4BC6-B2CA-508DC9D11BEF}"/>
              </a:ext>
            </a:extLst>
          </p:cNvPr>
          <p:cNvSpPr txBox="1"/>
          <p:nvPr/>
        </p:nvSpPr>
        <p:spPr>
          <a:xfrm>
            <a:off x="5922235" y="1893581"/>
            <a:ext cx="1519265" cy="18837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it-IT" i="1" dirty="0" err="1">
                <a:latin typeface="+mn-lt"/>
              </a:rPr>
              <a:t>Each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attribute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has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specific</a:t>
            </a:r>
            <a:endParaRPr lang="it-IT" i="1" dirty="0">
              <a:latin typeface="+mn-lt"/>
            </a:endParaRPr>
          </a:p>
          <a:p>
            <a:pPr algn="r">
              <a:lnSpc>
                <a:spcPct val="120000"/>
              </a:lnSpc>
            </a:pPr>
            <a:r>
              <a:rPr lang="it-IT" b="1" dirty="0">
                <a:latin typeface="+mn-lt"/>
              </a:rPr>
              <a:t>metadata</a:t>
            </a:r>
            <a:r>
              <a:rPr lang="it-IT" i="1" dirty="0">
                <a:latin typeface="+mn-lt"/>
              </a:rPr>
              <a:t>, of a </a:t>
            </a:r>
            <a:r>
              <a:rPr lang="it-IT" i="1" dirty="0" err="1">
                <a:latin typeface="+mn-lt"/>
              </a:rPr>
              <a:t>specific</a:t>
            </a:r>
            <a:r>
              <a:rPr lang="it-IT" i="1" dirty="0">
                <a:latin typeface="+mn-lt"/>
              </a:rPr>
              <a:t> </a:t>
            </a:r>
            <a:r>
              <a:rPr lang="it-IT" i="1" dirty="0" err="1">
                <a:latin typeface="+mn-lt"/>
              </a:rPr>
              <a:t>type</a:t>
            </a:r>
            <a:endParaRPr lang="it-IT" i="1" dirty="0">
              <a:latin typeface="+mn-lt"/>
            </a:endParaRPr>
          </a:p>
          <a:p>
            <a:pPr algn="r">
              <a:lnSpc>
                <a:spcPct val="120000"/>
              </a:lnSpc>
            </a:pPr>
            <a:r>
              <a:rPr lang="it-IT" i="1" dirty="0">
                <a:latin typeface="+mn-lt"/>
              </a:rPr>
              <a:t>(</a:t>
            </a:r>
            <a:r>
              <a:rPr lang="it-IT" i="1" dirty="0" err="1">
                <a:latin typeface="+mn-lt"/>
              </a:rPr>
              <a:t>integer</a:t>
            </a:r>
            <a:r>
              <a:rPr lang="it-IT" i="1" dirty="0">
                <a:latin typeface="+mn-lt"/>
              </a:rPr>
              <a:t>, </a:t>
            </a:r>
            <a:r>
              <a:rPr lang="it-IT" i="1" dirty="0" err="1">
                <a:latin typeface="+mn-lt"/>
              </a:rPr>
              <a:t>real</a:t>
            </a:r>
            <a:r>
              <a:rPr lang="it-IT" i="1" dirty="0">
                <a:latin typeface="+mn-lt"/>
              </a:rPr>
              <a:t>, </a:t>
            </a:r>
            <a:r>
              <a:rPr lang="it-IT" i="1" dirty="0" err="1">
                <a:latin typeface="+mn-lt"/>
              </a:rPr>
              <a:t>string</a:t>
            </a:r>
            <a:r>
              <a:rPr lang="it-IT" i="1" dirty="0">
                <a:latin typeface="+mn-lt"/>
              </a:rPr>
              <a:t>, </a:t>
            </a:r>
            <a:r>
              <a:rPr lang="it-IT" i="1" dirty="0" err="1">
                <a:latin typeface="+mn-lt"/>
              </a:rPr>
              <a:t>vector</a:t>
            </a:r>
            <a:r>
              <a:rPr lang="it-IT" i="1" dirty="0">
                <a:latin typeface="+mn-lt"/>
              </a:rPr>
              <a:t> etc.)</a:t>
            </a:r>
          </a:p>
        </p:txBody>
      </p:sp>
      <p:sp>
        <p:nvSpPr>
          <p:cNvPr id="33" name="TextBox 25">
            <a:extLst>
              <a:ext uri="{FF2B5EF4-FFF2-40B4-BE49-F238E27FC236}">
                <a16:creationId xmlns:a16="http://schemas.microsoft.com/office/drawing/2014/main" id="{5B63028B-C1CD-4FFF-BEC5-08B4DE2E72A8}"/>
              </a:ext>
            </a:extLst>
          </p:cNvPr>
          <p:cNvSpPr txBox="1"/>
          <p:nvPr/>
        </p:nvSpPr>
        <p:spPr>
          <a:xfrm>
            <a:off x="510541" y="4840839"/>
            <a:ext cx="64748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u="sng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u="sng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/>
              </a:rPr>
              <a:t>PyMpc</a:t>
            </a:r>
            <a:r>
              <a:rPr lang="it-IT" sz="1200" i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classes </a:t>
            </a:r>
            <a:r>
              <a:rPr lang="it-IT" sz="1200" i="1" u="sng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MpcXObject</a:t>
            </a:r>
            <a:r>
              <a:rPr lang="it-IT" sz="1200" i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200" i="1" u="sng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MpcAttribute</a:t>
            </a:r>
            <a:r>
              <a:rPr lang="it-IT" sz="1200" i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it-IT" sz="1200" i="1" u="sng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MpcAttributeMetadata</a:t>
            </a:r>
            <a:r>
              <a:rPr lang="it-IT" sz="1200" i="1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it-IT" sz="1200" b="1" i="1" u="sng" dirty="0">
              <a:solidFill>
                <a:srgbClr val="FFB13F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6213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uppo 34">
            <a:extLst>
              <a:ext uri="{FF2B5EF4-FFF2-40B4-BE49-F238E27FC236}">
                <a16:creationId xmlns:a16="http://schemas.microsoft.com/office/drawing/2014/main" id="{02325E57-9BD9-4DC8-B11A-0169E9201F73}"/>
              </a:ext>
            </a:extLst>
          </p:cNvPr>
          <p:cNvGrpSpPr/>
          <p:nvPr/>
        </p:nvGrpSpPr>
        <p:grpSpPr>
          <a:xfrm>
            <a:off x="786159" y="2547482"/>
            <a:ext cx="6004520" cy="2096561"/>
            <a:chOff x="474371" y="2632729"/>
            <a:chExt cx="6859878" cy="2395220"/>
          </a:xfrm>
        </p:grpSpPr>
        <p:pic>
          <p:nvPicPr>
            <p:cNvPr id="36" name="Immagine 35">
              <a:extLst>
                <a:ext uri="{FF2B5EF4-FFF2-40B4-BE49-F238E27FC236}">
                  <a16:creationId xmlns:a16="http://schemas.microsoft.com/office/drawing/2014/main" id="{18ACFA51-FA6A-4046-89DB-85BA94D1E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371" y="2632729"/>
              <a:ext cx="3304592" cy="2395220"/>
            </a:xfrm>
            <a:prstGeom prst="rect">
              <a:avLst/>
            </a:prstGeom>
          </p:spPr>
        </p:pic>
        <p:pic>
          <p:nvPicPr>
            <p:cNvPr id="37" name="Immagine 36">
              <a:extLst>
                <a:ext uri="{FF2B5EF4-FFF2-40B4-BE49-F238E27FC236}">
                  <a16:creationId xmlns:a16="http://schemas.microsoft.com/office/drawing/2014/main" id="{7F996A28-B6DB-4FB7-8BC3-2E39B029D1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843177" y="2632729"/>
              <a:ext cx="3491072" cy="2395220"/>
            </a:xfrm>
            <a:prstGeom prst="rect">
              <a:avLst/>
            </a:prstGeom>
          </p:spPr>
        </p:pic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Creation and assignments</a:t>
            </a:r>
            <a:endParaRPr lang="en-US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Physical prop.</a:t>
            </a: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8DD84E20-B60E-4C4A-B93C-358146C282C3}"/>
              </a:ext>
            </a:extLst>
          </p:cNvPr>
          <p:cNvSpPr txBox="1">
            <a:spLocks/>
          </p:cNvSpPr>
          <p:nvPr/>
        </p:nvSpPr>
        <p:spPr>
          <a:xfrm>
            <a:off x="327503" y="530344"/>
            <a:ext cx="7762079" cy="415289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available operations</a:t>
            </a:r>
          </a:p>
          <a:p>
            <a:pPr>
              <a:lnSpc>
                <a:spcPct val="130000"/>
              </a:lnSpc>
              <a:buClr>
                <a:srgbClr val="FFB13F"/>
              </a:buClr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color coding</a:t>
            </a: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285750" indent="-285750">
              <a:lnSpc>
                <a:spcPct val="130000"/>
              </a:lnSpc>
              <a:buClr>
                <a:srgbClr val="FFB13F"/>
              </a:buClr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  <a:latin typeface="+mj-lt"/>
                <a:ea typeface="Open Sans Semibold" panose="020B0706030804020204" pitchFamily="34" charset="0"/>
                <a:cs typeface="Open Sans Semibold" panose="020B0706030804020204" pitchFamily="34" charset="0"/>
              </a:rPr>
              <a:t>local axes direction modifications</a:t>
            </a:r>
          </a:p>
          <a:p>
            <a:pPr marL="342900" indent="-342900">
              <a:lnSpc>
                <a:spcPct val="130000"/>
              </a:lnSpc>
              <a:buClr>
                <a:srgbClr val="1CA6DF"/>
              </a:buClr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1CA6DF"/>
              </a:buClr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1CA6DF"/>
              </a:buClr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1CA6DF"/>
              </a:buClr>
              <a:buFont typeface="Arial" panose="020B0604020202020204" pitchFamily="34" charset="0"/>
              <a:buChar char="•"/>
            </a:pPr>
            <a:endParaRPr lang="en-US" sz="1600" b="1" dirty="0">
              <a:solidFill>
                <a:schemeClr val="tx1"/>
              </a:solidFill>
              <a:latin typeface="Open Sans Semibold" panose="020B07060308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  <a:p>
            <a:pPr marL="342900" indent="-342900">
              <a:lnSpc>
                <a:spcPct val="130000"/>
              </a:lnSpc>
              <a:buClr>
                <a:srgbClr val="1CA6DF"/>
              </a:buClr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  <a:latin typeface="Open Sans" panose="020B0606030504020204" pitchFamily="34" charset="0"/>
              <a:ea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EE565FF9-E6C1-4DF2-B45B-6AF1B249B9F7}"/>
              </a:ext>
            </a:extLst>
          </p:cNvPr>
          <p:cNvSpPr txBox="1"/>
          <p:nvPr/>
        </p:nvSpPr>
        <p:spPr>
          <a:xfrm>
            <a:off x="786159" y="1413499"/>
            <a:ext cx="3244825" cy="923330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dirty="0">
                <a:solidFill>
                  <a:schemeClr val="bg1">
                    <a:lumMod val="8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Not </a:t>
            </a:r>
            <a:r>
              <a:rPr lang="it-IT" sz="1200" dirty="0" err="1">
                <a:solidFill>
                  <a:schemeClr val="bg1">
                    <a:lumMod val="8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Used</a:t>
            </a:r>
            <a:endParaRPr lang="it-IT" sz="1200" dirty="0">
              <a:solidFill>
                <a:schemeClr val="bg1">
                  <a:lumMod val="8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ct val="150000"/>
              </a:lnSpc>
            </a:pPr>
            <a:r>
              <a:rPr lang="it-IT" sz="1200" dirty="0" err="1">
                <a:solidFill>
                  <a:srgbClr val="95B8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Referenced</a:t>
            </a:r>
            <a:endParaRPr lang="it-IT" sz="1200" dirty="0">
              <a:solidFill>
                <a:srgbClr val="95B8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ct val="150000"/>
              </a:lnSpc>
            </a:pPr>
            <a:endParaRPr lang="it-IT" sz="1200" dirty="0">
              <a:solidFill>
                <a:schemeClr val="tx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ct val="150000"/>
              </a:lnSpc>
            </a:pPr>
            <a:r>
              <a:rPr lang="it-IT" sz="1200" dirty="0" err="1">
                <a:solidFill>
                  <a:schemeClr val="tx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Used</a:t>
            </a:r>
            <a:endParaRPr lang="it-IT" sz="1200" dirty="0">
              <a:solidFill>
                <a:srgbClr val="95B8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  <a:p>
            <a:pPr>
              <a:lnSpc>
                <a:spcPct val="150000"/>
              </a:lnSpc>
            </a:pPr>
            <a:r>
              <a:rPr lang="it-IT" sz="1200" dirty="0" err="1">
                <a:solidFill>
                  <a:srgbClr val="6600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Used</a:t>
            </a:r>
            <a:r>
              <a:rPr lang="it-IT" sz="1200" dirty="0">
                <a:solidFill>
                  <a:srgbClr val="6600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 + </a:t>
            </a:r>
            <a:r>
              <a:rPr lang="it-IT" sz="1200" dirty="0" err="1">
                <a:solidFill>
                  <a:srgbClr val="6600FF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Referenced</a:t>
            </a:r>
            <a:endParaRPr lang="it-IT" dirty="0">
              <a:solidFill>
                <a:srgbClr val="6600FF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EE0D9BE8-C622-4B2E-AF06-57BD3C2DF8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14309" y="632336"/>
            <a:ext cx="3695700" cy="800100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57958AD7-2DAE-4DFC-9175-91C2C985BCD8}"/>
              </a:ext>
            </a:extLst>
          </p:cNvPr>
          <p:cNvSpPr txBox="1"/>
          <p:nvPr/>
        </p:nvSpPr>
        <p:spPr>
          <a:xfrm>
            <a:off x="4906008" y="223579"/>
            <a:ext cx="1721643" cy="332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t-IT" i="1" dirty="0">
                <a:latin typeface="+mn-lt"/>
              </a:rPr>
              <a:t>Drag on </a:t>
            </a:r>
            <a:r>
              <a:rPr lang="it-IT" i="1" dirty="0" err="1">
                <a:latin typeface="+mn-lt"/>
              </a:rPr>
              <a:t>selection</a:t>
            </a:r>
            <a:endParaRPr lang="it-IT" i="1" dirty="0">
              <a:latin typeface="+mn-lt"/>
            </a:endParaRPr>
          </a:p>
        </p:txBody>
      </p: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8C814725-DAB5-4ABE-B9D4-1B5716323767}"/>
              </a:ext>
            </a:extLst>
          </p:cNvPr>
          <p:cNvCxnSpPr/>
          <p:nvPr/>
        </p:nvCxnSpPr>
        <p:spPr>
          <a:xfrm>
            <a:off x="4880608" y="556171"/>
            <a:ext cx="1767840" cy="0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Connettore 2 23">
            <a:extLst>
              <a:ext uri="{FF2B5EF4-FFF2-40B4-BE49-F238E27FC236}">
                <a16:creationId xmlns:a16="http://schemas.microsoft.com/office/drawing/2014/main" id="{4308544A-095B-4503-BFA9-413BCFD43EB8}"/>
              </a:ext>
            </a:extLst>
          </p:cNvPr>
          <p:cNvCxnSpPr>
            <a:cxnSpLocks/>
            <a:stCxn id="21" idx="2"/>
          </p:cNvCxnSpPr>
          <p:nvPr/>
        </p:nvCxnSpPr>
        <p:spPr>
          <a:xfrm>
            <a:off x="5766830" y="556171"/>
            <a:ext cx="0" cy="76164"/>
          </a:xfrm>
          <a:prstGeom prst="straightConnector1">
            <a:avLst/>
          </a:prstGeom>
          <a:ln w="28575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7C57138C-4C90-4378-BA21-35BE52388505}"/>
              </a:ext>
            </a:extLst>
          </p:cNvPr>
          <p:cNvSpPr txBox="1"/>
          <p:nvPr/>
        </p:nvSpPr>
        <p:spPr>
          <a:xfrm>
            <a:off x="5254623" y="1508600"/>
            <a:ext cx="2277984" cy="332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it-IT" i="1" dirty="0">
                <a:latin typeface="+mn-lt"/>
              </a:rPr>
              <a:t>Drag on </a:t>
            </a:r>
            <a:r>
              <a:rPr lang="it-IT" i="1" dirty="0" err="1">
                <a:latin typeface="+mn-lt"/>
              </a:rPr>
              <a:t>selection</a:t>
            </a:r>
            <a:r>
              <a:rPr lang="it-IT" i="1" dirty="0">
                <a:latin typeface="+mn-lt"/>
              </a:rPr>
              <a:t> + </a:t>
            </a:r>
            <a:r>
              <a:rPr lang="it-IT" i="1" dirty="0" err="1">
                <a:latin typeface="+mn-lt"/>
              </a:rPr>
              <a:t>Ctrl</a:t>
            </a:r>
            <a:endParaRPr lang="it-IT" i="1" dirty="0">
              <a:latin typeface="+mn-lt"/>
            </a:endParaRPr>
          </a:p>
        </p:txBody>
      </p:sp>
      <p:cxnSp>
        <p:nvCxnSpPr>
          <p:cNvPr id="27" name="Connettore diritto 26">
            <a:extLst>
              <a:ext uri="{FF2B5EF4-FFF2-40B4-BE49-F238E27FC236}">
                <a16:creationId xmlns:a16="http://schemas.microsoft.com/office/drawing/2014/main" id="{51026A72-BC95-47A8-A410-BEA0D5A8E7A3}"/>
              </a:ext>
            </a:extLst>
          </p:cNvPr>
          <p:cNvCxnSpPr>
            <a:cxnSpLocks/>
          </p:cNvCxnSpPr>
          <p:nvPr/>
        </p:nvCxnSpPr>
        <p:spPr>
          <a:xfrm>
            <a:off x="5391148" y="1560205"/>
            <a:ext cx="2031922" cy="0"/>
          </a:xfrm>
          <a:prstGeom prst="line">
            <a:avLst/>
          </a:prstGeom>
          <a:ln w="2222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Connettore 2 28">
            <a:extLst>
              <a:ext uri="{FF2B5EF4-FFF2-40B4-BE49-F238E27FC236}">
                <a16:creationId xmlns:a16="http://schemas.microsoft.com/office/drawing/2014/main" id="{44B33838-9914-4168-A8E4-99671FF98DB6}"/>
              </a:ext>
            </a:extLst>
          </p:cNvPr>
          <p:cNvCxnSpPr>
            <a:cxnSpLocks/>
          </p:cNvCxnSpPr>
          <p:nvPr/>
        </p:nvCxnSpPr>
        <p:spPr>
          <a:xfrm flipV="1">
            <a:off x="6396989" y="1227614"/>
            <a:ext cx="0" cy="332593"/>
          </a:xfrm>
          <a:prstGeom prst="straightConnector1">
            <a:avLst/>
          </a:prstGeom>
          <a:ln w="28575"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Immagine 37">
            <a:extLst>
              <a:ext uri="{FF2B5EF4-FFF2-40B4-BE49-F238E27FC236}">
                <a16:creationId xmlns:a16="http://schemas.microsoft.com/office/drawing/2014/main" id="{B637C18A-AF5F-4A5A-81A6-DC1AE56288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705"/>
          <a:stretch/>
        </p:blipFill>
        <p:spPr>
          <a:xfrm>
            <a:off x="5748407" y="2262210"/>
            <a:ext cx="1809752" cy="662166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</p:pic>
      <p:grpSp>
        <p:nvGrpSpPr>
          <p:cNvPr id="47" name="Gruppo 46">
            <a:extLst>
              <a:ext uri="{FF2B5EF4-FFF2-40B4-BE49-F238E27FC236}">
                <a16:creationId xmlns:a16="http://schemas.microsoft.com/office/drawing/2014/main" id="{C85A582F-2ED8-4B93-ABA3-6A4E69842833}"/>
              </a:ext>
            </a:extLst>
          </p:cNvPr>
          <p:cNvGrpSpPr/>
          <p:nvPr/>
        </p:nvGrpSpPr>
        <p:grpSpPr>
          <a:xfrm>
            <a:off x="-151284" y="4423260"/>
            <a:ext cx="7209310" cy="720243"/>
            <a:chOff x="-151284" y="4423260"/>
            <a:chExt cx="7209310" cy="720243"/>
          </a:xfrm>
        </p:grpSpPr>
        <p:grpSp>
          <p:nvGrpSpPr>
            <p:cNvPr id="45" name="Gruppo 44">
              <a:extLst>
                <a:ext uri="{FF2B5EF4-FFF2-40B4-BE49-F238E27FC236}">
                  <a16:creationId xmlns:a16="http://schemas.microsoft.com/office/drawing/2014/main" id="{CE245253-95DC-457E-A02C-0C48DC394AC4}"/>
                </a:ext>
              </a:extLst>
            </p:cNvPr>
            <p:cNvGrpSpPr/>
            <p:nvPr/>
          </p:nvGrpSpPr>
          <p:grpSpPr>
            <a:xfrm>
              <a:off x="-151284" y="4790286"/>
              <a:ext cx="7209310" cy="353217"/>
              <a:chOff x="-151284" y="4790286"/>
              <a:chExt cx="7209310" cy="353217"/>
            </a:xfrm>
          </p:grpSpPr>
          <p:sp>
            <p:nvSpPr>
              <p:cNvPr id="42" name="Rectangle 17">
                <a:extLst>
                  <a:ext uri="{FF2B5EF4-FFF2-40B4-BE49-F238E27FC236}">
                    <a16:creationId xmlns:a16="http://schemas.microsoft.com/office/drawing/2014/main" id="{7BC8D445-AC84-41EA-907A-4C6645679262}"/>
                  </a:ext>
                </a:extLst>
              </p:cNvPr>
              <p:cNvSpPr/>
              <p:nvPr/>
            </p:nvSpPr>
            <p:spPr>
              <a:xfrm flipV="1">
                <a:off x="0" y="4797938"/>
                <a:ext cx="6908006" cy="345562"/>
              </a:xfrm>
              <a:prstGeom prst="rect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43" name="Triangolo isoscele 42">
                <a:extLst>
                  <a:ext uri="{FF2B5EF4-FFF2-40B4-BE49-F238E27FC236}">
                    <a16:creationId xmlns:a16="http://schemas.microsoft.com/office/drawing/2014/main" id="{529DEA18-E471-4C41-A1A9-547E0BA66101}"/>
                  </a:ext>
                </a:extLst>
              </p:cNvPr>
              <p:cNvSpPr/>
              <p:nvPr/>
            </p:nvSpPr>
            <p:spPr>
              <a:xfrm flipH="1">
                <a:off x="-151284" y="4790286"/>
                <a:ext cx="297147" cy="347397"/>
              </a:xfrm>
              <a:prstGeom prst="triangle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44" name="Triangolo isoscele 12">
                <a:extLst>
                  <a:ext uri="{FF2B5EF4-FFF2-40B4-BE49-F238E27FC236}">
                    <a16:creationId xmlns:a16="http://schemas.microsoft.com/office/drawing/2014/main" id="{58886997-53CB-4112-B588-EFE96E4351CF}"/>
                  </a:ext>
                </a:extLst>
              </p:cNvPr>
              <p:cNvSpPr/>
              <p:nvPr/>
            </p:nvSpPr>
            <p:spPr>
              <a:xfrm rot="10800000">
                <a:off x="6747874" y="4797938"/>
                <a:ext cx="310152" cy="345565"/>
              </a:xfrm>
              <a:prstGeom prst="triangle">
                <a:avLst/>
              </a:prstGeom>
              <a:solidFill>
                <a:srgbClr val="FFB13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en Sans" panose="020B0606030504020204" pitchFamily="34" charset="0"/>
                </a:endParaRPr>
              </a:p>
            </p:txBody>
          </p:sp>
          <p:sp>
            <p:nvSpPr>
              <p:cNvPr id="40" name="CasellaDiTesto 39">
                <a:extLst>
                  <a:ext uri="{FF2B5EF4-FFF2-40B4-BE49-F238E27FC236}">
                    <a16:creationId xmlns:a16="http://schemas.microsoft.com/office/drawing/2014/main" id="{112F4B21-A8D6-408F-8ACE-FE033295318A}"/>
                  </a:ext>
                </a:extLst>
              </p:cNvPr>
              <p:cNvSpPr txBox="1"/>
              <p:nvPr/>
            </p:nvSpPr>
            <p:spPr>
              <a:xfrm>
                <a:off x="1765248" y="4816830"/>
                <a:ext cx="3363239" cy="307777"/>
              </a:xfrm>
              <a:prstGeom prst="rect">
                <a:avLst/>
              </a:prstGeom>
              <a:noFill/>
              <a:ln w="12700"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algn="ctr"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>
                  <a:defRPr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characteristic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axis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≠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local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</a:t>
                </a:r>
                <a:r>
                  <a:rPr lang="it-IT" sz="1800" b="1" dirty="0" err="1">
                    <a:solidFill>
                      <a:schemeClr val="tx1"/>
                    </a:solidFill>
                    <a:sym typeface="News Cycle"/>
                  </a:rPr>
                  <a:t>axis</a:t>
                </a:r>
                <a:r>
                  <a:rPr lang="it-IT" sz="1800" b="1" dirty="0">
                    <a:solidFill>
                      <a:schemeClr val="tx1"/>
                    </a:solidFill>
                    <a:sym typeface="News Cycle"/>
                  </a:rPr>
                  <a:t> </a:t>
                </a:r>
              </a:p>
            </p:txBody>
          </p:sp>
        </p:grpSp>
        <p:pic>
          <p:nvPicPr>
            <p:cNvPr id="46" name="Immagine 45">
              <a:extLst>
                <a:ext uri="{FF2B5EF4-FFF2-40B4-BE49-F238E27FC236}">
                  <a16:creationId xmlns:a16="http://schemas.microsoft.com/office/drawing/2014/main" id="{978E2DEF-710F-4221-858C-AF35225F516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5051533" y="4423260"/>
              <a:ext cx="596130" cy="5961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1915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11244</TotalTime>
  <Words>2139</Words>
  <Application>Microsoft Office PowerPoint</Application>
  <PresentationFormat>Presentazione su schermo (16:9)</PresentationFormat>
  <Paragraphs>489</Paragraphs>
  <Slides>29</Slides>
  <Notes>29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5" baseType="lpstr">
      <vt:lpstr>Open Sans</vt:lpstr>
      <vt:lpstr>Arial</vt:lpstr>
      <vt:lpstr>Open Sans ExtraBold</vt:lpstr>
      <vt:lpstr>Open Sans Light</vt:lpstr>
      <vt:lpstr>Open Sans Semibold</vt:lpstr>
      <vt:lpstr>Westmoreland template</vt:lpstr>
      <vt:lpstr>GET STARTED in OpenSees with STKO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ASDEASoft</cp:lastModifiedBy>
  <cp:revision>504</cp:revision>
  <dcterms:modified xsi:type="dcterms:W3CDTF">2021-06-23T17:31:33Z</dcterms:modified>
</cp:coreProperties>
</file>