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88" r:id="rId1"/>
  </p:sldMasterIdLst>
  <p:notesMasterIdLst>
    <p:notesMasterId r:id="rId29"/>
  </p:notesMasterIdLst>
  <p:sldIdLst>
    <p:sldId id="405" r:id="rId2"/>
    <p:sldId id="406" r:id="rId3"/>
    <p:sldId id="407" r:id="rId4"/>
    <p:sldId id="408" r:id="rId5"/>
    <p:sldId id="409" r:id="rId6"/>
    <p:sldId id="413" r:id="rId7"/>
    <p:sldId id="417" r:id="rId8"/>
    <p:sldId id="410" r:id="rId9"/>
    <p:sldId id="418" r:id="rId10"/>
    <p:sldId id="420" r:id="rId11"/>
    <p:sldId id="421" r:id="rId12"/>
    <p:sldId id="422" r:id="rId13"/>
    <p:sldId id="412" r:id="rId14"/>
    <p:sldId id="423" r:id="rId15"/>
    <p:sldId id="424" r:id="rId16"/>
    <p:sldId id="427" r:id="rId17"/>
    <p:sldId id="429" r:id="rId18"/>
    <p:sldId id="430" r:id="rId19"/>
    <p:sldId id="431" r:id="rId20"/>
    <p:sldId id="432" r:id="rId21"/>
    <p:sldId id="411" r:id="rId22"/>
    <p:sldId id="414" r:id="rId23"/>
    <p:sldId id="415" r:id="rId24"/>
    <p:sldId id="416" r:id="rId25"/>
    <p:sldId id="425" r:id="rId26"/>
    <p:sldId id="426" r:id="rId27"/>
    <p:sldId id="428" r:id="rId28"/>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211703FE-2A88-489B-ABDF-3891E9DDA337}">
          <p14:sldIdLst>
            <p14:sldId id="405"/>
            <p14:sldId id="406"/>
            <p14:sldId id="407"/>
            <p14:sldId id="408"/>
            <p14:sldId id="409"/>
            <p14:sldId id="413"/>
            <p14:sldId id="417"/>
            <p14:sldId id="410"/>
            <p14:sldId id="418"/>
            <p14:sldId id="420"/>
            <p14:sldId id="421"/>
            <p14:sldId id="422"/>
            <p14:sldId id="412"/>
            <p14:sldId id="423"/>
            <p14:sldId id="424"/>
            <p14:sldId id="427"/>
            <p14:sldId id="429"/>
            <p14:sldId id="430"/>
            <p14:sldId id="431"/>
            <p14:sldId id="432"/>
          </p14:sldIdLst>
        </p14:section>
        <p14:section name="Support" id="{813BC900-DBBA-456C-9720-6A241BD11FC0}">
          <p14:sldIdLst>
            <p14:sldId id="411"/>
            <p14:sldId id="414"/>
            <p14:sldId id="415"/>
            <p14:sldId id="416"/>
            <p14:sldId id="425"/>
            <p14:sldId id="426"/>
            <p14:sldId id="428"/>
          </p14:sldIdLst>
        </p14:section>
      </p14:sectionLst>
    </p:ext>
    <p:ext uri="{EFAFB233-063F-42B5-8137-9DF3F51BA10A}">
      <p15:sldGuideLst xmlns:p15="http://schemas.microsoft.com/office/powerpoint/2012/main">
        <p15:guide id="1" orient="horz" pos="2160" userDrawn="1">
          <p15:clr>
            <a:srgbClr val="A4A3A4"/>
          </p15:clr>
        </p15:guide>
        <p15:guide id="2" orient="horz" pos="4171" userDrawn="1">
          <p15:clr>
            <a:srgbClr val="A4A3A4"/>
          </p15:clr>
        </p15:guide>
        <p15:guide id="3" orient="horz" pos="117" userDrawn="1">
          <p15:clr>
            <a:srgbClr val="A4A3A4"/>
          </p15:clr>
        </p15:guide>
        <p15:guide id="4" pos="211" userDrawn="1">
          <p15:clr>
            <a:srgbClr val="A4A3A4"/>
          </p15:clr>
        </p15:guide>
        <p15:guide id="5" pos="7469" userDrawn="1">
          <p15:clr>
            <a:srgbClr val="A4A3A4"/>
          </p15:clr>
        </p15:guide>
        <p15:guide id="6"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aetta" initials="AS" lastIdx="8" clrIdx="0"/>
  <p:cmAuthor id="2" name="PC4" initials="A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777777"/>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28" autoAdjust="0"/>
    <p:restoredTop sz="96247" autoAdjust="0"/>
  </p:normalViewPr>
  <p:slideViewPr>
    <p:cSldViewPr snapToGrid="0">
      <p:cViewPr>
        <p:scale>
          <a:sx n="100" d="100"/>
          <a:sy n="100" d="100"/>
        </p:scale>
        <p:origin x="900" y="240"/>
      </p:cViewPr>
      <p:guideLst>
        <p:guide orient="horz" pos="2160"/>
        <p:guide orient="horz" pos="4171"/>
        <p:guide orient="horz" pos="117"/>
        <p:guide pos="211"/>
        <p:guide pos="7469"/>
        <p:guide pos="3840"/>
      </p:guideLst>
    </p:cSldViewPr>
  </p:slideViewPr>
  <p:notesTextViewPr>
    <p:cViewPr>
      <p:scale>
        <a:sx n="75" d="100"/>
        <a:sy n="75" d="100"/>
      </p:scale>
      <p:origin x="0" y="0"/>
    </p:cViewPr>
  </p:notesTextViewPr>
  <p:sorterViewPr>
    <p:cViewPr>
      <p:scale>
        <a:sx n="110" d="100"/>
        <a:sy n="110" d="100"/>
      </p:scale>
      <p:origin x="0" y="-23985"/>
    </p:cViewPr>
  </p:sorterViewPr>
  <p:notesViewPr>
    <p:cSldViewPr snapToGrid="0">
      <p:cViewPr varScale="1">
        <p:scale>
          <a:sx n="73" d="100"/>
          <a:sy n="73" d="100"/>
        </p:scale>
        <p:origin x="400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F7246CAA-B6E4-4D32-A195-34747F2FF12A}"/>
              </a:ext>
            </a:extLst>
          </p:cNvPr>
          <p:cNvSpPr>
            <a:spLocks noGrp="1"/>
          </p:cNvSpPr>
          <p:nvPr>
            <p:ph type="hdr" sz="quarter"/>
          </p:nvPr>
        </p:nvSpPr>
        <p:spPr>
          <a:xfrm>
            <a:off x="0" y="1"/>
            <a:ext cx="2945659" cy="496332"/>
          </a:xfrm>
          <a:prstGeom prst="rect">
            <a:avLst/>
          </a:prstGeom>
        </p:spPr>
        <p:txBody>
          <a:bodyPr vert="horz" lIns="95562" tIns="47781" rIns="95562" bIns="47781" rtlCol="0"/>
          <a:lstStyle>
            <a:lvl1pPr algn="l" eaLnBrk="1" hangingPunct="1">
              <a:defRPr sz="1300">
                <a:latin typeface="Arial" charset="0"/>
              </a:defRPr>
            </a:lvl1pPr>
          </a:lstStyle>
          <a:p>
            <a:pPr>
              <a:defRPr/>
            </a:pPr>
            <a:endParaRPr lang="it-IT"/>
          </a:p>
        </p:txBody>
      </p:sp>
      <p:sp>
        <p:nvSpPr>
          <p:cNvPr id="3" name="Segnaposto data 2">
            <a:extLst>
              <a:ext uri="{FF2B5EF4-FFF2-40B4-BE49-F238E27FC236}">
                <a16:creationId xmlns:a16="http://schemas.microsoft.com/office/drawing/2014/main" id="{3BD49970-035E-4B1E-A181-85FC54E9D096}"/>
              </a:ext>
            </a:extLst>
          </p:cNvPr>
          <p:cNvSpPr>
            <a:spLocks noGrp="1"/>
          </p:cNvSpPr>
          <p:nvPr>
            <p:ph type="dt" idx="1"/>
          </p:nvPr>
        </p:nvSpPr>
        <p:spPr>
          <a:xfrm>
            <a:off x="3850443" y="1"/>
            <a:ext cx="2945659" cy="496332"/>
          </a:xfrm>
          <a:prstGeom prst="rect">
            <a:avLst/>
          </a:prstGeom>
        </p:spPr>
        <p:txBody>
          <a:bodyPr vert="horz" lIns="95562" tIns="47781" rIns="95562" bIns="47781" rtlCol="0"/>
          <a:lstStyle>
            <a:lvl1pPr algn="r" eaLnBrk="1" hangingPunct="1">
              <a:defRPr sz="1300">
                <a:latin typeface="Arial" charset="0"/>
              </a:defRPr>
            </a:lvl1pPr>
          </a:lstStyle>
          <a:p>
            <a:pPr>
              <a:defRPr/>
            </a:pPr>
            <a:fld id="{E0FC51AB-6BE7-44E9-AA48-BA241118B4A2}" type="datetimeFigureOut">
              <a:rPr lang="it-IT"/>
              <a:pPr>
                <a:defRPr/>
              </a:pPr>
              <a:t>24/04/2024</a:t>
            </a:fld>
            <a:endParaRPr lang="it-IT"/>
          </a:p>
        </p:txBody>
      </p:sp>
      <p:sp>
        <p:nvSpPr>
          <p:cNvPr id="4" name="Segnaposto immagine diapositiva 3">
            <a:extLst>
              <a:ext uri="{FF2B5EF4-FFF2-40B4-BE49-F238E27FC236}">
                <a16:creationId xmlns:a16="http://schemas.microsoft.com/office/drawing/2014/main" id="{F4008034-7EA4-418C-953C-CBE0AD7779CA}"/>
              </a:ext>
            </a:extLst>
          </p:cNvPr>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pPr lvl="0"/>
            <a:endParaRPr lang="it-IT" noProof="0"/>
          </a:p>
        </p:txBody>
      </p:sp>
      <p:sp>
        <p:nvSpPr>
          <p:cNvPr id="5" name="Segnaposto note 4">
            <a:extLst>
              <a:ext uri="{FF2B5EF4-FFF2-40B4-BE49-F238E27FC236}">
                <a16:creationId xmlns:a16="http://schemas.microsoft.com/office/drawing/2014/main" id="{21495689-8D08-463C-A6AB-148E4BA9F6EA}"/>
              </a:ext>
            </a:extLst>
          </p:cNvPr>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a:extLst>
              <a:ext uri="{FF2B5EF4-FFF2-40B4-BE49-F238E27FC236}">
                <a16:creationId xmlns:a16="http://schemas.microsoft.com/office/drawing/2014/main" id="{694DBD7F-0648-47CF-81BF-DA378CE03DE1}"/>
              </a:ext>
            </a:extLst>
          </p:cNvPr>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eaLnBrk="1" hangingPunct="1">
              <a:defRPr sz="1300">
                <a:latin typeface="Arial" charset="0"/>
              </a:defRPr>
            </a:lvl1pPr>
          </a:lstStyle>
          <a:p>
            <a:pPr>
              <a:defRPr/>
            </a:pPr>
            <a:endParaRPr lang="it-IT"/>
          </a:p>
        </p:txBody>
      </p:sp>
      <p:sp>
        <p:nvSpPr>
          <p:cNvPr id="7" name="Segnaposto numero diapositiva 6">
            <a:extLst>
              <a:ext uri="{FF2B5EF4-FFF2-40B4-BE49-F238E27FC236}">
                <a16:creationId xmlns:a16="http://schemas.microsoft.com/office/drawing/2014/main" id="{420693C3-B61B-4A9F-907E-358A6ECC1E23}"/>
              </a:ext>
            </a:extLst>
          </p:cNvPr>
          <p:cNvSpPr>
            <a:spLocks noGrp="1"/>
          </p:cNvSpPr>
          <p:nvPr>
            <p:ph type="sldNum" sz="quarter" idx="5"/>
          </p:nvPr>
        </p:nvSpPr>
        <p:spPr>
          <a:xfrm>
            <a:off x="3850443" y="9428584"/>
            <a:ext cx="2945659" cy="496332"/>
          </a:xfrm>
          <a:prstGeom prst="rect">
            <a:avLst/>
          </a:prstGeom>
        </p:spPr>
        <p:txBody>
          <a:bodyPr vert="horz" wrap="square" lIns="95562" tIns="47781" rIns="95562" bIns="47781" numCol="1" anchor="b" anchorCtr="0" compatLnSpc="1">
            <a:prstTxWarp prst="textNoShape">
              <a:avLst/>
            </a:prstTxWarp>
          </a:bodyPr>
          <a:lstStyle>
            <a:lvl1pPr algn="r" eaLnBrk="1" hangingPunct="1">
              <a:defRPr sz="1300" smtClean="0"/>
            </a:lvl1pPr>
          </a:lstStyle>
          <a:p>
            <a:pPr>
              <a:defRPr/>
            </a:pPr>
            <a:fld id="{90B61CD7-0AEE-498B-A801-BEFECCDCB417}" type="slidenum">
              <a:rPr lang="it-IT" altLang="it-IT"/>
              <a:pPr>
                <a:defRPr/>
              </a:pPr>
              <a:t>‹N›</a:t>
            </a:fld>
            <a:endParaRPr lang="it-IT" alt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egnaposto immagine diapositiva 1">
            <a:extLst>
              <a:ext uri="{FF2B5EF4-FFF2-40B4-BE49-F238E27FC236}">
                <a16:creationId xmlns:a16="http://schemas.microsoft.com/office/drawing/2014/main" id="{B1BAA50D-BD34-4448-9016-79A70CBBFA6C}"/>
              </a:ext>
            </a:extLst>
          </p:cNvPr>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Segnaposto note 2">
            <a:extLst>
              <a:ext uri="{FF2B5EF4-FFF2-40B4-BE49-F238E27FC236}">
                <a16:creationId xmlns:a16="http://schemas.microsoft.com/office/drawing/2014/main" id="{E085E113-68C2-484F-AF27-904BCC4397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a:p>
        </p:txBody>
      </p:sp>
      <p:sp>
        <p:nvSpPr>
          <p:cNvPr id="18436" name="Segnaposto numero diapositiva 3">
            <a:extLst>
              <a:ext uri="{FF2B5EF4-FFF2-40B4-BE49-F238E27FC236}">
                <a16:creationId xmlns:a16="http://schemas.microsoft.com/office/drawing/2014/main" id="{655FB0D5-6F7B-4343-B36F-986C778716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defRPr>
            </a:lvl1pPr>
            <a:lvl2pPr marL="776435" indent="-298629">
              <a:spcBef>
                <a:spcPct val="30000"/>
              </a:spcBef>
              <a:defRPr sz="1300">
                <a:solidFill>
                  <a:schemeClr val="tx1"/>
                </a:solidFill>
                <a:latin typeface="Calibri" panose="020F0502020204030204" pitchFamily="34" charset="0"/>
              </a:defRPr>
            </a:lvl2pPr>
            <a:lvl3pPr marL="1194517" indent="-238904">
              <a:spcBef>
                <a:spcPct val="30000"/>
              </a:spcBef>
              <a:defRPr sz="1300">
                <a:solidFill>
                  <a:schemeClr val="tx1"/>
                </a:solidFill>
                <a:latin typeface="Calibri" panose="020F0502020204030204" pitchFamily="34" charset="0"/>
              </a:defRPr>
            </a:lvl3pPr>
            <a:lvl4pPr marL="1672324" indent="-238904">
              <a:spcBef>
                <a:spcPct val="30000"/>
              </a:spcBef>
              <a:defRPr sz="1300">
                <a:solidFill>
                  <a:schemeClr val="tx1"/>
                </a:solidFill>
                <a:latin typeface="Calibri" panose="020F0502020204030204" pitchFamily="34" charset="0"/>
              </a:defRPr>
            </a:lvl4pPr>
            <a:lvl5pPr marL="2150130" indent="-238904">
              <a:spcBef>
                <a:spcPct val="30000"/>
              </a:spcBef>
              <a:defRPr sz="1300">
                <a:solidFill>
                  <a:schemeClr val="tx1"/>
                </a:solidFill>
                <a:latin typeface="Calibri" panose="020F0502020204030204" pitchFamily="34" charset="0"/>
              </a:defRPr>
            </a:lvl5pPr>
            <a:lvl6pPr marL="2627937" indent="-238904" eaLnBrk="0" fontAlgn="base" hangingPunct="0">
              <a:spcBef>
                <a:spcPct val="30000"/>
              </a:spcBef>
              <a:spcAft>
                <a:spcPct val="0"/>
              </a:spcAft>
              <a:defRPr sz="1300">
                <a:solidFill>
                  <a:schemeClr val="tx1"/>
                </a:solidFill>
                <a:latin typeface="Calibri" panose="020F0502020204030204" pitchFamily="34" charset="0"/>
              </a:defRPr>
            </a:lvl6pPr>
            <a:lvl7pPr marL="3105743" indent="-238904" eaLnBrk="0" fontAlgn="base" hangingPunct="0">
              <a:spcBef>
                <a:spcPct val="30000"/>
              </a:spcBef>
              <a:spcAft>
                <a:spcPct val="0"/>
              </a:spcAft>
              <a:defRPr sz="1300">
                <a:solidFill>
                  <a:schemeClr val="tx1"/>
                </a:solidFill>
                <a:latin typeface="Calibri" panose="020F0502020204030204" pitchFamily="34" charset="0"/>
              </a:defRPr>
            </a:lvl7pPr>
            <a:lvl8pPr marL="3583550" indent="-238904" eaLnBrk="0" fontAlgn="base" hangingPunct="0">
              <a:spcBef>
                <a:spcPct val="30000"/>
              </a:spcBef>
              <a:spcAft>
                <a:spcPct val="0"/>
              </a:spcAft>
              <a:defRPr sz="1300">
                <a:solidFill>
                  <a:schemeClr val="tx1"/>
                </a:solidFill>
                <a:latin typeface="Calibri" panose="020F0502020204030204" pitchFamily="34" charset="0"/>
              </a:defRPr>
            </a:lvl8pPr>
            <a:lvl9pPr marL="4061356" indent="-238904" eaLnBrk="0" fontAlgn="base" hangingPunct="0">
              <a:spcBef>
                <a:spcPct val="30000"/>
              </a:spcBef>
              <a:spcAft>
                <a:spcPct val="0"/>
              </a:spcAft>
              <a:defRPr sz="1300">
                <a:solidFill>
                  <a:schemeClr val="tx1"/>
                </a:solidFill>
                <a:latin typeface="Calibri" panose="020F0502020204030204" pitchFamily="34" charset="0"/>
              </a:defRPr>
            </a:lvl9pPr>
          </a:lstStyle>
          <a:p>
            <a:pPr>
              <a:spcBef>
                <a:spcPct val="0"/>
              </a:spcBef>
            </a:pPr>
            <a:fld id="{BEBCEBD1-FBF2-47BD-997B-4818D6987091}" type="slidenum">
              <a:rPr lang="it-IT" altLang="it-IT">
                <a:latin typeface="Arial" panose="020B0604020202020204" pitchFamily="34" charset="0"/>
              </a:rPr>
              <a:pPr>
                <a:spcBef>
                  <a:spcPct val="0"/>
                </a:spcBef>
              </a:pPr>
              <a:t>1</a:t>
            </a:fld>
            <a:endParaRPr lang="it-IT" altLang="it-IT">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egnaposto immagine diapositiva 1">
            <a:extLst>
              <a:ext uri="{FF2B5EF4-FFF2-40B4-BE49-F238E27FC236}">
                <a16:creationId xmlns:a16="http://schemas.microsoft.com/office/drawing/2014/main" id="{3A448390-218E-4195-B702-23F07AF3B337}"/>
              </a:ext>
            </a:extLst>
          </p:cNvPr>
          <p:cNvSpPr>
            <a:spLocks noGrp="1" noRot="1" noChangeAspect="1" noTextEdit="1"/>
          </p:cNvSpPr>
          <p:nvPr>
            <p:ph type="sldImg"/>
          </p:nvPr>
        </p:nvSpPr>
        <p:spPr bwMode="auto">
          <a:xfrm>
            <a:off x="328613" y="665163"/>
            <a:ext cx="5910262" cy="3325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Segnaposto note 2">
            <a:extLst>
              <a:ext uri="{FF2B5EF4-FFF2-40B4-BE49-F238E27FC236}">
                <a16:creationId xmlns:a16="http://schemas.microsoft.com/office/drawing/2014/main" id="{6FDB5F21-D9D4-4DCF-A4F2-41C8DC55C0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it-IT" noProof="0" dirty="0"/>
              <a:t>Finite element modelling can be the most complex modelling strategy with discretization through the member length and cross section into finite elements. Proper constitutive laws must be defined (like for instance ASDConcrete3D)</a:t>
            </a:r>
          </a:p>
          <a:p>
            <a:pPr eaLnBrk="1" hangingPunct="1">
              <a:spcBef>
                <a:spcPct val="0"/>
              </a:spcBef>
            </a:pPr>
            <a:r>
              <a:rPr lang="en-GB" altLang="it-IT" noProof="0" dirty="0"/>
              <a:t>Fiber formulation distribute inelasticity by numerical integrations through the member cross section (for obtaining the moment-curvature constitutive relation) and along the member length (permitting so the spread of inelasticity). In this case we need to define uniaxial material models in order to capture the hysteretic behaviour of the cross section and hence the member. The formulation can use displacement or force interpolation functions.</a:t>
            </a:r>
          </a:p>
        </p:txBody>
      </p:sp>
      <p:sp>
        <p:nvSpPr>
          <p:cNvPr id="20484" name="Segnaposto numero diapositiva 3">
            <a:extLst>
              <a:ext uri="{FF2B5EF4-FFF2-40B4-BE49-F238E27FC236}">
                <a16:creationId xmlns:a16="http://schemas.microsoft.com/office/drawing/2014/main" id="{C8B3332B-CAFC-47C4-9772-9DC214952D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16798" indent="-275692">
              <a:spcBef>
                <a:spcPct val="30000"/>
              </a:spcBef>
              <a:defRPr sz="1200">
                <a:solidFill>
                  <a:schemeClr val="tx1"/>
                </a:solidFill>
                <a:latin typeface="Calibri" panose="020F0502020204030204" pitchFamily="34" charset="0"/>
              </a:defRPr>
            </a:lvl2pPr>
            <a:lvl3pPr marL="1102766" indent="-220553">
              <a:spcBef>
                <a:spcPct val="30000"/>
              </a:spcBef>
              <a:defRPr sz="1200">
                <a:solidFill>
                  <a:schemeClr val="tx1"/>
                </a:solidFill>
                <a:latin typeface="Calibri" panose="020F0502020204030204" pitchFamily="34" charset="0"/>
              </a:defRPr>
            </a:lvl3pPr>
            <a:lvl4pPr marL="1543873" indent="-220553">
              <a:spcBef>
                <a:spcPct val="30000"/>
              </a:spcBef>
              <a:defRPr sz="1200">
                <a:solidFill>
                  <a:schemeClr val="tx1"/>
                </a:solidFill>
                <a:latin typeface="Calibri" panose="020F0502020204030204" pitchFamily="34" charset="0"/>
              </a:defRPr>
            </a:lvl4pPr>
            <a:lvl5pPr marL="1984980" indent="-220553">
              <a:spcBef>
                <a:spcPct val="30000"/>
              </a:spcBef>
              <a:defRPr sz="1200">
                <a:solidFill>
                  <a:schemeClr val="tx1"/>
                </a:solidFill>
                <a:latin typeface="Calibri" panose="020F0502020204030204" pitchFamily="34" charset="0"/>
              </a:defRPr>
            </a:lvl5pPr>
            <a:lvl6pPr marL="2426086" indent="-220553" eaLnBrk="0" fontAlgn="base" hangingPunct="0">
              <a:spcBef>
                <a:spcPct val="30000"/>
              </a:spcBef>
              <a:spcAft>
                <a:spcPct val="0"/>
              </a:spcAft>
              <a:defRPr sz="1200">
                <a:solidFill>
                  <a:schemeClr val="tx1"/>
                </a:solidFill>
                <a:latin typeface="Calibri" panose="020F0502020204030204" pitchFamily="34" charset="0"/>
              </a:defRPr>
            </a:lvl6pPr>
            <a:lvl7pPr marL="2867193" indent="-220553" eaLnBrk="0" fontAlgn="base" hangingPunct="0">
              <a:spcBef>
                <a:spcPct val="30000"/>
              </a:spcBef>
              <a:spcAft>
                <a:spcPct val="0"/>
              </a:spcAft>
              <a:defRPr sz="1200">
                <a:solidFill>
                  <a:schemeClr val="tx1"/>
                </a:solidFill>
                <a:latin typeface="Calibri" panose="020F0502020204030204" pitchFamily="34" charset="0"/>
              </a:defRPr>
            </a:lvl7pPr>
            <a:lvl8pPr marL="3308299" indent="-220553" eaLnBrk="0" fontAlgn="base" hangingPunct="0">
              <a:spcBef>
                <a:spcPct val="30000"/>
              </a:spcBef>
              <a:spcAft>
                <a:spcPct val="0"/>
              </a:spcAft>
              <a:defRPr sz="1200">
                <a:solidFill>
                  <a:schemeClr val="tx1"/>
                </a:solidFill>
                <a:latin typeface="Calibri" panose="020F0502020204030204" pitchFamily="34" charset="0"/>
              </a:defRPr>
            </a:lvl8pPr>
            <a:lvl9pPr marL="3749406" indent="-22055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C98200A-9272-4386-A8B8-E021A6E9AE76}" type="slidenum">
              <a:rPr lang="it-IT" altLang="it-IT">
                <a:latin typeface="Arial" panose="020B0604020202020204" pitchFamily="34" charset="0"/>
              </a:rPr>
              <a:pPr>
                <a:spcBef>
                  <a:spcPct val="0"/>
                </a:spcBef>
              </a:pPr>
              <a:t>2</a:t>
            </a:fld>
            <a:endParaRPr lang="it-IT" altLang="it-IT">
              <a:latin typeface="Arial" panose="020B0604020202020204" pitchFamily="34" charset="0"/>
            </a:endParaRPr>
          </a:p>
        </p:txBody>
      </p:sp>
    </p:spTree>
    <p:extLst>
      <p:ext uri="{BB962C8B-B14F-4D97-AF65-F5344CB8AC3E}">
        <p14:creationId xmlns:p14="http://schemas.microsoft.com/office/powerpoint/2010/main" val="540541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egnaposto immagine diapositiva 1">
            <a:extLst>
              <a:ext uri="{FF2B5EF4-FFF2-40B4-BE49-F238E27FC236}">
                <a16:creationId xmlns:a16="http://schemas.microsoft.com/office/drawing/2014/main" id="{3A448390-218E-4195-B702-23F07AF3B337}"/>
              </a:ext>
            </a:extLst>
          </p:cNvPr>
          <p:cNvSpPr>
            <a:spLocks noGrp="1" noRot="1" noChangeAspect="1" noTextEdit="1"/>
          </p:cNvSpPr>
          <p:nvPr>
            <p:ph type="sldImg"/>
          </p:nvPr>
        </p:nvSpPr>
        <p:spPr bwMode="auto">
          <a:xfrm>
            <a:off x="328613" y="665163"/>
            <a:ext cx="5910262" cy="3325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Segnaposto note 2">
            <a:extLst>
              <a:ext uri="{FF2B5EF4-FFF2-40B4-BE49-F238E27FC236}">
                <a16:creationId xmlns:a16="http://schemas.microsoft.com/office/drawing/2014/main" id="{6FDB5F21-D9D4-4DCF-A4F2-41C8DC55C0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it-IT" noProof="0" dirty="0"/>
          </a:p>
        </p:txBody>
      </p:sp>
      <p:sp>
        <p:nvSpPr>
          <p:cNvPr id="20484" name="Segnaposto numero diapositiva 3">
            <a:extLst>
              <a:ext uri="{FF2B5EF4-FFF2-40B4-BE49-F238E27FC236}">
                <a16:creationId xmlns:a16="http://schemas.microsoft.com/office/drawing/2014/main" id="{C8B3332B-CAFC-47C4-9772-9DC214952D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16798" indent="-275692">
              <a:spcBef>
                <a:spcPct val="30000"/>
              </a:spcBef>
              <a:defRPr sz="1200">
                <a:solidFill>
                  <a:schemeClr val="tx1"/>
                </a:solidFill>
                <a:latin typeface="Calibri" panose="020F0502020204030204" pitchFamily="34" charset="0"/>
              </a:defRPr>
            </a:lvl2pPr>
            <a:lvl3pPr marL="1102766" indent="-220553">
              <a:spcBef>
                <a:spcPct val="30000"/>
              </a:spcBef>
              <a:defRPr sz="1200">
                <a:solidFill>
                  <a:schemeClr val="tx1"/>
                </a:solidFill>
                <a:latin typeface="Calibri" panose="020F0502020204030204" pitchFamily="34" charset="0"/>
              </a:defRPr>
            </a:lvl3pPr>
            <a:lvl4pPr marL="1543873" indent="-220553">
              <a:spcBef>
                <a:spcPct val="30000"/>
              </a:spcBef>
              <a:defRPr sz="1200">
                <a:solidFill>
                  <a:schemeClr val="tx1"/>
                </a:solidFill>
                <a:latin typeface="Calibri" panose="020F0502020204030204" pitchFamily="34" charset="0"/>
              </a:defRPr>
            </a:lvl4pPr>
            <a:lvl5pPr marL="1984980" indent="-220553">
              <a:spcBef>
                <a:spcPct val="30000"/>
              </a:spcBef>
              <a:defRPr sz="1200">
                <a:solidFill>
                  <a:schemeClr val="tx1"/>
                </a:solidFill>
                <a:latin typeface="Calibri" panose="020F0502020204030204" pitchFamily="34" charset="0"/>
              </a:defRPr>
            </a:lvl5pPr>
            <a:lvl6pPr marL="2426086" indent="-220553" eaLnBrk="0" fontAlgn="base" hangingPunct="0">
              <a:spcBef>
                <a:spcPct val="30000"/>
              </a:spcBef>
              <a:spcAft>
                <a:spcPct val="0"/>
              </a:spcAft>
              <a:defRPr sz="1200">
                <a:solidFill>
                  <a:schemeClr val="tx1"/>
                </a:solidFill>
                <a:latin typeface="Calibri" panose="020F0502020204030204" pitchFamily="34" charset="0"/>
              </a:defRPr>
            </a:lvl6pPr>
            <a:lvl7pPr marL="2867193" indent="-220553" eaLnBrk="0" fontAlgn="base" hangingPunct="0">
              <a:spcBef>
                <a:spcPct val="30000"/>
              </a:spcBef>
              <a:spcAft>
                <a:spcPct val="0"/>
              </a:spcAft>
              <a:defRPr sz="1200">
                <a:solidFill>
                  <a:schemeClr val="tx1"/>
                </a:solidFill>
                <a:latin typeface="Calibri" panose="020F0502020204030204" pitchFamily="34" charset="0"/>
              </a:defRPr>
            </a:lvl7pPr>
            <a:lvl8pPr marL="3308299" indent="-220553" eaLnBrk="0" fontAlgn="base" hangingPunct="0">
              <a:spcBef>
                <a:spcPct val="30000"/>
              </a:spcBef>
              <a:spcAft>
                <a:spcPct val="0"/>
              </a:spcAft>
              <a:defRPr sz="1200">
                <a:solidFill>
                  <a:schemeClr val="tx1"/>
                </a:solidFill>
                <a:latin typeface="Calibri" panose="020F0502020204030204" pitchFamily="34" charset="0"/>
              </a:defRPr>
            </a:lvl8pPr>
            <a:lvl9pPr marL="3749406" indent="-22055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C98200A-9272-4386-A8B8-E021A6E9AE76}" type="slidenum">
              <a:rPr lang="it-IT" altLang="it-IT">
                <a:latin typeface="Arial" panose="020B0604020202020204" pitchFamily="34" charset="0"/>
              </a:rPr>
              <a:pPr>
                <a:spcBef>
                  <a:spcPct val="0"/>
                </a:spcBef>
              </a:pPr>
              <a:t>3</a:t>
            </a:fld>
            <a:endParaRPr lang="it-IT" altLang="it-IT">
              <a:latin typeface="Arial" panose="020B0604020202020204" pitchFamily="34" charset="0"/>
            </a:endParaRPr>
          </a:p>
        </p:txBody>
      </p:sp>
    </p:spTree>
    <p:extLst>
      <p:ext uri="{BB962C8B-B14F-4D97-AF65-F5344CB8AC3E}">
        <p14:creationId xmlns:p14="http://schemas.microsoft.com/office/powerpoint/2010/main" val="1851869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egnaposto immagine diapositiva 1">
            <a:extLst>
              <a:ext uri="{FF2B5EF4-FFF2-40B4-BE49-F238E27FC236}">
                <a16:creationId xmlns:a16="http://schemas.microsoft.com/office/drawing/2014/main" id="{3A448390-218E-4195-B702-23F07AF3B337}"/>
              </a:ext>
            </a:extLst>
          </p:cNvPr>
          <p:cNvSpPr>
            <a:spLocks noGrp="1" noRot="1" noChangeAspect="1" noTextEdit="1"/>
          </p:cNvSpPr>
          <p:nvPr>
            <p:ph type="sldImg"/>
          </p:nvPr>
        </p:nvSpPr>
        <p:spPr bwMode="auto">
          <a:xfrm>
            <a:off x="328613" y="665163"/>
            <a:ext cx="5910262" cy="3325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Segnaposto note 2">
            <a:extLst>
              <a:ext uri="{FF2B5EF4-FFF2-40B4-BE49-F238E27FC236}">
                <a16:creationId xmlns:a16="http://schemas.microsoft.com/office/drawing/2014/main" id="{6FDB5F21-D9D4-4DCF-A4F2-41C8DC55C0F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it-IT" noProof="0" dirty="0"/>
          </a:p>
        </p:txBody>
      </p:sp>
      <p:sp>
        <p:nvSpPr>
          <p:cNvPr id="20484" name="Segnaposto numero diapositiva 3">
            <a:extLst>
              <a:ext uri="{FF2B5EF4-FFF2-40B4-BE49-F238E27FC236}">
                <a16:creationId xmlns:a16="http://schemas.microsoft.com/office/drawing/2014/main" id="{C8B3332B-CAFC-47C4-9772-9DC214952D0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16798" indent="-275692">
              <a:spcBef>
                <a:spcPct val="30000"/>
              </a:spcBef>
              <a:defRPr sz="1200">
                <a:solidFill>
                  <a:schemeClr val="tx1"/>
                </a:solidFill>
                <a:latin typeface="Calibri" panose="020F0502020204030204" pitchFamily="34" charset="0"/>
              </a:defRPr>
            </a:lvl2pPr>
            <a:lvl3pPr marL="1102766" indent="-220553">
              <a:spcBef>
                <a:spcPct val="30000"/>
              </a:spcBef>
              <a:defRPr sz="1200">
                <a:solidFill>
                  <a:schemeClr val="tx1"/>
                </a:solidFill>
                <a:latin typeface="Calibri" panose="020F0502020204030204" pitchFamily="34" charset="0"/>
              </a:defRPr>
            </a:lvl3pPr>
            <a:lvl4pPr marL="1543873" indent="-220553">
              <a:spcBef>
                <a:spcPct val="30000"/>
              </a:spcBef>
              <a:defRPr sz="1200">
                <a:solidFill>
                  <a:schemeClr val="tx1"/>
                </a:solidFill>
                <a:latin typeface="Calibri" panose="020F0502020204030204" pitchFamily="34" charset="0"/>
              </a:defRPr>
            </a:lvl4pPr>
            <a:lvl5pPr marL="1984980" indent="-220553">
              <a:spcBef>
                <a:spcPct val="30000"/>
              </a:spcBef>
              <a:defRPr sz="1200">
                <a:solidFill>
                  <a:schemeClr val="tx1"/>
                </a:solidFill>
                <a:latin typeface="Calibri" panose="020F0502020204030204" pitchFamily="34" charset="0"/>
              </a:defRPr>
            </a:lvl5pPr>
            <a:lvl6pPr marL="2426086" indent="-220553" eaLnBrk="0" fontAlgn="base" hangingPunct="0">
              <a:spcBef>
                <a:spcPct val="30000"/>
              </a:spcBef>
              <a:spcAft>
                <a:spcPct val="0"/>
              </a:spcAft>
              <a:defRPr sz="1200">
                <a:solidFill>
                  <a:schemeClr val="tx1"/>
                </a:solidFill>
                <a:latin typeface="Calibri" panose="020F0502020204030204" pitchFamily="34" charset="0"/>
              </a:defRPr>
            </a:lvl6pPr>
            <a:lvl7pPr marL="2867193" indent="-220553" eaLnBrk="0" fontAlgn="base" hangingPunct="0">
              <a:spcBef>
                <a:spcPct val="30000"/>
              </a:spcBef>
              <a:spcAft>
                <a:spcPct val="0"/>
              </a:spcAft>
              <a:defRPr sz="1200">
                <a:solidFill>
                  <a:schemeClr val="tx1"/>
                </a:solidFill>
                <a:latin typeface="Calibri" panose="020F0502020204030204" pitchFamily="34" charset="0"/>
              </a:defRPr>
            </a:lvl7pPr>
            <a:lvl8pPr marL="3308299" indent="-220553" eaLnBrk="0" fontAlgn="base" hangingPunct="0">
              <a:spcBef>
                <a:spcPct val="30000"/>
              </a:spcBef>
              <a:spcAft>
                <a:spcPct val="0"/>
              </a:spcAft>
              <a:defRPr sz="1200">
                <a:solidFill>
                  <a:schemeClr val="tx1"/>
                </a:solidFill>
                <a:latin typeface="Calibri" panose="020F0502020204030204" pitchFamily="34" charset="0"/>
              </a:defRPr>
            </a:lvl8pPr>
            <a:lvl9pPr marL="3749406" indent="-220553"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C98200A-9272-4386-A8B8-E021A6E9AE76}" type="slidenum">
              <a:rPr lang="it-IT" altLang="it-IT">
                <a:latin typeface="Arial" panose="020B0604020202020204" pitchFamily="34" charset="0"/>
              </a:rPr>
              <a:pPr>
                <a:spcBef>
                  <a:spcPct val="0"/>
                </a:spcBef>
              </a:pPr>
              <a:t>4</a:t>
            </a:fld>
            <a:endParaRPr lang="it-IT" altLang="it-IT">
              <a:latin typeface="Arial" panose="020B0604020202020204" pitchFamily="34" charset="0"/>
            </a:endParaRPr>
          </a:p>
        </p:txBody>
      </p:sp>
    </p:spTree>
    <p:extLst>
      <p:ext uri="{BB962C8B-B14F-4D97-AF65-F5344CB8AC3E}">
        <p14:creationId xmlns:p14="http://schemas.microsoft.com/office/powerpoint/2010/main" val="2067839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egnaposto immagine diapositiva 1">
            <a:extLst>
              <a:ext uri="{FF2B5EF4-FFF2-40B4-BE49-F238E27FC236}">
                <a16:creationId xmlns:a16="http://schemas.microsoft.com/office/drawing/2014/main" id="{B1BAA50D-BD34-4448-9016-79A70CBBFA6C}"/>
              </a:ext>
            </a:extLst>
          </p:cNvPr>
          <p:cNvSpPr>
            <a:spLocks noGrp="1" noRot="1" noChangeAspect="1" noTextEdit="1"/>
          </p:cNvSpPr>
          <p:nvPr>
            <p:ph type="sldImg"/>
          </p:nvPr>
        </p:nvSpPr>
        <p:spPr bwMode="auto">
          <a:xfrm>
            <a:off x="90488" y="744538"/>
            <a:ext cx="6616700"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Segnaposto note 2">
            <a:extLst>
              <a:ext uri="{FF2B5EF4-FFF2-40B4-BE49-F238E27FC236}">
                <a16:creationId xmlns:a16="http://schemas.microsoft.com/office/drawing/2014/main" id="{E085E113-68C2-484F-AF27-904BCC4397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altLang="it-IT" dirty="0"/>
          </a:p>
        </p:txBody>
      </p:sp>
      <p:sp>
        <p:nvSpPr>
          <p:cNvPr id="18436" name="Segnaposto numero diapositiva 3">
            <a:extLst>
              <a:ext uri="{FF2B5EF4-FFF2-40B4-BE49-F238E27FC236}">
                <a16:creationId xmlns:a16="http://schemas.microsoft.com/office/drawing/2014/main" id="{655FB0D5-6F7B-4343-B36F-986C778716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300">
                <a:solidFill>
                  <a:schemeClr val="tx1"/>
                </a:solidFill>
                <a:latin typeface="Calibri" panose="020F0502020204030204" pitchFamily="34" charset="0"/>
              </a:defRPr>
            </a:lvl1pPr>
            <a:lvl2pPr marL="776435" indent="-298629">
              <a:spcBef>
                <a:spcPct val="30000"/>
              </a:spcBef>
              <a:defRPr sz="1300">
                <a:solidFill>
                  <a:schemeClr val="tx1"/>
                </a:solidFill>
                <a:latin typeface="Calibri" panose="020F0502020204030204" pitchFamily="34" charset="0"/>
              </a:defRPr>
            </a:lvl2pPr>
            <a:lvl3pPr marL="1194517" indent="-238904">
              <a:spcBef>
                <a:spcPct val="30000"/>
              </a:spcBef>
              <a:defRPr sz="1300">
                <a:solidFill>
                  <a:schemeClr val="tx1"/>
                </a:solidFill>
                <a:latin typeface="Calibri" panose="020F0502020204030204" pitchFamily="34" charset="0"/>
              </a:defRPr>
            </a:lvl3pPr>
            <a:lvl4pPr marL="1672324" indent="-238904">
              <a:spcBef>
                <a:spcPct val="30000"/>
              </a:spcBef>
              <a:defRPr sz="1300">
                <a:solidFill>
                  <a:schemeClr val="tx1"/>
                </a:solidFill>
                <a:latin typeface="Calibri" panose="020F0502020204030204" pitchFamily="34" charset="0"/>
              </a:defRPr>
            </a:lvl4pPr>
            <a:lvl5pPr marL="2150130" indent="-238904">
              <a:spcBef>
                <a:spcPct val="30000"/>
              </a:spcBef>
              <a:defRPr sz="1300">
                <a:solidFill>
                  <a:schemeClr val="tx1"/>
                </a:solidFill>
                <a:latin typeface="Calibri" panose="020F0502020204030204" pitchFamily="34" charset="0"/>
              </a:defRPr>
            </a:lvl5pPr>
            <a:lvl6pPr marL="2627937" indent="-238904" eaLnBrk="0" fontAlgn="base" hangingPunct="0">
              <a:spcBef>
                <a:spcPct val="30000"/>
              </a:spcBef>
              <a:spcAft>
                <a:spcPct val="0"/>
              </a:spcAft>
              <a:defRPr sz="1300">
                <a:solidFill>
                  <a:schemeClr val="tx1"/>
                </a:solidFill>
                <a:latin typeface="Calibri" panose="020F0502020204030204" pitchFamily="34" charset="0"/>
              </a:defRPr>
            </a:lvl6pPr>
            <a:lvl7pPr marL="3105743" indent="-238904" eaLnBrk="0" fontAlgn="base" hangingPunct="0">
              <a:spcBef>
                <a:spcPct val="30000"/>
              </a:spcBef>
              <a:spcAft>
                <a:spcPct val="0"/>
              </a:spcAft>
              <a:defRPr sz="1300">
                <a:solidFill>
                  <a:schemeClr val="tx1"/>
                </a:solidFill>
                <a:latin typeface="Calibri" panose="020F0502020204030204" pitchFamily="34" charset="0"/>
              </a:defRPr>
            </a:lvl7pPr>
            <a:lvl8pPr marL="3583550" indent="-238904" eaLnBrk="0" fontAlgn="base" hangingPunct="0">
              <a:spcBef>
                <a:spcPct val="30000"/>
              </a:spcBef>
              <a:spcAft>
                <a:spcPct val="0"/>
              </a:spcAft>
              <a:defRPr sz="1300">
                <a:solidFill>
                  <a:schemeClr val="tx1"/>
                </a:solidFill>
                <a:latin typeface="Calibri" panose="020F0502020204030204" pitchFamily="34" charset="0"/>
              </a:defRPr>
            </a:lvl8pPr>
            <a:lvl9pPr marL="4061356" indent="-238904" eaLnBrk="0" fontAlgn="base" hangingPunct="0">
              <a:spcBef>
                <a:spcPct val="30000"/>
              </a:spcBef>
              <a:spcAft>
                <a:spcPct val="0"/>
              </a:spcAft>
              <a:defRPr sz="1300">
                <a:solidFill>
                  <a:schemeClr val="tx1"/>
                </a:solidFill>
                <a:latin typeface="Calibri" panose="020F0502020204030204" pitchFamily="34" charset="0"/>
              </a:defRPr>
            </a:lvl9pPr>
          </a:lstStyle>
          <a:p>
            <a:pPr>
              <a:spcBef>
                <a:spcPct val="0"/>
              </a:spcBef>
            </a:pPr>
            <a:fld id="{BEBCEBD1-FBF2-47BD-997B-4818D6987091}" type="slidenum">
              <a:rPr lang="it-IT" altLang="it-IT">
                <a:latin typeface="Arial" panose="020B0604020202020204" pitchFamily="34" charset="0"/>
              </a:rPr>
              <a:pPr>
                <a:spcBef>
                  <a:spcPct val="0"/>
                </a:spcBef>
              </a:pPr>
              <a:t>20</a:t>
            </a:fld>
            <a:endParaRPr lang="it-IT" altLang="it-IT">
              <a:latin typeface="Arial" panose="020B0604020202020204" pitchFamily="34" charset="0"/>
            </a:endParaRPr>
          </a:p>
        </p:txBody>
      </p:sp>
    </p:spTree>
    <p:extLst>
      <p:ext uri="{BB962C8B-B14F-4D97-AF65-F5344CB8AC3E}">
        <p14:creationId xmlns:p14="http://schemas.microsoft.com/office/powerpoint/2010/main" val="6541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pPr>
              <a:defRPr/>
            </a:pPr>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362B3767-C518-49FC-B12D-7AB760B6B04D}" type="slidenum">
              <a:rPr lang="it-IT" altLang="it-IT" smtClean="0"/>
              <a:pPr>
                <a:defRPr/>
              </a:pPr>
              <a:t>‹N›</a:t>
            </a:fld>
            <a:endParaRPr lang="it-IT" altLang="it-IT"/>
          </a:p>
        </p:txBody>
      </p:sp>
    </p:spTree>
    <p:extLst>
      <p:ext uri="{BB962C8B-B14F-4D97-AF65-F5344CB8AC3E}">
        <p14:creationId xmlns:p14="http://schemas.microsoft.com/office/powerpoint/2010/main" val="3812560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pPr>
              <a:defRPr/>
            </a:pPr>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D188E7E3-2C20-4695-80F6-61C0E02DD245}" type="slidenum">
              <a:rPr lang="it-IT" altLang="it-IT" smtClean="0"/>
              <a:pPr>
                <a:defRPr/>
              </a:pPr>
              <a:t>‹N›</a:t>
            </a:fld>
            <a:endParaRPr lang="it-IT" altLang="it-IT"/>
          </a:p>
        </p:txBody>
      </p:sp>
    </p:spTree>
    <p:extLst>
      <p:ext uri="{BB962C8B-B14F-4D97-AF65-F5344CB8AC3E}">
        <p14:creationId xmlns:p14="http://schemas.microsoft.com/office/powerpoint/2010/main" val="3836243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pPr>
              <a:defRPr/>
            </a:pPr>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877F7125-7DC5-4904-AA5D-3C51807A7BEB}" type="slidenum">
              <a:rPr lang="it-IT" altLang="it-IT" smtClean="0"/>
              <a:pPr>
                <a:defRPr/>
              </a:pPr>
              <a:t>‹N›</a:t>
            </a:fld>
            <a:endParaRPr lang="it-IT" altLang="it-IT"/>
          </a:p>
        </p:txBody>
      </p:sp>
    </p:spTree>
    <p:extLst>
      <p:ext uri="{BB962C8B-B14F-4D97-AF65-F5344CB8AC3E}">
        <p14:creationId xmlns:p14="http://schemas.microsoft.com/office/powerpoint/2010/main" val="745134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09600" y="274641"/>
            <a:ext cx="10972800" cy="5851525"/>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3" name="Rectangle 4">
            <a:extLst>
              <a:ext uri="{FF2B5EF4-FFF2-40B4-BE49-F238E27FC236}">
                <a16:creationId xmlns:a16="http://schemas.microsoft.com/office/drawing/2014/main" id="{46327EC3-601D-4D7E-8380-9668CAEB9D26}"/>
              </a:ext>
            </a:extLst>
          </p:cNvPr>
          <p:cNvSpPr>
            <a:spLocks noGrp="1" noChangeArrowheads="1"/>
          </p:cNvSpPr>
          <p:nvPr>
            <p:ph type="dt" sz="half" idx="10"/>
          </p:nvPr>
        </p:nvSpPr>
        <p:spPr/>
        <p:txBody>
          <a:bodyPr/>
          <a:lstStyle>
            <a:lvl1pPr>
              <a:defRPr/>
            </a:lvl1pPr>
          </a:lstStyle>
          <a:p>
            <a:pPr>
              <a:defRPr/>
            </a:pPr>
            <a:endParaRPr lang="it-IT"/>
          </a:p>
        </p:txBody>
      </p:sp>
      <p:sp>
        <p:nvSpPr>
          <p:cNvPr id="4" name="Rectangle 5">
            <a:extLst>
              <a:ext uri="{FF2B5EF4-FFF2-40B4-BE49-F238E27FC236}">
                <a16:creationId xmlns:a16="http://schemas.microsoft.com/office/drawing/2014/main" id="{11C0AAA4-9038-4B2A-B39C-3AAB81055C43}"/>
              </a:ext>
            </a:extLst>
          </p:cNvPr>
          <p:cNvSpPr>
            <a:spLocks noGrp="1" noChangeArrowheads="1"/>
          </p:cNvSpPr>
          <p:nvPr>
            <p:ph type="ftr" sz="quarter" idx="11"/>
          </p:nvPr>
        </p:nvSpPr>
        <p:spPr/>
        <p:txBody>
          <a:bodyPr/>
          <a:lstStyle>
            <a:lvl1pPr algn="l">
              <a:defRPr/>
            </a:lvl1pPr>
          </a:lstStyle>
          <a:p>
            <a:pPr>
              <a:defRPr/>
            </a:pPr>
            <a:endParaRPr lang="it-IT"/>
          </a:p>
        </p:txBody>
      </p:sp>
      <p:sp>
        <p:nvSpPr>
          <p:cNvPr id="5" name="Rectangle 6">
            <a:extLst>
              <a:ext uri="{FF2B5EF4-FFF2-40B4-BE49-F238E27FC236}">
                <a16:creationId xmlns:a16="http://schemas.microsoft.com/office/drawing/2014/main" id="{0CA3AB14-8FB4-4D98-99B6-8E240947457B}"/>
              </a:ext>
            </a:extLst>
          </p:cNvPr>
          <p:cNvSpPr>
            <a:spLocks noGrp="1" noChangeArrowheads="1"/>
          </p:cNvSpPr>
          <p:nvPr>
            <p:ph type="sldNum" sz="quarter" idx="12"/>
          </p:nvPr>
        </p:nvSpPr>
        <p:spPr/>
        <p:txBody>
          <a:bodyPr/>
          <a:lstStyle>
            <a:lvl1pPr>
              <a:defRPr smtClean="0"/>
            </a:lvl1pPr>
          </a:lstStyle>
          <a:p>
            <a:pPr>
              <a:defRPr/>
            </a:pPr>
            <a:fld id="{CADE9616-50E3-4884-BACF-B7FE51975DAE}" type="slidenum">
              <a:rPr lang="it-IT" altLang="it-IT"/>
              <a:pPr>
                <a:defRPr/>
              </a:pPr>
              <a:t>‹N›</a:t>
            </a:fld>
            <a:endParaRPr lang="it-IT" altLang="it-IT"/>
          </a:p>
        </p:txBody>
      </p:sp>
    </p:spTree>
    <p:extLst>
      <p:ext uri="{BB962C8B-B14F-4D97-AF65-F5344CB8AC3E}">
        <p14:creationId xmlns:p14="http://schemas.microsoft.com/office/powerpoint/2010/main" val="2666671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pPr>
              <a:defRPr/>
            </a:pPr>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BAA1C4C5-7269-41DB-9DC7-CA5F633E0723}" type="slidenum">
              <a:rPr lang="it-IT" altLang="it-IT" smtClean="0"/>
              <a:pPr>
                <a:defRPr/>
              </a:pPr>
              <a:t>‹N›</a:t>
            </a:fld>
            <a:endParaRPr lang="it-IT" altLang="it-IT"/>
          </a:p>
        </p:txBody>
      </p:sp>
    </p:spTree>
    <p:extLst>
      <p:ext uri="{BB962C8B-B14F-4D97-AF65-F5344CB8AC3E}">
        <p14:creationId xmlns:p14="http://schemas.microsoft.com/office/powerpoint/2010/main" val="4015956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pPr>
              <a:defRPr/>
            </a:pPr>
            <a:endParaRPr lang="it-IT"/>
          </a:p>
        </p:txBody>
      </p:sp>
      <p:sp>
        <p:nvSpPr>
          <p:cNvPr id="5" name="Footer Placeholder 4"/>
          <p:cNvSpPr>
            <a:spLocks noGrp="1"/>
          </p:cNvSpPr>
          <p:nvPr>
            <p:ph type="ftr" sz="quarter" idx="11"/>
          </p:nvPr>
        </p:nvSpPr>
        <p:spPr/>
        <p:txBody>
          <a:bodyPr/>
          <a:lstStyle/>
          <a:p>
            <a:pPr>
              <a:defRPr/>
            </a:pPr>
            <a:endParaRPr lang="it-IT"/>
          </a:p>
        </p:txBody>
      </p:sp>
      <p:sp>
        <p:nvSpPr>
          <p:cNvPr id="6" name="Slide Number Placeholder 5"/>
          <p:cNvSpPr>
            <a:spLocks noGrp="1"/>
          </p:cNvSpPr>
          <p:nvPr>
            <p:ph type="sldNum" sz="quarter" idx="12"/>
          </p:nvPr>
        </p:nvSpPr>
        <p:spPr/>
        <p:txBody>
          <a:bodyPr/>
          <a:lstStyle/>
          <a:p>
            <a:pPr>
              <a:defRPr/>
            </a:pPr>
            <a:fld id="{EA9D9C02-2FC6-4449-99D1-A6A202CF0760}" type="slidenum">
              <a:rPr lang="it-IT" altLang="it-IT" smtClean="0"/>
              <a:pPr>
                <a:defRPr/>
              </a:pPr>
              <a:t>‹N›</a:t>
            </a:fld>
            <a:endParaRPr lang="it-IT" altLang="it-IT"/>
          </a:p>
        </p:txBody>
      </p:sp>
    </p:spTree>
    <p:extLst>
      <p:ext uri="{BB962C8B-B14F-4D97-AF65-F5344CB8AC3E}">
        <p14:creationId xmlns:p14="http://schemas.microsoft.com/office/powerpoint/2010/main" val="2559475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pPr>
              <a:defRPr/>
            </a:pPr>
            <a:endParaRPr lang="it-IT"/>
          </a:p>
        </p:txBody>
      </p:sp>
      <p:sp>
        <p:nvSpPr>
          <p:cNvPr id="6" name="Footer Placeholder 5"/>
          <p:cNvSpPr>
            <a:spLocks noGrp="1"/>
          </p:cNvSpPr>
          <p:nvPr>
            <p:ph type="ftr" sz="quarter" idx="11"/>
          </p:nvPr>
        </p:nvSpPr>
        <p:spPr/>
        <p:txBody>
          <a:bodyPr/>
          <a:lstStyle/>
          <a:p>
            <a:pPr>
              <a:defRPr/>
            </a:pPr>
            <a:endParaRPr lang="it-IT"/>
          </a:p>
        </p:txBody>
      </p:sp>
      <p:sp>
        <p:nvSpPr>
          <p:cNvPr id="7" name="Slide Number Placeholder 6"/>
          <p:cNvSpPr>
            <a:spLocks noGrp="1"/>
          </p:cNvSpPr>
          <p:nvPr>
            <p:ph type="sldNum" sz="quarter" idx="12"/>
          </p:nvPr>
        </p:nvSpPr>
        <p:spPr/>
        <p:txBody>
          <a:bodyPr/>
          <a:lstStyle/>
          <a:p>
            <a:pPr>
              <a:defRPr/>
            </a:pPr>
            <a:fld id="{851B77A9-E7D4-47AB-BB00-5C67087F4043}" type="slidenum">
              <a:rPr lang="it-IT" altLang="it-IT" smtClean="0"/>
              <a:pPr>
                <a:defRPr/>
              </a:pPr>
              <a:t>‹N›</a:t>
            </a:fld>
            <a:endParaRPr lang="it-IT" altLang="it-IT"/>
          </a:p>
        </p:txBody>
      </p:sp>
    </p:spTree>
    <p:extLst>
      <p:ext uri="{BB962C8B-B14F-4D97-AF65-F5344CB8AC3E}">
        <p14:creationId xmlns:p14="http://schemas.microsoft.com/office/powerpoint/2010/main" val="1286606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pPr>
              <a:defRPr/>
            </a:pPr>
            <a:endParaRPr lang="it-IT"/>
          </a:p>
        </p:txBody>
      </p:sp>
      <p:sp>
        <p:nvSpPr>
          <p:cNvPr id="8" name="Footer Placeholder 7"/>
          <p:cNvSpPr>
            <a:spLocks noGrp="1"/>
          </p:cNvSpPr>
          <p:nvPr>
            <p:ph type="ftr" sz="quarter" idx="11"/>
          </p:nvPr>
        </p:nvSpPr>
        <p:spPr/>
        <p:txBody>
          <a:bodyPr/>
          <a:lstStyle/>
          <a:p>
            <a:pPr>
              <a:defRPr/>
            </a:pPr>
            <a:endParaRPr lang="it-IT"/>
          </a:p>
        </p:txBody>
      </p:sp>
      <p:sp>
        <p:nvSpPr>
          <p:cNvPr id="9" name="Slide Number Placeholder 8"/>
          <p:cNvSpPr>
            <a:spLocks noGrp="1"/>
          </p:cNvSpPr>
          <p:nvPr>
            <p:ph type="sldNum" sz="quarter" idx="12"/>
          </p:nvPr>
        </p:nvSpPr>
        <p:spPr/>
        <p:txBody>
          <a:bodyPr/>
          <a:lstStyle/>
          <a:p>
            <a:pPr>
              <a:defRPr/>
            </a:pPr>
            <a:fld id="{C384C3A5-0F13-42AB-BFD8-7CE1707722C3}" type="slidenum">
              <a:rPr lang="it-IT" altLang="it-IT" smtClean="0"/>
              <a:pPr>
                <a:defRPr/>
              </a:pPr>
              <a:t>‹N›</a:t>
            </a:fld>
            <a:endParaRPr lang="it-IT" altLang="it-IT"/>
          </a:p>
        </p:txBody>
      </p:sp>
    </p:spTree>
    <p:extLst>
      <p:ext uri="{BB962C8B-B14F-4D97-AF65-F5344CB8AC3E}">
        <p14:creationId xmlns:p14="http://schemas.microsoft.com/office/powerpoint/2010/main" val="610497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pPr>
              <a:defRPr/>
            </a:pPr>
            <a:endParaRPr lang="it-IT"/>
          </a:p>
        </p:txBody>
      </p:sp>
      <p:sp>
        <p:nvSpPr>
          <p:cNvPr id="4" name="Footer Placeholder 3"/>
          <p:cNvSpPr>
            <a:spLocks noGrp="1"/>
          </p:cNvSpPr>
          <p:nvPr>
            <p:ph type="ftr" sz="quarter" idx="11"/>
          </p:nvPr>
        </p:nvSpPr>
        <p:spPr/>
        <p:txBody>
          <a:bodyPr/>
          <a:lstStyle/>
          <a:p>
            <a:pPr>
              <a:defRPr/>
            </a:pPr>
            <a:endParaRPr lang="it-IT"/>
          </a:p>
        </p:txBody>
      </p:sp>
      <p:sp>
        <p:nvSpPr>
          <p:cNvPr id="5" name="Slide Number Placeholder 4"/>
          <p:cNvSpPr>
            <a:spLocks noGrp="1"/>
          </p:cNvSpPr>
          <p:nvPr>
            <p:ph type="sldNum" sz="quarter" idx="12"/>
          </p:nvPr>
        </p:nvSpPr>
        <p:spPr/>
        <p:txBody>
          <a:bodyPr/>
          <a:lstStyle/>
          <a:p>
            <a:pPr>
              <a:defRPr/>
            </a:pPr>
            <a:fld id="{8F8FAAD1-D88A-45A2-9BB7-D9DE9916CABE}" type="slidenum">
              <a:rPr lang="it-IT" altLang="it-IT" smtClean="0"/>
              <a:pPr>
                <a:defRPr/>
              </a:pPr>
              <a:t>‹N›</a:t>
            </a:fld>
            <a:endParaRPr lang="it-IT" altLang="it-IT"/>
          </a:p>
        </p:txBody>
      </p:sp>
    </p:spTree>
    <p:extLst>
      <p:ext uri="{BB962C8B-B14F-4D97-AF65-F5344CB8AC3E}">
        <p14:creationId xmlns:p14="http://schemas.microsoft.com/office/powerpoint/2010/main" val="26910468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512A68B0-3DE1-654A-A096-1495BE62713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0796" y="6048752"/>
            <a:ext cx="1959910" cy="728528"/>
          </a:xfrm>
          <a:prstGeom prst="rect">
            <a:avLst/>
          </a:prstGeom>
          <a:effectLst>
            <a:outerShdw blurRad="50800" dist="38100" dir="2700000" algn="tl" rotWithShape="0">
              <a:prstClr val="black">
                <a:alpha val="40000"/>
              </a:prstClr>
            </a:outerShdw>
          </a:effectLst>
        </p:spPr>
      </p:pic>
      <p:pic>
        <p:nvPicPr>
          <p:cNvPr id="6" name="Immagine 5">
            <a:extLst>
              <a:ext uri="{FF2B5EF4-FFF2-40B4-BE49-F238E27FC236}">
                <a16:creationId xmlns:a16="http://schemas.microsoft.com/office/drawing/2014/main" id="{37B1548D-99D5-B69D-5568-438FA610B0E6}"/>
              </a:ext>
            </a:extLst>
          </p:cNvPr>
          <p:cNvPicPr>
            <a:picLocks noChangeAspect="1"/>
          </p:cNvPicPr>
          <p:nvPr userDrawn="1"/>
        </p:nvPicPr>
        <p:blipFill>
          <a:blip r:embed="rId3"/>
          <a:stretch>
            <a:fillRect/>
          </a:stretch>
        </p:blipFill>
        <p:spPr>
          <a:xfrm>
            <a:off x="5806753" y="6090527"/>
            <a:ext cx="1662505" cy="644979"/>
          </a:xfrm>
          <a:prstGeom prst="rect">
            <a:avLst/>
          </a:prstGeom>
        </p:spPr>
      </p:pic>
      <p:pic>
        <p:nvPicPr>
          <p:cNvPr id="7" name="Picture 2" descr="Smau">
            <a:extLst>
              <a:ext uri="{FF2B5EF4-FFF2-40B4-BE49-F238E27FC236}">
                <a16:creationId xmlns:a16="http://schemas.microsoft.com/office/drawing/2014/main" id="{58B03CE1-9B14-0A47-5ABF-1D16739DAE9F}"/>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65305" y="6111239"/>
            <a:ext cx="875899" cy="603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061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pPr>
              <a:defRPr/>
            </a:pPr>
            <a:endParaRPr lang="it-IT"/>
          </a:p>
        </p:txBody>
      </p:sp>
      <p:sp>
        <p:nvSpPr>
          <p:cNvPr id="6" name="Footer Placeholder 5"/>
          <p:cNvSpPr>
            <a:spLocks noGrp="1"/>
          </p:cNvSpPr>
          <p:nvPr>
            <p:ph type="ftr" sz="quarter" idx="11"/>
          </p:nvPr>
        </p:nvSpPr>
        <p:spPr/>
        <p:txBody>
          <a:bodyPr/>
          <a:lstStyle/>
          <a:p>
            <a:pPr>
              <a:defRPr/>
            </a:pPr>
            <a:endParaRPr lang="it-IT"/>
          </a:p>
        </p:txBody>
      </p:sp>
      <p:sp>
        <p:nvSpPr>
          <p:cNvPr id="7" name="Slide Number Placeholder 6"/>
          <p:cNvSpPr>
            <a:spLocks noGrp="1"/>
          </p:cNvSpPr>
          <p:nvPr>
            <p:ph type="sldNum" sz="quarter" idx="12"/>
          </p:nvPr>
        </p:nvSpPr>
        <p:spPr/>
        <p:txBody>
          <a:bodyPr/>
          <a:lstStyle/>
          <a:p>
            <a:pPr>
              <a:defRPr/>
            </a:pPr>
            <a:fld id="{93B038DA-1B53-4D46-9BF2-E65F1004BE46}" type="slidenum">
              <a:rPr lang="it-IT" altLang="it-IT" smtClean="0"/>
              <a:pPr>
                <a:defRPr/>
              </a:pPr>
              <a:t>‹N›</a:t>
            </a:fld>
            <a:endParaRPr lang="it-IT" altLang="it-IT"/>
          </a:p>
        </p:txBody>
      </p:sp>
    </p:spTree>
    <p:extLst>
      <p:ext uri="{BB962C8B-B14F-4D97-AF65-F5344CB8AC3E}">
        <p14:creationId xmlns:p14="http://schemas.microsoft.com/office/powerpoint/2010/main" val="1935360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pPr>
              <a:defRPr/>
            </a:pPr>
            <a:endParaRPr lang="it-IT"/>
          </a:p>
        </p:txBody>
      </p:sp>
      <p:sp>
        <p:nvSpPr>
          <p:cNvPr id="6" name="Footer Placeholder 5"/>
          <p:cNvSpPr>
            <a:spLocks noGrp="1"/>
          </p:cNvSpPr>
          <p:nvPr>
            <p:ph type="ftr" sz="quarter" idx="11"/>
          </p:nvPr>
        </p:nvSpPr>
        <p:spPr/>
        <p:txBody>
          <a:bodyPr/>
          <a:lstStyle/>
          <a:p>
            <a:pPr>
              <a:defRPr/>
            </a:pPr>
            <a:endParaRPr lang="it-IT"/>
          </a:p>
        </p:txBody>
      </p:sp>
      <p:sp>
        <p:nvSpPr>
          <p:cNvPr id="7" name="Slide Number Placeholder 6"/>
          <p:cNvSpPr>
            <a:spLocks noGrp="1"/>
          </p:cNvSpPr>
          <p:nvPr>
            <p:ph type="sldNum" sz="quarter" idx="12"/>
          </p:nvPr>
        </p:nvSpPr>
        <p:spPr/>
        <p:txBody>
          <a:bodyPr/>
          <a:lstStyle/>
          <a:p>
            <a:pPr>
              <a:defRPr/>
            </a:pPr>
            <a:fld id="{69F01EFC-522C-473E-8EB2-2EDE7AD0FC4E}" type="slidenum">
              <a:rPr lang="it-IT" altLang="it-IT" smtClean="0"/>
              <a:pPr>
                <a:defRPr/>
              </a:pPr>
              <a:t>‹N›</a:t>
            </a:fld>
            <a:endParaRPr lang="it-IT" altLang="it-IT"/>
          </a:p>
        </p:txBody>
      </p:sp>
    </p:spTree>
    <p:extLst>
      <p:ext uri="{BB962C8B-B14F-4D97-AF65-F5344CB8AC3E}">
        <p14:creationId xmlns:p14="http://schemas.microsoft.com/office/powerpoint/2010/main" val="2804010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66789DFE-2F2E-4238-8404-8567B2096A2F}" type="slidenum">
              <a:rPr lang="it-IT" altLang="it-IT" smtClean="0"/>
              <a:pPr>
                <a:defRPr/>
              </a:pPr>
              <a:t>‹N›</a:t>
            </a:fld>
            <a:endParaRPr lang="it-IT" altLang="it-IT"/>
          </a:p>
        </p:txBody>
      </p:sp>
    </p:spTree>
    <p:extLst>
      <p:ext uri="{BB962C8B-B14F-4D97-AF65-F5344CB8AC3E}">
        <p14:creationId xmlns:p14="http://schemas.microsoft.com/office/powerpoint/2010/main" val="2716798220"/>
      </p:ext>
    </p:extLst>
  </p:cSld>
  <p:clrMap bg1="lt1" tx1="dk1" bg2="lt2" tx2="dk2" accent1="accent1" accent2="accent2" accent3="accent3" accent4="accent4" accent5="accent5" accent6="accent6" hlink="hlink" folHlink="folHlink"/>
  <p:sldLayoutIdLst>
    <p:sldLayoutId id="2147485189" r:id="rId1"/>
    <p:sldLayoutId id="2147485190" r:id="rId2"/>
    <p:sldLayoutId id="2147485191" r:id="rId3"/>
    <p:sldLayoutId id="2147485192" r:id="rId4"/>
    <p:sldLayoutId id="2147485193" r:id="rId5"/>
    <p:sldLayoutId id="2147485194" r:id="rId6"/>
    <p:sldLayoutId id="2147485195" r:id="rId7"/>
    <p:sldLayoutId id="2147485196" r:id="rId8"/>
    <p:sldLayoutId id="2147485197" r:id="rId9"/>
    <p:sldLayoutId id="2147485198" r:id="rId10"/>
    <p:sldLayoutId id="2147485199" r:id="rId11"/>
    <p:sldLayoutId id="214748520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emf"/></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tmp"/><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tmp"/><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image" Target="../media/image350.png"/><Relationship Id="rId1" Type="http://schemas.openxmlformats.org/officeDocument/2006/relationships/slideLayout" Target="../slideLayouts/slideLayout7.xml"/><Relationship Id="rId6" Type="http://schemas.openxmlformats.org/officeDocument/2006/relationships/image" Target="../media/image390.png"/><Relationship Id="rId5" Type="http://schemas.openxmlformats.org/officeDocument/2006/relationships/image" Target="../media/image380.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410.png"/><Relationship Id="rId2" Type="http://schemas.openxmlformats.org/officeDocument/2006/relationships/image" Target="../media/image400.png"/><Relationship Id="rId1" Type="http://schemas.openxmlformats.org/officeDocument/2006/relationships/slideLayout" Target="../slideLayouts/slideLayout7.xml"/><Relationship Id="rId5" Type="http://schemas.openxmlformats.org/officeDocument/2006/relationships/image" Target="../media/image430.png"/><Relationship Id="rId4" Type="http://schemas.openxmlformats.org/officeDocument/2006/relationships/image" Target="../media/image420.png"/></Relationships>
</file>

<file path=ppt/slides/_rels/slide23.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image" Target="../media/image440.pn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62.png"/><Relationship Id="rId3" Type="http://schemas.openxmlformats.org/officeDocument/2006/relationships/image" Target="../media/image56.png"/><Relationship Id="rId7" Type="http://schemas.openxmlformats.org/officeDocument/2006/relationships/image" Target="../media/image50.png"/><Relationship Id="rId12" Type="http://schemas.openxmlformats.org/officeDocument/2006/relationships/image" Target="../media/image61.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60.png"/><Relationship Id="rId5" Type="http://schemas.openxmlformats.org/officeDocument/2006/relationships/image" Target="../media/image48.png"/><Relationship Id="rId10" Type="http://schemas.openxmlformats.org/officeDocument/2006/relationships/image" Target="../media/image59.png"/><Relationship Id="rId4" Type="http://schemas.openxmlformats.org/officeDocument/2006/relationships/image" Target="../media/image57.png"/><Relationship Id="rId9" Type="http://schemas.openxmlformats.org/officeDocument/2006/relationships/image" Target="../media/image58.png"/><Relationship Id="rId14" Type="http://schemas.openxmlformats.org/officeDocument/2006/relationships/image" Target="../media/image63.png"/></Relationships>
</file>

<file path=ppt/slides/_rels/slide2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8.png"/><Relationship Id="rId7" Type="http://schemas.openxmlformats.org/officeDocument/2006/relationships/image" Target="../media/image64.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hyperlink" Target="https://www.flaticon.com/free-icons/idea" TargetMode="External"/><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tmp"/><Relationship Id="rId4" Type="http://schemas.openxmlformats.org/officeDocument/2006/relationships/image" Target="../media/image26.tm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a:extLst>
              <a:ext uri="{FF2B5EF4-FFF2-40B4-BE49-F238E27FC236}">
                <a16:creationId xmlns:a16="http://schemas.microsoft.com/office/drawing/2014/main" id="{EC8FCA98-599F-4ACC-B6BE-59FC6FABAB3F}"/>
              </a:ext>
            </a:extLst>
          </p:cNvPr>
          <p:cNvSpPr>
            <a:spLocks noChangeArrowheads="1"/>
          </p:cNvSpPr>
          <p:nvPr/>
        </p:nvSpPr>
        <p:spPr bwMode="auto">
          <a:xfrm>
            <a:off x="5825066" y="3752081"/>
            <a:ext cx="255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it-IT" sz="1400" b="1" dirty="0">
                <a:solidFill>
                  <a:srgbClr val="000000"/>
                </a:solidFill>
                <a:latin typeface="Arial Narrow" panose="020B0606020202030204" pitchFamily="34" charset="0"/>
              </a:rPr>
              <a:t>Diego Talledo</a:t>
            </a:r>
          </a:p>
          <a:p>
            <a:pPr eaLnBrk="1" hangingPunct="1"/>
            <a:r>
              <a:rPr lang="en-GB" altLang="it-IT" sz="1400" dirty="0">
                <a:solidFill>
                  <a:srgbClr val="000000"/>
                </a:solidFill>
                <a:latin typeface="Arial Narrow" panose="020B0606020202030204" pitchFamily="34" charset="0"/>
              </a:rPr>
              <a:t>diego.talledo@iuav.it</a:t>
            </a:r>
          </a:p>
        </p:txBody>
      </p:sp>
      <p:sp>
        <p:nvSpPr>
          <p:cNvPr id="17412" name="Rectangle 4">
            <a:extLst>
              <a:ext uri="{FF2B5EF4-FFF2-40B4-BE49-F238E27FC236}">
                <a16:creationId xmlns:a16="http://schemas.microsoft.com/office/drawing/2014/main" id="{27007A27-B9AD-49B2-A4A1-A8144D17B81E}"/>
              </a:ext>
            </a:extLst>
          </p:cNvPr>
          <p:cNvSpPr>
            <a:spLocks noChangeArrowheads="1"/>
          </p:cNvSpPr>
          <p:nvPr/>
        </p:nvSpPr>
        <p:spPr bwMode="auto">
          <a:xfrm>
            <a:off x="141403" y="114301"/>
            <a:ext cx="11896626" cy="6608763"/>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it-IT" dirty="0">
              <a:solidFill>
                <a:schemeClr val="accent2"/>
              </a:solidFill>
              <a:latin typeface="Arial Narrow" panose="020B0606020202030204" pitchFamily="34" charset="0"/>
            </a:endParaRPr>
          </a:p>
        </p:txBody>
      </p:sp>
      <p:sp>
        <p:nvSpPr>
          <p:cNvPr id="17416" name="Rettangolo 1">
            <a:extLst>
              <a:ext uri="{FF2B5EF4-FFF2-40B4-BE49-F238E27FC236}">
                <a16:creationId xmlns:a16="http://schemas.microsoft.com/office/drawing/2014/main" id="{317696A7-7447-4862-B2AA-3B67BC7BA634}"/>
              </a:ext>
            </a:extLst>
          </p:cNvPr>
          <p:cNvSpPr>
            <a:spLocks noChangeArrowheads="1"/>
          </p:cNvSpPr>
          <p:nvPr/>
        </p:nvSpPr>
        <p:spPr bwMode="auto">
          <a:xfrm>
            <a:off x="5825066" y="2218353"/>
            <a:ext cx="53551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400" b="1" dirty="0">
                <a:latin typeface="Arial Narrow" panose="020B0606020202030204" pitchFamily="34" charset="0"/>
                <a:cs typeface="Times New Roman" panose="02020603050405020304" pitchFamily="18" charset="0"/>
              </a:rPr>
              <a:t>The New </a:t>
            </a:r>
            <a:r>
              <a:rPr lang="en-GB" altLang="en-US" sz="2400" b="1" dirty="0" err="1">
                <a:latin typeface="Arial Narrow" panose="020B0606020202030204" pitchFamily="34" charset="0"/>
                <a:cs typeface="Times New Roman" panose="02020603050405020304" pitchFamily="18" charset="0"/>
              </a:rPr>
              <a:t>ASDCoupledHinge</a:t>
            </a:r>
            <a:r>
              <a:rPr lang="en-GB" altLang="en-US" sz="2400" b="1" dirty="0">
                <a:latin typeface="Arial Narrow" panose="020B0606020202030204" pitchFamily="34" charset="0"/>
                <a:cs typeface="Times New Roman" panose="02020603050405020304" pitchFamily="18" charset="0"/>
              </a:rPr>
              <a:t> Model for Accounting PMM Interaction within Lumped Approaches for RC Elements.</a:t>
            </a:r>
            <a:endParaRPr lang="en-GB" altLang="en-US" sz="2400" dirty="0">
              <a:latin typeface="Arial Narrow" panose="020B0606020202030204" pitchFamily="34" charset="0"/>
            </a:endParaRPr>
          </a:p>
        </p:txBody>
      </p:sp>
      <p:pic>
        <p:nvPicPr>
          <p:cNvPr id="2" name="Immagine 1">
            <a:extLst>
              <a:ext uri="{FF2B5EF4-FFF2-40B4-BE49-F238E27FC236}">
                <a16:creationId xmlns:a16="http://schemas.microsoft.com/office/drawing/2014/main" id="{A05E39E6-52EA-08D0-D91C-1C324EDF912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9029" y="226964"/>
            <a:ext cx="2014215" cy="748714"/>
          </a:xfrm>
          <a:prstGeom prst="rect">
            <a:avLst/>
          </a:prstGeom>
          <a:effectLst>
            <a:outerShdw blurRad="50800" dist="38100" dir="2700000" algn="tl" rotWithShape="0">
              <a:prstClr val="black">
                <a:alpha val="40000"/>
              </a:prstClr>
            </a:outerShdw>
          </a:effectLst>
        </p:spPr>
      </p:pic>
      <p:pic>
        <p:nvPicPr>
          <p:cNvPr id="3" name="Immagine 2">
            <a:extLst>
              <a:ext uri="{FF2B5EF4-FFF2-40B4-BE49-F238E27FC236}">
                <a16:creationId xmlns:a16="http://schemas.microsoft.com/office/drawing/2014/main" id="{5B09B247-EF94-2A7F-6F86-7F0CAFF49D1F}"/>
              </a:ext>
            </a:extLst>
          </p:cNvPr>
          <p:cNvPicPr>
            <a:picLocks noChangeAspect="1"/>
          </p:cNvPicPr>
          <p:nvPr/>
        </p:nvPicPr>
        <p:blipFill>
          <a:blip r:embed="rId4"/>
          <a:stretch>
            <a:fillRect/>
          </a:stretch>
        </p:blipFill>
        <p:spPr>
          <a:xfrm>
            <a:off x="9917855" y="257255"/>
            <a:ext cx="1998717" cy="775414"/>
          </a:xfrm>
          <a:prstGeom prst="rect">
            <a:avLst/>
          </a:prstGeom>
        </p:spPr>
      </p:pic>
      <p:pic>
        <p:nvPicPr>
          <p:cNvPr id="4" name="Picture 2" descr="Smau">
            <a:extLst>
              <a:ext uri="{FF2B5EF4-FFF2-40B4-BE49-F238E27FC236}">
                <a16:creationId xmlns:a16="http://schemas.microsoft.com/office/drawing/2014/main" id="{F695019F-54CD-4593-7B8F-B82A203064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64583" y="5520530"/>
            <a:ext cx="1573824" cy="1084472"/>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9">
            <a:extLst>
              <a:ext uri="{FF2B5EF4-FFF2-40B4-BE49-F238E27FC236}">
                <a16:creationId xmlns:a16="http://schemas.microsoft.com/office/drawing/2014/main" id="{C6E010EB-82A7-0A3E-4024-FC44A054628D}"/>
              </a:ext>
            </a:extLst>
          </p:cNvPr>
          <p:cNvPicPr>
            <a:picLocks noChangeAspect="1"/>
          </p:cNvPicPr>
          <p:nvPr/>
        </p:nvPicPr>
        <p:blipFill>
          <a:blip r:embed="rId6"/>
          <a:stretch>
            <a:fillRect/>
          </a:stretch>
        </p:blipFill>
        <p:spPr>
          <a:xfrm>
            <a:off x="-1196622" y="1345689"/>
            <a:ext cx="6163867" cy="6163867"/>
          </a:xfrm>
          <a:prstGeom prst="flowChartConnector">
            <a:avLst/>
          </a:prstGeom>
          <a:ln w="38100">
            <a:solidFill>
              <a:srgbClr val="002060"/>
            </a:solidFill>
          </a:ln>
          <a:effectLst>
            <a:glow rad="101600">
              <a:schemeClr val="accent2">
                <a:satMod val="175000"/>
                <a:alpha val="40000"/>
              </a:schemeClr>
            </a:glow>
            <a:outerShdw blurRad="50800" dist="38100" dir="8100000" algn="tr" rotWithShape="0">
              <a:prstClr val="black">
                <a:alpha val="40000"/>
              </a:prst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8C1F733-3B51-3ACA-2778-85DBDD98F82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sp>
        <p:nvSpPr>
          <p:cNvPr id="3" name="CasellaDiTesto 13">
            <a:extLst>
              <a:ext uri="{FF2B5EF4-FFF2-40B4-BE49-F238E27FC236}">
                <a16:creationId xmlns:a16="http://schemas.microsoft.com/office/drawing/2014/main" id="{8814B2BB-4AF8-675B-E3EF-6C7998DEE48C}"/>
              </a:ext>
            </a:extLst>
          </p:cNvPr>
          <p:cNvSpPr txBox="1"/>
          <p:nvPr/>
        </p:nvSpPr>
        <p:spPr>
          <a:xfrm>
            <a:off x="334963" y="756660"/>
            <a:ext cx="9106372" cy="2462213"/>
          </a:xfrm>
          <a:prstGeom prst="rect">
            <a:avLst/>
          </a:prstGeom>
          <a:solidFill>
            <a:schemeClr val="accent6">
              <a:lumMod val="20000"/>
              <a:lumOff val="80000"/>
            </a:schemeClr>
          </a:solidFill>
          <a:ln>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b="1" dirty="0">
                <a:latin typeface="Courier New" panose="02070309020205020404" pitchFamily="49" charset="0"/>
                <a:cs typeface="Courier New" panose="02070309020205020404" pitchFamily="49" charset="0"/>
              </a:rPr>
              <a:t>section</a:t>
            </a:r>
            <a:r>
              <a:rPr lang="en-GB" sz="1400" dirty="0">
                <a:latin typeface="Courier New" panose="02070309020205020404" pitchFamily="49" charset="0"/>
                <a:cs typeface="Courier New" panose="02070309020205020404" pitchFamily="49" charset="0"/>
              </a:rPr>
              <a:t> </a:t>
            </a:r>
            <a:r>
              <a:rPr lang="en-GB" sz="1400" b="1" dirty="0">
                <a:latin typeface="Courier New" panose="02070309020205020404" pitchFamily="49" charset="0"/>
                <a:cs typeface="Courier New" panose="02070309020205020404" pitchFamily="49" charset="0"/>
              </a:rPr>
              <a:t>ASDCoupledHinge3D</a:t>
            </a:r>
            <a:r>
              <a:rPr lang="en-GB" sz="1400" dirty="0">
                <a:latin typeface="Courier New" panose="02070309020205020404" pitchFamily="49" charset="0"/>
                <a:cs typeface="Courier New" panose="02070309020205020404" pitchFamily="49" charset="0"/>
              </a:rPr>
              <a:t> $tag $</a:t>
            </a:r>
            <a:r>
              <a:rPr lang="en-GB" sz="1400" dirty="0" err="1">
                <a:latin typeface="Courier New" panose="02070309020205020404" pitchFamily="49" charset="0"/>
                <a:cs typeface="Courier New" panose="02070309020205020404" pitchFamily="49" charset="0"/>
              </a:rPr>
              <a:t>Ktor</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Kax</a:t>
            </a:r>
            <a:r>
              <a:rPr lang="en-GB" sz="1400" dirty="0">
                <a:latin typeface="Courier New" panose="02070309020205020404" pitchFamily="49" charset="0"/>
                <a:cs typeface="Courier New" panose="02070309020205020404" pitchFamily="49" charset="0"/>
              </a:rPr>
              <a:t> </a:t>
            </a: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initialFlexuralStiffness</a:t>
            </a:r>
            <a:r>
              <a:rPr lang="en-GB" sz="1400" dirty="0">
                <a:latin typeface="Courier New" panose="02070309020205020404" pitchFamily="49" charset="0"/>
                <a:cs typeface="Courier New" panose="02070309020205020404" pitchFamily="49" charset="0"/>
              </a:rPr>
              <a:t> $Ky $</a:t>
            </a:r>
            <a:r>
              <a:rPr lang="en-GB" sz="1400" dirty="0" err="1">
                <a:latin typeface="Courier New" panose="02070309020205020404" pitchFamily="49" charset="0"/>
                <a:cs typeface="Courier New" panose="02070309020205020404" pitchFamily="49" charset="0"/>
              </a:rPr>
              <a:t>kz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simpleStrengthDomain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MyMax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MzMax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NMMax</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strengthDomainByPoints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nTheta</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listMz</a:t>
            </a:r>
            <a:r>
              <a:rPr lang="en-GB" sz="1400" dirty="0">
                <a:latin typeface="Courier New" panose="02070309020205020404" pitchFamily="49" charset="0"/>
                <a:cs typeface="Courier New" panose="02070309020205020404" pitchFamily="49" charset="0"/>
              </a:rPr>
              <a:t>}&gt; </a:t>
            </a:r>
          </a:p>
          <a:p>
            <a:r>
              <a:rPr lang="en-GB" sz="1400" dirty="0">
                <a:latin typeface="Courier New" panose="02070309020205020404" pitchFamily="49" charset="0"/>
                <a:cs typeface="Courier New" panose="02070309020205020404" pitchFamily="49" charset="0"/>
              </a:rPr>
              <a:t>	&lt;-hardening $as&gt; </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hystereticParams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uForceN</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damageUnloadStiffness</a:t>
            </a:r>
            <a:r>
              <a:rPr lang="en-GB" sz="1400" dirty="0">
                <a:latin typeface="Courier New" panose="02070309020205020404" pitchFamily="49" charset="0"/>
                <a:cs typeface="Courier New" panose="02070309020205020404" pitchFamily="49" charset="0"/>
              </a:rPr>
              <a:t> gk1? gk2? gk3? gk4? </a:t>
            </a:r>
            <a:r>
              <a:rPr lang="en-GB" sz="1400" dirty="0" err="1">
                <a:latin typeface="Courier New" panose="02070309020205020404" pitchFamily="49" charset="0"/>
                <a:cs typeface="Courier New" panose="02070309020205020404" pitchFamily="49" charset="0"/>
              </a:rPr>
              <a:t>gklim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damageReloadStiffness</a:t>
            </a:r>
            <a:r>
              <a:rPr lang="en-GB" sz="1400" dirty="0">
                <a:latin typeface="Courier New" panose="02070309020205020404" pitchFamily="49" charset="0"/>
                <a:cs typeface="Courier New" panose="02070309020205020404" pitchFamily="49" charset="0"/>
              </a:rPr>
              <a:t> gd1? gd2? gd3? gd4? </a:t>
            </a:r>
            <a:r>
              <a:rPr lang="en-GB" sz="1400" dirty="0" err="1">
                <a:latin typeface="Courier New" panose="02070309020205020404" pitchFamily="49" charset="0"/>
                <a:cs typeface="Courier New" panose="02070309020205020404" pitchFamily="49" charset="0"/>
              </a:rPr>
              <a:t>gdlim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damageForce</a:t>
            </a:r>
            <a:r>
              <a:rPr lang="en-US" sz="1400" dirty="0">
                <a:latin typeface="Courier New" panose="02070309020205020404" pitchFamily="49" charset="0"/>
                <a:cs typeface="Courier New" panose="02070309020205020404" pitchFamily="49" charset="0"/>
              </a:rPr>
              <a:t> gf1? gf2? gf3? gf4? </a:t>
            </a:r>
            <a:r>
              <a:rPr lang="en-US" sz="1400" dirty="0" err="1">
                <a:latin typeface="Courier New" panose="02070309020205020404" pitchFamily="49" charset="0"/>
                <a:cs typeface="Courier New" panose="02070309020205020404" pitchFamily="49" charset="0"/>
              </a:rPr>
              <a:t>gflim</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damageType</a:t>
            </a:r>
            <a:r>
              <a:rPr lang="en-GB" sz="1400" dirty="0">
                <a:latin typeface="Courier New" panose="02070309020205020404" pitchFamily="49" charset="0"/>
                <a:cs typeface="Courier New" panose="02070309020205020404" pitchFamily="49" charset="0"/>
              </a:rPr>
              <a:t> type? </a:t>
            </a:r>
            <a:r>
              <a:rPr lang="en-GB" sz="1400" dirty="0" err="1">
                <a:latin typeface="Courier New" panose="02070309020205020404" pitchFamily="49" charset="0"/>
                <a:cs typeface="Courier New" panose="02070309020205020404" pitchFamily="49" charset="0"/>
              </a:rPr>
              <a:t>ge</a:t>
            </a:r>
            <a:r>
              <a:rPr lang="en-GB" sz="1400" dirty="0">
                <a:latin typeface="Courier New" panose="02070309020205020404" pitchFamily="49" charset="0"/>
                <a:cs typeface="Courier New" panose="02070309020205020404" pitchFamily="49" charset="0"/>
              </a:rPr>
              <a:t>?&gt;</a:t>
            </a:r>
          </a:p>
        </p:txBody>
      </p:sp>
      <p:sp>
        <p:nvSpPr>
          <p:cNvPr id="5" name="Rettangolo con angoli arrotondati 4">
            <a:extLst>
              <a:ext uri="{FF2B5EF4-FFF2-40B4-BE49-F238E27FC236}">
                <a16:creationId xmlns:a16="http://schemas.microsoft.com/office/drawing/2014/main" id="{1F7284E4-1F64-1886-0C2F-6FBB32DDA59E}"/>
              </a:ext>
            </a:extLst>
          </p:cNvPr>
          <p:cNvSpPr/>
          <p:nvPr/>
        </p:nvSpPr>
        <p:spPr>
          <a:xfrm>
            <a:off x="359596" y="3520238"/>
            <a:ext cx="4643919" cy="2581102"/>
          </a:xfrm>
          <a:prstGeom prst="roundRect">
            <a:avLst/>
          </a:prstGeom>
          <a:solidFill>
            <a:schemeClr val="accent4">
              <a:lumMod val="20000"/>
              <a:lumOff val="80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sp>
        <p:nvSpPr>
          <p:cNvPr id="8" name="Rettangolo con angoli arrotondati 7">
            <a:extLst>
              <a:ext uri="{FF2B5EF4-FFF2-40B4-BE49-F238E27FC236}">
                <a16:creationId xmlns:a16="http://schemas.microsoft.com/office/drawing/2014/main" id="{C0641B68-07AF-9AC2-9946-59651AE668DA}"/>
              </a:ext>
            </a:extLst>
          </p:cNvPr>
          <p:cNvSpPr/>
          <p:nvPr/>
        </p:nvSpPr>
        <p:spPr>
          <a:xfrm>
            <a:off x="1315091" y="1026700"/>
            <a:ext cx="5969287" cy="432229"/>
          </a:xfrm>
          <a:prstGeom prst="roundRect">
            <a:avLst/>
          </a:prstGeom>
          <a:no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cxnSp>
        <p:nvCxnSpPr>
          <p:cNvPr id="10" name="Connettore 2 9">
            <a:extLst>
              <a:ext uri="{FF2B5EF4-FFF2-40B4-BE49-F238E27FC236}">
                <a16:creationId xmlns:a16="http://schemas.microsoft.com/office/drawing/2014/main" id="{6AB9AECE-B8D4-97E8-64FD-8A6B5695E5D6}"/>
              </a:ext>
            </a:extLst>
          </p:cNvPr>
          <p:cNvCxnSpPr>
            <a:cxnSpLocks/>
            <a:stCxn id="8" idx="2"/>
            <a:endCxn id="5" idx="0"/>
          </p:cNvCxnSpPr>
          <p:nvPr/>
        </p:nvCxnSpPr>
        <p:spPr>
          <a:xfrm flipH="1">
            <a:off x="2681556" y="1458929"/>
            <a:ext cx="1618179" cy="2061309"/>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a:extLst>
              <a:ext uri="{FF2B5EF4-FFF2-40B4-BE49-F238E27FC236}">
                <a16:creationId xmlns:a16="http://schemas.microsoft.com/office/drawing/2014/main" id="{52063261-2F40-CE61-BAF3-9E16360DD2EB}"/>
              </a:ext>
            </a:extLst>
          </p:cNvPr>
          <p:cNvSpPr txBox="1"/>
          <p:nvPr/>
        </p:nvSpPr>
        <p:spPr>
          <a:xfrm>
            <a:off x="452063" y="3644217"/>
            <a:ext cx="4417888" cy="2308324"/>
          </a:xfrm>
          <a:prstGeom prst="rect">
            <a:avLst/>
          </a:prstGeom>
          <a:noFill/>
        </p:spPr>
        <p:txBody>
          <a:bodyPr wrap="square" rtlCol="0">
            <a:spAutoFit/>
          </a:bodyPr>
          <a:lstStyle/>
          <a:p>
            <a:r>
              <a:rPr lang="en-GB" dirty="0" err="1">
                <a:latin typeface="Arial" panose="020B0604020202020204" pitchFamily="34" charset="0"/>
                <a:cs typeface="Arial" panose="020B0604020202020204" pitchFamily="34" charset="0"/>
              </a:rPr>
              <a:t>Tcl</a:t>
            </a:r>
            <a:r>
              <a:rPr lang="en-GB" dirty="0">
                <a:latin typeface="Arial" panose="020B0604020202020204" pitchFamily="34" charset="0"/>
                <a:cs typeface="Arial" panose="020B0604020202020204" pitchFamily="34" charset="0"/>
              </a:rPr>
              <a:t> Expressions for definition of initial stiffness, pre- and post-cap rotations.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Placeholders like </a:t>
            </a:r>
            <a:r>
              <a:rPr lang="en-GB" b="1" dirty="0">
                <a:solidFill>
                  <a:srgbClr val="0070C0"/>
                </a:solidFill>
                <a:latin typeface="Arial" panose="020B0604020202020204" pitchFamily="34" charset="0"/>
                <a:cs typeface="Arial" panose="020B0604020202020204" pitchFamily="34" charset="0"/>
              </a:rPr>
              <a:t>__N__</a:t>
            </a:r>
            <a:r>
              <a:rPr lang="en-GB" dirty="0">
                <a:latin typeface="Arial" panose="020B0604020202020204" pitchFamily="34" charset="0"/>
                <a:cs typeface="Arial" panose="020B0604020202020204" pitchFamily="34" charset="0"/>
              </a:rPr>
              <a:t>, </a:t>
            </a:r>
            <a:r>
              <a:rPr lang="en-GB" b="1" dirty="0">
                <a:solidFill>
                  <a:srgbClr val="0070C0"/>
                </a:solidFill>
                <a:latin typeface="Arial" panose="020B0604020202020204" pitchFamily="34" charset="0"/>
                <a:cs typeface="Arial" panose="020B0604020202020204" pitchFamily="34" charset="0"/>
              </a:rPr>
              <a:t>__M__</a:t>
            </a:r>
            <a:r>
              <a:rPr lang="en-GB" dirty="0">
                <a:latin typeface="Arial" panose="020B0604020202020204" pitchFamily="34" charset="0"/>
                <a:cs typeface="Arial" panose="020B0604020202020204" pitchFamily="34" charset="0"/>
              </a:rPr>
              <a:t>, </a:t>
            </a:r>
            <a:r>
              <a:rPr lang="en-GB" b="1" dirty="0">
                <a:solidFill>
                  <a:srgbClr val="0070C0"/>
                </a:solidFill>
                <a:latin typeface="Arial" panose="020B0604020202020204" pitchFamily="34" charset="0"/>
                <a:cs typeface="Arial" panose="020B0604020202020204" pitchFamily="34" charset="0"/>
              </a:rPr>
              <a:t>__V__</a:t>
            </a:r>
            <a:r>
              <a:rPr lang="en-GB" dirty="0">
                <a:latin typeface="Arial" panose="020B0604020202020204" pitchFamily="34" charset="0"/>
                <a:cs typeface="Arial" panose="020B0604020202020204" pitchFamily="34" charset="0"/>
              </a:rPr>
              <a:t> will be replaced by the associated value of the internal forces inside the ASDCoupledHinge3D</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You can even access </a:t>
            </a:r>
            <a:r>
              <a:rPr lang="en-GB" b="1" dirty="0" err="1">
                <a:solidFill>
                  <a:srgbClr val="0070C0"/>
                </a:solidFill>
                <a:latin typeface="Arial" panose="020B0604020202020204" pitchFamily="34" charset="0"/>
                <a:cs typeface="Arial" panose="020B0604020202020204" pitchFamily="34" charset="0"/>
              </a:rPr>
              <a:t>Tcl</a:t>
            </a:r>
            <a:r>
              <a:rPr lang="en-GB" b="1" dirty="0">
                <a:solidFill>
                  <a:srgbClr val="0070C0"/>
                </a:solidFill>
                <a:latin typeface="Arial" panose="020B0604020202020204" pitchFamily="34" charset="0"/>
                <a:cs typeface="Arial" panose="020B0604020202020204" pitchFamily="34" charset="0"/>
              </a:rPr>
              <a:t> procedures </a:t>
            </a:r>
            <a:r>
              <a:rPr lang="en-GB" dirty="0">
                <a:latin typeface="Arial" panose="020B0604020202020204" pitchFamily="34" charset="0"/>
                <a:cs typeface="Arial" panose="020B0604020202020204" pitchFamily="34" charset="0"/>
              </a:rPr>
              <a:t>previously defined in the script!</a:t>
            </a:r>
          </a:p>
        </p:txBody>
      </p:sp>
      <p:pic>
        <p:nvPicPr>
          <p:cNvPr id="14" name="Immagine 13">
            <a:extLst>
              <a:ext uri="{FF2B5EF4-FFF2-40B4-BE49-F238E27FC236}">
                <a16:creationId xmlns:a16="http://schemas.microsoft.com/office/drawing/2014/main" id="{ADD3F08D-33FE-C448-A164-44D667981EEB}"/>
              </a:ext>
            </a:extLst>
          </p:cNvPr>
          <p:cNvPicPr>
            <a:picLocks noChangeAspect="1"/>
          </p:cNvPicPr>
          <p:nvPr/>
        </p:nvPicPr>
        <p:blipFill>
          <a:blip r:embed="rId2"/>
          <a:stretch>
            <a:fillRect/>
          </a:stretch>
        </p:blipFill>
        <p:spPr>
          <a:xfrm>
            <a:off x="5354686" y="3639128"/>
            <a:ext cx="6607928" cy="2813594"/>
          </a:xfrm>
          <a:prstGeom prst="rect">
            <a:avLst/>
          </a:prstGeom>
          <a:ln>
            <a:noFill/>
          </a:ln>
          <a:effectLst>
            <a:outerShdw blurRad="292100" dist="139700" dir="2700000" algn="tl" rotWithShape="0">
              <a:srgbClr val="333333">
                <a:alpha val="65000"/>
              </a:srgbClr>
            </a:outerShdw>
          </a:effectLst>
        </p:spPr>
      </p:pic>
      <p:sp>
        <p:nvSpPr>
          <p:cNvPr id="17" name="Rettangolo con angoli arrotondati 16">
            <a:extLst>
              <a:ext uri="{FF2B5EF4-FFF2-40B4-BE49-F238E27FC236}">
                <a16:creationId xmlns:a16="http://schemas.microsoft.com/office/drawing/2014/main" id="{7D92ED8D-B333-C74C-7F90-C4CF4865E33F}"/>
              </a:ext>
            </a:extLst>
          </p:cNvPr>
          <p:cNvSpPr/>
          <p:nvPr/>
        </p:nvSpPr>
        <p:spPr>
          <a:xfrm>
            <a:off x="7188487" y="4654193"/>
            <a:ext cx="506857" cy="154113"/>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ttangolo con angoli arrotondati 17">
            <a:extLst>
              <a:ext uri="{FF2B5EF4-FFF2-40B4-BE49-F238E27FC236}">
                <a16:creationId xmlns:a16="http://schemas.microsoft.com/office/drawing/2014/main" id="{80F1ACCA-85CC-890D-0992-3C323C25E57E}"/>
              </a:ext>
            </a:extLst>
          </p:cNvPr>
          <p:cNvSpPr/>
          <p:nvPr/>
        </p:nvSpPr>
        <p:spPr>
          <a:xfrm>
            <a:off x="9322121" y="4654193"/>
            <a:ext cx="1630131" cy="154113"/>
          </a:xfrm>
          <a:prstGeom prst="roundRect">
            <a:avLst/>
          </a:pr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Connettore 2 19">
            <a:extLst>
              <a:ext uri="{FF2B5EF4-FFF2-40B4-BE49-F238E27FC236}">
                <a16:creationId xmlns:a16="http://schemas.microsoft.com/office/drawing/2014/main" id="{32D6F668-04F0-0C7A-7FAF-49C3A45263AE}"/>
              </a:ext>
            </a:extLst>
          </p:cNvPr>
          <p:cNvCxnSpPr>
            <a:cxnSpLocks/>
            <a:endCxn id="18" idx="1"/>
          </p:cNvCxnSpPr>
          <p:nvPr/>
        </p:nvCxnSpPr>
        <p:spPr>
          <a:xfrm flipV="1">
            <a:off x="4756935" y="4731250"/>
            <a:ext cx="4565186" cy="75515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201A8C4F-E61F-B5EA-3E3D-A319D30909B7}"/>
              </a:ext>
            </a:extLst>
          </p:cNvPr>
          <p:cNvCxnSpPr>
            <a:cxnSpLocks/>
          </p:cNvCxnSpPr>
          <p:nvPr/>
        </p:nvCxnSpPr>
        <p:spPr>
          <a:xfrm>
            <a:off x="4374222" y="4446486"/>
            <a:ext cx="2814265" cy="284763"/>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600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8C1F733-3B51-3ACA-2778-85DBDD98F82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sp>
        <p:nvSpPr>
          <p:cNvPr id="3" name="CasellaDiTesto 13">
            <a:extLst>
              <a:ext uri="{FF2B5EF4-FFF2-40B4-BE49-F238E27FC236}">
                <a16:creationId xmlns:a16="http://schemas.microsoft.com/office/drawing/2014/main" id="{8814B2BB-4AF8-675B-E3EF-6C7998DEE48C}"/>
              </a:ext>
            </a:extLst>
          </p:cNvPr>
          <p:cNvSpPr txBox="1"/>
          <p:nvPr/>
        </p:nvSpPr>
        <p:spPr>
          <a:xfrm>
            <a:off x="334963" y="756660"/>
            <a:ext cx="9106372" cy="2462213"/>
          </a:xfrm>
          <a:prstGeom prst="rect">
            <a:avLst/>
          </a:prstGeom>
          <a:solidFill>
            <a:schemeClr val="accent6">
              <a:lumMod val="20000"/>
              <a:lumOff val="80000"/>
            </a:schemeClr>
          </a:solidFill>
          <a:ln>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b="1" dirty="0">
                <a:latin typeface="Courier New" panose="02070309020205020404" pitchFamily="49" charset="0"/>
                <a:cs typeface="Courier New" panose="02070309020205020404" pitchFamily="49" charset="0"/>
              </a:rPr>
              <a:t>section</a:t>
            </a:r>
            <a:r>
              <a:rPr lang="en-GB" sz="1400" dirty="0">
                <a:latin typeface="Courier New" panose="02070309020205020404" pitchFamily="49" charset="0"/>
                <a:cs typeface="Courier New" panose="02070309020205020404" pitchFamily="49" charset="0"/>
              </a:rPr>
              <a:t> </a:t>
            </a:r>
            <a:r>
              <a:rPr lang="en-GB" sz="1400" b="1" dirty="0">
                <a:latin typeface="Courier New" panose="02070309020205020404" pitchFamily="49" charset="0"/>
                <a:cs typeface="Courier New" panose="02070309020205020404" pitchFamily="49" charset="0"/>
              </a:rPr>
              <a:t>ASDCoupledHinge3D</a:t>
            </a:r>
            <a:r>
              <a:rPr lang="en-GB" sz="1400" dirty="0">
                <a:latin typeface="Courier New" panose="02070309020205020404" pitchFamily="49" charset="0"/>
                <a:cs typeface="Courier New" panose="02070309020205020404" pitchFamily="49" charset="0"/>
              </a:rPr>
              <a:t> $tag $</a:t>
            </a:r>
            <a:r>
              <a:rPr lang="en-GB" sz="1400" dirty="0" err="1">
                <a:latin typeface="Courier New" panose="02070309020205020404" pitchFamily="49" charset="0"/>
                <a:cs typeface="Courier New" panose="02070309020205020404" pitchFamily="49" charset="0"/>
              </a:rPr>
              <a:t>Ktor</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Kax</a:t>
            </a:r>
            <a:r>
              <a:rPr lang="en-GB" sz="1400" dirty="0">
                <a:latin typeface="Courier New" panose="02070309020205020404" pitchFamily="49" charset="0"/>
                <a:cs typeface="Courier New" panose="02070309020205020404" pitchFamily="49" charset="0"/>
              </a:rPr>
              <a:t> </a:t>
            </a: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initialFlexuralStiffness</a:t>
            </a:r>
            <a:r>
              <a:rPr lang="en-GB" sz="1400" dirty="0">
                <a:latin typeface="Courier New" panose="02070309020205020404" pitchFamily="49" charset="0"/>
                <a:cs typeface="Courier New" panose="02070309020205020404" pitchFamily="49" charset="0"/>
              </a:rPr>
              <a:t> $Ky $</a:t>
            </a:r>
            <a:r>
              <a:rPr lang="en-GB" sz="1400" dirty="0" err="1">
                <a:latin typeface="Courier New" panose="02070309020205020404" pitchFamily="49" charset="0"/>
                <a:cs typeface="Courier New" panose="02070309020205020404" pitchFamily="49" charset="0"/>
              </a:rPr>
              <a:t>kz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simpleStrengthDomain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MyMax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MzMax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NMMax</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strengthDomainByPoints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nTheta</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listMz</a:t>
            </a:r>
            <a:r>
              <a:rPr lang="en-GB" sz="1400" dirty="0">
                <a:latin typeface="Courier New" panose="02070309020205020404" pitchFamily="49" charset="0"/>
                <a:cs typeface="Courier New" panose="02070309020205020404" pitchFamily="49" charset="0"/>
              </a:rPr>
              <a:t>}&gt; </a:t>
            </a:r>
          </a:p>
          <a:p>
            <a:r>
              <a:rPr lang="en-GB" sz="1400" dirty="0">
                <a:latin typeface="Courier New" panose="02070309020205020404" pitchFamily="49" charset="0"/>
                <a:cs typeface="Courier New" panose="02070309020205020404" pitchFamily="49" charset="0"/>
              </a:rPr>
              <a:t>	&lt;-hardening $as&gt; </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hystereticParams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uForceN</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damageUnloadStiffness</a:t>
            </a:r>
            <a:r>
              <a:rPr lang="en-GB" sz="1400" dirty="0">
                <a:latin typeface="Courier New" panose="02070309020205020404" pitchFamily="49" charset="0"/>
                <a:cs typeface="Courier New" panose="02070309020205020404" pitchFamily="49" charset="0"/>
              </a:rPr>
              <a:t> gk1? gk2? gk3? gk4? </a:t>
            </a:r>
            <a:r>
              <a:rPr lang="en-GB" sz="1400" dirty="0" err="1">
                <a:latin typeface="Courier New" panose="02070309020205020404" pitchFamily="49" charset="0"/>
                <a:cs typeface="Courier New" panose="02070309020205020404" pitchFamily="49" charset="0"/>
              </a:rPr>
              <a:t>gklim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damageReloadStiffness</a:t>
            </a:r>
            <a:r>
              <a:rPr lang="en-GB" sz="1400" dirty="0">
                <a:latin typeface="Courier New" panose="02070309020205020404" pitchFamily="49" charset="0"/>
                <a:cs typeface="Courier New" panose="02070309020205020404" pitchFamily="49" charset="0"/>
              </a:rPr>
              <a:t> gd1? gd2? gd3? gd4? </a:t>
            </a:r>
            <a:r>
              <a:rPr lang="en-GB" sz="1400" dirty="0" err="1">
                <a:latin typeface="Courier New" panose="02070309020205020404" pitchFamily="49" charset="0"/>
                <a:cs typeface="Courier New" panose="02070309020205020404" pitchFamily="49" charset="0"/>
              </a:rPr>
              <a:t>gdlim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damageForce</a:t>
            </a:r>
            <a:r>
              <a:rPr lang="en-US" sz="1400" dirty="0">
                <a:latin typeface="Courier New" panose="02070309020205020404" pitchFamily="49" charset="0"/>
                <a:cs typeface="Courier New" panose="02070309020205020404" pitchFamily="49" charset="0"/>
              </a:rPr>
              <a:t> gf1? gf2? gf3? gf4? </a:t>
            </a:r>
            <a:r>
              <a:rPr lang="en-US" sz="1400" dirty="0" err="1">
                <a:latin typeface="Courier New" panose="02070309020205020404" pitchFamily="49" charset="0"/>
                <a:cs typeface="Courier New" panose="02070309020205020404" pitchFamily="49" charset="0"/>
              </a:rPr>
              <a:t>gflim</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damageType</a:t>
            </a:r>
            <a:r>
              <a:rPr lang="en-GB" sz="1400" dirty="0">
                <a:latin typeface="Courier New" panose="02070309020205020404" pitchFamily="49" charset="0"/>
                <a:cs typeface="Courier New" panose="02070309020205020404" pitchFamily="49" charset="0"/>
              </a:rPr>
              <a:t> type? </a:t>
            </a:r>
            <a:r>
              <a:rPr lang="en-GB" sz="1400" dirty="0" err="1">
                <a:latin typeface="Courier New" panose="02070309020205020404" pitchFamily="49" charset="0"/>
                <a:cs typeface="Courier New" panose="02070309020205020404" pitchFamily="49" charset="0"/>
              </a:rPr>
              <a:t>ge</a:t>
            </a:r>
            <a:r>
              <a:rPr lang="en-GB" sz="1400" dirty="0">
                <a:latin typeface="Courier New" panose="02070309020205020404" pitchFamily="49" charset="0"/>
                <a:cs typeface="Courier New" panose="02070309020205020404" pitchFamily="49" charset="0"/>
              </a:rPr>
              <a:t>?&gt;</a:t>
            </a:r>
          </a:p>
        </p:txBody>
      </p:sp>
      <p:sp>
        <p:nvSpPr>
          <p:cNvPr id="5" name="Rettangolo con angoli arrotondati 4">
            <a:extLst>
              <a:ext uri="{FF2B5EF4-FFF2-40B4-BE49-F238E27FC236}">
                <a16:creationId xmlns:a16="http://schemas.microsoft.com/office/drawing/2014/main" id="{1F7284E4-1F64-1886-0C2F-6FBB32DDA59E}"/>
              </a:ext>
            </a:extLst>
          </p:cNvPr>
          <p:cNvSpPr/>
          <p:nvPr/>
        </p:nvSpPr>
        <p:spPr>
          <a:xfrm>
            <a:off x="565079" y="3730022"/>
            <a:ext cx="4643919" cy="2007147"/>
          </a:xfrm>
          <a:prstGeom prst="roundRect">
            <a:avLst/>
          </a:prstGeom>
          <a:solidFill>
            <a:schemeClr val="accent4">
              <a:lumMod val="20000"/>
              <a:lumOff val="80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sp>
        <p:nvSpPr>
          <p:cNvPr id="8" name="Rettangolo con angoli arrotondati 7">
            <a:extLst>
              <a:ext uri="{FF2B5EF4-FFF2-40B4-BE49-F238E27FC236}">
                <a16:creationId xmlns:a16="http://schemas.microsoft.com/office/drawing/2014/main" id="{C0641B68-07AF-9AC2-9946-59651AE668DA}"/>
              </a:ext>
            </a:extLst>
          </p:cNvPr>
          <p:cNvSpPr/>
          <p:nvPr/>
        </p:nvSpPr>
        <p:spPr>
          <a:xfrm>
            <a:off x="1284268" y="1438349"/>
            <a:ext cx="6863139" cy="441821"/>
          </a:xfrm>
          <a:prstGeom prst="roundRect">
            <a:avLst/>
          </a:prstGeom>
          <a:no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cxnSp>
        <p:nvCxnSpPr>
          <p:cNvPr id="10" name="Connettore 2 9">
            <a:extLst>
              <a:ext uri="{FF2B5EF4-FFF2-40B4-BE49-F238E27FC236}">
                <a16:creationId xmlns:a16="http://schemas.microsoft.com/office/drawing/2014/main" id="{6AB9AECE-B8D4-97E8-64FD-8A6B5695E5D6}"/>
              </a:ext>
            </a:extLst>
          </p:cNvPr>
          <p:cNvCxnSpPr>
            <a:cxnSpLocks/>
            <a:stCxn id="8" idx="2"/>
            <a:endCxn id="5" idx="0"/>
          </p:cNvCxnSpPr>
          <p:nvPr/>
        </p:nvCxnSpPr>
        <p:spPr>
          <a:xfrm flipH="1">
            <a:off x="2887039" y="1880170"/>
            <a:ext cx="1828799" cy="1849852"/>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a:extLst>
              <a:ext uri="{FF2B5EF4-FFF2-40B4-BE49-F238E27FC236}">
                <a16:creationId xmlns:a16="http://schemas.microsoft.com/office/drawing/2014/main" id="{52063261-2F40-CE61-BAF3-9E16360DD2EB}"/>
              </a:ext>
            </a:extLst>
          </p:cNvPr>
          <p:cNvSpPr txBox="1"/>
          <p:nvPr/>
        </p:nvSpPr>
        <p:spPr>
          <a:xfrm>
            <a:off x="729465" y="3935002"/>
            <a:ext cx="4274050" cy="1754326"/>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Definition of PMM strength domain</a:t>
            </a:r>
          </a:p>
          <a:p>
            <a:r>
              <a:rPr lang="en-GB" dirty="0">
                <a:latin typeface="Arial" panose="020B0604020202020204" pitchFamily="34" charset="0"/>
                <a:cs typeface="Arial" panose="020B0604020202020204" pitchFamily="34" charset="0"/>
              </a:rPr>
              <a:t>Two possibilities:</a:t>
            </a:r>
          </a:p>
          <a:p>
            <a:pPr marL="342900" indent="-342900">
              <a:buFont typeface="+mj-lt"/>
              <a:buAutoNum type="arabicPeriod"/>
            </a:pPr>
            <a:r>
              <a:rPr lang="en-GB" dirty="0">
                <a:latin typeface="Arial" panose="020B0604020202020204" pitchFamily="34" charset="0"/>
                <a:cs typeface="Arial" panose="020B0604020202020204" pitchFamily="34" charset="0"/>
              </a:rPr>
              <a:t>Definition as structured list of triplets (</a:t>
            </a:r>
            <a:r>
              <a:rPr lang="en-GB" dirty="0" err="1">
                <a:latin typeface="Courier New" panose="02070309020205020404" pitchFamily="49" charset="0"/>
                <a:cs typeface="Courier New" panose="02070309020205020404" pitchFamily="49" charset="0"/>
              </a:rPr>
              <a:t>strengthDomainByPoints</a:t>
            </a:r>
            <a:r>
              <a:rPr lang="en-GB" dirty="0">
                <a:latin typeface="Arial" panose="020B0604020202020204" pitchFamily="34" charset="0"/>
                <a:cs typeface="Arial" panose="020B0604020202020204" pitchFamily="34" charset="0"/>
              </a:rPr>
              <a:t>)</a:t>
            </a:r>
          </a:p>
          <a:p>
            <a:pPr marL="342900" indent="-342900">
              <a:buFont typeface="+mj-lt"/>
              <a:buAutoNum type="arabicPeriod"/>
            </a:pPr>
            <a:r>
              <a:rPr lang="en-GB" dirty="0">
                <a:latin typeface="Arial" panose="020B0604020202020204" pitchFamily="34" charset="0"/>
                <a:cs typeface="Arial" panose="020B0604020202020204" pitchFamily="34" charset="0"/>
              </a:rPr>
              <a:t>Definition of a simplified domain with few data (on the safe side)</a:t>
            </a:r>
          </a:p>
        </p:txBody>
      </p:sp>
      <p:pic>
        <p:nvPicPr>
          <p:cNvPr id="7" name="Immagine 6">
            <a:extLst>
              <a:ext uri="{FF2B5EF4-FFF2-40B4-BE49-F238E27FC236}">
                <a16:creationId xmlns:a16="http://schemas.microsoft.com/office/drawing/2014/main" id="{77D73321-E337-963B-08A8-657C8A9D1C0B}"/>
              </a:ext>
            </a:extLst>
          </p:cNvPr>
          <p:cNvPicPr>
            <a:picLocks noChangeAspect="1"/>
          </p:cNvPicPr>
          <p:nvPr/>
        </p:nvPicPr>
        <p:blipFill rotWithShape="1">
          <a:blip r:embed="rId2"/>
          <a:srcRect r="39205"/>
          <a:stretch/>
        </p:blipFill>
        <p:spPr>
          <a:xfrm>
            <a:off x="5613650" y="3357563"/>
            <a:ext cx="2820957" cy="2400584"/>
          </a:xfrm>
          <a:prstGeom prst="rect">
            <a:avLst/>
          </a:prstGeom>
        </p:spPr>
      </p:pic>
      <p:pic>
        <p:nvPicPr>
          <p:cNvPr id="16" name="Immagine 15">
            <a:extLst>
              <a:ext uri="{FF2B5EF4-FFF2-40B4-BE49-F238E27FC236}">
                <a16:creationId xmlns:a16="http://schemas.microsoft.com/office/drawing/2014/main" id="{269C1AE0-3CB1-3860-32E3-486AF487884C}"/>
              </a:ext>
            </a:extLst>
          </p:cNvPr>
          <p:cNvPicPr>
            <a:picLocks noChangeAspect="1"/>
          </p:cNvPicPr>
          <p:nvPr/>
        </p:nvPicPr>
        <p:blipFill>
          <a:blip r:embed="rId3"/>
          <a:stretch>
            <a:fillRect/>
          </a:stretch>
        </p:blipFill>
        <p:spPr>
          <a:xfrm>
            <a:off x="8763911" y="4499076"/>
            <a:ext cx="2249986" cy="2122387"/>
          </a:xfrm>
          <a:prstGeom prst="rect">
            <a:avLst/>
          </a:prstGeom>
        </p:spPr>
      </p:pic>
    </p:spTree>
    <p:extLst>
      <p:ext uri="{BB962C8B-B14F-4D97-AF65-F5344CB8AC3E}">
        <p14:creationId xmlns:p14="http://schemas.microsoft.com/office/powerpoint/2010/main" val="3116133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8C1F733-3B51-3ACA-2778-85DBDD98F82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sp>
        <p:nvSpPr>
          <p:cNvPr id="3" name="CasellaDiTesto 13">
            <a:extLst>
              <a:ext uri="{FF2B5EF4-FFF2-40B4-BE49-F238E27FC236}">
                <a16:creationId xmlns:a16="http://schemas.microsoft.com/office/drawing/2014/main" id="{8814B2BB-4AF8-675B-E3EF-6C7998DEE48C}"/>
              </a:ext>
            </a:extLst>
          </p:cNvPr>
          <p:cNvSpPr txBox="1"/>
          <p:nvPr/>
        </p:nvSpPr>
        <p:spPr>
          <a:xfrm>
            <a:off x="334963" y="756660"/>
            <a:ext cx="9106372" cy="2462213"/>
          </a:xfrm>
          <a:prstGeom prst="rect">
            <a:avLst/>
          </a:prstGeom>
          <a:solidFill>
            <a:schemeClr val="accent6">
              <a:lumMod val="20000"/>
              <a:lumOff val="80000"/>
            </a:schemeClr>
          </a:solidFill>
          <a:ln>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b="1" dirty="0">
                <a:latin typeface="Courier New" panose="02070309020205020404" pitchFamily="49" charset="0"/>
                <a:cs typeface="Courier New" panose="02070309020205020404" pitchFamily="49" charset="0"/>
              </a:rPr>
              <a:t>section</a:t>
            </a:r>
            <a:r>
              <a:rPr lang="en-GB" sz="1400" dirty="0">
                <a:latin typeface="Courier New" panose="02070309020205020404" pitchFamily="49" charset="0"/>
                <a:cs typeface="Courier New" panose="02070309020205020404" pitchFamily="49" charset="0"/>
              </a:rPr>
              <a:t> </a:t>
            </a:r>
            <a:r>
              <a:rPr lang="en-GB" sz="1400" b="1" dirty="0">
                <a:latin typeface="Courier New" panose="02070309020205020404" pitchFamily="49" charset="0"/>
                <a:cs typeface="Courier New" panose="02070309020205020404" pitchFamily="49" charset="0"/>
              </a:rPr>
              <a:t>ASDCoupledHinge3D</a:t>
            </a:r>
            <a:r>
              <a:rPr lang="en-GB" sz="1400" dirty="0">
                <a:latin typeface="Courier New" panose="02070309020205020404" pitchFamily="49" charset="0"/>
                <a:cs typeface="Courier New" panose="02070309020205020404" pitchFamily="49" charset="0"/>
              </a:rPr>
              <a:t> $tag $</a:t>
            </a:r>
            <a:r>
              <a:rPr lang="en-GB" sz="1400" dirty="0" err="1">
                <a:latin typeface="Courier New" panose="02070309020205020404" pitchFamily="49" charset="0"/>
                <a:cs typeface="Courier New" panose="02070309020205020404" pitchFamily="49" charset="0"/>
              </a:rPr>
              <a:t>Ktor</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Kax</a:t>
            </a:r>
            <a:r>
              <a:rPr lang="en-GB" sz="1400" dirty="0">
                <a:latin typeface="Courier New" panose="02070309020205020404" pitchFamily="49" charset="0"/>
                <a:cs typeface="Courier New" panose="02070309020205020404" pitchFamily="49" charset="0"/>
              </a:rPr>
              <a:t> </a:t>
            </a: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initialFlexuralStiffness</a:t>
            </a:r>
            <a:r>
              <a:rPr lang="en-GB" sz="1400" dirty="0">
                <a:latin typeface="Courier New" panose="02070309020205020404" pitchFamily="49" charset="0"/>
                <a:cs typeface="Courier New" panose="02070309020205020404" pitchFamily="49" charset="0"/>
              </a:rPr>
              <a:t> $Ky $</a:t>
            </a:r>
            <a:r>
              <a:rPr lang="en-GB" sz="1400" dirty="0" err="1">
                <a:latin typeface="Courier New" panose="02070309020205020404" pitchFamily="49" charset="0"/>
                <a:cs typeface="Courier New" panose="02070309020205020404" pitchFamily="49" charset="0"/>
              </a:rPr>
              <a:t>kz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simpleStrengthDomain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MyMax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MzMax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NMMax</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strengthDomainByPoints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nTheta</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listMz</a:t>
            </a:r>
            <a:r>
              <a:rPr lang="en-GB" sz="1400" dirty="0">
                <a:latin typeface="Courier New" panose="02070309020205020404" pitchFamily="49" charset="0"/>
                <a:cs typeface="Courier New" panose="02070309020205020404" pitchFamily="49" charset="0"/>
              </a:rPr>
              <a:t>}&gt; </a:t>
            </a:r>
          </a:p>
          <a:p>
            <a:r>
              <a:rPr lang="en-GB" sz="1400" dirty="0">
                <a:latin typeface="Courier New" panose="02070309020205020404" pitchFamily="49" charset="0"/>
                <a:cs typeface="Courier New" panose="02070309020205020404" pitchFamily="49" charset="0"/>
              </a:rPr>
              <a:t>	&lt;-hardening $as&gt; </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hystereticParams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uForceN</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damageUnloadStiffness</a:t>
            </a:r>
            <a:r>
              <a:rPr lang="en-GB" sz="1400" dirty="0">
                <a:latin typeface="Courier New" panose="02070309020205020404" pitchFamily="49" charset="0"/>
                <a:cs typeface="Courier New" panose="02070309020205020404" pitchFamily="49" charset="0"/>
              </a:rPr>
              <a:t> gk1? gk2? gk3? gk4? </a:t>
            </a:r>
            <a:r>
              <a:rPr lang="en-GB" sz="1400" dirty="0" err="1">
                <a:latin typeface="Courier New" panose="02070309020205020404" pitchFamily="49" charset="0"/>
                <a:cs typeface="Courier New" panose="02070309020205020404" pitchFamily="49" charset="0"/>
              </a:rPr>
              <a:t>gklim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damageReloadStiffness</a:t>
            </a:r>
            <a:r>
              <a:rPr lang="en-GB" sz="1400" dirty="0">
                <a:latin typeface="Courier New" panose="02070309020205020404" pitchFamily="49" charset="0"/>
                <a:cs typeface="Courier New" panose="02070309020205020404" pitchFamily="49" charset="0"/>
              </a:rPr>
              <a:t> gd1? gd2? gd3? gd4? </a:t>
            </a:r>
            <a:r>
              <a:rPr lang="en-GB" sz="1400" dirty="0" err="1">
                <a:latin typeface="Courier New" panose="02070309020205020404" pitchFamily="49" charset="0"/>
                <a:cs typeface="Courier New" panose="02070309020205020404" pitchFamily="49" charset="0"/>
              </a:rPr>
              <a:t>gdlim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damageForce</a:t>
            </a:r>
            <a:r>
              <a:rPr lang="en-US" sz="1400" dirty="0">
                <a:latin typeface="Courier New" panose="02070309020205020404" pitchFamily="49" charset="0"/>
                <a:cs typeface="Courier New" panose="02070309020205020404" pitchFamily="49" charset="0"/>
              </a:rPr>
              <a:t> gf1? gf2? gf3? gf4? </a:t>
            </a:r>
            <a:r>
              <a:rPr lang="en-US" sz="1400" dirty="0" err="1">
                <a:latin typeface="Courier New" panose="02070309020205020404" pitchFamily="49" charset="0"/>
                <a:cs typeface="Courier New" panose="02070309020205020404" pitchFamily="49" charset="0"/>
              </a:rPr>
              <a:t>gflim</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damageType</a:t>
            </a:r>
            <a:r>
              <a:rPr lang="en-GB" sz="1400" dirty="0">
                <a:latin typeface="Courier New" panose="02070309020205020404" pitchFamily="49" charset="0"/>
                <a:cs typeface="Courier New" panose="02070309020205020404" pitchFamily="49" charset="0"/>
              </a:rPr>
              <a:t> type? </a:t>
            </a:r>
            <a:r>
              <a:rPr lang="en-GB" sz="1400" dirty="0" err="1">
                <a:latin typeface="Courier New" panose="02070309020205020404" pitchFamily="49" charset="0"/>
                <a:cs typeface="Courier New" panose="02070309020205020404" pitchFamily="49" charset="0"/>
              </a:rPr>
              <a:t>ge</a:t>
            </a:r>
            <a:r>
              <a:rPr lang="en-GB" sz="1400" dirty="0">
                <a:latin typeface="Courier New" panose="02070309020205020404" pitchFamily="49" charset="0"/>
                <a:cs typeface="Courier New" panose="02070309020205020404" pitchFamily="49" charset="0"/>
              </a:rPr>
              <a:t>?&gt;</a:t>
            </a:r>
          </a:p>
        </p:txBody>
      </p:sp>
      <p:sp>
        <p:nvSpPr>
          <p:cNvPr id="5" name="Rettangolo con angoli arrotondati 4">
            <a:extLst>
              <a:ext uri="{FF2B5EF4-FFF2-40B4-BE49-F238E27FC236}">
                <a16:creationId xmlns:a16="http://schemas.microsoft.com/office/drawing/2014/main" id="{1F7284E4-1F64-1886-0C2F-6FBB32DDA59E}"/>
              </a:ext>
            </a:extLst>
          </p:cNvPr>
          <p:cNvSpPr/>
          <p:nvPr/>
        </p:nvSpPr>
        <p:spPr>
          <a:xfrm>
            <a:off x="293865" y="3455933"/>
            <a:ext cx="4921323" cy="1027416"/>
          </a:xfrm>
          <a:prstGeom prst="roundRect">
            <a:avLst/>
          </a:prstGeom>
          <a:solidFill>
            <a:schemeClr val="accent4">
              <a:lumMod val="20000"/>
              <a:lumOff val="80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sp>
        <p:nvSpPr>
          <p:cNvPr id="8" name="Rettangolo con angoli arrotondati 7">
            <a:extLst>
              <a:ext uri="{FF2B5EF4-FFF2-40B4-BE49-F238E27FC236}">
                <a16:creationId xmlns:a16="http://schemas.microsoft.com/office/drawing/2014/main" id="{C0641B68-07AF-9AC2-9946-59651AE668DA}"/>
              </a:ext>
            </a:extLst>
          </p:cNvPr>
          <p:cNvSpPr/>
          <p:nvPr/>
        </p:nvSpPr>
        <p:spPr>
          <a:xfrm>
            <a:off x="1263719" y="2069958"/>
            <a:ext cx="7746717" cy="1073934"/>
          </a:xfrm>
          <a:prstGeom prst="roundRect">
            <a:avLst/>
          </a:prstGeom>
          <a:no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cxnSp>
        <p:nvCxnSpPr>
          <p:cNvPr id="10" name="Connettore 2 9">
            <a:extLst>
              <a:ext uri="{FF2B5EF4-FFF2-40B4-BE49-F238E27FC236}">
                <a16:creationId xmlns:a16="http://schemas.microsoft.com/office/drawing/2014/main" id="{6AB9AECE-B8D4-97E8-64FD-8A6B5695E5D6}"/>
              </a:ext>
            </a:extLst>
          </p:cNvPr>
          <p:cNvCxnSpPr>
            <a:cxnSpLocks/>
            <a:stCxn id="8" idx="2"/>
            <a:endCxn id="5" idx="0"/>
          </p:cNvCxnSpPr>
          <p:nvPr/>
        </p:nvCxnSpPr>
        <p:spPr>
          <a:xfrm flipH="1">
            <a:off x="2754527" y="3143892"/>
            <a:ext cx="2382551" cy="312041"/>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a:extLst>
              <a:ext uri="{FF2B5EF4-FFF2-40B4-BE49-F238E27FC236}">
                <a16:creationId xmlns:a16="http://schemas.microsoft.com/office/drawing/2014/main" id="{52063261-2F40-CE61-BAF3-9E16360DD2EB}"/>
              </a:ext>
            </a:extLst>
          </p:cNvPr>
          <p:cNvSpPr txBox="1"/>
          <p:nvPr/>
        </p:nvSpPr>
        <p:spPr>
          <a:xfrm>
            <a:off x="511357" y="3571495"/>
            <a:ext cx="427405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Definition (optional) of Hysteretic rules (</a:t>
            </a:r>
            <a:r>
              <a:rPr lang="en-GB" dirty="0">
                <a:solidFill>
                  <a:srgbClr val="0070C0"/>
                </a:solidFill>
                <a:latin typeface="Arial" panose="020B0604020202020204" pitchFamily="34" charset="0"/>
                <a:cs typeface="Arial" panose="020B0604020202020204" pitchFamily="34" charset="0"/>
              </a:rPr>
              <a:t>Pinching4</a:t>
            </a:r>
            <a:r>
              <a:rPr lang="en-GB" dirty="0">
                <a:latin typeface="Arial" panose="020B0604020202020204" pitchFamily="34" charset="0"/>
                <a:cs typeface="Arial" panose="020B0604020202020204" pitchFamily="34" charset="0"/>
              </a:rPr>
              <a:t>)</a:t>
            </a:r>
          </a:p>
        </p:txBody>
      </p:sp>
      <p:pic>
        <p:nvPicPr>
          <p:cNvPr id="19" name="Immagine 18">
            <a:extLst>
              <a:ext uri="{FF2B5EF4-FFF2-40B4-BE49-F238E27FC236}">
                <a16:creationId xmlns:a16="http://schemas.microsoft.com/office/drawing/2014/main" id="{D9CCD19B-9BAB-DF4E-D8F6-E81F888AE82C}"/>
              </a:ext>
            </a:extLst>
          </p:cNvPr>
          <p:cNvPicPr>
            <a:picLocks noChangeAspect="1"/>
          </p:cNvPicPr>
          <p:nvPr/>
        </p:nvPicPr>
        <p:blipFill>
          <a:blip r:embed="rId2"/>
          <a:stretch>
            <a:fillRect/>
          </a:stretch>
        </p:blipFill>
        <p:spPr>
          <a:xfrm>
            <a:off x="160280" y="4720409"/>
            <a:ext cx="3176449" cy="1908000"/>
          </a:xfrm>
          <a:prstGeom prst="rect">
            <a:avLst/>
          </a:prstGeom>
          <a:ln>
            <a:noFill/>
          </a:ln>
          <a:effectLst>
            <a:outerShdw blurRad="292100" dist="139700" dir="2700000" algn="tl" rotWithShape="0">
              <a:srgbClr val="333333">
                <a:alpha val="65000"/>
              </a:srgbClr>
            </a:outerShdw>
          </a:effectLst>
        </p:spPr>
      </p:pic>
      <p:pic>
        <p:nvPicPr>
          <p:cNvPr id="20" name="Immagine 19">
            <a:extLst>
              <a:ext uri="{FF2B5EF4-FFF2-40B4-BE49-F238E27FC236}">
                <a16:creationId xmlns:a16="http://schemas.microsoft.com/office/drawing/2014/main" id="{491D81ED-944A-5077-5DA0-C00D5C2F83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8478" y="4720409"/>
            <a:ext cx="2688531" cy="1908000"/>
          </a:xfrm>
          <a:prstGeom prst="rect">
            <a:avLst/>
          </a:prstGeom>
          <a:ln>
            <a:noFill/>
          </a:ln>
          <a:effectLst>
            <a:outerShdw blurRad="292100" dist="139700" dir="2700000" algn="tl" rotWithShape="0">
              <a:srgbClr val="333333">
                <a:alpha val="65000"/>
              </a:srgbClr>
            </a:outerShdw>
          </a:effectLst>
        </p:spPr>
      </p:pic>
      <p:pic>
        <p:nvPicPr>
          <p:cNvPr id="21" name="Immagine 20">
            <a:extLst>
              <a:ext uri="{FF2B5EF4-FFF2-40B4-BE49-F238E27FC236}">
                <a16:creationId xmlns:a16="http://schemas.microsoft.com/office/drawing/2014/main" id="{C34FA589-B93D-06EF-AA4A-4E345405033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68758" y="4720409"/>
            <a:ext cx="2688531" cy="1908000"/>
          </a:xfrm>
          <a:prstGeom prst="rect">
            <a:avLst/>
          </a:prstGeom>
          <a:ln>
            <a:noFill/>
          </a:ln>
          <a:effectLst>
            <a:outerShdw blurRad="292100" dist="139700" dir="2700000" algn="tl" rotWithShape="0">
              <a:srgbClr val="333333">
                <a:alpha val="65000"/>
              </a:srgbClr>
            </a:outerShdw>
          </a:effectLst>
        </p:spPr>
      </p:pic>
      <p:pic>
        <p:nvPicPr>
          <p:cNvPr id="22" name="Immagine 21">
            <a:extLst>
              <a:ext uri="{FF2B5EF4-FFF2-40B4-BE49-F238E27FC236}">
                <a16:creationId xmlns:a16="http://schemas.microsoft.com/office/drawing/2014/main" id="{7A1049A7-0CD3-A560-02E6-B05A24179CF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379037" y="4720409"/>
            <a:ext cx="2688531" cy="1908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8624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51D0B00E-1296-2C6F-BFD3-24AF2917F58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STKO pre-processor implementation</a:t>
            </a:r>
          </a:p>
        </p:txBody>
      </p:sp>
      <p:pic>
        <p:nvPicPr>
          <p:cNvPr id="3" name="Immagine 2">
            <a:extLst>
              <a:ext uri="{FF2B5EF4-FFF2-40B4-BE49-F238E27FC236}">
                <a16:creationId xmlns:a16="http://schemas.microsoft.com/office/drawing/2014/main" id="{9D07C8E9-D372-5746-6939-C634636AD2DB}"/>
              </a:ext>
            </a:extLst>
          </p:cNvPr>
          <p:cNvPicPr>
            <a:picLocks noChangeAspect="1"/>
          </p:cNvPicPr>
          <p:nvPr/>
        </p:nvPicPr>
        <p:blipFill>
          <a:blip r:embed="rId2"/>
          <a:stretch>
            <a:fillRect/>
          </a:stretch>
        </p:blipFill>
        <p:spPr>
          <a:xfrm>
            <a:off x="6227280" y="811768"/>
            <a:ext cx="5629758" cy="4664358"/>
          </a:xfrm>
          <a:prstGeom prst="rect">
            <a:avLst/>
          </a:prstGeom>
          <a:ln>
            <a:solidFill>
              <a:srgbClr val="0070C0"/>
            </a:solidFill>
          </a:ln>
          <a:effectLst>
            <a:outerShdw blurRad="50800" dist="38100" dir="2700000" algn="tl" rotWithShape="0">
              <a:prstClr val="black">
                <a:alpha val="40000"/>
              </a:prstClr>
            </a:outerShdw>
          </a:effectLst>
        </p:spPr>
      </p:pic>
      <p:sp>
        <p:nvSpPr>
          <p:cNvPr id="5" name="CasellaDiTesto 4">
            <a:extLst>
              <a:ext uri="{FF2B5EF4-FFF2-40B4-BE49-F238E27FC236}">
                <a16:creationId xmlns:a16="http://schemas.microsoft.com/office/drawing/2014/main" id="{83BCC82C-3621-63D0-FE9B-A4913646E75E}"/>
              </a:ext>
            </a:extLst>
          </p:cNvPr>
          <p:cNvSpPr txBox="1"/>
          <p:nvPr/>
        </p:nvSpPr>
        <p:spPr>
          <a:xfrm>
            <a:off x="334963" y="811768"/>
            <a:ext cx="5213081" cy="2862322"/>
          </a:xfrm>
          <a:prstGeom prst="rect">
            <a:avLst/>
          </a:prstGeom>
          <a:noFill/>
        </p:spPr>
        <p:txBody>
          <a:bodyPr wrap="square">
            <a:spAutoFit/>
          </a:bodyPr>
          <a:lstStyle/>
          <a:p>
            <a:pPr marL="285750" indent="-285750">
              <a:buFont typeface="Arial" panose="020B0604020202020204" pitchFamily="34" charset="0"/>
              <a:buChar char="•"/>
            </a:pPr>
            <a:r>
              <a:rPr lang="en-US" sz="2000" dirty="0"/>
              <a:t>Defined as a standard fiber section</a:t>
            </a:r>
          </a:p>
          <a:p>
            <a:pPr marL="285750" indent="-285750">
              <a:buFont typeface="Arial" panose="020B0604020202020204" pitchFamily="34" charset="0"/>
              <a:buChar char="•"/>
            </a:pPr>
            <a:r>
              <a:rPr lang="en-US" sz="2000" dirty="0"/>
              <a:t>The </a:t>
            </a:r>
            <a:r>
              <a:rPr lang="en-US" sz="2000" b="1" dirty="0">
                <a:solidFill>
                  <a:srgbClr val="0070C0"/>
                </a:solidFill>
              </a:rPr>
              <a:t>fiber section </a:t>
            </a:r>
            <a:r>
              <a:rPr lang="en-US" sz="2000" dirty="0"/>
              <a:t>is only used to compute the </a:t>
            </a:r>
            <a:r>
              <a:rPr lang="en-US" sz="2000" b="1" dirty="0">
                <a:solidFill>
                  <a:srgbClr val="0070C0"/>
                </a:solidFill>
              </a:rPr>
              <a:t>PMM domain </a:t>
            </a:r>
            <a:r>
              <a:rPr lang="en-US" sz="2000" dirty="0"/>
              <a:t>in STKO</a:t>
            </a:r>
          </a:p>
          <a:p>
            <a:pPr marL="285750" indent="-285750">
              <a:buFont typeface="Arial" panose="020B0604020202020204" pitchFamily="34" charset="0"/>
              <a:buChar char="•"/>
            </a:pPr>
            <a:r>
              <a:rPr lang="en-US" sz="2000" dirty="0"/>
              <a:t>Automatic tool for considering </a:t>
            </a:r>
            <a:r>
              <a:rPr lang="en-US" sz="2000" b="1" dirty="0">
                <a:solidFill>
                  <a:srgbClr val="0070C0"/>
                </a:solidFill>
              </a:rPr>
              <a:t>confinement</a:t>
            </a:r>
            <a:r>
              <a:rPr lang="en-US" sz="2000" dirty="0"/>
              <a:t> effect</a:t>
            </a:r>
          </a:p>
          <a:p>
            <a:pPr marL="285750" indent="-285750">
              <a:buFont typeface="Arial" panose="020B0604020202020204" pitchFamily="34" charset="0"/>
              <a:buChar char="•"/>
            </a:pPr>
            <a:r>
              <a:rPr lang="en-US" sz="2000" b="1" dirty="0" err="1">
                <a:solidFill>
                  <a:srgbClr val="0070C0"/>
                </a:solidFill>
              </a:rPr>
              <a:t>Tcl</a:t>
            </a:r>
            <a:r>
              <a:rPr lang="en-US" sz="2000" b="1" dirty="0">
                <a:solidFill>
                  <a:srgbClr val="0070C0"/>
                </a:solidFill>
              </a:rPr>
              <a:t> expression more powerful here</a:t>
            </a:r>
            <a:r>
              <a:rPr lang="en-US" sz="2000" dirty="0"/>
              <a:t>: user can access extra variables, such as geometry (__Ag__, __W__, __H__, etc..) or material properties (__fc__, etc...)</a:t>
            </a:r>
          </a:p>
        </p:txBody>
      </p:sp>
    </p:spTree>
    <p:extLst>
      <p:ext uri="{BB962C8B-B14F-4D97-AF65-F5344CB8AC3E}">
        <p14:creationId xmlns:p14="http://schemas.microsoft.com/office/powerpoint/2010/main" val="2308280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appy Minion meme">
            <a:extLst>
              <a:ext uri="{FF2B5EF4-FFF2-40B4-BE49-F238E27FC236}">
                <a16:creationId xmlns:a16="http://schemas.microsoft.com/office/drawing/2014/main" id="{6D7E358C-3E91-1C44-F745-E960FE1029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1919" y="1354851"/>
            <a:ext cx="5715000" cy="381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4908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6782B5C-8500-DF09-C6F9-67E20CB9A2B0}"/>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Lumped inelasticity modelling</a:t>
            </a:r>
          </a:p>
        </p:txBody>
      </p:sp>
      <p:pic>
        <p:nvPicPr>
          <p:cNvPr id="8" name="Immagine 7">
            <a:extLst>
              <a:ext uri="{FF2B5EF4-FFF2-40B4-BE49-F238E27FC236}">
                <a16:creationId xmlns:a16="http://schemas.microsoft.com/office/drawing/2014/main" id="{79171E32-EB17-964D-0DDD-F8756171C629}"/>
              </a:ext>
            </a:extLst>
          </p:cNvPr>
          <p:cNvPicPr>
            <a:picLocks noChangeAspect="1"/>
          </p:cNvPicPr>
          <p:nvPr/>
        </p:nvPicPr>
        <p:blipFill>
          <a:blip r:embed="rId2"/>
          <a:stretch>
            <a:fillRect/>
          </a:stretch>
        </p:blipFill>
        <p:spPr>
          <a:xfrm>
            <a:off x="102741" y="762488"/>
            <a:ext cx="2176461" cy="4029805"/>
          </a:xfrm>
          <a:prstGeom prst="rect">
            <a:avLst/>
          </a:prstGeom>
        </p:spPr>
      </p:pic>
      <p:pic>
        <p:nvPicPr>
          <p:cNvPr id="9" name="Immagine 8">
            <a:extLst>
              <a:ext uri="{FF2B5EF4-FFF2-40B4-BE49-F238E27FC236}">
                <a16:creationId xmlns:a16="http://schemas.microsoft.com/office/drawing/2014/main" id="{3A1A97DE-3F1A-FDCE-A39B-C59999DED6B2}"/>
              </a:ext>
            </a:extLst>
          </p:cNvPr>
          <p:cNvPicPr>
            <a:picLocks noChangeAspect="1"/>
          </p:cNvPicPr>
          <p:nvPr/>
        </p:nvPicPr>
        <p:blipFill>
          <a:blip r:embed="rId3"/>
          <a:stretch>
            <a:fillRect/>
          </a:stretch>
        </p:blipFill>
        <p:spPr>
          <a:xfrm>
            <a:off x="3581764" y="1117267"/>
            <a:ext cx="7922516" cy="3115686"/>
          </a:xfrm>
          <a:prstGeom prst="rect">
            <a:avLst/>
          </a:prstGeom>
        </p:spPr>
      </p:pic>
      <p:sp>
        <p:nvSpPr>
          <p:cNvPr id="10" name="CasellaDiTesto 9">
            <a:extLst>
              <a:ext uri="{FF2B5EF4-FFF2-40B4-BE49-F238E27FC236}">
                <a16:creationId xmlns:a16="http://schemas.microsoft.com/office/drawing/2014/main" id="{586BB57F-EF13-C448-A5A0-A55723F1A7BA}"/>
              </a:ext>
            </a:extLst>
          </p:cNvPr>
          <p:cNvSpPr txBox="1"/>
          <p:nvPr/>
        </p:nvSpPr>
        <p:spPr>
          <a:xfrm>
            <a:off x="2465812" y="4391243"/>
            <a:ext cx="3606228" cy="369332"/>
          </a:xfrm>
          <a:prstGeom prst="rect">
            <a:avLst/>
          </a:prstGeom>
          <a:noFill/>
        </p:spPr>
        <p:txBody>
          <a:bodyPr wrap="square" rtlCol="0">
            <a:spAutoFit/>
          </a:bodyPr>
          <a:lstStyle/>
          <a:p>
            <a:r>
              <a:rPr lang="en-GB" b="1" dirty="0"/>
              <a:t>Effective elastic stiffness:</a:t>
            </a:r>
          </a:p>
        </p:txBody>
      </p:sp>
      <p:pic>
        <p:nvPicPr>
          <p:cNvPr id="14" name="Immagine 13">
            <a:extLst>
              <a:ext uri="{FF2B5EF4-FFF2-40B4-BE49-F238E27FC236}">
                <a16:creationId xmlns:a16="http://schemas.microsoft.com/office/drawing/2014/main" id="{6F997734-A20E-AA45-34B2-A9E0CC710E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395623" y="4918865"/>
            <a:ext cx="6618044" cy="1255904"/>
          </a:xfrm>
          <a:prstGeom prst="rect">
            <a:avLst/>
          </a:prstGeom>
          <a:noFill/>
          <a:ln>
            <a:noFill/>
          </a:ln>
        </p:spPr>
      </p:pic>
    </p:spTree>
    <p:extLst>
      <p:ext uri="{BB962C8B-B14F-4D97-AF65-F5344CB8AC3E}">
        <p14:creationId xmlns:p14="http://schemas.microsoft.com/office/powerpoint/2010/main" val="1250254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6782B5C-8500-DF09-C6F9-67E20CB9A2B0}"/>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Lumped inelasticity modelling</a:t>
            </a:r>
          </a:p>
        </p:txBody>
      </p:sp>
      <p:pic>
        <p:nvPicPr>
          <p:cNvPr id="8" name="Immagine 7">
            <a:extLst>
              <a:ext uri="{FF2B5EF4-FFF2-40B4-BE49-F238E27FC236}">
                <a16:creationId xmlns:a16="http://schemas.microsoft.com/office/drawing/2014/main" id="{79171E32-EB17-964D-0DDD-F8756171C629}"/>
              </a:ext>
            </a:extLst>
          </p:cNvPr>
          <p:cNvPicPr>
            <a:picLocks noChangeAspect="1"/>
          </p:cNvPicPr>
          <p:nvPr/>
        </p:nvPicPr>
        <p:blipFill>
          <a:blip r:embed="rId2"/>
          <a:stretch>
            <a:fillRect/>
          </a:stretch>
        </p:blipFill>
        <p:spPr>
          <a:xfrm>
            <a:off x="102741" y="762488"/>
            <a:ext cx="2176461" cy="4029805"/>
          </a:xfrm>
          <a:prstGeom prst="rect">
            <a:avLst/>
          </a:prstGeom>
        </p:spPr>
      </p:pic>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A60BD0E4-933A-F720-0ACF-DF487D9DC57F}"/>
                  </a:ext>
                </a:extLst>
              </p:cNvPr>
              <p:cNvSpPr txBox="1"/>
              <p:nvPr/>
            </p:nvSpPr>
            <p:spPr>
              <a:xfrm>
                <a:off x="2820191" y="4918865"/>
                <a:ext cx="8119153" cy="77559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GB" i="1" smtClean="0">
                              <a:solidFill>
                                <a:srgbClr val="836967"/>
                              </a:solidFill>
                              <a:latin typeface="Cambria Math" panose="02040503050406030204" pitchFamily="18" charset="0"/>
                            </a:rPr>
                          </m:ctrlPr>
                        </m:fPr>
                        <m:num>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𝑦</m:t>
                              </m:r>
                            </m:sub>
                          </m:sSub>
                        </m:num>
                        <m:den>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𝑔</m:t>
                              </m:r>
                            </m:sub>
                          </m:sSub>
                        </m:den>
                      </m:f>
                      <m:r>
                        <a:rPr lang="en-GB" i="0">
                          <a:latin typeface="Cambria Math" panose="02040503050406030204" pitchFamily="18" charset="0"/>
                        </a:rPr>
                        <m:t>=0.30</m:t>
                      </m:r>
                      <m:sSup>
                        <m:sSupPr>
                          <m:ctrlPr>
                            <a:rPr lang="en-GB" i="1">
                              <a:solidFill>
                                <a:srgbClr val="836967"/>
                              </a:solidFill>
                              <a:latin typeface="Cambria Math" panose="02040503050406030204" pitchFamily="18" charset="0"/>
                            </a:rPr>
                          </m:ctrlPr>
                        </m:sSupPr>
                        <m:e>
                          <m:d>
                            <m:dPr>
                              <m:ctrlPr>
                                <a:rPr lang="en-GB" i="1">
                                  <a:solidFill>
                                    <a:srgbClr val="836967"/>
                                  </a:solidFill>
                                  <a:latin typeface="Cambria Math" panose="02040503050406030204" pitchFamily="18" charset="0"/>
                                </a:rPr>
                              </m:ctrlPr>
                            </m:dPr>
                            <m:e>
                              <m:r>
                                <a:rPr lang="en-GB" i="0">
                                  <a:latin typeface="Cambria Math" panose="02040503050406030204" pitchFamily="18" charset="0"/>
                                </a:rPr>
                                <m:t>0.1+</m:t>
                              </m:r>
                              <m:f>
                                <m:fPr>
                                  <m:ctrlPr>
                                    <a:rPr lang="en-GB" i="1">
                                      <a:solidFill>
                                        <a:srgbClr val="836967"/>
                                      </a:solidFill>
                                      <a:latin typeface="Cambria Math" panose="02040503050406030204" pitchFamily="18" charset="0"/>
                                    </a:rPr>
                                  </m:ctrlPr>
                                </m:fPr>
                                <m:num>
                                  <m:r>
                                    <a:rPr lang="en-GB" i="1">
                                      <a:latin typeface="Cambria Math" panose="02040503050406030204" pitchFamily="18" charset="0"/>
                                    </a:rPr>
                                    <m:t>𝑁</m:t>
                                  </m:r>
                                </m:num>
                                <m:den>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𝐴</m:t>
                                      </m:r>
                                    </m:e>
                                    <m:sub>
                                      <m:r>
                                        <a:rPr lang="en-GB" i="1">
                                          <a:latin typeface="Cambria Math" panose="02040503050406030204" pitchFamily="18" charset="0"/>
                                        </a:rPr>
                                        <m:t>𝑔</m:t>
                                      </m:r>
                                    </m:sub>
                                  </m:sSub>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𝑓</m:t>
                                      </m:r>
                                    </m:e>
                                    <m:sub>
                                      <m:r>
                                        <a:rPr lang="en-GB" i="1">
                                          <a:latin typeface="Cambria Math" panose="02040503050406030204" pitchFamily="18" charset="0"/>
                                        </a:rPr>
                                        <m:t>𝑐</m:t>
                                      </m:r>
                                    </m:sub>
                                  </m:sSub>
                                </m:den>
                              </m:f>
                            </m:e>
                          </m:d>
                        </m:e>
                        <m:sup>
                          <m:r>
                            <a:rPr lang="en-GB" i="0">
                              <a:latin typeface="Cambria Math" panose="02040503050406030204" pitchFamily="18" charset="0"/>
                            </a:rPr>
                            <m:t>0.8</m:t>
                          </m:r>
                        </m:sup>
                      </m:sSup>
                      <m:sSup>
                        <m:sSupPr>
                          <m:ctrlPr>
                            <a:rPr lang="en-GB" i="1">
                              <a:solidFill>
                                <a:srgbClr val="836967"/>
                              </a:solidFill>
                              <a:latin typeface="Cambria Math" panose="02040503050406030204" pitchFamily="18" charset="0"/>
                            </a:rPr>
                          </m:ctrlPr>
                        </m:sSupPr>
                        <m:e>
                          <m:d>
                            <m:dPr>
                              <m:ctrlPr>
                                <a:rPr lang="en-GB" i="1">
                                  <a:solidFill>
                                    <a:srgbClr val="836967"/>
                                  </a:solidFill>
                                  <a:latin typeface="Cambria Math" panose="02040503050406030204" pitchFamily="18" charset="0"/>
                                </a:rPr>
                              </m:ctrlPr>
                            </m:dPr>
                            <m:e>
                              <m:f>
                                <m:fPr>
                                  <m:ctrlPr>
                                    <a:rPr lang="en-GB" i="1">
                                      <a:solidFill>
                                        <a:srgbClr val="836967"/>
                                      </a:solidFill>
                                      <a:latin typeface="Cambria Math" panose="02040503050406030204" pitchFamily="18" charset="0"/>
                                    </a:rPr>
                                  </m:ctrlPr>
                                </m:fPr>
                                <m:num>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𝐿</m:t>
                                      </m:r>
                                    </m:e>
                                    <m:sub>
                                      <m:r>
                                        <a:rPr lang="en-GB" i="1">
                                          <a:latin typeface="Cambria Math" panose="02040503050406030204" pitchFamily="18" charset="0"/>
                                        </a:rPr>
                                        <m:t>𝑠</m:t>
                                      </m:r>
                                    </m:sub>
                                  </m:sSub>
                                </m:num>
                                <m:den>
                                  <m:r>
                                    <a:rPr lang="en-GB" i="1">
                                      <a:latin typeface="Cambria Math" panose="02040503050406030204" pitchFamily="18" charset="0"/>
                                    </a:rPr>
                                    <m:t>h</m:t>
                                  </m:r>
                                </m:den>
                              </m:f>
                            </m:e>
                          </m:d>
                        </m:e>
                        <m:sup>
                          <m:r>
                            <a:rPr lang="en-GB" i="0">
                              <a:latin typeface="Cambria Math" panose="02040503050406030204" pitchFamily="18" charset="0"/>
                            </a:rPr>
                            <m:t>0.72</m:t>
                          </m:r>
                        </m:sup>
                      </m:sSup>
                      <m:r>
                        <a:rPr lang="en-GB" i="0">
                          <a:latin typeface="Cambria Math" panose="02040503050406030204" pitchFamily="18" charset="0"/>
                        </a:rPr>
                        <m:t>               </m:t>
                      </m:r>
                      <m:r>
                        <a:rPr lang="en-GB" i="1">
                          <a:latin typeface="Cambria Math" panose="02040503050406030204" pitchFamily="18" charset="0"/>
                        </a:rPr>
                        <m:t>𝑤𝑖𝑡h</m:t>
                      </m:r>
                      <m:r>
                        <a:rPr lang="en-GB" i="0">
                          <a:latin typeface="Cambria Math" panose="02040503050406030204" pitchFamily="18" charset="0"/>
                        </a:rPr>
                        <m:t> 0.2≤</m:t>
                      </m:r>
                      <m:f>
                        <m:fPr>
                          <m:ctrlPr>
                            <a:rPr lang="en-GB" i="1">
                              <a:solidFill>
                                <a:srgbClr val="836967"/>
                              </a:solidFill>
                              <a:latin typeface="Cambria Math" panose="02040503050406030204" pitchFamily="18" charset="0"/>
                            </a:rPr>
                          </m:ctrlPr>
                        </m:fPr>
                        <m:num>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𝑦</m:t>
                              </m:r>
                            </m:sub>
                          </m:sSub>
                        </m:num>
                        <m:den>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𝑔</m:t>
                              </m:r>
                            </m:sub>
                          </m:sSub>
                        </m:den>
                      </m:f>
                      <m:r>
                        <a:rPr lang="en-GB" i="0">
                          <a:latin typeface="Cambria Math" panose="02040503050406030204" pitchFamily="18" charset="0"/>
                        </a:rPr>
                        <m:t>≤0.6</m:t>
                      </m:r>
                    </m:oMath>
                  </m:oMathPara>
                </a14:m>
                <a:endParaRPr lang="en-GB" dirty="0"/>
              </a:p>
            </p:txBody>
          </p:sp>
        </mc:Choice>
        <mc:Fallback xmlns="">
          <p:sp>
            <p:nvSpPr>
              <p:cNvPr id="3" name="CasellaDiTesto 2">
                <a:extLst>
                  <a:ext uri="{FF2B5EF4-FFF2-40B4-BE49-F238E27FC236}">
                    <a16:creationId xmlns:a16="http://schemas.microsoft.com/office/drawing/2014/main" id="{A60BD0E4-933A-F720-0ACF-DF487D9DC57F}"/>
                  </a:ext>
                </a:extLst>
              </p:cNvPr>
              <p:cNvSpPr txBox="1">
                <a:spLocks noRot="1" noChangeAspect="1" noMove="1" noResize="1" noEditPoints="1" noAdjustHandles="1" noChangeArrowheads="1" noChangeShapeType="1" noTextEdit="1"/>
              </p:cNvSpPr>
              <p:nvPr/>
            </p:nvSpPr>
            <p:spPr>
              <a:xfrm>
                <a:off x="2820191" y="4918865"/>
                <a:ext cx="8119153" cy="775597"/>
              </a:xfrm>
              <a:prstGeom prst="rect">
                <a:avLst/>
              </a:prstGeom>
              <a:blipFill>
                <a:blip r:embed="rId3"/>
                <a:stretch>
                  <a:fillRect/>
                </a:stretch>
              </a:blipFill>
            </p:spPr>
            <p:txBody>
              <a:bodyPr/>
              <a:lstStyle/>
              <a:p>
                <a:r>
                  <a:rPr lang="en-GB">
                    <a:noFill/>
                  </a:rPr>
                  <a:t> </a:t>
                </a:r>
              </a:p>
            </p:txBody>
          </p:sp>
        </mc:Fallback>
      </mc:AlternateContent>
      <p:sp>
        <p:nvSpPr>
          <p:cNvPr id="4" name="CasellaDiTesto 3">
            <a:extLst>
              <a:ext uri="{FF2B5EF4-FFF2-40B4-BE49-F238E27FC236}">
                <a16:creationId xmlns:a16="http://schemas.microsoft.com/office/drawing/2014/main" id="{56B5FB69-27AB-E5CA-4812-BA286D1DC9C7}"/>
              </a:ext>
            </a:extLst>
          </p:cNvPr>
          <p:cNvSpPr txBox="1"/>
          <p:nvPr/>
        </p:nvSpPr>
        <p:spPr>
          <a:xfrm>
            <a:off x="2465812" y="4391243"/>
            <a:ext cx="3606228" cy="369332"/>
          </a:xfrm>
          <a:prstGeom prst="rect">
            <a:avLst/>
          </a:prstGeom>
          <a:noFill/>
        </p:spPr>
        <p:txBody>
          <a:bodyPr wrap="square" rtlCol="0">
            <a:spAutoFit/>
          </a:bodyPr>
          <a:lstStyle/>
          <a:p>
            <a:r>
              <a:rPr lang="en-GB" b="1" dirty="0"/>
              <a:t>Effective elastic stiffness:</a:t>
            </a:r>
          </a:p>
        </p:txBody>
      </p:sp>
      <p:sp>
        <p:nvSpPr>
          <p:cNvPr id="35" name="CasellaDiTesto 34">
            <a:extLst>
              <a:ext uri="{FF2B5EF4-FFF2-40B4-BE49-F238E27FC236}">
                <a16:creationId xmlns:a16="http://schemas.microsoft.com/office/drawing/2014/main" id="{8A679EB4-1655-EB1E-C557-B8ED42662466}"/>
              </a:ext>
            </a:extLst>
          </p:cNvPr>
          <p:cNvSpPr txBox="1"/>
          <p:nvPr/>
        </p:nvSpPr>
        <p:spPr>
          <a:xfrm>
            <a:off x="234267" y="5694462"/>
            <a:ext cx="5171847" cy="3693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Haselton</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Liel</a:t>
            </a:r>
            <a:r>
              <a:rPr lang="en-GB" sz="900" dirty="0">
                <a:latin typeface="Arial" panose="020B0604020202020204" pitchFamily="34" charset="0"/>
                <a:cs typeface="Arial" panose="020B0604020202020204" pitchFamily="34" charset="0"/>
              </a:rPr>
              <a:t>, Taylor-Lange, </a:t>
            </a:r>
            <a:r>
              <a:rPr lang="en-GB" sz="900" dirty="0" err="1">
                <a:latin typeface="Arial" panose="020B0604020202020204" pitchFamily="34" charset="0"/>
                <a:cs typeface="Arial" panose="020B0604020202020204" pitchFamily="34" charset="0"/>
              </a:rPr>
              <a:t>Deierlein</a:t>
            </a:r>
            <a:r>
              <a:rPr lang="en-GB" sz="900" dirty="0">
                <a:latin typeface="Arial" panose="020B0604020202020204" pitchFamily="34" charset="0"/>
                <a:cs typeface="Arial" panose="020B0604020202020204" pitchFamily="34" charset="0"/>
              </a:rPr>
              <a:t> (2016). Calibration of Model to Simulate Response of Reinforced Concrete Beam-Columns to Collapse, ACI Structural Journal, 113(6), 1141-1152</a:t>
            </a:r>
          </a:p>
        </p:txBody>
      </p:sp>
    </p:spTree>
    <p:extLst>
      <p:ext uri="{BB962C8B-B14F-4D97-AF65-F5344CB8AC3E}">
        <p14:creationId xmlns:p14="http://schemas.microsoft.com/office/powerpoint/2010/main" val="621738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6782B5C-8500-DF09-C6F9-67E20CB9A2B0}"/>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Lumped inelasticity modelling</a:t>
            </a:r>
          </a:p>
        </p:txBody>
      </p:sp>
      <p:pic>
        <p:nvPicPr>
          <p:cNvPr id="8" name="Immagine 7">
            <a:extLst>
              <a:ext uri="{FF2B5EF4-FFF2-40B4-BE49-F238E27FC236}">
                <a16:creationId xmlns:a16="http://schemas.microsoft.com/office/drawing/2014/main" id="{79171E32-EB17-964D-0DDD-F8756171C629}"/>
              </a:ext>
            </a:extLst>
          </p:cNvPr>
          <p:cNvPicPr>
            <a:picLocks noChangeAspect="1"/>
          </p:cNvPicPr>
          <p:nvPr/>
        </p:nvPicPr>
        <p:blipFill>
          <a:blip r:embed="rId2"/>
          <a:stretch>
            <a:fillRect/>
          </a:stretch>
        </p:blipFill>
        <p:spPr>
          <a:xfrm>
            <a:off x="102741" y="762488"/>
            <a:ext cx="2176461" cy="4029805"/>
          </a:xfrm>
          <a:prstGeom prst="rect">
            <a:avLst/>
          </a:prstGeom>
        </p:spPr>
      </p:pic>
      <mc:AlternateContent xmlns:mc="http://schemas.openxmlformats.org/markup-compatibility/2006" xmlns:a14="http://schemas.microsoft.com/office/drawing/2010/main">
        <mc:Choice Requires="a14">
          <p:sp>
            <p:nvSpPr>
              <p:cNvPr id="3" name="CasellaDiTesto 2">
                <a:extLst>
                  <a:ext uri="{FF2B5EF4-FFF2-40B4-BE49-F238E27FC236}">
                    <a16:creationId xmlns:a16="http://schemas.microsoft.com/office/drawing/2014/main" id="{A60BD0E4-933A-F720-0ACF-DF487D9DC57F}"/>
                  </a:ext>
                </a:extLst>
              </p:cNvPr>
              <p:cNvSpPr txBox="1"/>
              <p:nvPr/>
            </p:nvSpPr>
            <p:spPr>
              <a:xfrm>
                <a:off x="-575712" y="5223830"/>
                <a:ext cx="8119153" cy="77559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GB" i="1" smtClean="0">
                              <a:solidFill>
                                <a:srgbClr val="836967"/>
                              </a:solidFill>
                              <a:latin typeface="Cambria Math" panose="02040503050406030204" pitchFamily="18" charset="0"/>
                            </a:rPr>
                          </m:ctrlPr>
                        </m:fPr>
                        <m:num>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𝑦</m:t>
                              </m:r>
                            </m:sub>
                          </m:sSub>
                        </m:num>
                        <m:den>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𝑔</m:t>
                              </m:r>
                            </m:sub>
                          </m:sSub>
                        </m:den>
                      </m:f>
                      <m:r>
                        <a:rPr lang="en-GB" i="0">
                          <a:latin typeface="Cambria Math" panose="02040503050406030204" pitchFamily="18" charset="0"/>
                        </a:rPr>
                        <m:t>=0.30</m:t>
                      </m:r>
                      <m:sSup>
                        <m:sSupPr>
                          <m:ctrlPr>
                            <a:rPr lang="en-GB" i="1">
                              <a:solidFill>
                                <a:srgbClr val="836967"/>
                              </a:solidFill>
                              <a:latin typeface="Cambria Math" panose="02040503050406030204" pitchFamily="18" charset="0"/>
                            </a:rPr>
                          </m:ctrlPr>
                        </m:sSupPr>
                        <m:e>
                          <m:d>
                            <m:dPr>
                              <m:ctrlPr>
                                <a:rPr lang="en-GB" i="1">
                                  <a:solidFill>
                                    <a:srgbClr val="836967"/>
                                  </a:solidFill>
                                  <a:latin typeface="Cambria Math" panose="02040503050406030204" pitchFamily="18" charset="0"/>
                                </a:rPr>
                              </m:ctrlPr>
                            </m:dPr>
                            <m:e>
                              <m:r>
                                <a:rPr lang="en-GB" i="0">
                                  <a:latin typeface="Cambria Math" panose="02040503050406030204" pitchFamily="18" charset="0"/>
                                </a:rPr>
                                <m:t>0.1+</m:t>
                              </m:r>
                              <m:f>
                                <m:fPr>
                                  <m:ctrlPr>
                                    <a:rPr lang="en-GB" i="1">
                                      <a:solidFill>
                                        <a:srgbClr val="836967"/>
                                      </a:solidFill>
                                      <a:latin typeface="Cambria Math" panose="02040503050406030204" pitchFamily="18" charset="0"/>
                                    </a:rPr>
                                  </m:ctrlPr>
                                </m:fPr>
                                <m:num>
                                  <m:r>
                                    <a:rPr lang="en-GB" i="1">
                                      <a:latin typeface="Cambria Math" panose="02040503050406030204" pitchFamily="18" charset="0"/>
                                    </a:rPr>
                                    <m:t>𝑁</m:t>
                                  </m:r>
                                </m:num>
                                <m:den>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𝐴</m:t>
                                      </m:r>
                                    </m:e>
                                    <m:sub>
                                      <m:r>
                                        <a:rPr lang="en-GB" i="1">
                                          <a:latin typeface="Cambria Math" panose="02040503050406030204" pitchFamily="18" charset="0"/>
                                        </a:rPr>
                                        <m:t>𝑔</m:t>
                                      </m:r>
                                    </m:sub>
                                  </m:sSub>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𝑓</m:t>
                                      </m:r>
                                    </m:e>
                                    <m:sub>
                                      <m:r>
                                        <a:rPr lang="en-GB" i="1">
                                          <a:latin typeface="Cambria Math" panose="02040503050406030204" pitchFamily="18" charset="0"/>
                                        </a:rPr>
                                        <m:t>𝑐</m:t>
                                      </m:r>
                                    </m:sub>
                                  </m:sSub>
                                </m:den>
                              </m:f>
                            </m:e>
                          </m:d>
                        </m:e>
                        <m:sup>
                          <m:r>
                            <a:rPr lang="en-GB" i="0">
                              <a:latin typeface="Cambria Math" panose="02040503050406030204" pitchFamily="18" charset="0"/>
                            </a:rPr>
                            <m:t>0.8</m:t>
                          </m:r>
                        </m:sup>
                      </m:sSup>
                      <m:sSup>
                        <m:sSupPr>
                          <m:ctrlPr>
                            <a:rPr lang="en-GB" i="1">
                              <a:solidFill>
                                <a:srgbClr val="836967"/>
                              </a:solidFill>
                              <a:latin typeface="Cambria Math" panose="02040503050406030204" pitchFamily="18" charset="0"/>
                            </a:rPr>
                          </m:ctrlPr>
                        </m:sSupPr>
                        <m:e>
                          <m:d>
                            <m:dPr>
                              <m:ctrlPr>
                                <a:rPr lang="en-GB" i="1">
                                  <a:solidFill>
                                    <a:srgbClr val="836967"/>
                                  </a:solidFill>
                                  <a:latin typeface="Cambria Math" panose="02040503050406030204" pitchFamily="18" charset="0"/>
                                </a:rPr>
                              </m:ctrlPr>
                            </m:dPr>
                            <m:e>
                              <m:f>
                                <m:fPr>
                                  <m:ctrlPr>
                                    <a:rPr lang="en-GB" i="1">
                                      <a:solidFill>
                                        <a:srgbClr val="836967"/>
                                      </a:solidFill>
                                      <a:latin typeface="Cambria Math" panose="02040503050406030204" pitchFamily="18" charset="0"/>
                                    </a:rPr>
                                  </m:ctrlPr>
                                </m:fPr>
                                <m:num>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𝐿</m:t>
                                      </m:r>
                                    </m:e>
                                    <m:sub>
                                      <m:r>
                                        <a:rPr lang="en-GB" i="1">
                                          <a:latin typeface="Cambria Math" panose="02040503050406030204" pitchFamily="18" charset="0"/>
                                        </a:rPr>
                                        <m:t>𝑠</m:t>
                                      </m:r>
                                    </m:sub>
                                  </m:sSub>
                                </m:num>
                                <m:den>
                                  <m:r>
                                    <a:rPr lang="en-GB" i="1">
                                      <a:latin typeface="Cambria Math" panose="02040503050406030204" pitchFamily="18" charset="0"/>
                                    </a:rPr>
                                    <m:t>h</m:t>
                                  </m:r>
                                </m:den>
                              </m:f>
                            </m:e>
                          </m:d>
                        </m:e>
                        <m:sup>
                          <m:r>
                            <a:rPr lang="en-GB" i="0">
                              <a:latin typeface="Cambria Math" panose="02040503050406030204" pitchFamily="18" charset="0"/>
                            </a:rPr>
                            <m:t>0.72</m:t>
                          </m:r>
                        </m:sup>
                      </m:sSup>
                      <m:r>
                        <a:rPr lang="en-GB" i="0">
                          <a:latin typeface="Cambria Math" panose="02040503050406030204" pitchFamily="18" charset="0"/>
                        </a:rPr>
                        <m:t>               </m:t>
                      </m:r>
                      <m:r>
                        <a:rPr lang="en-GB" i="1">
                          <a:latin typeface="Cambria Math" panose="02040503050406030204" pitchFamily="18" charset="0"/>
                        </a:rPr>
                        <m:t>𝑤𝑖𝑡h</m:t>
                      </m:r>
                      <m:r>
                        <a:rPr lang="en-GB" i="0">
                          <a:latin typeface="Cambria Math" panose="02040503050406030204" pitchFamily="18" charset="0"/>
                        </a:rPr>
                        <m:t> 0.2≤</m:t>
                      </m:r>
                      <m:f>
                        <m:fPr>
                          <m:ctrlPr>
                            <a:rPr lang="en-GB" i="1">
                              <a:solidFill>
                                <a:srgbClr val="836967"/>
                              </a:solidFill>
                              <a:latin typeface="Cambria Math" panose="02040503050406030204" pitchFamily="18" charset="0"/>
                            </a:rPr>
                          </m:ctrlPr>
                        </m:fPr>
                        <m:num>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𝑦</m:t>
                              </m:r>
                            </m:sub>
                          </m:sSub>
                        </m:num>
                        <m:den>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𝑔</m:t>
                              </m:r>
                            </m:sub>
                          </m:sSub>
                        </m:den>
                      </m:f>
                      <m:r>
                        <a:rPr lang="en-GB" i="0">
                          <a:latin typeface="Cambria Math" panose="02040503050406030204" pitchFamily="18" charset="0"/>
                        </a:rPr>
                        <m:t>≤0.6</m:t>
                      </m:r>
                    </m:oMath>
                  </m:oMathPara>
                </a14:m>
                <a:endParaRPr lang="en-GB" dirty="0"/>
              </a:p>
            </p:txBody>
          </p:sp>
        </mc:Choice>
        <mc:Fallback xmlns="">
          <p:sp>
            <p:nvSpPr>
              <p:cNvPr id="3" name="CasellaDiTesto 2">
                <a:extLst>
                  <a:ext uri="{FF2B5EF4-FFF2-40B4-BE49-F238E27FC236}">
                    <a16:creationId xmlns:a16="http://schemas.microsoft.com/office/drawing/2014/main" id="{A60BD0E4-933A-F720-0ACF-DF487D9DC57F}"/>
                  </a:ext>
                </a:extLst>
              </p:cNvPr>
              <p:cNvSpPr txBox="1">
                <a:spLocks noRot="1" noChangeAspect="1" noMove="1" noResize="1" noEditPoints="1" noAdjustHandles="1" noChangeArrowheads="1" noChangeShapeType="1" noTextEdit="1"/>
              </p:cNvSpPr>
              <p:nvPr/>
            </p:nvSpPr>
            <p:spPr>
              <a:xfrm>
                <a:off x="-575712" y="5223830"/>
                <a:ext cx="8119153" cy="775597"/>
              </a:xfrm>
              <a:prstGeom prst="rect">
                <a:avLst/>
              </a:prstGeom>
              <a:blipFill>
                <a:blip r:embed="rId3"/>
                <a:stretch>
                  <a:fillRect/>
                </a:stretch>
              </a:blipFill>
            </p:spPr>
            <p:txBody>
              <a:bodyPr/>
              <a:lstStyle/>
              <a:p>
                <a:r>
                  <a:rPr lang="en-GB">
                    <a:noFill/>
                  </a:rPr>
                  <a:t> </a:t>
                </a:r>
              </a:p>
            </p:txBody>
          </p:sp>
        </mc:Fallback>
      </mc:AlternateContent>
      <p:sp>
        <p:nvSpPr>
          <p:cNvPr id="4" name="CasellaDiTesto 3">
            <a:extLst>
              <a:ext uri="{FF2B5EF4-FFF2-40B4-BE49-F238E27FC236}">
                <a16:creationId xmlns:a16="http://schemas.microsoft.com/office/drawing/2014/main" id="{56B5FB69-27AB-E5CA-4812-BA286D1DC9C7}"/>
              </a:ext>
            </a:extLst>
          </p:cNvPr>
          <p:cNvSpPr txBox="1"/>
          <p:nvPr/>
        </p:nvSpPr>
        <p:spPr>
          <a:xfrm>
            <a:off x="261711" y="4858116"/>
            <a:ext cx="3606228" cy="369332"/>
          </a:xfrm>
          <a:prstGeom prst="rect">
            <a:avLst/>
          </a:prstGeom>
          <a:noFill/>
        </p:spPr>
        <p:txBody>
          <a:bodyPr wrap="square" rtlCol="0">
            <a:spAutoFit/>
          </a:bodyPr>
          <a:lstStyle/>
          <a:p>
            <a:r>
              <a:rPr lang="en-GB" b="1" dirty="0"/>
              <a:t>Effective elastic stiffness:</a:t>
            </a:r>
          </a:p>
        </p:txBody>
      </p:sp>
      <mc:AlternateContent xmlns:mc="http://schemas.openxmlformats.org/markup-compatibility/2006" xmlns:a14="http://schemas.microsoft.com/office/drawing/2010/main">
        <mc:Choice Requires="a14">
          <p:sp>
            <p:nvSpPr>
              <p:cNvPr id="10" name="CasellaDiTesto 9">
                <a:extLst>
                  <a:ext uri="{FF2B5EF4-FFF2-40B4-BE49-F238E27FC236}">
                    <a16:creationId xmlns:a16="http://schemas.microsoft.com/office/drawing/2014/main" id="{C0A3C759-77BC-D8DF-4960-DF775ED25BFB}"/>
                  </a:ext>
                </a:extLst>
              </p:cNvPr>
              <p:cNvSpPr txBox="1"/>
              <p:nvPr/>
            </p:nvSpPr>
            <p:spPr>
              <a:xfrm>
                <a:off x="7326846" y="1046917"/>
                <a:ext cx="1585370"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1</m:t>
                          </m:r>
                        </m:num>
                        <m:den>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𝐾</m:t>
                              </m:r>
                            </m:e>
                            <m:sub>
                              <m:r>
                                <a:rPr lang="it-IT" b="0" i="1" smtClean="0">
                                  <a:solidFill>
                                    <a:schemeClr val="accent3"/>
                                  </a:solidFill>
                                  <a:latin typeface="Cambria Math" panose="02040503050406030204" pitchFamily="18" charset="0"/>
                                </a:rPr>
                                <m:t>𝑡𝑜𝑡</m:t>
                              </m:r>
                            </m:sub>
                          </m:sSub>
                        </m:den>
                      </m:f>
                      <m:r>
                        <a:rPr lang="it-IT" b="0" i="1" smtClean="0">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r>
                            <a:rPr lang="it-IT" b="0" i="1" smtClean="0">
                              <a:solidFill>
                                <a:schemeClr val="accent2">
                                  <a:lumMod val="40000"/>
                                  <a:lumOff val="60000"/>
                                </a:schemeClr>
                              </a:solidFill>
                              <a:latin typeface="Cambria Math" panose="02040503050406030204" pitchFamily="18" charset="0"/>
                            </a:rPr>
                            <m:t>1</m:t>
                          </m:r>
                        </m:num>
                        <m:den>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𝐾</m:t>
                              </m:r>
                            </m:e>
                            <m:sub>
                              <m:r>
                                <a:rPr lang="it-IT" b="0" i="1" smtClean="0">
                                  <a:solidFill>
                                    <a:schemeClr val="accent2">
                                      <a:lumMod val="40000"/>
                                      <a:lumOff val="60000"/>
                                    </a:schemeClr>
                                  </a:solidFill>
                                  <a:latin typeface="Cambria Math" panose="02040503050406030204" pitchFamily="18" charset="0"/>
                                </a:rPr>
                                <m:t>𝐻</m:t>
                              </m:r>
                            </m:sub>
                          </m:sSub>
                        </m:den>
                      </m:f>
                      <m:r>
                        <a:rPr lang="it-IT" b="0" i="1" smtClean="0">
                          <a:latin typeface="Cambria Math" panose="02040503050406030204" pitchFamily="18" charset="0"/>
                        </a:rPr>
                        <m:t>+</m:t>
                      </m:r>
                      <m:f>
                        <m:fPr>
                          <m:ctrlPr>
                            <a:rPr lang="it-IT" b="0" i="1" smtClean="0">
                              <a:solidFill>
                                <a:schemeClr val="accent2"/>
                              </a:solidFill>
                              <a:latin typeface="Cambria Math" panose="02040503050406030204" pitchFamily="18" charset="0"/>
                            </a:rPr>
                          </m:ctrlPr>
                        </m:fPr>
                        <m:num>
                          <m:r>
                            <a:rPr lang="it-IT" b="0" i="1" smtClean="0">
                              <a:solidFill>
                                <a:schemeClr val="accent2"/>
                              </a:solidFill>
                              <a:latin typeface="Cambria Math" panose="02040503050406030204" pitchFamily="18" charset="0"/>
                            </a:rPr>
                            <m:t>1</m:t>
                          </m:r>
                        </m:num>
                        <m:den>
                          <m:sSub>
                            <m:sSubPr>
                              <m:ctrlPr>
                                <a:rPr lang="it-IT" b="0" i="1" smtClean="0">
                                  <a:solidFill>
                                    <a:schemeClr val="accent2"/>
                                  </a:solidFill>
                                  <a:latin typeface="Cambria Math" panose="02040503050406030204" pitchFamily="18" charset="0"/>
                                </a:rPr>
                              </m:ctrlPr>
                            </m:sSubPr>
                            <m:e>
                              <m:r>
                                <a:rPr lang="it-IT" b="0" i="1" smtClean="0">
                                  <a:solidFill>
                                    <a:schemeClr val="accent2"/>
                                  </a:solidFill>
                                  <a:latin typeface="Cambria Math" panose="02040503050406030204" pitchFamily="18" charset="0"/>
                                </a:rPr>
                                <m:t>𝐾</m:t>
                              </m:r>
                            </m:e>
                            <m:sub>
                              <m:r>
                                <a:rPr lang="it-IT" b="0" i="1" smtClean="0">
                                  <a:solidFill>
                                    <a:schemeClr val="accent2"/>
                                  </a:solidFill>
                                  <a:latin typeface="Cambria Math" panose="02040503050406030204" pitchFamily="18" charset="0"/>
                                </a:rPr>
                                <m:t>𝐸</m:t>
                              </m:r>
                            </m:sub>
                          </m:sSub>
                        </m:den>
                      </m:f>
                    </m:oMath>
                  </m:oMathPara>
                </a14:m>
                <a:endParaRPr lang="en-GB" dirty="0"/>
              </a:p>
            </p:txBody>
          </p:sp>
        </mc:Choice>
        <mc:Fallback xmlns="">
          <p:sp>
            <p:nvSpPr>
              <p:cNvPr id="10" name="CasellaDiTesto 9">
                <a:extLst>
                  <a:ext uri="{FF2B5EF4-FFF2-40B4-BE49-F238E27FC236}">
                    <a16:creationId xmlns:a16="http://schemas.microsoft.com/office/drawing/2014/main" id="{C0A3C759-77BC-D8DF-4960-DF775ED25BFB}"/>
                  </a:ext>
                </a:extLst>
              </p:cNvPr>
              <p:cNvSpPr txBox="1">
                <a:spLocks noRot="1" noChangeAspect="1" noMove="1" noResize="1" noEditPoints="1" noAdjustHandles="1" noChangeArrowheads="1" noChangeShapeType="1" noTextEdit="1"/>
              </p:cNvSpPr>
              <p:nvPr/>
            </p:nvSpPr>
            <p:spPr>
              <a:xfrm>
                <a:off x="7326846" y="1046917"/>
                <a:ext cx="1585370" cy="567207"/>
              </a:xfrm>
              <a:prstGeom prst="rect">
                <a:avLst/>
              </a:prstGeom>
              <a:blipFill>
                <a:blip r:embed="rId4"/>
                <a:stretch>
                  <a:fillRect/>
                </a:stretch>
              </a:blipFill>
            </p:spPr>
            <p:txBody>
              <a:bodyPr/>
              <a:lstStyle/>
              <a:p>
                <a:r>
                  <a:rPr lang="en-GB">
                    <a:noFill/>
                  </a:rPr>
                  <a:t> </a:t>
                </a:r>
              </a:p>
            </p:txBody>
          </p:sp>
        </mc:Fallback>
      </mc:AlternateContent>
      <p:sp>
        <p:nvSpPr>
          <p:cNvPr id="12" name="CasellaDiTesto 11">
            <a:extLst>
              <a:ext uri="{FF2B5EF4-FFF2-40B4-BE49-F238E27FC236}">
                <a16:creationId xmlns:a16="http://schemas.microsoft.com/office/drawing/2014/main" id="{5D862170-2F24-4F22-F0A1-E4E6B981ED63}"/>
              </a:ext>
            </a:extLst>
          </p:cNvPr>
          <p:cNvSpPr txBox="1"/>
          <p:nvPr/>
        </p:nvSpPr>
        <p:spPr>
          <a:xfrm>
            <a:off x="5733904" y="747244"/>
            <a:ext cx="1952283" cy="30777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System in series:</a:t>
            </a:r>
          </a:p>
        </p:txBody>
      </p:sp>
      <p:pic>
        <p:nvPicPr>
          <p:cNvPr id="35" name="Immagine 34">
            <a:extLst>
              <a:ext uri="{FF2B5EF4-FFF2-40B4-BE49-F238E27FC236}">
                <a16:creationId xmlns:a16="http://schemas.microsoft.com/office/drawing/2014/main" id="{D212CE68-54DC-5B69-92C7-F352C0FC948C}"/>
              </a:ext>
            </a:extLst>
          </p:cNvPr>
          <p:cNvPicPr>
            <a:picLocks noChangeAspect="1"/>
          </p:cNvPicPr>
          <p:nvPr/>
        </p:nvPicPr>
        <p:blipFill>
          <a:blip r:embed="rId5"/>
          <a:stretch>
            <a:fillRect/>
          </a:stretch>
        </p:blipFill>
        <p:spPr>
          <a:xfrm>
            <a:off x="2279202" y="1772414"/>
            <a:ext cx="3542761" cy="2829289"/>
          </a:xfrm>
          <a:prstGeom prst="rect">
            <a:avLst/>
          </a:prstGeom>
        </p:spPr>
      </p:pic>
      <mc:AlternateContent xmlns:mc="http://schemas.openxmlformats.org/markup-compatibility/2006" xmlns:a14="http://schemas.microsoft.com/office/drawing/2010/main">
        <mc:Choice Requires="a14">
          <p:sp>
            <p:nvSpPr>
              <p:cNvPr id="37" name="CasellaDiTesto 36">
                <a:extLst>
                  <a:ext uri="{FF2B5EF4-FFF2-40B4-BE49-F238E27FC236}">
                    <a16:creationId xmlns:a16="http://schemas.microsoft.com/office/drawing/2014/main" id="{262EF97F-0FA0-A76E-322E-E7EB53D82D17}"/>
                  </a:ext>
                </a:extLst>
              </p:cNvPr>
              <p:cNvSpPr txBox="1"/>
              <p:nvPr/>
            </p:nvSpPr>
            <p:spPr>
              <a:xfrm>
                <a:off x="6640969" y="1970957"/>
                <a:ext cx="1420471" cy="61914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accent2"/>
                              </a:solidFill>
                              <a:latin typeface="Cambria Math" panose="02040503050406030204" pitchFamily="18" charset="0"/>
                            </a:rPr>
                          </m:ctrlPr>
                        </m:sSubPr>
                        <m:e>
                          <m:r>
                            <a:rPr lang="it-IT" b="0" i="1" smtClean="0">
                              <a:solidFill>
                                <a:schemeClr val="accent2"/>
                              </a:solidFill>
                              <a:latin typeface="Cambria Math" panose="02040503050406030204" pitchFamily="18" charset="0"/>
                            </a:rPr>
                            <m:t>𝐾</m:t>
                          </m:r>
                        </m:e>
                        <m:sub>
                          <m:r>
                            <a:rPr lang="it-IT" b="0" i="1" smtClean="0">
                              <a:solidFill>
                                <a:schemeClr val="accent2"/>
                              </a:solidFill>
                              <a:latin typeface="Cambria Math" panose="02040503050406030204" pitchFamily="18" charset="0"/>
                            </a:rPr>
                            <m:t>𝐸</m:t>
                          </m:r>
                        </m:sub>
                      </m:sSub>
                      <m:r>
                        <a:rPr lang="it-IT" b="0" i="1" smtClean="0">
                          <a:solidFill>
                            <a:schemeClr val="accent2"/>
                          </a:solidFill>
                          <a:latin typeface="Cambria Math" panose="02040503050406030204" pitchFamily="18" charset="0"/>
                        </a:rPr>
                        <m:t>=</m:t>
                      </m:r>
                      <m:f>
                        <m:fPr>
                          <m:ctrlPr>
                            <a:rPr lang="it-IT" b="0" i="1" smtClean="0">
                              <a:solidFill>
                                <a:schemeClr val="accent2"/>
                              </a:solidFill>
                              <a:latin typeface="Cambria Math" panose="02040503050406030204" pitchFamily="18" charset="0"/>
                            </a:rPr>
                          </m:ctrlPr>
                        </m:fPr>
                        <m:num>
                          <m:r>
                            <a:rPr lang="it-IT" b="0" i="1" smtClean="0">
                              <a:solidFill>
                                <a:schemeClr val="accent2"/>
                              </a:solidFill>
                              <a:latin typeface="Cambria Math" panose="02040503050406030204" pitchFamily="18" charset="0"/>
                            </a:rPr>
                            <m:t>3</m:t>
                          </m:r>
                          <m:r>
                            <a:rPr lang="it-IT" b="0" i="1" smtClean="0">
                              <a:solidFill>
                                <a:schemeClr val="accent2"/>
                              </a:solidFill>
                              <a:latin typeface="Cambria Math" panose="02040503050406030204" pitchFamily="18" charset="0"/>
                            </a:rPr>
                            <m:t>𝐸</m:t>
                          </m:r>
                          <m:sSub>
                            <m:sSubPr>
                              <m:ctrlPr>
                                <a:rPr lang="it-IT" b="0" i="1" smtClean="0">
                                  <a:solidFill>
                                    <a:schemeClr val="accent2"/>
                                  </a:solidFill>
                                  <a:latin typeface="Cambria Math" panose="02040503050406030204" pitchFamily="18" charset="0"/>
                                </a:rPr>
                              </m:ctrlPr>
                            </m:sSubPr>
                            <m:e>
                              <m:r>
                                <a:rPr lang="it-IT" b="0" i="1" smtClean="0">
                                  <a:solidFill>
                                    <a:schemeClr val="accent2"/>
                                  </a:solidFill>
                                  <a:latin typeface="Cambria Math" panose="02040503050406030204" pitchFamily="18" charset="0"/>
                                </a:rPr>
                                <m:t>𝐼</m:t>
                              </m:r>
                            </m:e>
                            <m:sub>
                              <m:r>
                                <a:rPr lang="it-IT" b="0" i="1" smtClean="0">
                                  <a:solidFill>
                                    <a:schemeClr val="accent2"/>
                                  </a:solidFill>
                                  <a:latin typeface="Cambria Math" panose="02040503050406030204" pitchFamily="18" charset="0"/>
                                </a:rPr>
                                <m:t>𝑔</m:t>
                              </m:r>
                            </m:sub>
                          </m:sSub>
                        </m:num>
                        <m:den>
                          <m:sSup>
                            <m:sSupPr>
                              <m:ctrlPr>
                                <a:rPr lang="it-IT" b="0" i="1" smtClean="0">
                                  <a:solidFill>
                                    <a:schemeClr val="accent2"/>
                                  </a:solidFill>
                                  <a:latin typeface="Cambria Math" panose="02040503050406030204" pitchFamily="18" charset="0"/>
                                </a:rPr>
                              </m:ctrlPr>
                            </m:sSupPr>
                            <m:e>
                              <m:r>
                                <a:rPr lang="it-IT" b="0" i="1" smtClean="0">
                                  <a:solidFill>
                                    <a:schemeClr val="accent2"/>
                                  </a:solidFill>
                                  <a:latin typeface="Cambria Math" panose="02040503050406030204" pitchFamily="18" charset="0"/>
                                </a:rPr>
                                <m:t>𝐿</m:t>
                              </m:r>
                            </m:e>
                            <m:sup>
                              <m:r>
                                <a:rPr lang="it-IT" b="0" i="1" smtClean="0">
                                  <a:solidFill>
                                    <a:schemeClr val="accent2"/>
                                  </a:solidFill>
                                  <a:latin typeface="Cambria Math" panose="02040503050406030204" pitchFamily="18" charset="0"/>
                                </a:rPr>
                                <m:t>3</m:t>
                              </m:r>
                            </m:sup>
                          </m:sSup>
                        </m:den>
                      </m:f>
                    </m:oMath>
                  </m:oMathPara>
                </a14:m>
                <a:endParaRPr lang="en-GB" dirty="0"/>
              </a:p>
            </p:txBody>
          </p:sp>
        </mc:Choice>
        <mc:Fallback xmlns="">
          <p:sp>
            <p:nvSpPr>
              <p:cNvPr id="37" name="CasellaDiTesto 36">
                <a:extLst>
                  <a:ext uri="{FF2B5EF4-FFF2-40B4-BE49-F238E27FC236}">
                    <a16:creationId xmlns:a16="http://schemas.microsoft.com/office/drawing/2014/main" id="{262EF97F-0FA0-A76E-322E-E7EB53D82D17}"/>
                  </a:ext>
                </a:extLst>
              </p:cNvPr>
              <p:cNvSpPr txBox="1">
                <a:spLocks noRot="1" noChangeAspect="1" noMove="1" noResize="1" noEditPoints="1" noAdjustHandles="1" noChangeArrowheads="1" noChangeShapeType="1" noTextEdit="1"/>
              </p:cNvSpPr>
              <p:nvPr/>
            </p:nvSpPr>
            <p:spPr>
              <a:xfrm>
                <a:off x="6640969" y="1970957"/>
                <a:ext cx="1420471" cy="619144"/>
              </a:xfrm>
              <a:prstGeom prst="rect">
                <a:avLst/>
              </a:prstGeom>
              <a:blipFill>
                <a:blip r:embed="rId6"/>
                <a:stretch>
                  <a:fillRect/>
                </a:stretch>
              </a:blipFill>
            </p:spPr>
            <p:txBody>
              <a:bodyPr/>
              <a:lstStyle/>
              <a:p>
                <a:r>
                  <a:rPr lang="en-GB">
                    <a:noFill/>
                  </a:rPr>
                  <a:t> </a:t>
                </a:r>
              </a:p>
            </p:txBody>
          </p:sp>
        </mc:Fallback>
      </mc:AlternateContent>
      <p:sp>
        <p:nvSpPr>
          <p:cNvPr id="38" name="CasellaDiTesto 37">
            <a:extLst>
              <a:ext uri="{FF2B5EF4-FFF2-40B4-BE49-F238E27FC236}">
                <a16:creationId xmlns:a16="http://schemas.microsoft.com/office/drawing/2014/main" id="{8629E8C1-ED6C-3169-DDC8-226B9643E7A0}"/>
              </a:ext>
            </a:extLst>
          </p:cNvPr>
          <p:cNvSpPr txBox="1"/>
          <p:nvPr/>
        </p:nvSpPr>
        <p:spPr>
          <a:xfrm>
            <a:off x="5733904" y="1706591"/>
            <a:ext cx="3255984" cy="307777"/>
          </a:xfrm>
          <a:prstGeom prst="rect">
            <a:avLst/>
          </a:prstGeom>
          <a:noFill/>
        </p:spPr>
        <p:txBody>
          <a:bodyPr wrap="square" rtlCol="0">
            <a:spAutoFit/>
          </a:bodyPr>
          <a:lstStyle/>
          <a:p>
            <a:r>
              <a:rPr lang="en-GB" sz="1400" dirty="0">
                <a:solidFill>
                  <a:schemeClr val="accent2"/>
                </a:solidFill>
                <a:latin typeface="Arial" panose="020B0604020202020204" pitchFamily="34" charset="0"/>
                <a:cs typeface="Arial" panose="020B0604020202020204" pitchFamily="34" charset="0"/>
              </a:rPr>
              <a:t>Stiffness of elastic element:</a:t>
            </a:r>
          </a:p>
        </p:txBody>
      </p:sp>
      <mc:AlternateContent xmlns:mc="http://schemas.openxmlformats.org/markup-compatibility/2006" xmlns:a14="http://schemas.microsoft.com/office/drawing/2010/main">
        <mc:Choice Requires="a14">
          <p:sp>
            <p:nvSpPr>
              <p:cNvPr id="39" name="CasellaDiTesto 38">
                <a:extLst>
                  <a:ext uri="{FF2B5EF4-FFF2-40B4-BE49-F238E27FC236}">
                    <a16:creationId xmlns:a16="http://schemas.microsoft.com/office/drawing/2014/main" id="{51485FDC-2681-54E1-C82D-B28C11EE4DBC}"/>
                  </a:ext>
                </a:extLst>
              </p:cNvPr>
              <p:cNvSpPr txBox="1"/>
              <p:nvPr/>
            </p:nvSpPr>
            <p:spPr>
              <a:xfrm>
                <a:off x="6558775" y="2812271"/>
                <a:ext cx="3271829" cy="69871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𝐾</m:t>
                          </m:r>
                        </m:e>
                        <m:sub>
                          <m:r>
                            <a:rPr lang="it-IT" b="0" i="1" smtClean="0">
                              <a:solidFill>
                                <a:schemeClr val="accent3"/>
                              </a:solidFill>
                              <a:latin typeface="Cambria Math" panose="02040503050406030204" pitchFamily="18" charset="0"/>
                            </a:rPr>
                            <m:t>𝑡𝑜𝑡</m:t>
                          </m:r>
                        </m:sub>
                      </m:sSub>
                      <m:r>
                        <a:rPr lang="it-IT" b="0" i="1" smtClean="0">
                          <a:solidFill>
                            <a:schemeClr val="accent3"/>
                          </a:solidFill>
                          <a:latin typeface="Cambria Math" panose="02040503050406030204" pitchFamily="18" charset="0"/>
                        </a:rPr>
                        <m:t>=</m:t>
                      </m:r>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3</m:t>
                          </m:r>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𝑦</m:t>
                              </m:r>
                            </m:sub>
                          </m:sSub>
                        </m:num>
                        <m:den>
                          <m:sSup>
                            <m:sSupPr>
                              <m:ctrlPr>
                                <a:rPr lang="it-IT" b="0" i="1" smtClean="0">
                                  <a:solidFill>
                                    <a:schemeClr val="accent3"/>
                                  </a:solidFill>
                                  <a:latin typeface="Cambria Math" panose="02040503050406030204" pitchFamily="18" charset="0"/>
                                </a:rPr>
                              </m:ctrlPr>
                            </m:sSupPr>
                            <m:e>
                              <m:r>
                                <a:rPr lang="it-IT" b="0" i="1" smtClean="0">
                                  <a:solidFill>
                                    <a:schemeClr val="accent3"/>
                                  </a:solidFill>
                                  <a:latin typeface="Cambria Math" panose="02040503050406030204" pitchFamily="18" charset="0"/>
                                </a:rPr>
                                <m:t>𝐿</m:t>
                              </m:r>
                            </m:e>
                            <m:sup>
                              <m:r>
                                <a:rPr lang="it-IT" b="0" i="1" smtClean="0">
                                  <a:solidFill>
                                    <a:schemeClr val="accent3"/>
                                  </a:solidFill>
                                  <a:latin typeface="Cambria Math" panose="02040503050406030204" pitchFamily="18" charset="0"/>
                                </a:rPr>
                                <m:t>3</m:t>
                              </m:r>
                            </m:sup>
                          </m:sSup>
                        </m:den>
                      </m:f>
                      <m:r>
                        <a:rPr lang="it-IT" b="0" i="1" smtClean="0">
                          <a:solidFill>
                            <a:schemeClr val="accent3"/>
                          </a:solidFill>
                          <a:latin typeface="Cambria Math" panose="02040503050406030204" pitchFamily="18" charset="0"/>
                        </a:rPr>
                        <m:t>=3</m:t>
                      </m:r>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𝑦</m:t>
                              </m:r>
                            </m:sub>
                          </m:sSub>
                        </m:num>
                        <m:den>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𝑔</m:t>
                              </m:r>
                            </m:sub>
                          </m:sSub>
                        </m:den>
                      </m:f>
                      <m:r>
                        <a:rPr lang="it-IT" b="0" i="1" smtClean="0">
                          <a:solidFill>
                            <a:schemeClr val="accent3"/>
                          </a:solidFill>
                          <a:latin typeface="Cambria Math" panose="02040503050406030204" pitchFamily="18" charset="0"/>
                        </a:rPr>
                        <m:t> </m:t>
                      </m:r>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𝑔</m:t>
                          </m:r>
                        </m:sub>
                      </m:sSub>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1</m:t>
                          </m:r>
                        </m:num>
                        <m:den>
                          <m:sSup>
                            <m:sSupPr>
                              <m:ctrlPr>
                                <a:rPr lang="it-IT" b="0" i="1" smtClean="0">
                                  <a:solidFill>
                                    <a:schemeClr val="accent3"/>
                                  </a:solidFill>
                                  <a:latin typeface="Cambria Math" panose="02040503050406030204" pitchFamily="18" charset="0"/>
                                </a:rPr>
                              </m:ctrlPr>
                            </m:sSupPr>
                            <m:e>
                              <m:r>
                                <a:rPr lang="it-IT" b="0" i="1" smtClean="0">
                                  <a:solidFill>
                                    <a:schemeClr val="accent3"/>
                                  </a:solidFill>
                                  <a:latin typeface="Cambria Math" panose="02040503050406030204" pitchFamily="18" charset="0"/>
                                </a:rPr>
                                <m:t>𝐿</m:t>
                              </m:r>
                            </m:e>
                            <m:sup>
                              <m:r>
                                <a:rPr lang="it-IT" b="0" i="1" smtClean="0">
                                  <a:solidFill>
                                    <a:schemeClr val="accent3"/>
                                  </a:solidFill>
                                  <a:latin typeface="Cambria Math" panose="02040503050406030204" pitchFamily="18" charset="0"/>
                                </a:rPr>
                                <m:t>3</m:t>
                              </m:r>
                            </m:sup>
                          </m:sSup>
                        </m:den>
                      </m:f>
                    </m:oMath>
                  </m:oMathPara>
                </a14:m>
                <a:endParaRPr lang="en-GB" dirty="0">
                  <a:solidFill>
                    <a:schemeClr val="accent3"/>
                  </a:solidFill>
                </a:endParaRPr>
              </a:p>
            </p:txBody>
          </p:sp>
        </mc:Choice>
        <mc:Fallback xmlns="">
          <p:sp>
            <p:nvSpPr>
              <p:cNvPr id="39" name="CasellaDiTesto 38">
                <a:extLst>
                  <a:ext uri="{FF2B5EF4-FFF2-40B4-BE49-F238E27FC236}">
                    <a16:creationId xmlns:a16="http://schemas.microsoft.com/office/drawing/2014/main" id="{51485FDC-2681-54E1-C82D-B28C11EE4DBC}"/>
                  </a:ext>
                </a:extLst>
              </p:cNvPr>
              <p:cNvSpPr txBox="1">
                <a:spLocks noRot="1" noChangeAspect="1" noMove="1" noResize="1" noEditPoints="1" noAdjustHandles="1" noChangeArrowheads="1" noChangeShapeType="1" noTextEdit="1"/>
              </p:cNvSpPr>
              <p:nvPr/>
            </p:nvSpPr>
            <p:spPr>
              <a:xfrm>
                <a:off x="6558775" y="2812271"/>
                <a:ext cx="3271829" cy="698717"/>
              </a:xfrm>
              <a:prstGeom prst="rect">
                <a:avLst/>
              </a:prstGeom>
              <a:blipFill>
                <a:blip r:embed="rId7"/>
                <a:stretch>
                  <a:fillRect/>
                </a:stretch>
              </a:blipFill>
            </p:spPr>
            <p:txBody>
              <a:bodyPr/>
              <a:lstStyle/>
              <a:p>
                <a:r>
                  <a:rPr lang="en-GB">
                    <a:noFill/>
                  </a:rPr>
                  <a:t> </a:t>
                </a:r>
              </a:p>
            </p:txBody>
          </p:sp>
        </mc:Fallback>
      </mc:AlternateContent>
      <p:sp>
        <p:nvSpPr>
          <p:cNvPr id="40" name="CasellaDiTesto 39">
            <a:extLst>
              <a:ext uri="{FF2B5EF4-FFF2-40B4-BE49-F238E27FC236}">
                <a16:creationId xmlns:a16="http://schemas.microsoft.com/office/drawing/2014/main" id="{03BEEB76-ABE3-799E-7972-4AC4E5EF0FD5}"/>
              </a:ext>
            </a:extLst>
          </p:cNvPr>
          <p:cNvSpPr txBox="1"/>
          <p:nvPr/>
        </p:nvSpPr>
        <p:spPr>
          <a:xfrm>
            <a:off x="5733903" y="2544618"/>
            <a:ext cx="4540253" cy="307777"/>
          </a:xfrm>
          <a:prstGeom prst="rect">
            <a:avLst/>
          </a:prstGeom>
          <a:noFill/>
        </p:spPr>
        <p:txBody>
          <a:bodyPr wrap="square" rtlCol="0">
            <a:spAutoFit/>
          </a:bodyPr>
          <a:lstStyle/>
          <a:p>
            <a:r>
              <a:rPr lang="en-GB" sz="1400" dirty="0">
                <a:solidFill>
                  <a:schemeClr val="accent3"/>
                </a:solidFill>
                <a:latin typeface="Arial" panose="020B0604020202020204" pitchFamily="34" charset="0"/>
                <a:cs typeface="Arial" panose="020B0604020202020204" pitchFamily="34" charset="0"/>
              </a:rPr>
              <a:t>Total system stiffness (e.g. </a:t>
            </a:r>
            <a:r>
              <a:rPr lang="en-GB" sz="1400" dirty="0" err="1">
                <a:solidFill>
                  <a:schemeClr val="accent3"/>
                </a:solidFill>
                <a:latin typeface="Arial" panose="020B0604020202020204" pitchFamily="34" charset="0"/>
                <a:cs typeface="Arial" panose="020B0604020202020204" pitchFamily="34" charset="0"/>
              </a:rPr>
              <a:t>Haselton</a:t>
            </a:r>
            <a:r>
              <a:rPr lang="en-GB" sz="1400" dirty="0">
                <a:solidFill>
                  <a:schemeClr val="accent3"/>
                </a:solidFill>
                <a:latin typeface="Arial" panose="020B0604020202020204" pitchFamily="34" charset="0"/>
                <a:cs typeface="Arial" panose="020B0604020202020204" pitchFamily="34" charset="0"/>
              </a:rPr>
              <a:t> et al. 2016)</a:t>
            </a:r>
          </a:p>
        </p:txBody>
      </p:sp>
      <mc:AlternateContent xmlns:mc="http://schemas.openxmlformats.org/markup-compatibility/2006" xmlns:a14="http://schemas.microsoft.com/office/drawing/2010/main">
        <mc:Choice Requires="a14">
          <p:sp>
            <p:nvSpPr>
              <p:cNvPr id="41" name="CasellaDiTesto 40">
                <a:extLst>
                  <a:ext uri="{FF2B5EF4-FFF2-40B4-BE49-F238E27FC236}">
                    <a16:creationId xmlns:a16="http://schemas.microsoft.com/office/drawing/2014/main" id="{4D2A841D-0BB8-ACD3-336E-8E374458CF5E}"/>
                  </a:ext>
                </a:extLst>
              </p:cNvPr>
              <p:cNvSpPr txBox="1"/>
              <p:nvPr/>
            </p:nvSpPr>
            <p:spPr>
              <a:xfrm>
                <a:off x="6640969" y="3735076"/>
                <a:ext cx="2975642" cy="6562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𝐾</m:t>
                          </m:r>
                        </m:e>
                        <m:sub>
                          <m:r>
                            <a:rPr lang="it-IT" b="0" i="1" smtClean="0">
                              <a:solidFill>
                                <a:schemeClr val="accent2">
                                  <a:lumMod val="40000"/>
                                  <a:lumOff val="60000"/>
                                </a:schemeClr>
                              </a:solidFill>
                              <a:latin typeface="Cambria Math" panose="02040503050406030204" pitchFamily="18" charset="0"/>
                            </a:rPr>
                            <m:t>𝐻</m:t>
                          </m:r>
                        </m:sub>
                      </m:sSub>
                      <m:r>
                        <a:rPr lang="it-IT" b="0" i="1" smtClean="0">
                          <a:solidFill>
                            <a:schemeClr val="accent2">
                              <a:lumMod val="40000"/>
                              <a:lumOff val="60000"/>
                            </a:schemeClr>
                          </a:solidFill>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r>
                            <a:rPr lang="it-IT" b="0" i="1" smtClean="0">
                              <a:solidFill>
                                <a:schemeClr val="accent2">
                                  <a:lumMod val="40000"/>
                                  <a:lumOff val="60000"/>
                                </a:schemeClr>
                              </a:solidFill>
                              <a:latin typeface="Cambria Math" panose="02040503050406030204" pitchFamily="18" charset="0"/>
                            </a:rPr>
                            <m:t>𝐹</m:t>
                          </m:r>
                        </m:num>
                        <m:den>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𝛿</m:t>
                              </m:r>
                            </m:e>
                            <m:sub>
                              <m:r>
                                <a:rPr lang="it-IT" b="0" i="1" smtClean="0">
                                  <a:solidFill>
                                    <a:schemeClr val="accent2">
                                      <a:lumMod val="40000"/>
                                      <a:lumOff val="60000"/>
                                    </a:schemeClr>
                                  </a:solidFill>
                                  <a:latin typeface="Cambria Math" panose="02040503050406030204" pitchFamily="18" charset="0"/>
                                </a:rPr>
                                <m:t>𝐻</m:t>
                              </m:r>
                            </m:sub>
                          </m:sSub>
                        </m:den>
                      </m:f>
                      <m:r>
                        <a:rPr lang="it-IT" b="0" i="1" smtClean="0">
                          <a:solidFill>
                            <a:schemeClr val="accent2">
                              <a:lumMod val="40000"/>
                              <a:lumOff val="60000"/>
                            </a:schemeClr>
                          </a:solidFill>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r>
                            <a:rPr lang="it-IT" b="0" i="1" smtClean="0">
                              <a:solidFill>
                                <a:schemeClr val="accent2">
                                  <a:lumMod val="40000"/>
                                  <a:lumOff val="60000"/>
                                </a:schemeClr>
                              </a:solidFill>
                              <a:latin typeface="Cambria Math" panose="02040503050406030204" pitchFamily="18" charset="0"/>
                            </a:rPr>
                            <m:t>𝐹</m:t>
                          </m:r>
                        </m:num>
                        <m:den>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𝜃</m:t>
                              </m:r>
                            </m:e>
                            <m:sub>
                              <m:r>
                                <a:rPr lang="it-IT" b="0" i="1" smtClean="0">
                                  <a:solidFill>
                                    <a:schemeClr val="accent2">
                                      <a:lumMod val="40000"/>
                                      <a:lumOff val="60000"/>
                                    </a:schemeClr>
                                  </a:solidFill>
                                  <a:latin typeface="Cambria Math" panose="02040503050406030204" pitchFamily="18" charset="0"/>
                                </a:rPr>
                                <m:t>𝐻</m:t>
                              </m:r>
                            </m:sub>
                          </m:sSub>
                          <m:r>
                            <a:rPr lang="it-IT" b="0" i="1" smtClean="0">
                              <a:solidFill>
                                <a:schemeClr val="accent2">
                                  <a:lumMod val="40000"/>
                                  <a:lumOff val="60000"/>
                                </a:schemeClr>
                              </a:solidFill>
                              <a:latin typeface="Cambria Math" panose="02040503050406030204" pitchFamily="18" charset="0"/>
                            </a:rPr>
                            <m:t>𝐿</m:t>
                          </m:r>
                        </m:den>
                      </m:f>
                      <m:r>
                        <a:rPr lang="it-IT" b="0" i="1" smtClean="0">
                          <a:solidFill>
                            <a:schemeClr val="accent2">
                              <a:lumMod val="40000"/>
                              <a:lumOff val="60000"/>
                            </a:schemeClr>
                          </a:solidFill>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𝐾</m:t>
                              </m:r>
                            </m:e>
                            <m:sub>
                              <m:r>
                                <a:rPr lang="it-IT" b="0" i="1" smtClean="0">
                                  <a:solidFill>
                                    <a:schemeClr val="accent2">
                                      <a:lumMod val="40000"/>
                                      <a:lumOff val="60000"/>
                                    </a:schemeClr>
                                  </a:solidFill>
                                  <a:latin typeface="Cambria Math" panose="02040503050406030204" pitchFamily="18" charset="0"/>
                                </a:rPr>
                                <m:t>𝑟𝑜𝑡</m:t>
                              </m:r>
                              <m:r>
                                <a:rPr lang="it-IT" b="0" i="1" smtClean="0">
                                  <a:solidFill>
                                    <a:schemeClr val="accent2">
                                      <a:lumMod val="40000"/>
                                      <a:lumOff val="60000"/>
                                    </a:schemeClr>
                                  </a:solidFill>
                                  <a:latin typeface="Cambria Math" panose="02040503050406030204" pitchFamily="18" charset="0"/>
                                </a:rPr>
                                <m:t>,</m:t>
                              </m:r>
                              <m:r>
                                <a:rPr lang="it-IT" b="0" i="1" smtClean="0">
                                  <a:solidFill>
                                    <a:schemeClr val="accent2">
                                      <a:lumMod val="40000"/>
                                      <a:lumOff val="60000"/>
                                    </a:schemeClr>
                                  </a:solidFill>
                                  <a:latin typeface="Cambria Math" panose="02040503050406030204" pitchFamily="18" charset="0"/>
                                </a:rPr>
                                <m:t>𝐻</m:t>
                              </m:r>
                            </m:sub>
                          </m:sSub>
                        </m:num>
                        <m:den>
                          <m:sSup>
                            <m:sSupPr>
                              <m:ctrlPr>
                                <a:rPr lang="it-IT" b="0" i="1" smtClean="0">
                                  <a:solidFill>
                                    <a:schemeClr val="accent2">
                                      <a:lumMod val="40000"/>
                                      <a:lumOff val="60000"/>
                                    </a:schemeClr>
                                  </a:solidFill>
                                  <a:latin typeface="Cambria Math" panose="02040503050406030204" pitchFamily="18" charset="0"/>
                                </a:rPr>
                              </m:ctrlPr>
                            </m:sSupPr>
                            <m:e>
                              <m:r>
                                <a:rPr lang="it-IT" b="0" i="1" smtClean="0">
                                  <a:solidFill>
                                    <a:schemeClr val="accent2">
                                      <a:lumMod val="40000"/>
                                      <a:lumOff val="60000"/>
                                    </a:schemeClr>
                                  </a:solidFill>
                                  <a:latin typeface="Cambria Math" panose="02040503050406030204" pitchFamily="18" charset="0"/>
                                </a:rPr>
                                <m:t>𝐿</m:t>
                              </m:r>
                            </m:e>
                            <m:sup>
                              <m:r>
                                <a:rPr lang="it-IT" b="0" i="1" smtClean="0">
                                  <a:solidFill>
                                    <a:schemeClr val="accent2">
                                      <a:lumMod val="40000"/>
                                      <a:lumOff val="60000"/>
                                    </a:schemeClr>
                                  </a:solidFill>
                                  <a:latin typeface="Cambria Math" panose="02040503050406030204" pitchFamily="18" charset="0"/>
                                </a:rPr>
                                <m:t>2</m:t>
                              </m:r>
                            </m:sup>
                          </m:sSup>
                        </m:den>
                      </m:f>
                    </m:oMath>
                  </m:oMathPara>
                </a14:m>
                <a:endParaRPr lang="en-GB" dirty="0">
                  <a:solidFill>
                    <a:schemeClr val="accent2">
                      <a:lumMod val="40000"/>
                      <a:lumOff val="60000"/>
                    </a:schemeClr>
                  </a:solidFill>
                </a:endParaRPr>
              </a:p>
            </p:txBody>
          </p:sp>
        </mc:Choice>
        <mc:Fallback xmlns="">
          <p:sp>
            <p:nvSpPr>
              <p:cNvPr id="41" name="CasellaDiTesto 40">
                <a:extLst>
                  <a:ext uri="{FF2B5EF4-FFF2-40B4-BE49-F238E27FC236}">
                    <a16:creationId xmlns:a16="http://schemas.microsoft.com/office/drawing/2014/main" id="{4D2A841D-0BB8-ACD3-336E-8E374458CF5E}"/>
                  </a:ext>
                </a:extLst>
              </p:cNvPr>
              <p:cNvSpPr txBox="1">
                <a:spLocks noRot="1" noChangeAspect="1" noMove="1" noResize="1" noEditPoints="1" noAdjustHandles="1" noChangeArrowheads="1" noChangeShapeType="1" noTextEdit="1"/>
              </p:cNvSpPr>
              <p:nvPr/>
            </p:nvSpPr>
            <p:spPr>
              <a:xfrm>
                <a:off x="6640969" y="3735076"/>
                <a:ext cx="2975642" cy="656205"/>
              </a:xfrm>
              <a:prstGeom prst="rect">
                <a:avLst/>
              </a:prstGeom>
              <a:blipFill>
                <a:blip r:embed="rId8"/>
                <a:stretch>
                  <a:fillRect/>
                </a:stretch>
              </a:blipFill>
            </p:spPr>
            <p:txBody>
              <a:bodyPr/>
              <a:lstStyle/>
              <a:p>
                <a:r>
                  <a:rPr lang="en-GB">
                    <a:noFill/>
                  </a:rPr>
                  <a:t> </a:t>
                </a:r>
              </a:p>
            </p:txBody>
          </p:sp>
        </mc:Fallback>
      </mc:AlternateContent>
      <p:sp>
        <p:nvSpPr>
          <p:cNvPr id="42" name="CasellaDiTesto 41">
            <a:extLst>
              <a:ext uri="{FF2B5EF4-FFF2-40B4-BE49-F238E27FC236}">
                <a16:creationId xmlns:a16="http://schemas.microsoft.com/office/drawing/2014/main" id="{40F360E5-AE1D-3BA4-FE04-1DDA04772B5A}"/>
              </a:ext>
            </a:extLst>
          </p:cNvPr>
          <p:cNvSpPr txBox="1"/>
          <p:nvPr/>
        </p:nvSpPr>
        <p:spPr>
          <a:xfrm>
            <a:off x="5733904" y="3470710"/>
            <a:ext cx="3255984" cy="307777"/>
          </a:xfrm>
          <a:prstGeom prst="rect">
            <a:avLst/>
          </a:prstGeom>
          <a:noFill/>
        </p:spPr>
        <p:txBody>
          <a:bodyPr wrap="square" rtlCol="0">
            <a:spAutoFit/>
          </a:bodyPr>
          <a:lstStyle/>
          <a:p>
            <a:r>
              <a:rPr lang="en-GB" sz="1400" dirty="0">
                <a:solidFill>
                  <a:schemeClr val="accent2">
                    <a:lumMod val="40000"/>
                    <a:lumOff val="60000"/>
                  </a:schemeClr>
                </a:solidFill>
                <a:latin typeface="Arial" panose="020B0604020202020204" pitchFamily="34" charset="0"/>
                <a:cs typeface="Arial" panose="020B0604020202020204" pitchFamily="34" charset="0"/>
              </a:rPr>
              <a:t>Spring element (</a:t>
            </a:r>
            <a:r>
              <a:rPr lang="en-GB" sz="1400" dirty="0" err="1">
                <a:solidFill>
                  <a:schemeClr val="accent2">
                    <a:lumMod val="40000"/>
                    <a:lumOff val="60000"/>
                  </a:schemeClr>
                </a:solidFill>
                <a:latin typeface="Arial" panose="020B0604020202020204" pitchFamily="34" charset="0"/>
                <a:cs typeface="Arial" panose="020B0604020202020204" pitchFamily="34" charset="0"/>
              </a:rPr>
              <a:t>zerolength</a:t>
            </a:r>
            <a:r>
              <a:rPr lang="en-GB" sz="1400" dirty="0">
                <a:solidFill>
                  <a:schemeClr val="accent2">
                    <a:lumMod val="40000"/>
                    <a:lumOff val="60000"/>
                  </a:schemeClr>
                </a:solidFill>
                <a:latin typeface="Arial" panose="020B0604020202020204" pitchFamily="34" charset="0"/>
                <a:cs typeface="Arial" panose="020B0604020202020204" pitchFamily="34" charset="0"/>
              </a:rPr>
              <a:t> section):</a:t>
            </a:r>
          </a:p>
        </p:txBody>
      </p:sp>
    </p:spTree>
    <p:extLst>
      <p:ext uri="{BB962C8B-B14F-4D97-AF65-F5344CB8AC3E}">
        <p14:creationId xmlns:p14="http://schemas.microsoft.com/office/powerpoint/2010/main" val="26569068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26782B5C-8500-DF09-C6F9-67E20CB9A2B0}"/>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Lumped inelasticity modelling</a:t>
            </a:r>
          </a:p>
        </p:txBody>
      </p:sp>
      <p:pic>
        <p:nvPicPr>
          <p:cNvPr id="8" name="Immagine 7">
            <a:extLst>
              <a:ext uri="{FF2B5EF4-FFF2-40B4-BE49-F238E27FC236}">
                <a16:creationId xmlns:a16="http://schemas.microsoft.com/office/drawing/2014/main" id="{79171E32-EB17-964D-0DDD-F8756171C629}"/>
              </a:ext>
            </a:extLst>
          </p:cNvPr>
          <p:cNvPicPr>
            <a:picLocks noChangeAspect="1"/>
          </p:cNvPicPr>
          <p:nvPr/>
        </p:nvPicPr>
        <p:blipFill>
          <a:blip r:embed="rId2"/>
          <a:stretch>
            <a:fillRect/>
          </a:stretch>
        </p:blipFill>
        <p:spPr>
          <a:xfrm>
            <a:off x="102741" y="762488"/>
            <a:ext cx="2176461" cy="4029805"/>
          </a:xfrm>
          <a:prstGeom prst="rect">
            <a:avLst/>
          </a:prstGeom>
        </p:spPr>
      </p:pic>
      <mc:AlternateContent xmlns:mc="http://schemas.openxmlformats.org/markup-compatibility/2006" xmlns:a14="http://schemas.microsoft.com/office/drawing/2010/main">
        <mc:Choice Requires="a14">
          <p:sp>
            <p:nvSpPr>
              <p:cNvPr id="10" name="CasellaDiTesto 9">
                <a:extLst>
                  <a:ext uri="{FF2B5EF4-FFF2-40B4-BE49-F238E27FC236}">
                    <a16:creationId xmlns:a16="http://schemas.microsoft.com/office/drawing/2014/main" id="{C0A3C759-77BC-D8DF-4960-DF775ED25BFB}"/>
                  </a:ext>
                </a:extLst>
              </p:cNvPr>
              <p:cNvSpPr txBox="1"/>
              <p:nvPr/>
            </p:nvSpPr>
            <p:spPr>
              <a:xfrm>
                <a:off x="7326846" y="1046917"/>
                <a:ext cx="1585370"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1</m:t>
                          </m:r>
                        </m:num>
                        <m:den>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𝐾</m:t>
                              </m:r>
                            </m:e>
                            <m:sub>
                              <m:r>
                                <a:rPr lang="it-IT" b="0" i="1" smtClean="0">
                                  <a:solidFill>
                                    <a:schemeClr val="accent3"/>
                                  </a:solidFill>
                                  <a:latin typeface="Cambria Math" panose="02040503050406030204" pitchFamily="18" charset="0"/>
                                </a:rPr>
                                <m:t>𝑡𝑜𝑡</m:t>
                              </m:r>
                            </m:sub>
                          </m:sSub>
                        </m:den>
                      </m:f>
                      <m:r>
                        <a:rPr lang="it-IT" b="0" i="1" smtClean="0">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r>
                            <a:rPr lang="it-IT" b="0" i="1" smtClean="0">
                              <a:solidFill>
                                <a:schemeClr val="accent2">
                                  <a:lumMod val="40000"/>
                                  <a:lumOff val="60000"/>
                                </a:schemeClr>
                              </a:solidFill>
                              <a:latin typeface="Cambria Math" panose="02040503050406030204" pitchFamily="18" charset="0"/>
                            </a:rPr>
                            <m:t>1</m:t>
                          </m:r>
                        </m:num>
                        <m:den>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𝐾</m:t>
                              </m:r>
                            </m:e>
                            <m:sub>
                              <m:r>
                                <a:rPr lang="it-IT" b="0" i="1" smtClean="0">
                                  <a:solidFill>
                                    <a:schemeClr val="accent2">
                                      <a:lumMod val="40000"/>
                                      <a:lumOff val="60000"/>
                                    </a:schemeClr>
                                  </a:solidFill>
                                  <a:latin typeface="Cambria Math" panose="02040503050406030204" pitchFamily="18" charset="0"/>
                                </a:rPr>
                                <m:t>𝐻</m:t>
                              </m:r>
                            </m:sub>
                          </m:sSub>
                        </m:den>
                      </m:f>
                      <m:r>
                        <a:rPr lang="it-IT" b="0" i="1" smtClean="0">
                          <a:latin typeface="Cambria Math" panose="02040503050406030204" pitchFamily="18" charset="0"/>
                        </a:rPr>
                        <m:t>+</m:t>
                      </m:r>
                      <m:f>
                        <m:fPr>
                          <m:ctrlPr>
                            <a:rPr lang="it-IT" b="0" i="1" smtClean="0">
                              <a:solidFill>
                                <a:schemeClr val="accent2"/>
                              </a:solidFill>
                              <a:latin typeface="Cambria Math" panose="02040503050406030204" pitchFamily="18" charset="0"/>
                            </a:rPr>
                          </m:ctrlPr>
                        </m:fPr>
                        <m:num>
                          <m:r>
                            <a:rPr lang="it-IT" b="0" i="1" smtClean="0">
                              <a:solidFill>
                                <a:schemeClr val="accent2"/>
                              </a:solidFill>
                              <a:latin typeface="Cambria Math" panose="02040503050406030204" pitchFamily="18" charset="0"/>
                            </a:rPr>
                            <m:t>1</m:t>
                          </m:r>
                        </m:num>
                        <m:den>
                          <m:sSub>
                            <m:sSubPr>
                              <m:ctrlPr>
                                <a:rPr lang="it-IT" b="0" i="1" smtClean="0">
                                  <a:solidFill>
                                    <a:schemeClr val="accent2"/>
                                  </a:solidFill>
                                  <a:latin typeface="Cambria Math" panose="02040503050406030204" pitchFamily="18" charset="0"/>
                                </a:rPr>
                              </m:ctrlPr>
                            </m:sSubPr>
                            <m:e>
                              <m:r>
                                <a:rPr lang="it-IT" b="0" i="1" smtClean="0">
                                  <a:solidFill>
                                    <a:schemeClr val="accent2"/>
                                  </a:solidFill>
                                  <a:latin typeface="Cambria Math" panose="02040503050406030204" pitchFamily="18" charset="0"/>
                                </a:rPr>
                                <m:t>𝐾</m:t>
                              </m:r>
                            </m:e>
                            <m:sub>
                              <m:r>
                                <a:rPr lang="it-IT" b="0" i="1" smtClean="0">
                                  <a:solidFill>
                                    <a:schemeClr val="accent2"/>
                                  </a:solidFill>
                                  <a:latin typeface="Cambria Math" panose="02040503050406030204" pitchFamily="18" charset="0"/>
                                </a:rPr>
                                <m:t>𝐸</m:t>
                              </m:r>
                            </m:sub>
                          </m:sSub>
                        </m:den>
                      </m:f>
                    </m:oMath>
                  </m:oMathPara>
                </a14:m>
                <a:endParaRPr lang="en-GB" dirty="0"/>
              </a:p>
            </p:txBody>
          </p:sp>
        </mc:Choice>
        <mc:Fallback xmlns="">
          <p:sp>
            <p:nvSpPr>
              <p:cNvPr id="10" name="CasellaDiTesto 9">
                <a:extLst>
                  <a:ext uri="{FF2B5EF4-FFF2-40B4-BE49-F238E27FC236}">
                    <a16:creationId xmlns:a16="http://schemas.microsoft.com/office/drawing/2014/main" id="{C0A3C759-77BC-D8DF-4960-DF775ED25BFB}"/>
                  </a:ext>
                </a:extLst>
              </p:cNvPr>
              <p:cNvSpPr txBox="1">
                <a:spLocks noRot="1" noChangeAspect="1" noMove="1" noResize="1" noEditPoints="1" noAdjustHandles="1" noChangeArrowheads="1" noChangeShapeType="1" noTextEdit="1"/>
              </p:cNvSpPr>
              <p:nvPr/>
            </p:nvSpPr>
            <p:spPr>
              <a:xfrm>
                <a:off x="7326846" y="1046917"/>
                <a:ext cx="1585370" cy="567207"/>
              </a:xfrm>
              <a:prstGeom prst="rect">
                <a:avLst/>
              </a:prstGeom>
              <a:blipFill>
                <a:blip r:embed="rId3"/>
                <a:stretch>
                  <a:fillRect/>
                </a:stretch>
              </a:blipFill>
            </p:spPr>
            <p:txBody>
              <a:bodyPr/>
              <a:lstStyle/>
              <a:p>
                <a:r>
                  <a:rPr lang="en-GB">
                    <a:noFill/>
                  </a:rPr>
                  <a:t> </a:t>
                </a:r>
              </a:p>
            </p:txBody>
          </p:sp>
        </mc:Fallback>
      </mc:AlternateContent>
      <p:sp>
        <p:nvSpPr>
          <p:cNvPr id="12" name="CasellaDiTesto 11">
            <a:extLst>
              <a:ext uri="{FF2B5EF4-FFF2-40B4-BE49-F238E27FC236}">
                <a16:creationId xmlns:a16="http://schemas.microsoft.com/office/drawing/2014/main" id="{5D862170-2F24-4F22-F0A1-E4E6B981ED63}"/>
              </a:ext>
            </a:extLst>
          </p:cNvPr>
          <p:cNvSpPr txBox="1"/>
          <p:nvPr/>
        </p:nvSpPr>
        <p:spPr>
          <a:xfrm>
            <a:off x="5733904" y="747244"/>
            <a:ext cx="1952283" cy="30777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System in series:</a:t>
            </a:r>
          </a:p>
        </p:txBody>
      </p:sp>
      <p:pic>
        <p:nvPicPr>
          <p:cNvPr id="35" name="Immagine 34">
            <a:extLst>
              <a:ext uri="{FF2B5EF4-FFF2-40B4-BE49-F238E27FC236}">
                <a16:creationId xmlns:a16="http://schemas.microsoft.com/office/drawing/2014/main" id="{D212CE68-54DC-5B69-92C7-F352C0FC948C}"/>
              </a:ext>
            </a:extLst>
          </p:cNvPr>
          <p:cNvPicPr>
            <a:picLocks noChangeAspect="1"/>
          </p:cNvPicPr>
          <p:nvPr/>
        </p:nvPicPr>
        <p:blipFill>
          <a:blip r:embed="rId4"/>
          <a:stretch>
            <a:fillRect/>
          </a:stretch>
        </p:blipFill>
        <p:spPr>
          <a:xfrm>
            <a:off x="2279202" y="1772414"/>
            <a:ext cx="3542761" cy="2829289"/>
          </a:xfrm>
          <a:prstGeom prst="rect">
            <a:avLst/>
          </a:prstGeom>
        </p:spPr>
      </p:pic>
      <mc:AlternateContent xmlns:mc="http://schemas.openxmlformats.org/markup-compatibility/2006" xmlns:a14="http://schemas.microsoft.com/office/drawing/2010/main">
        <mc:Choice Requires="a14">
          <p:sp>
            <p:nvSpPr>
              <p:cNvPr id="37" name="CasellaDiTesto 36">
                <a:extLst>
                  <a:ext uri="{FF2B5EF4-FFF2-40B4-BE49-F238E27FC236}">
                    <a16:creationId xmlns:a16="http://schemas.microsoft.com/office/drawing/2014/main" id="{262EF97F-0FA0-A76E-322E-E7EB53D82D17}"/>
                  </a:ext>
                </a:extLst>
              </p:cNvPr>
              <p:cNvSpPr txBox="1"/>
              <p:nvPr/>
            </p:nvSpPr>
            <p:spPr>
              <a:xfrm>
                <a:off x="6640969" y="1970957"/>
                <a:ext cx="1420471" cy="61914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accent2"/>
                              </a:solidFill>
                              <a:latin typeface="Cambria Math" panose="02040503050406030204" pitchFamily="18" charset="0"/>
                            </a:rPr>
                          </m:ctrlPr>
                        </m:sSubPr>
                        <m:e>
                          <m:r>
                            <a:rPr lang="it-IT" b="0" i="1" smtClean="0">
                              <a:solidFill>
                                <a:schemeClr val="accent2"/>
                              </a:solidFill>
                              <a:latin typeface="Cambria Math" panose="02040503050406030204" pitchFamily="18" charset="0"/>
                            </a:rPr>
                            <m:t>𝐾</m:t>
                          </m:r>
                        </m:e>
                        <m:sub>
                          <m:r>
                            <a:rPr lang="it-IT" b="0" i="1" smtClean="0">
                              <a:solidFill>
                                <a:schemeClr val="accent2"/>
                              </a:solidFill>
                              <a:latin typeface="Cambria Math" panose="02040503050406030204" pitchFamily="18" charset="0"/>
                            </a:rPr>
                            <m:t>𝐸</m:t>
                          </m:r>
                        </m:sub>
                      </m:sSub>
                      <m:r>
                        <a:rPr lang="it-IT" b="0" i="1" smtClean="0">
                          <a:solidFill>
                            <a:schemeClr val="accent2"/>
                          </a:solidFill>
                          <a:latin typeface="Cambria Math" panose="02040503050406030204" pitchFamily="18" charset="0"/>
                        </a:rPr>
                        <m:t>=</m:t>
                      </m:r>
                      <m:f>
                        <m:fPr>
                          <m:ctrlPr>
                            <a:rPr lang="it-IT" b="0" i="1" smtClean="0">
                              <a:solidFill>
                                <a:schemeClr val="accent2"/>
                              </a:solidFill>
                              <a:latin typeface="Cambria Math" panose="02040503050406030204" pitchFamily="18" charset="0"/>
                            </a:rPr>
                          </m:ctrlPr>
                        </m:fPr>
                        <m:num>
                          <m:r>
                            <a:rPr lang="it-IT" b="0" i="1" smtClean="0">
                              <a:solidFill>
                                <a:schemeClr val="accent2"/>
                              </a:solidFill>
                              <a:latin typeface="Cambria Math" panose="02040503050406030204" pitchFamily="18" charset="0"/>
                            </a:rPr>
                            <m:t>3</m:t>
                          </m:r>
                          <m:r>
                            <a:rPr lang="it-IT" b="0" i="1" smtClean="0">
                              <a:solidFill>
                                <a:schemeClr val="accent2"/>
                              </a:solidFill>
                              <a:latin typeface="Cambria Math" panose="02040503050406030204" pitchFamily="18" charset="0"/>
                            </a:rPr>
                            <m:t>𝐸</m:t>
                          </m:r>
                          <m:sSub>
                            <m:sSubPr>
                              <m:ctrlPr>
                                <a:rPr lang="it-IT" b="0" i="1" smtClean="0">
                                  <a:solidFill>
                                    <a:schemeClr val="accent2"/>
                                  </a:solidFill>
                                  <a:latin typeface="Cambria Math" panose="02040503050406030204" pitchFamily="18" charset="0"/>
                                </a:rPr>
                              </m:ctrlPr>
                            </m:sSubPr>
                            <m:e>
                              <m:r>
                                <a:rPr lang="it-IT" b="0" i="1" smtClean="0">
                                  <a:solidFill>
                                    <a:schemeClr val="accent2"/>
                                  </a:solidFill>
                                  <a:latin typeface="Cambria Math" panose="02040503050406030204" pitchFamily="18" charset="0"/>
                                </a:rPr>
                                <m:t>𝐼</m:t>
                              </m:r>
                            </m:e>
                            <m:sub>
                              <m:r>
                                <a:rPr lang="it-IT" b="0" i="1" smtClean="0">
                                  <a:solidFill>
                                    <a:schemeClr val="accent2"/>
                                  </a:solidFill>
                                  <a:latin typeface="Cambria Math" panose="02040503050406030204" pitchFamily="18" charset="0"/>
                                </a:rPr>
                                <m:t>𝑔</m:t>
                              </m:r>
                            </m:sub>
                          </m:sSub>
                        </m:num>
                        <m:den>
                          <m:sSup>
                            <m:sSupPr>
                              <m:ctrlPr>
                                <a:rPr lang="it-IT" b="0" i="1" smtClean="0">
                                  <a:solidFill>
                                    <a:schemeClr val="accent2"/>
                                  </a:solidFill>
                                  <a:latin typeface="Cambria Math" panose="02040503050406030204" pitchFamily="18" charset="0"/>
                                </a:rPr>
                              </m:ctrlPr>
                            </m:sSupPr>
                            <m:e>
                              <m:r>
                                <a:rPr lang="it-IT" b="0" i="1" smtClean="0">
                                  <a:solidFill>
                                    <a:schemeClr val="accent2"/>
                                  </a:solidFill>
                                  <a:latin typeface="Cambria Math" panose="02040503050406030204" pitchFamily="18" charset="0"/>
                                </a:rPr>
                                <m:t>𝐿</m:t>
                              </m:r>
                            </m:e>
                            <m:sup>
                              <m:r>
                                <a:rPr lang="it-IT" b="0" i="1" smtClean="0">
                                  <a:solidFill>
                                    <a:schemeClr val="accent2"/>
                                  </a:solidFill>
                                  <a:latin typeface="Cambria Math" panose="02040503050406030204" pitchFamily="18" charset="0"/>
                                </a:rPr>
                                <m:t>3</m:t>
                              </m:r>
                            </m:sup>
                          </m:sSup>
                        </m:den>
                      </m:f>
                    </m:oMath>
                  </m:oMathPara>
                </a14:m>
                <a:endParaRPr lang="en-GB" dirty="0"/>
              </a:p>
            </p:txBody>
          </p:sp>
        </mc:Choice>
        <mc:Fallback xmlns="">
          <p:sp>
            <p:nvSpPr>
              <p:cNvPr id="37" name="CasellaDiTesto 36">
                <a:extLst>
                  <a:ext uri="{FF2B5EF4-FFF2-40B4-BE49-F238E27FC236}">
                    <a16:creationId xmlns:a16="http://schemas.microsoft.com/office/drawing/2014/main" id="{262EF97F-0FA0-A76E-322E-E7EB53D82D17}"/>
                  </a:ext>
                </a:extLst>
              </p:cNvPr>
              <p:cNvSpPr txBox="1">
                <a:spLocks noRot="1" noChangeAspect="1" noMove="1" noResize="1" noEditPoints="1" noAdjustHandles="1" noChangeArrowheads="1" noChangeShapeType="1" noTextEdit="1"/>
              </p:cNvSpPr>
              <p:nvPr/>
            </p:nvSpPr>
            <p:spPr>
              <a:xfrm>
                <a:off x="6640969" y="1970957"/>
                <a:ext cx="1420471" cy="619144"/>
              </a:xfrm>
              <a:prstGeom prst="rect">
                <a:avLst/>
              </a:prstGeom>
              <a:blipFill>
                <a:blip r:embed="rId5"/>
                <a:stretch>
                  <a:fillRect/>
                </a:stretch>
              </a:blipFill>
            </p:spPr>
            <p:txBody>
              <a:bodyPr/>
              <a:lstStyle/>
              <a:p>
                <a:r>
                  <a:rPr lang="en-GB">
                    <a:noFill/>
                  </a:rPr>
                  <a:t> </a:t>
                </a:r>
              </a:p>
            </p:txBody>
          </p:sp>
        </mc:Fallback>
      </mc:AlternateContent>
      <p:sp>
        <p:nvSpPr>
          <p:cNvPr id="38" name="CasellaDiTesto 37">
            <a:extLst>
              <a:ext uri="{FF2B5EF4-FFF2-40B4-BE49-F238E27FC236}">
                <a16:creationId xmlns:a16="http://schemas.microsoft.com/office/drawing/2014/main" id="{8629E8C1-ED6C-3169-DDC8-226B9643E7A0}"/>
              </a:ext>
            </a:extLst>
          </p:cNvPr>
          <p:cNvSpPr txBox="1"/>
          <p:nvPr/>
        </p:nvSpPr>
        <p:spPr>
          <a:xfrm>
            <a:off x="5733904" y="1706591"/>
            <a:ext cx="3255984" cy="307777"/>
          </a:xfrm>
          <a:prstGeom prst="rect">
            <a:avLst/>
          </a:prstGeom>
          <a:noFill/>
        </p:spPr>
        <p:txBody>
          <a:bodyPr wrap="square" rtlCol="0">
            <a:spAutoFit/>
          </a:bodyPr>
          <a:lstStyle/>
          <a:p>
            <a:r>
              <a:rPr lang="en-GB" sz="1400" dirty="0">
                <a:solidFill>
                  <a:schemeClr val="accent2"/>
                </a:solidFill>
                <a:latin typeface="Arial" panose="020B0604020202020204" pitchFamily="34" charset="0"/>
                <a:cs typeface="Arial" panose="020B0604020202020204" pitchFamily="34" charset="0"/>
              </a:rPr>
              <a:t>Stiffness of elastic element:</a:t>
            </a:r>
          </a:p>
        </p:txBody>
      </p:sp>
      <mc:AlternateContent xmlns:mc="http://schemas.openxmlformats.org/markup-compatibility/2006" xmlns:a14="http://schemas.microsoft.com/office/drawing/2010/main">
        <mc:Choice Requires="a14">
          <p:sp>
            <p:nvSpPr>
              <p:cNvPr id="39" name="CasellaDiTesto 38">
                <a:extLst>
                  <a:ext uri="{FF2B5EF4-FFF2-40B4-BE49-F238E27FC236}">
                    <a16:creationId xmlns:a16="http://schemas.microsoft.com/office/drawing/2014/main" id="{51485FDC-2681-54E1-C82D-B28C11EE4DBC}"/>
                  </a:ext>
                </a:extLst>
              </p:cNvPr>
              <p:cNvSpPr txBox="1"/>
              <p:nvPr/>
            </p:nvSpPr>
            <p:spPr>
              <a:xfrm>
                <a:off x="6558775" y="2812271"/>
                <a:ext cx="3271829" cy="69871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𝐾</m:t>
                          </m:r>
                        </m:e>
                        <m:sub>
                          <m:r>
                            <a:rPr lang="it-IT" b="0" i="1" smtClean="0">
                              <a:solidFill>
                                <a:schemeClr val="accent3"/>
                              </a:solidFill>
                              <a:latin typeface="Cambria Math" panose="02040503050406030204" pitchFamily="18" charset="0"/>
                            </a:rPr>
                            <m:t>𝑡𝑜𝑡</m:t>
                          </m:r>
                        </m:sub>
                      </m:sSub>
                      <m:r>
                        <a:rPr lang="it-IT" b="0" i="1" smtClean="0">
                          <a:solidFill>
                            <a:schemeClr val="accent3"/>
                          </a:solidFill>
                          <a:latin typeface="Cambria Math" panose="02040503050406030204" pitchFamily="18" charset="0"/>
                        </a:rPr>
                        <m:t>=</m:t>
                      </m:r>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3</m:t>
                          </m:r>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𝑦</m:t>
                              </m:r>
                            </m:sub>
                          </m:sSub>
                        </m:num>
                        <m:den>
                          <m:sSup>
                            <m:sSupPr>
                              <m:ctrlPr>
                                <a:rPr lang="it-IT" b="0" i="1" smtClean="0">
                                  <a:solidFill>
                                    <a:schemeClr val="accent3"/>
                                  </a:solidFill>
                                  <a:latin typeface="Cambria Math" panose="02040503050406030204" pitchFamily="18" charset="0"/>
                                </a:rPr>
                              </m:ctrlPr>
                            </m:sSupPr>
                            <m:e>
                              <m:r>
                                <a:rPr lang="it-IT" b="0" i="1" smtClean="0">
                                  <a:solidFill>
                                    <a:schemeClr val="accent3"/>
                                  </a:solidFill>
                                  <a:latin typeface="Cambria Math" panose="02040503050406030204" pitchFamily="18" charset="0"/>
                                </a:rPr>
                                <m:t>𝐿</m:t>
                              </m:r>
                            </m:e>
                            <m:sup>
                              <m:r>
                                <a:rPr lang="it-IT" b="0" i="1" smtClean="0">
                                  <a:solidFill>
                                    <a:schemeClr val="accent3"/>
                                  </a:solidFill>
                                  <a:latin typeface="Cambria Math" panose="02040503050406030204" pitchFamily="18" charset="0"/>
                                </a:rPr>
                                <m:t>3</m:t>
                              </m:r>
                            </m:sup>
                          </m:sSup>
                        </m:den>
                      </m:f>
                      <m:r>
                        <a:rPr lang="it-IT" b="0" i="1" smtClean="0">
                          <a:solidFill>
                            <a:schemeClr val="accent3"/>
                          </a:solidFill>
                          <a:latin typeface="Cambria Math" panose="02040503050406030204" pitchFamily="18" charset="0"/>
                        </a:rPr>
                        <m:t>=3</m:t>
                      </m:r>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𝑦</m:t>
                              </m:r>
                            </m:sub>
                          </m:sSub>
                        </m:num>
                        <m:den>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𝑔</m:t>
                              </m:r>
                            </m:sub>
                          </m:sSub>
                        </m:den>
                      </m:f>
                      <m:r>
                        <a:rPr lang="it-IT" b="0" i="1" smtClean="0">
                          <a:solidFill>
                            <a:schemeClr val="accent3"/>
                          </a:solidFill>
                          <a:latin typeface="Cambria Math" panose="02040503050406030204" pitchFamily="18" charset="0"/>
                        </a:rPr>
                        <m:t> </m:t>
                      </m:r>
                      <m:r>
                        <a:rPr lang="it-IT" b="0" i="1" smtClean="0">
                          <a:solidFill>
                            <a:schemeClr val="accent3"/>
                          </a:solidFill>
                          <a:latin typeface="Cambria Math" panose="02040503050406030204" pitchFamily="18" charset="0"/>
                        </a:rPr>
                        <m:t>𝐸</m:t>
                      </m:r>
                      <m:sSub>
                        <m:sSubPr>
                          <m:ctrlPr>
                            <a:rPr lang="it-IT" b="0" i="1" smtClean="0">
                              <a:solidFill>
                                <a:schemeClr val="accent3"/>
                              </a:solidFill>
                              <a:latin typeface="Cambria Math" panose="02040503050406030204" pitchFamily="18" charset="0"/>
                            </a:rPr>
                          </m:ctrlPr>
                        </m:sSubPr>
                        <m:e>
                          <m:r>
                            <a:rPr lang="it-IT" b="0" i="1" smtClean="0">
                              <a:solidFill>
                                <a:schemeClr val="accent3"/>
                              </a:solidFill>
                              <a:latin typeface="Cambria Math" panose="02040503050406030204" pitchFamily="18" charset="0"/>
                            </a:rPr>
                            <m:t>𝐼</m:t>
                          </m:r>
                        </m:e>
                        <m:sub>
                          <m:r>
                            <a:rPr lang="it-IT" b="0" i="1" smtClean="0">
                              <a:solidFill>
                                <a:schemeClr val="accent3"/>
                              </a:solidFill>
                              <a:latin typeface="Cambria Math" panose="02040503050406030204" pitchFamily="18" charset="0"/>
                            </a:rPr>
                            <m:t>𝑔</m:t>
                          </m:r>
                        </m:sub>
                      </m:sSub>
                      <m:f>
                        <m:fPr>
                          <m:ctrlPr>
                            <a:rPr lang="it-IT" b="0" i="1" smtClean="0">
                              <a:solidFill>
                                <a:schemeClr val="accent3"/>
                              </a:solidFill>
                              <a:latin typeface="Cambria Math" panose="02040503050406030204" pitchFamily="18" charset="0"/>
                            </a:rPr>
                          </m:ctrlPr>
                        </m:fPr>
                        <m:num>
                          <m:r>
                            <a:rPr lang="it-IT" b="0" i="1" smtClean="0">
                              <a:solidFill>
                                <a:schemeClr val="accent3"/>
                              </a:solidFill>
                              <a:latin typeface="Cambria Math" panose="02040503050406030204" pitchFamily="18" charset="0"/>
                            </a:rPr>
                            <m:t>1</m:t>
                          </m:r>
                        </m:num>
                        <m:den>
                          <m:sSup>
                            <m:sSupPr>
                              <m:ctrlPr>
                                <a:rPr lang="it-IT" b="0" i="1" smtClean="0">
                                  <a:solidFill>
                                    <a:schemeClr val="accent3"/>
                                  </a:solidFill>
                                  <a:latin typeface="Cambria Math" panose="02040503050406030204" pitchFamily="18" charset="0"/>
                                </a:rPr>
                              </m:ctrlPr>
                            </m:sSupPr>
                            <m:e>
                              <m:r>
                                <a:rPr lang="it-IT" b="0" i="1" smtClean="0">
                                  <a:solidFill>
                                    <a:schemeClr val="accent3"/>
                                  </a:solidFill>
                                  <a:latin typeface="Cambria Math" panose="02040503050406030204" pitchFamily="18" charset="0"/>
                                </a:rPr>
                                <m:t>𝐿</m:t>
                              </m:r>
                            </m:e>
                            <m:sup>
                              <m:r>
                                <a:rPr lang="it-IT" b="0" i="1" smtClean="0">
                                  <a:solidFill>
                                    <a:schemeClr val="accent3"/>
                                  </a:solidFill>
                                  <a:latin typeface="Cambria Math" panose="02040503050406030204" pitchFamily="18" charset="0"/>
                                </a:rPr>
                                <m:t>3</m:t>
                              </m:r>
                            </m:sup>
                          </m:sSup>
                        </m:den>
                      </m:f>
                    </m:oMath>
                  </m:oMathPara>
                </a14:m>
                <a:endParaRPr lang="en-GB" dirty="0">
                  <a:solidFill>
                    <a:schemeClr val="accent3"/>
                  </a:solidFill>
                </a:endParaRPr>
              </a:p>
            </p:txBody>
          </p:sp>
        </mc:Choice>
        <mc:Fallback xmlns="">
          <p:sp>
            <p:nvSpPr>
              <p:cNvPr id="39" name="CasellaDiTesto 38">
                <a:extLst>
                  <a:ext uri="{FF2B5EF4-FFF2-40B4-BE49-F238E27FC236}">
                    <a16:creationId xmlns:a16="http://schemas.microsoft.com/office/drawing/2014/main" id="{51485FDC-2681-54E1-C82D-B28C11EE4DBC}"/>
                  </a:ext>
                </a:extLst>
              </p:cNvPr>
              <p:cNvSpPr txBox="1">
                <a:spLocks noRot="1" noChangeAspect="1" noMove="1" noResize="1" noEditPoints="1" noAdjustHandles="1" noChangeArrowheads="1" noChangeShapeType="1" noTextEdit="1"/>
              </p:cNvSpPr>
              <p:nvPr/>
            </p:nvSpPr>
            <p:spPr>
              <a:xfrm>
                <a:off x="6558775" y="2812271"/>
                <a:ext cx="3271829" cy="698717"/>
              </a:xfrm>
              <a:prstGeom prst="rect">
                <a:avLst/>
              </a:prstGeom>
              <a:blipFill>
                <a:blip r:embed="rId6"/>
                <a:stretch>
                  <a:fillRect/>
                </a:stretch>
              </a:blipFill>
            </p:spPr>
            <p:txBody>
              <a:bodyPr/>
              <a:lstStyle/>
              <a:p>
                <a:r>
                  <a:rPr lang="en-GB">
                    <a:noFill/>
                  </a:rPr>
                  <a:t> </a:t>
                </a:r>
              </a:p>
            </p:txBody>
          </p:sp>
        </mc:Fallback>
      </mc:AlternateContent>
      <p:sp>
        <p:nvSpPr>
          <p:cNvPr id="40" name="CasellaDiTesto 39">
            <a:extLst>
              <a:ext uri="{FF2B5EF4-FFF2-40B4-BE49-F238E27FC236}">
                <a16:creationId xmlns:a16="http://schemas.microsoft.com/office/drawing/2014/main" id="{03BEEB76-ABE3-799E-7972-4AC4E5EF0FD5}"/>
              </a:ext>
            </a:extLst>
          </p:cNvPr>
          <p:cNvSpPr txBox="1"/>
          <p:nvPr/>
        </p:nvSpPr>
        <p:spPr>
          <a:xfrm>
            <a:off x="5733903" y="2544618"/>
            <a:ext cx="4540253" cy="307777"/>
          </a:xfrm>
          <a:prstGeom prst="rect">
            <a:avLst/>
          </a:prstGeom>
          <a:noFill/>
        </p:spPr>
        <p:txBody>
          <a:bodyPr wrap="square" rtlCol="0">
            <a:spAutoFit/>
          </a:bodyPr>
          <a:lstStyle/>
          <a:p>
            <a:r>
              <a:rPr lang="en-GB" sz="1400" dirty="0">
                <a:solidFill>
                  <a:schemeClr val="accent3"/>
                </a:solidFill>
                <a:latin typeface="Arial" panose="020B0604020202020204" pitchFamily="34" charset="0"/>
                <a:cs typeface="Arial" panose="020B0604020202020204" pitchFamily="34" charset="0"/>
              </a:rPr>
              <a:t>Total system stiffness (e.g. </a:t>
            </a:r>
            <a:r>
              <a:rPr lang="en-GB" sz="1400" dirty="0" err="1">
                <a:solidFill>
                  <a:schemeClr val="accent3"/>
                </a:solidFill>
                <a:latin typeface="Arial" panose="020B0604020202020204" pitchFamily="34" charset="0"/>
                <a:cs typeface="Arial" panose="020B0604020202020204" pitchFamily="34" charset="0"/>
              </a:rPr>
              <a:t>Haselton</a:t>
            </a:r>
            <a:r>
              <a:rPr lang="en-GB" sz="1400" dirty="0">
                <a:solidFill>
                  <a:schemeClr val="accent3"/>
                </a:solidFill>
                <a:latin typeface="Arial" panose="020B0604020202020204" pitchFamily="34" charset="0"/>
                <a:cs typeface="Arial" panose="020B0604020202020204" pitchFamily="34" charset="0"/>
              </a:rPr>
              <a:t> et al. 2016)</a:t>
            </a:r>
          </a:p>
        </p:txBody>
      </p:sp>
      <mc:AlternateContent xmlns:mc="http://schemas.openxmlformats.org/markup-compatibility/2006" xmlns:a14="http://schemas.microsoft.com/office/drawing/2010/main">
        <mc:Choice Requires="a14">
          <p:sp>
            <p:nvSpPr>
              <p:cNvPr id="41" name="CasellaDiTesto 40">
                <a:extLst>
                  <a:ext uri="{FF2B5EF4-FFF2-40B4-BE49-F238E27FC236}">
                    <a16:creationId xmlns:a16="http://schemas.microsoft.com/office/drawing/2014/main" id="{4D2A841D-0BB8-ACD3-336E-8E374458CF5E}"/>
                  </a:ext>
                </a:extLst>
              </p:cNvPr>
              <p:cNvSpPr txBox="1"/>
              <p:nvPr/>
            </p:nvSpPr>
            <p:spPr>
              <a:xfrm>
                <a:off x="6640969" y="3735076"/>
                <a:ext cx="2975642" cy="65620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𝐾</m:t>
                          </m:r>
                        </m:e>
                        <m:sub>
                          <m:r>
                            <a:rPr lang="it-IT" b="0" i="1" smtClean="0">
                              <a:solidFill>
                                <a:schemeClr val="accent2">
                                  <a:lumMod val="40000"/>
                                  <a:lumOff val="60000"/>
                                </a:schemeClr>
                              </a:solidFill>
                              <a:latin typeface="Cambria Math" panose="02040503050406030204" pitchFamily="18" charset="0"/>
                            </a:rPr>
                            <m:t>𝐻</m:t>
                          </m:r>
                        </m:sub>
                      </m:sSub>
                      <m:r>
                        <a:rPr lang="it-IT" b="0" i="1" smtClean="0">
                          <a:solidFill>
                            <a:schemeClr val="accent2">
                              <a:lumMod val="40000"/>
                              <a:lumOff val="60000"/>
                            </a:schemeClr>
                          </a:solidFill>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r>
                            <a:rPr lang="it-IT" b="0" i="1" smtClean="0">
                              <a:solidFill>
                                <a:schemeClr val="accent2">
                                  <a:lumMod val="40000"/>
                                  <a:lumOff val="60000"/>
                                </a:schemeClr>
                              </a:solidFill>
                              <a:latin typeface="Cambria Math" panose="02040503050406030204" pitchFamily="18" charset="0"/>
                            </a:rPr>
                            <m:t>𝐹</m:t>
                          </m:r>
                        </m:num>
                        <m:den>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𝛿</m:t>
                              </m:r>
                            </m:e>
                            <m:sub>
                              <m:r>
                                <a:rPr lang="it-IT" b="0" i="1" smtClean="0">
                                  <a:solidFill>
                                    <a:schemeClr val="accent2">
                                      <a:lumMod val="40000"/>
                                      <a:lumOff val="60000"/>
                                    </a:schemeClr>
                                  </a:solidFill>
                                  <a:latin typeface="Cambria Math" panose="02040503050406030204" pitchFamily="18" charset="0"/>
                                </a:rPr>
                                <m:t>𝐻</m:t>
                              </m:r>
                            </m:sub>
                          </m:sSub>
                        </m:den>
                      </m:f>
                      <m:r>
                        <a:rPr lang="it-IT" b="0" i="1" smtClean="0">
                          <a:solidFill>
                            <a:schemeClr val="accent2">
                              <a:lumMod val="40000"/>
                              <a:lumOff val="60000"/>
                            </a:schemeClr>
                          </a:solidFill>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r>
                            <a:rPr lang="it-IT" b="0" i="1" smtClean="0">
                              <a:solidFill>
                                <a:schemeClr val="accent2">
                                  <a:lumMod val="40000"/>
                                  <a:lumOff val="60000"/>
                                </a:schemeClr>
                              </a:solidFill>
                              <a:latin typeface="Cambria Math" panose="02040503050406030204" pitchFamily="18" charset="0"/>
                            </a:rPr>
                            <m:t>𝐹</m:t>
                          </m:r>
                        </m:num>
                        <m:den>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𝜃</m:t>
                              </m:r>
                            </m:e>
                            <m:sub>
                              <m:r>
                                <a:rPr lang="it-IT" b="0" i="1" smtClean="0">
                                  <a:solidFill>
                                    <a:schemeClr val="accent2">
                                      <a:lumMod val="40000"/>
                                      <a:lumOff val="60000"/>
                                    </a:schemeClr>
                                  </a:solidFill>
                                  <a:latin typeface="Cambria Math" panose="02040503050406030204" pitchFamily="18" charset="0"/>
                                </a:rPr>
                                <m:t>𝐻</m:t>
                              </m:r>
                            </m:sub>
                          </m:sSub>
                          <m:r>
                            <a:rPr lang="it-IT" b="0" i="1" smtClean="0">
                              <a:solidFill>
                                <a:schemeClr val="accent2">
                                  <a:lumMod val="40000"/>
                                  <a:lumOff val="60000"/>
                                </a:schemeClr>
                              </a:solidFill>
                              <a:latin typeface="Cambria Math" panose="02040503050406030204" pitchFamily="18" charset="0"/>
                            </a:rPr>
                            <m:t>𝐿</m:t>
                          </m:r>
                        </m:den>
                      </m:f>
                      <m:r>
                        <a:rPr lang="it-IT" b="0" i="1" smtClean="0">
                          <a:solidFill>
                            <a:schemeClr val="accent2">
                              <a:lumMod val="40000"/>
                              <a:lumOff val="60000"/>
                            </a:schemeClr>
                          </a:solidFill>
                          <a:latin typeface="Cambria Math" panose="02040503050406030204" pitchFamily="18" charset="0"/>
                        </a:rPr>
                        <m:t>=</m:t>
                      </m:r>
                      <m:f>
                        <m:fPr>
                          <m:ctrlPr>
                            <a:rPr lang="it-IT" b="0" i="1" smtClean="0">
                              <a:solidFill>
                                <a:schemeClr val="accent2">
                                  <a:lumMod val="40000"/>
                                  <a:lumOff val="60000"/>
                                </a:schemeClr>
                              </a:solidFill>
                              <a:latin typeface="Cambria Math" panose="02040503050406030204" pitchFamily="18" charset="0"/>
                            </a:rPr>
                          </m:ctrlPr>
                        </m:fPr>
                        <m:num>
                          <m:sSub>
                            <m:sSubPr>
                              <m:ctrlPr>
                                <a:rPr lang="it-IT" b="0" i="1" smtClean="0">
                                  <a:solidFill>
                                    <a:schemeClr val="accent2">
                                      <a:lumMod val="40000"/>
                                      <a:lumOff val="60000"/>
                                    </a:schemeClr>
                                  </a:solidFill>
                                  <a:latin typeface="Cambria Math" panose="02040503050406030204" pitchFamily="18" charset="0"/>
                                </a:rPr>
                              </m:ctrlPr>
                            </m:sSubPr>
                            <m:e>
                              <m:r>
                                <a:rPr lang="it-IT" b="0" i="1" smtClean="0">
                                  <a:solidFill>
                                    <a:schemeClr val="accent2">
                                      <a:lumMod val="40000"/>
                                      <a:lumOff val="60000"/>
                                    </a:schemeClr>
                                  </a:solidFill>
                                  <a:latin typeface="Cambria Math" panose="02040503050406030204" pitchFamily="18" charset="0"/>
                                </a:rPr>
                                <m:t>𝐾</m:t>
                              </m:r>
                            </m:e>
                            <m:sub>
                              <m:r>
                                <a:rPr lang="it-IT" b="0" i="1" smtClean="0">
                                  <a:solidFill>
                                    <a:schemeClr val="accent2">
                                      <a:lumMod val="40000"/>
                                      <a:lumOff val="60000"/>
                                    </a:schemeClr>
                                  </a:solidFill>
                                  <a:latin typeface="Cambria Math" panose="02040503050406030204" pitchFamily="18" charset="0"/>
                                </a:rPr>
                                <m:t>𝑟𝑜𝑡</m:t>
                              </m:r>
                              <m:r>
                                <a:rPr lang="it-IT" b="0" i="1" smtClean="0">
                                  <a:solidFill>
                                    <a:schemeClr val="accent2">
                                      <a:lumMod val="40000"/>
                                      <a:lumOff val="60000"/>
                                    </a:schemeClr>
                                  </a:solidFill>
                                  <a:latin typeface="Cambria Math" panose="02040503050406030204" pitchFamily="18" charset="0"/>
                                </a:rPr>
                                <m:t>,</m:t>
                              </m:r>
                              <m:r>
                                <a:rPr lang="it-IT" b="0" i="1" smtClean="0">
                                  <a:solidFill>
                                    <a:schemeClr val="accent2">
                                      <a:lumMod val="40000"/>
                                      <a:lumOff val="60000"/>
                                    </a:schemeClr>
                                  </a:solidFill>
                                  <a:latin typeface="Cambria Math" panose="02040503050406030204" pitchFamily="18" charset="0"/>
                                </a:rPr>
                                <m:t>𝐻</m:t>
                              </m:r>
                            </m:sub>
                          </m:sSub>
                        </m:num>
                        <m:den>
                          <m:sSup>
                            <m:sSupPr>
                              <m:ctrlPr>
                                <a:rPr lang="it-IT" b="0" i="1" smtClean="0">
                                  <a:solidFill>
                                    <a:schemeClr val="accent2">
                                      <a:lumMod val="40000"/>
                                      <a:lumOff val="60000"/>
                                    </a:schemeClr>
                                  </a:solidFill>
                                  <a:latin typeface="Cambria Math" panose="02040503050406030204" pitchFamily="18" charset="0"/>
                                </a:rPr>
                              </m:ctrlPr>
                            </m:sSupPr>
                            <m:e>
                              <m:r>
                                <a:rPr lang="it-IT" b="0" i="1" smtClean="0">
                                  <a:solidFill>
                                    <a:schemeClr val="accent2">
                                      <a:lumMod val="40000"/>
                                      <a:lumOff val="60000"/>
                                    </a:schemeClr>
                                  </a:solidFill>
                                  <a:latin typeface="Cambria Math" panose="02040503050406030204" pitchFamily="18" charset="0"/>
                                </a:rPr>
                                <m:t>𝐿</m:t>
                              </m:r>
                            </m:e>
                            <m:sup>
                              <m:r>
                                <a:rPr lang="it-IT" b="0" i="1" smtClean="0">
                                  <a:solidFill>
                                    <a:schemeClr val="accent2">
                                      <a:lumMod val="40000"/>
                                      <a:lumOff val="60000"/>
                                    </a:schemeClr>
                                  </a:solidFill>
                                  <a:latin typeface="Cambria Math" panose="02040503050406030204" pitchFamily="18" charset="0"/>
                                </a:rPr>
                                <m:t>2</m:t>
                              </m:r>
                            </m:sup>
                          </m:sSup>
                        </m:den>
                      </m:f>
                    </m:oMath>
                  </m:oMathPara>
                </a14:m>
                <a:endParaRPr lang="en-GB" dirty="0">
                  <a:solidFill>
                    <a:schemeClr val="accent2">
                      <a:lumMod val="40000"/>
                      <a:lumOff val="60000"/>
                    </a:schemeClr>
                  </a:solidFill>
                </a:endParaRPr>
              </a:p>
            </p:txBody>
          </p:sp>
        </mc:Choice>
        <mc:Fallback xmlns="">
          <p:sp>
            <p:nvSpPr>
              <p:cNvPr id="41" name="CasellaDiTesto 40">
                <a:extLst>
                  <a:ext uri="{FF2B5EF4-FFF2-40B4-BE49-F238E27FC236}">
                    <a16:creationId xmlns:a16="http://schemas.microsoft.com/office/drawing/2014/main" id="{4D2A841D-0BB8-ACD3-336E-8E374458CF5E}"/>
                  </a:ext>
                </a:extLst>
              </p:cNvPr>
              <p:cNvSpPr txBox="1">
                <a:spLocks noRot="1" noChangeAspect="1" noMove="1" noResize="1" noEditPoints="1" noAdjustHandles="1" noChangeArrowheads="1" noChangeShapeType="1" noTextEdit="1"/>
              </p:cNvSpPr>
              <p:nvPr/>
            </p:nvSpPr>
            <p:spPr>
              <a:xfrm>
                <a:off x="6640969" y="3735076"/>
                <a:ext cx="2975642" cy="656205"/>
              </a:xfrm>
              <a:prstGeom prst="rect">
                <a:avLst/>
              </a:prstGeom>
              <a:blipFill>
                <a:blip r:embed="rId7"/>
                <a:stretch>
                  <a:fillRect/>
                </a:stretch>
              </a:blipFill>
            </p:spPr>
            <p:txBody>
              <a:bodyPr/>
              <a:lstStyle/>
              <a:p>
                <a:r>
                  <a:rPr lang="en-GB">
                    <a:noFill/>
                  </a:rPr>
                  <a:t> </a:t>
                </a:r>
              </a:p>
            </p:txBody>
          </p:sp>
        </mc:Fallback>
      </mc:AlternateContent>
      <p:sp>
        <p:nvSpPr>
          <p:cNvPr id="42" name="CasellaDiTesto 41">
            <a:extLst>
              <a:ext uri="{FF2B5EF4-FFF2-40B4-BE49-F238E27FC236}">
                <a16:creationId xmlns:a16="http://schemas.microsoft.com/office/drawing/2014/main" id="{40F360E5-AE1D-3BA4-FE04-1DDA04772B5A}"/>
              </a:ext>
            </a:extLst>
          </p:cNvPr>
          <p:cNvSpPr txBox="1"/>
          <p:nvPr/>
        </p:nvSpPr>
        <p:spPr>
          <a:xfrm>
            <a:off x="5733904" y="3470710"/>
            <a:ext cx="3255984" cy="307777"/>
          </a:xfrm>
          <a:prstGeom prst="rect">
            <a:avLst/>
          </a:prstGeom>
          <a:noFill/>
        </p:spPr>
        <p:txBody>
          <a:bodyPr wrap="square" rtlCol="0">
            <a:spAutoFit/>
          </a:bodyPr>
          <a:lstStyle/>
          <a:p>
            <a:r>
              <a:rPr lang="en-GB" sz="1400" dirty="0">
                <a:solidFill>
                  <a:schemeClr val="accent2">
                    <a:lumMod val="40000"/>
                    <a:lumOff val="60000"/>
                  </a:schemeClr>
                </a:solidFill>
                <a:latin typeface="Arial" panose="020B0604020202020204" pitchFamily="34" charset="0"/>
                <a:cs typeface="Arial" panose="020B0604020202020204" pitchFamily="34" charset="0"/>
              </a:rPr>
              <a:t>Spring element (</a:t>
            </a:r>
            <a:r>
              <a:rPr lang="en-GB" sz="1400" dirty="0" err="1">
                <a:solidFill>
                  <a:schemeClr val="accent2">
                    <a:lumMod val="40000"/>
                    <a:lumOff val="60000"/>
                  </a:schemeClr>
                </a:solidFill>
                <a:latin typeface="Arial" panose="020B0604020202020204" pitchFamily="34" charset="0"/>
                <a:cs typeface="Arial" panose="020B0604020202020204" pitchFamily="34" charset="0"/>
              </a:rPr>
              <a:t>zerolength</a:t>
            </a:r>
            <a:r>
              <a:rPr lang="en-GB" sz="1400" dirty="0">
                <a:solidFill>
                  <a:schemeClr val="accent2">
                    <a:lumMod val="40000"/>
                    <a:lumOff val="60000"/>
                  </a:schemeClr>
                </a:solidFill>
                <a:latin typeface="Arial" panose="020B0604020202020204" pitchFamily="34" charset="0"/>
                <a:cs typeface="Arial" panose="020B0604020202020204" pitchFamily="34" charset="0"/>
              </a:rPr>
              <a:t> section):</a:t>
            </a:r>
          </a:p>
        </p:txBody>
      </p:sp>
      <mc:AlternateContent xmlns:mc="http://schemas.openxmlformats.org/markup-compatibility/2006" xmlns:a14="http://schemas.microsoft.com/office/drawing/2010/main">
        <mc:Choice Requires="a14">
          <p:sp>
            <p:nvSpPr>
              <p:cNvPr id="9" name="CasellaDiTesto 8">
                <a:extLst>
                  <a:ext uri="{FF2B5EF4-FFF2-40B4-BE49-F238E27FC236}">
                    <a16:creationId xmlns:a16="http://schemas.microsoft.com/office/drawing/2014/main" id="{82EFA02E-4B38-32BD-1F0B-30D125836FBF}"/>
                  </a:ext>
                </a:extLst>
              </p:cNvPr>
              <p:cNvSpPr txBox="1"/>
              <p:nvPr/>
            </p:nvSpPr>
            <p:spPr>
              <a:xfrm>
                <a:off x="-575712" y="5223830"/>
                <a:ext cx="8119153" cy="77559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GB" i="1" smtClean="0">
                              <a:solidFill>
                                <a:srgbClr val="836967"/>
                              </a:solidFill>
                              <a:latin typeface="Cambria Math" panose="02040503050406030204" pitchFamily="18" charset="0"/>
                            </a:rPr>
                          </m:ctrlPr>
                        </m:fPr>
                        <m:num>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𝑦</m:t>
                              </m:r>
                            </m:sub>
                          </m:sSub>
                        </m:num>
                        <m:den>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𝑔</m:t>
                              </m:r>
                            </m:sub>
                          </m:sSub>
                        </m:den>
                      </m:f>
                      <m:r>
                        <a:rPr lang="en-GB" i="0">
                          <a:latin typeface="Cambria Math" panose="02040503050406030204" pitchFamily="18" charset="0"/>
                        </a:rPr>
                        <m:t>=0.30</m:t>
                      </m:r>
                      <m:sSup>
                        <m:sSupPr>
                          <m:ctrlPr>
                            <a:rPr lang="en-GB" i="1">
                              <a:solidFill>
                                <a:srgbClr val="836967"/>
                              </a:solidFill>
                              <a:latin typeface="Cambria Math" panose="02040503050406030204" pitchFamily="18" charset="0"/>
                            </a:rPr>
                          </m:ctrlPr>
                        </m:sSupPr>
                        <m:e>
                          <m:d>
                            <m:dPr>
                              <m:ctrlPr>
                                <a:rPr lang="en-GB" i="1">
                                  <a:solidFill>
                                    <a:srgbClr val="836967"/>
                                  </a:solidFill>
                                  <a:latin typeface="Cambria Math" panose="02040503050406030204" pitchFamily="18" charset="0"/>
                                </a:rPr>
                              </m:ctrlPr>
                            </m:dPr>
                            <m:e>
                              <m:r>
                                <a:rPr lang="en-GB" i="0">
                                  <a:latin typeface="Cambria Math" panose="02040503050406030204" pitchFamily="18" charset="0"/>
                                </a:rPr>
                                <m:t>0.1+</m:t>
                              </m:r>
                              <m:f>
                                <m:fPr>
                                  <m:ctrlPr>
                                    <a:rPr lang="en-GB" i="1">
                                      <a:solidFill>
                                        <a:srgbClr val="836967"/>
                                      </a:solidFill>
                                      <a:latin typeface="Cambria Math" panose="02040503050406030204" pitchFamily="18" charset="0"/>
                                    </a:rPr>
                                  </m:ctrlPr>
                                </m:fPr>
                                <m:num>
                                  <m:r>
                                    <a:rPr lang="en-GB" i="1">
                                      <a:latin typeface="Cambria Math" panose="02040503050406030204" pitchFamily="18" charset="0"/>
                                    </a:rPr>
                                    <m:t>𝑁</m:t>
                                  </m:r>
                                </m:num>
                                <m:den>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𝐴</m:t>
                                      </m:r>
                                    </m:e>
                                    <m:sub>
                                      <m:r>
                                        <a:rPr lang="en-GB" i="1">
                                          <a:latin typeface="Cambria Math" panose="02040503050406030204" pitchFamily="18" charset="0"/>
                                        </a:rPr>
                                        <m:t>𝑔</m:t>
                                      </m:r>
                                    </m:sub>
                                  </m:sSub>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𝑓</m:t>
                                      </m:r>
                                    </m:e>
                                    <m:sub>
                                      <m:r>
                                        <a:rPr lang="en-GB" i="1">
                                          <a:latin typeface="Cambria Math" panose="02040503050406030204" pitchFamily="18" charset="0"/>
                                        </a:rPr>
                                        <m:t>𝑐</m:t>
                                      </m:r>
                                    </m:sub>
                                  </m:sSub>
                                </m:den>
                              </m:f>
                            </m:e>
                          </m:d>
                        </m:e>
                        <m:sup>
                          <m:r>
                            <a:rPr lang="en-GB" i="0">
                              <a:latin typeface="Cambria Math" panose="02040503050406030204" pitchFamily="18" charset="0"/>
                            </a:rPr>
                            <m:t>0.8</m:t>
                          </m:r>
                        </m:sup>
                      </m:sSup>
                      <m:sSup>
                        <m:sSupPr>
                          <m:ctrlPr>
                            <a:rPr lang="en-GB" i="1">
                              <a:solidFill>
                                <a:srgbClr val="836967"/>
                              </a:solidFill>
                              <a:latin typeface="Cambria Math" panose="02040503050406030204" pitchFamily="18" charset="0"/>
                            </a:rPr>
                          </m:ctrlPr>
                        </m:sSupPr>
                        <m:e>
                          <m:d>
                            <m:dPr>
                              <m:ctrlPr>
                                <a:rPr lang="en-GB" i="1">
                                  <a:solidFill>
                                    <a:srgbClr val="836967"/>
                                  </a:solidFill>
                                  <a:latin typeface="Cambria Math" panose="02040503050406030204" pitchFamily="18" charset="0"/>
                                </a:rPr>
                              </m:ctrlPr>
                            </m:dPr>
                            <m:e>
                              <m:f>
                                <m:fPr>
                                  <m:ctrlPr>
                                    <a:rPr lang="en-GB" i="1">
                                      <a:solidFill>
                                        <a:srgbClr val="836967"/>
                                      </a:solidFill>
                                      <a:latin typeface="Cambria Math" panose="02040503050406030204" pitchFamily="18" charset="0"/>
                                    </a:rPr>
                                  </m:ctrlPr>
                                </m:fPr>
                                <m:num>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𝐿</m:t>
                                      </m:r>
                                    </m:e>
                                    <m:sub>
                                      <m:r>
                                        <a:rPr lang="en-GB" i="1">
                                          <a:latin typeface="Cambria Math" panose="02040503050406030204" pitchFamily="18" charset="0"/>
                                        </a:rPr>
                                        <m:t>𝑠</m:t>
                                      </m:r>
                                    </m:sub>
                                  </m:sSub>
                                </m:num>
                                <m:den>
                                  <m:r>
                                    <a:rPr lang="en-GB" i="1">
                                      <a:latin typeface="Cambria Math" panose="02040503050406030204" pitchFamily="18" charset="0"/>
                                    </a:rPr>
                                    <m:t>h</m:t>
                                  </m:r>
                                </m:den>
                              </m:f>
                            </m:e>
                          </m:d>
                        </m:e>
                        <m:sup>
                          <m:r>
                            <a:rPr lang="en-GB" i="0">
                              <a:latin typeface="Cambria Math" panose="02040503050406030204" pitchFamily="18" charset="0"/>
                            </a:rPr>
                            <m:t>0.72</m:t>
                          </m:r>
                        </m:sup>
                      </m:sSup>
                      <m:r>
                        <a:rPr lang="en-GB" i="0">
                          <a:latin typeface="Cambria Math" panose="02040503050406030204" pitchFamily="18" charset="0"/>
                        </a:rPr>
                        <m:t>               </m:t>
                      </m:r>
                      <m:r>
                        <a:rPr lang="en-GB" i="1">
                          <a:latin typeface="Cambria Math" panose="02040503050406030204" pitchFamily="18" charset="0"/>
                        </a:rPr>
                        <m:t>𝑤𝑖𝑡h</m:t>
                      </m:r>
                      <m:r>
                        <a:rPr lang="en-GB" i="0">
                          <a:latin typeface="Cambria Math" panose="02040503050406030204" pitchFamily="18" charset="0"/>
                        </a:rPr>
                        <m:t> 0.2≤</m:t>
                      </m:r>
                      <m:f>
                        <m:fPr>
                          <m:ctrlPr>
                            <a:rPr lang="en-GB" i="1">
                              <a:solidFill>
                                <a:srgbClr val="836967"/>
                              </a:solidFill>
                              <a:latin typeface="Cambria Math" panose="02040503050406030204" pitchFamily="18" charset="0"/>
                            </a:rPr>
                          </m:ctrlPr>
                        </m:fPr>
                        <m:num>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𝑦</m:t>
                              </m:r>
                            </m:sub>
                          </m:sSub>
                        </m:num>
                        <m:den>
                          <m:r>
                            <a:rPr lang="en-GB" i="1">
                              <a:latin typeface="Cambria Math" panose="02040503050406030204" pitchFamily="18" charset="0"/>
                            </a:rPr>
                            <m:t>𝐸</m:t>
                          </m:r>
                          <m:sSub>
                            <m:sSubPr>
                              <m:ctrlPr>
                                <a:rPr lang="en-GB" i="1">
                                  <a:solidFill>
                                    <a:srgbClr val="836967"/>
                                  </a:solidFill>
                                  <a:latin typeface="Cambria Math" panose="02040503050406030204" pitchFamily="18" charset="0"/>
                                </a:rPr>
                              </m:ctrlPr>
                            </m:sSubPr>
                            <m:e>
                              <m:r>
                                <a:rPr lang="en-GB" i="1">
                                  <a:latin typeface="Cambria Math" panose="02040503050406030204" pitchFamily="18" charset="0"/>
                                </a:rPr>
                                <m:t>𝐼</m:t>
                              </m:r>
                            </m:e>
                            <m:sub>
                              <m:r>
                                <a:rPr lang="en-GB" i="1">
                                  <a:latin typeface="Cambria Math" panose="02040503050406030204" pitchFamily="18" charset="0"/>
                                </a:rPr>
                                <m:t>𝑔</m:t>
                              </m:r>
                            </m:sub>
                          </m:sSub>
                        </m:den>
                      </m:f>
                      <m:r>
                        <a:rPr lang="en-GB" i="0">
                          <a:latin typeface="Cambria Math" panose="02040503050406030204" pitchFamily="18" charset="0"/>
                        </a:rPr>
                        <m:t>≤0.6</m:t>
                      </m:r>
                    </m:oMath>
                  </m:oMathPara>
                </a14:m>
                <a:endParaRPr lang="en-GB" dirty="0"/>
              </a:p>
            </p:txBody>
          </p:sp>
        </mc:Choice>
        <mc:Fallback xmlns="">
          <p:sp>
            <p:nvSpPr>
              <p:cNvPr id="9" name="CasellaDiTesto 8">
                <a:extLst>
                  <a:ext uri="{FF2B5EF4-FFF2-40B4-BE49-F238E27FC236}">
                    <a16:creationId xmlns:a16="http://schemas.microsoft.com/office/drawing/2014/main" id="{82EFA02E-4B38-32BD-1F0B-30D125836FBF}"/>
                  </a:ext>
                </a:extLst>
              </p:cNvPr>
              <p:cNvSpPr txBox="1">
                <a:spLocks noRot="1" noChangeAspect="1" noMove="1" noResize="1" noEditPoints="1" noAdjustHandles="1" noChangeArrowheads="1" noChangeShapeType="1" noTextEdit="1"/>
              </p:cNvSpPr>
              <p:nvPr/>
            </p:nvSpPr>
            <p:spPr>
              <a:xfrm>
                <a:off x="-575712" y="5223830"/>
                <a:ext cx="8119153" cy="775597"/>
              </a:xfrm>
              <a:prstGeom prst="rect">
                <a:avLst/>
              </a:prstGeom>
              <a:blipFill>
                <a:blip r:embed="rId8"/>
                <a:stretch>
                  <a:fillRect/>
                </a:stretch>
              </a:blipFill>
            </p:spPr>
            <p:txBody>
              <a:bodyPr/>
              <a:lstStyle/>
              <a:p>
                <a:r>
                  <a:rPr lang="en-GB">
                    <a:noFill/>
                  </a:rPr>
                  <a:t> </a:t>
                </a:r>
              </a:p>
            </p:txBody>
          </p:sp>
        </mc:Fallback>
      </mc:AlternateContent>
      <p:sp>
        <p:nvSpPr>
          <p:cNvPr id="11" name="CasellaDiTesto 10">
            <a:extLst>
              <a:ext uri="{FF2B5EF4-FFF2-40B4-BE49-F238E27FC236}">
                <a16:creationId xmlns:a16="http://schemas.microsoft.com/office/drawing/2014/main" id="{94967423-695B-E8E5-771A-681E86CB3EC4}"/>
              </a:ext>
            </a:extLst>
          </p:cNvPr>
          <p:cNvSpPr txBox="1"/>
          <p:nvPr/>
        </p:nvSpPr>
        <p:spPr>
          <a:xfrm>
            <a:off x="261711" y="4858116"/>
            <a:ext cx="3606228" cy="369332"/>
          </a:xfrm>
          <a:prstGeom prst="rect">
            <a:avLst/>
          </a:prstGeom>
          <a:noFill/>
        </p:spPr>
        <p:txBody>
          <a:bodyPr wrap="square" rtlCol="0">
            <a:spAutoFit/>
          </a:bodyPr>
          <a:lstStyle/>
          <a:p>
            <a:r>
              <a:rPr lang="en-GB" b="1" dirty="0"/>
              <a:t>Effective elastic stiffness:</a:t>
            </a:r>
          </a:p>
        </p:txBody>
      </p:sp>
      <p:grpSp>
        <p:nvGrpSpPr>
          <p:cNvPr id="14" name="Gruppo 13">
            <a:extLst>
              <a:ext uri="{FF2B5EF4-FFF2-40B4-BE49-F238E27FC236}">
                <a16:creationId xmlns:a16="http://schemas.microsoft.com/office/drawing/2014/main" id="{FD91249D-F019-E46A-EE49-870491B2E459}"/>
              </a:ext>
            </a:extLst>
          </p:cNvPr>
          <p:cNvGrpSpPr/>
          <p:nvPr/>
        </p:nvGrpSpPr>
        <p:grpSpPr>
          <a:xfrm>
            <a:off x="6847278" y="4407039"/>
            <a:ext cx="5152506" cy="1512510"/>
            <a:chOff x="6847278" y="4407039"/>
            <a:chExt cx="5152506" cy="1512510"/>
          </a:xfrm>
        </p:grpSpPr>
        <p:sp>
          <p:nvSpPr>
            <p:cNvPr id="5" name="Freccia a destra 4">
              <a:extLst>
                <a:ext uri="{FF2B5EF4-FFF2-40B4-BE49-F238E27FC236}">
                  <a16:creationId xmlns:a16="http://schemas.microsoft.com/office/drawing/2014/main" id="{8ED924B9-4396-A6CB-B769-86C15AD53173}"/>
                </a:ext>
              </a:extLst>
            </p:cNvPr>
            <p:cNvSpPr/>
            <p:nvPr/>
          </p:nvSpPr>
          <p:spPr>
            <a:xfrm>
              <a:off x="6847278" y="4949711"/>
              <a:ext cx="395836" cy="369332"/>
            </a:xfrm>
            <a:prstGeom prst="rightArrow">
              <a:avLst/>
            </a:prstGeom>
            <a:ln>
              <a:solidFill>
                <a:srgbClr val="333399"/>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 name="CasellaDiTesto 5">
              <a:extLst>
                <a:ext uri="{FF2B5EF4-FFF2-40B4-BE49-F238E27FC236}">
                  <a16:creationId xmlns:a16="http://schemas.microsoft.com/office/drawing/2014/main" id="{B6F6D8FA-8A8B-94B8-3646-645239D37281}"/>
                </a:ext>
              </a:extLst>
            </p:cNvPr>
            <p:cNvSpPr txBox="1"/>
            <p:nvPr/>
          </p:nvSpPr>
          <p:spPr>
            <a:xfrm>
              <a:off x="7388690" y="4495556"/>
              <a:ext cx="4611094" cy="369332"/>
            </a:xfrm>
            <a:prstGeom prst="rect">
              <a:avLst/>
            </a:prstGeom>
            <a:noFill/>
          </p:spPr>
          <p:txBody>
            <a:bodyPr wrap="square" rtlCol="0">
              <a:spAutoFit/>
            </a:bodyPr>
            <a:lstStyle/>
            <a:p>
              <a:r>
                <a:rPr lang="en-GB" b="1" dirty="0"/>
                <a:t>Rotational stiffness for our constitutive law:</a:t>
              </a:r>
            </a:p>
          </p:txBody>
        </p:sp>
        <mc:AlternateContent xmlns:mc="http://schemas.openxmlformats.org/markup-compatibility/2006" xmlns:a14="http://schemas.microsoft.com/office/drawing/2010/main">
          <mc:Choice Requires="a14">
            <p:sp>
              <p:nvSpPr>
                <p:cNvPr id="7" name="CasellaDiTesto 6">
                  <a:extLst>
                    <a:ext uri="{FF2B5EF4-FFF2-40B4-BE49-F238E27FC236}">
                      <a16:creationId xmlns:a16="http://schemas.microsoft.com/office/drawing/2014/main" id="{1F6F112F-D605-140A-6228-84759657A6A4}"/>
                    </a:ext>
                  </a:extLst>
                </p:cNvPr>
                <p:cNvSpPr txBox="1"/>
                <p:nvPr/>
              </p:nvSpPr>
              <p:spPr>
                <a:xfrm>
                  <a:off x="7686187" y="4864888"/>
                  <a:ext cx="2975642" cy="103816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it-IT" b="0" i="1" smtClean="0">
                                <a:solidFill>
                                  <a:schemeClr val="tx1"/>
                                </a:solidFill>
                                <a:latin typeface="Cambria Math" panose="02040503050406030204" pitchFamily="18" charset="0"/>
                              </a:rPr>
                            </m:ctrlPr>
                          </m:sSubPr>
                          <m:e>
                            <m:r>
                              <a:rPr lang="it-IT" b="0" i="1" smtClean="0">
                                <a:solidFill>
                                  <a:schemeClr val="tx1"/>
                                </a:solidFill>
                                <a:latin typeface="Cambria Math" panose="02040503050406030204" pitchFamily="18" charset="0"/>
                              </a:rPr>
                              <m:t>𝐾</m:t>
                            </m:r>
                          </m:e>
                          <m:sub>
                            <m:r>
                              <a:rPr lang="it-IT" b="0" i="1" smtClean="0">
                                <a:solidFill>
                                  <a:schemeClr val="tx1"/>
                                </a:solidFill>
                                <a:latin typeface="Cambria Math" panose="02040503050406030204" pitchFamily="18" charset="0"/>
                              </a:rPr>
                              <m:t>𝑟𝑜𝑡</m:t>
                            </m:r>
                            <m:r>
                              <a:rPr lang="it-IT" b="0" i="1" smtClean="0">
                                <a:solidFill>
                                  <a:schemeClr val="tx1"/>
                                </a:solidFill>
                                <a:latin typeface="Cambria Math" panose="02040503050406030204" pitchFamily="18" charset="0"/>
                              </a:rPr>
                              <m:t>,</m:t>
                            </m:r>
                            <m:r>
                              <a:rPr lang="it-IT" b="0" i="1" smtClean="0">
                                <a:solidFill>
                                  <a:schemeClr val="tx1"/>
                                </a:solidFill>
                                <a:latin typeface="Cambria Math" panose="02040503050406030204" pitchFamily="18" charset="0"/>
                              </a:rPr>
                              <m:t>𝐻</m:t>
                            </m:r>
                          </m:sub>
                        </m:sSub>
                        <m:r>
                          <a:rPr lang="it-IT" b="0" i="1" smtClean="0">
                            <a:solidFill>
                              <a:schemeClr val="tx1"/>
                            </a:solidFill>
                            <a:latin typeface="Cambria Math" panose="02040503050406030204" pitchFamily="18" charset="0"/>
                          </a:rPr>
                          <m:t>=</m:t>
                        </m:r>
                        <m:f>
                          <m:fPr>
                            <m:ctrlPr>
                              <a:rPr lang="it-IT" b="0" i="1" smtClean="0">
                                <a:solidFill>
                                  <a:schemeClr val="tx1"/>
                                </a:solidFill>
                                <a:latin typeface="Cambria Math" panose="02040503050406030204" pitchFamily="18" charset="0"/>
                              </a:rPr>
                            </m:ctrlPr>
                          </m:fPr>
                          <m:num>
                            <m:r>
                              <a:rPr lang="it-IT" b="0" i="1" smtClean="0">
                                <a:solidFill>
                                  <a:schemeClr val="tx1"/>
                                </a:solidFill>
                                <a:latin typeface="Cambria Math" panose="02040503050406030204" pitchFamily="18" charset="0"/>
                              </a:rPr>
                              <m:t>3</m:t>
                            </m:r>
                            <m:r>
                              <a:rPr lang="it-IT" b="0" i="1" smtClean="0">
                                <a:solidFill>
                                  <a:schemeClr val="tx1"/>
                                </a:solidFill>
                                <a:latin typeface="Cambria Math" panose="02040503050406030204" pitchFamily="18" charset="0"/>
                              </a:rPr>
                              <m:t>𝐸</m:t>
                            </m:r>
                            <m:sSub>
                              <m:sSubPr>
                                <m:ctrlPr>
                                  <a:rPr lang="it-IT" b="0" i="1" smtClean="0">
                                    <a:solidFill>
                                      <a:schemeClr val="tx1"/>
                                    </a:solidFill>
                                    <a:latin typeface="Cambria Math" panose="02040503050406030204" pitchFamily="18" charset="0"/>
                                  </a:rPr>
                                </m:ctrlPr>
                              </m:sSubPr>
                              <m:e>
                                <m:r>
                                  <a:rPr lang="it-IT" b="0" i="1" smtClean="0">
                                    <a:solidFill>
                                      <a:schemeClr val="tx1"/>
                                    </a:solidFill>
                                    <a:latin typeface="Cambria Math" panose="02040503050406030204" pitchFamily="18" charset="0"/>
                                  </a:rPr>
                                  <m:t>𝐼</m:t>
                                </m:r>
                              </m:e>
                              <m:sub>
                                <m:r>
                                  <a:rPr lang="it-IT" b="0" i="1" smtClean="0">
                                    <a:solidFill>
                                      <a:schemeClr val="tx1"/>
                                    </a:solidFill>
                                    <a:latin typeface="Cambria Math" panose="02040503050406030204" pitchFamily="18" charset="0"/>
                                  </a:rPr>
                                  <m:t>𝑔</m:t>
                                </m:r>
                              </m:sub>
                            </m:sSub>
                          </m:num>
                          <m:den>
                            <m:r>
                              <a:rPr lang="it-IT" b="0" i="1" smtClean="0">
                                <a:solidFill>
                                  <a:schemeClr val="tx1"/>
                                </a:solidFill>
                                <a:latin typeface="Cambria Math" panose="02040503050406030204" pitchFamily="18" charset="0"/>
                              </a:rPr>
                              <m:t>𝐿</m:t>
                            </m:r>
                          </m:den>
                        </m:f>
                        <m:sSup>
                          <m:sSupPr>
                            <m:ctrlPr>
                              <a:rPr lang="it-IT" b="0" i="1" smtClean="0">
                                <a:solidFill>
                                  <a:schemeClr val="tx1"/>
                                </a:solidFill>
                                <a:latin typeface="Cambria Math" panose="02040503050406030204" pitchFamily="18" charset="0"/>
                              </a:rPr>
                            </m:ctrlPr>
                          </m:sSupPr>
                          <m:e>
                            <m:d>
                              <m:dPr>
                                <m:ctrlPr>
                                  <a:rPr lang="it-IT" b="0" i="1" smtClean="0">
                                    <a:solidFill>
                                      <a:schemeClr val="tx1"/>
                                    </a:solidFill>
                                    <a:latin typeface="Cambria Math" panose="02040503050406030204" pitchFamily="18" charset="0"/>
                                  </a:rPr>
                                </m:ctrlPr>
                              </m:dPr>
                              <m:e>
                                <m:f>
                                  <m:fPr>
                                    <m:ctrlPr>
                                      <a:rPr lang="it-IT" b="0" i="1" smtClean="0">
                                        <a:solidFill>
                                          <a:schemeClr val="tx1"/>
                                        </a:solidFill>
                                        <a:latin typeface="Cambria Math" panose="02040503050406030204" pitchFamily="18" charset="0"/>
                                      </a:rPr>
                                    </m:ctrlPr>
                                  </m:fPr>
                                  <m:num>
                                    <m:r>
                                      <a:rPr lang="it-IT" b="0" i="1" smtClean="0">
                                        <a:solidFill>
                                          <a:schemeClr val="tx1"/>
                                        </a:solidFill>
                                        <a:latin typeface="Cambria Math" panose="02040503050406030204" pitchFamily="18" charset="0"/>
                                      </a:rPr>
                                      <m:t>1</m:t>
                                    </m:r>
                                  </m:num>
                                  <m:den>
                                    <m:f>
                                      <m:fPr>
                                        <m:ctrlPr>
                                          <a:rPr lang="it-IT" b="0" i="1" smtClean="0">
                                            <a:solidFill>
                                              <a:schemeClr val="tx1"/>
                                            </a:solidFill>
                                            <a:latin typeface="Cambria Math" panose="02040503050406030204" pitchFamily="18" charset="0"/>
                                          </a:rPr>
                                        </m:ctrlPr>
                                      </m:fPr>
                                      <m:num>
                                        <m:r>
                                          <a:rPr lang="it-IT" b="0" i="1" smtClean="0">
                                            <a:solidFill>
                                              <a:schemeClr val="tx1"/>
                                            </a:solidFill>
                                            <a:latin typeface="Cambria Math" panose="02040503050406030204" pitchFamily="18" charset="0"/>
                                          </a:rPr>
                                          <m:t>𝐸</m:t>
                                        </m:r>
                                        <m:sSub>
                                          <m:sSubPr>
                                            <m:ctrlPr>
                                              <a:rPr lang="it-IT" b="0" i="1" smtClean="0">
                                                <a:solidFill>
                                                  <a:schemeClr val="tx1"/>
                                                </a:solidFill>
                                                <a:latin typeface="Cambria Math" panose="02040503050406030204" pitchFamily="18" charset="0"/>
                                              </a:rPr>
                                            </m:ctrlPr>
                                          </m:sSubPr>
                                          <m:e>
                                            <m:r>
                                              <a:rPr lang="it-IT" b="0" i="1" smtClean="0">
                                                <a:solidFill>
                                                  <a:schemeClr val="tx1"/>
                                                </a:solidFill>
                                                <a:latin typeface="Cambria Math" panose="02040503050406030204" pitchFamily="18" charset="0"/>
                                              </a:rPr>
                                              <m:t>𝐼</m:t>
                                            </m:r>
                                          </m:e>
                                          <m:sub>
                                            <m:r>
                                              <a:rPr lang="it-IT" b="0" i="1" smtClean="0">
                                                <a:solidFill>
                                                  <a:schemeClr val="tx1"/>
                                                </a:solidFill>
                                                <a:latin typeface="Cambria Math" panose="02040503050406030204" pitchFamily="18" charset="0"/>
                                              </a:rPr>
                                              <m:t>𝑦</m:t>
                                            </m:r>
                                          </m:sub>
                                        </m:sSub>
                                      </m:num>
                                      <m:den>
                                        <m:r>
                                          <a:rPr lang="it-IT" b="0" i="1" smtClean="0">
                                            <a:solidFill>
                                              <a:schemeClr val="tx1"/>
                                            </a:solidFill>
                                            <a:latin typeface="Cambria Math" panose="02040503050406030204" pitchFamily="18" charset="0"/>
                                          </a:rPr>
                                          <m:t>𝐸</m:t>
                                        </m:r>
                                        <m:sSub>
                                          <m:sSubPr>
                                            <m:ctrlPr>
                                              <a:rPr lang="it-IT" b="0" i="1" smtClean="0">
                                                <a:solidFill>
                                                  <a:schemeClr val="tx1"/>
                                                </a:solidFill>
                                                <a:latin typeface="Cambria Math" panose="02040503050406030204" pitchFamily="18" charset="0"/>
                                              </a:rPr>
                                            </m:ctrlPr>
                                          </m:sSubPr>
                                          <m:e>
                                            <m:r>
                                              <a:rPr lang="it-IT" b="0" i="1" smtClean="0">
                                                <a:solidFill>
                                                  <a:schemeClr val="tx1"/>
                                                </a:solidFill>
                                                <a:latin typeface="Cambria Math" panose="02040503050406030204" pitchFamily="18" charset="0"/>
                                              </a:rPr>
                                              <m:t>𝐼</m:t>
                                            </m:r>
                                          </m:e>
                                          <m:sub>
                                            <m:r>
                                              <a:rPr lang="it-IT" b="0" i="1" smtClean="0">
                                                <a:solidFill>
                                                  <a:schemeClr val="tx1"/>
                                                </a:solidFill>
                                                <a:latin typeface="Cambria Math" panose="02040503050406030204" pitchFamily="18" charset="0"/>
                                              </a:rPr>
                                              <m:t>𝑔</m:t>
                                            </m:r>
                                          </m:sub>
                                        </m:sSub>
                                      </m:den>
                                    </m:f>
                                  </m:den>
                                </m:f>
                                <m:r>
                                  <a:rPr lang="it-IT" b="0" i="1" smtClean="0">
                                    <a:solidFill>
                                      <a:schemeClr val="tx1"/>
                                    </a:solidFill>
                                    <a:latin typeface="Cambria Math" panose="02040503050406030204" pitchFamily="18" charset="0"/>
                                  </a:rPr>
                                  <m:t>−1</m:t>
                                </m:r>
                              </m:e>
                            </m:d>
                          </m:e>
                          <m:sup>
                            <m:r>
                              <a:rPr lang="it-IT" b="0" i="1" smtClean="0">
                                <a:solidFill>
                                  <a:schemeClr val="tx1"/>
                                </a:solidFill>
                                <a:latin typeface="Cambria Math" panose="02040503050406030204" pitchFamily="18" charset="0"/>
                              </a:rPr>
                              <m:t>−1</m:t>
                            </m:r>
                          </m:sup>
                        </m:sSup>
                      </m:oMath>
                    </m:oMathPara>
                  </a14:m>
                  <a:endParaRPr lang="en-GB" dirty="0">
                    <a:solidFill>
                      <a:schemeClr val="tx1"/>
                    </a:solidFill>
                  </a:endParaRPr>
                </a:p>
              </p:txBody>
            </p:sp>
          </mc:Choice>
          <mc:Fallback xmlns="">
            <p:sp>
              <p:nvSpPr>
                <p:cNvPr id="7" name="CasellaDiTesto 6">
                  <a:extLst>
                    <a:ext uri="{FF2B5EF4-FFF2-40B4-BE49-F238E27FC236}">
                      <a16:creationId xmlns:a16="http://schemas.microsoft.com/office/drawing/2014/main" id="{1F6F112F-D605-140A-6228-84759657A6A4}"/>
                    </a:ext>
                  </a:extLst>
                </p:cNvPr>
                <p:cNvSpPr txBox="1">
                  <a:spLocks noRot="1" noChangeAspect="1" noMove="1" noResize="1" noEditPoints="1" noAdjustHandles="1" noChangeArrowheads="1" noChangeShapeType="1" noTextEdit="1"/>
                </p:cNvSpPr>
                <p:nvPr/>
              </p:nvSpPr>
              <p:spPr>
                <a:xfrm>
                  <a:off x="7686187" y="4864888"/>
                  <a:ext cx="2975642" cy="1038169"/>
                </a:xfrm>
                <a:prstGeom prst="rect">
                  <a:avLst/>
                </a:prstGeom>
                <a:blipFill>
                  <a:blip r:embed="rId9"/>
                  <a:stretch>
                    <a:fillRect/>
                  </a:stretch>
                </a:blipFill>
              </p:spPr>
              <p:txBody>
                <a:bodyPr/>
                <a:lstStyle/>
                <a:p>
                  <a:r>
                    <a:rPr lang="en-GB">
                      <a:noFill/>
                    </a:rPr>
                    <a:t> </a:t>
                  </a:r>
                </a:p>
              </p:txBody>
            </p:sp>
          </mc:Fallback>
        </mc:AlternateContent>
        <p:sp>
          <p:nvSpPr>
            <p:cNvPr id="13" name="Rettangolo 12">
              <a:extLst>
                <a:ext uri="{FF2B5EF4-FFF2-40B4-BE49-F238E27FC236}">
                  <a16:creationId xmlns:a16="http://schemas.microsoft.com/office/drawing/2014/main" id="{F0FB4043-53D3-2C23-9F02-C77EA3327A91}"/>
                </a:ext>
              </a:extLst>
            </p:cNvPr>
            <p:cNvSpPr/>
            <p:nvPr/>
          </p:nvSpPr>
          <p:spPr>
            <a:xfrm>
              <a:off x="7347683" y="4407039"/>
              <a:ext cx="4343305" cy="1512510"/>
            </a:xfrm>
            <a:prstGeom prst="rect">
              <a:avLst/>
            </a:prstGeom>
            <a:noFill/>
            <a:ln>
              <a:solidFill>
                <a:srgbClr val="33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263349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947395AB-2B34-8974-0545-CC6E0B8C3F81}"/>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Conclusion &amp; Future developments</a:t>
            </a:r>
          </a:p>
        </p:txBody>
      </p:sp>
      <p:sp>
        <p:nvSpPr>
          <p:cNvPr id="3" name="Segnaposto contenuto 7">
            <a:extLst>
              <a:ext uri="{FF2B5EF4-FFF2-40B4-BE49-F238E27FC236}">
                <a16:creationId xmlns:a16="http://schemas.microsoft.com/office/drawing/2014/main" id="{425874BE-587F-AE62-D9C7-251C905FB0C7}"/>
              </a:ext>
            </a:extLst>
          </p:cNvPr>
          <p:cNvSpPr txBox="1">
            <a:spLocks/>
          </p:cNvSpPr>
          <p:nvPr/>
        </p:nvSpPr>
        <p:spPr>
          <a:xfrm>
            <a:off x="334964" y="950229"/>
            <a:ext cx="10812072" cy="210246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000" dirty="0">
                <a:solidFill>
                  <a:srgbClr val="0070C0"/>
                </a:solidFill>
                <a:latin typeface="Arial" panose="020B0604020202020204" pitchFamily="34" charset="0"/>
                <a:cs typeface="Arial" panose="020B0604020202020204" pitchFamily="34" charset="0"/>
              </a:rPr>
              <a:t>Conclusions</a:t>
            </a:r>
            <a:r>
              <a:rPr lang="it-IT" sz="2000" dirty="0">
                <a:solidFill>
                  <a:srgbClr val="0070C0"/>
                </a:solidFill>
                <a:latin typeface="Arial" panose="020B0604020202020204" pitchFamily="34" charset="0"/>
                <a:cs typeface="Arial" panose="020B0604020202020204" pitchFamily="34" charset="0"/>
              </a:rPr>
              <a:t>:</a:t>
            </a:r>
            <a:endParaRPr lang="it-IT" dirty="0">
              <a:solidFill>
                <a:srgbClr val="0070C0"/>
              </a:solidFill>
              <a:latin typeface="Arial" panose="020B0604020202020204" pitchFamily="34" charset="0"/>
              <a:cs typeface="Arial" panose="020B0604020202020204" pitchFamily="34" charset="0"/>
            </a:endParaRPr>
          </a:p>
          <a:p>
            <a:r>
              <a:rPr lang="en-US" sz="1800" dirty="0" err="1">
                <a:latin typeface="Arial" panose="020B0604020202020204" pitchFamily="34" charset="0"/>
                <a:cs typeface="Arial" panose="020B0604020202020204" pitchFamily="34" charset="0"/>
              </a:rPr>
              <a:t>ASDCoupledHinge</a:t>
            </a:r>
            <a:r>
              <a:rPr lang="en-US" sz="1800" dirty="0">
                <a:latin typeface="Arial" panose="020B0604020202020204" pitchFamily="34" charset="0"/>
                <a:cs typeface="Arial" panose="020B0604020202020204" pitchFamily="34" charset="0"/>
              </a:rPr>
              <a:t> A new phenomenological hinge section is proposed</a:t>
            </a:r>
          </a:p>
          <a:p>
            <a:r>
              <a:rPr lang="en-US" sz="1800" dirty="0">
                <a:latin typeface="Arial" panose="020B0604020202020204" pitchFamily="34" charset="0"/>
                <a:cs typeface="Arial" panose="020B0604020202020204" pitchFamily="34" charset="0"/>
              </a:rPr>
              <a:t>PMM interaction is accounted for both for Moments and Rotations</a:t>
            </a:r>
          </a:p>
          <a:p>
            <a:r>
              <a:rPr lang="en-US" sz="1800" dirty="0">
                <a:latin typeface="Arial" panose="020B0604020202020204" pitchFamily="34" charset="0"/>
                <a:cs typeface="Arial" panose="020B0604020202020204" pitchFamily="34" charset="0"/>
              </a:rPr>
              <a:t>Use of </a:t>
            </a:r>
            <a:r>
              <a:rPr lang="en-US" sz="1800" dirty="0" err="1">
                <a:latin typeface="Arial" panose="020B0604020202020204" pitchFamily="34" charset="0"/>
                <a:cs typeface="Arial" panose="020B0604020202020204" pitchFamily="34" charset="0"/>
              </a:rPr>
              <a:t>Tcl</a:t>
            </a:r>
            <a:r>
              <a:rPr lang="en-US" sz="1800" dirty="0">
                <a:latin typeface="Arial" panose="020B0604020202020204" pitchFamily="34" charset="0"/>
                <a:cs typeface="Arial" panose="020B0604020202020204" pitchFamily="34" charset="0"/>
              </a:rPr>
              <a:t> Expressions to give the user maximum flexibility in implementing its own hinge properties</a:t>
            </a:r>
          </a:p>
        </p:txBody>
      </p:sp>
      <p:sp>
        <p:nvSpPr>
          <p:cNvPr id="4" name="Segnaposto contenuto 7">
            <a:extLst>
              <a:ext uri="{FF2B5EF4-FFF2-40B4-BE49-F238E27FC236}">
                <a16:creationId xmlns:a16="http://schemas.microsoft.com/office/drawing/2014/main" id="{5A966001-5FF7-2D8D-4420-8B55758C7047}"/>
              </a:ext>
            </a:extLst>
          </p:cNvPr>
          <p:cNvSpPr txBox="1">
            <a:spLocks/>
          </p:cNvSpPr>
          <p:nvPr/>
        </p:nvSpPr>
        <p:spPr>
          <a:xfrm>
            <a:off x="334963" y="3052696"/>
            <a:ext cx="10812073" cy="2102467"/>
          </a:xfrm>
          <a:prstGeom prst="rect">
            <a:avLst/>
          </a:prstGeom>
        </p:spPr>
        <p:txBody>
          <a:bodyPr>
            <a:normAutofit fontScale="92500" lnSpcReduction="20000"/>
          </a:bodyPr>
          <a:lstStyle>
            <a:defPPr>
              <a:defRPr lang="en-US"/>
            </a:defPPr>
            <a:lvl1pPr indent="0" defTabSz="914400">
              <a:lnSpc>
                <a:spcPct val="90000"/>
              </a:lnSpc>
              <a:spcBef>
                <a:spcPts val="1000"/>
              </a:spcBef>
              <a:buFont typeface="Arial" panose="020B0604020202020204" pitchFamily="34" charset="0"/>
              <a:buNone/>
              <a:defRPr sz="2000">
                <a:solidFill>
                  <a:srgbClr val="0070C0"/>
                </a:solidFill>
                <a:latin typeface="Arial" panose="020B0604020202020204" pitchFamily="34" charset="0"/>
                <a:cs typeface="Arial" panose="020B0604020202020204" pitchFamily="34" charset="0"/>
              </a:defRPr>
            </a:lvl1pPr>
            <a:lvl2pPr marL="685800" indent="-228600" defTabSz="914400">
              <a:lnSpc>
                <a:spcPct val="90000"/>
              </a:lnSpc>
              <a:spcBef>
                <a:spcPts val="500"/>
              </a:spcBef>
              <a:buFont typeface="Arial" panose="020B0604020202020204" pitchFamily="34" charset="0"/>
              <a:buChar char="•"/>
              <a:defRPr sz="2400"/>
            </a:lvl2pPr>
            <a:lvl3pPr marL="1143000" indent="-228600" defTabSz="914400">
              <a:lnSpc>
                <a:spcPct val="90000"/>
              </a:lnSpc>
              <a:spcBef>
                <a:spcPts val="500"/>
              </a:spcBef>
              <a:buFont typeface="Arial" panose="020B0604020202020204" pitchFamily="34" charset="0"/>
              <a:buChar char="•"/>
              <a:defRPr sz="2000"/>
            </a:lvl3pPr>
            <a:lvl4pPr marL="1600200" indent="-228600" defTabSz="914400">
              <a:lnSpc>
                <a:spcPct val="90000"/>
              </a:lnSpc>
              <a:spcBef>
                <a:spcPts val="500"/>
              </a:spcBef>
              <a:buFont typeface="Arial" panose="020B0604020202020204" pitchFamily="34" charset="0"/>
              <a:buChar char="•"/>
            </a:lvl4pPr>
            <a:lvl5pPr marL="2057400" indent="-228600" defTabSz="914400">
              <a:lnSpc>
                <a:spcPct val="90000"/>
              </a:lnSpc>
              <a:spcBef>
                <a:spcPts val="500"/>
              </a:spcBef>
              <a:buFont typeface="Arial" panose="020B0604020202020204" pitchFamily="34" charset="0"/>
              <a:buChar char="•"/>
            </a:lvl5pPr>
            <a:lvl6pPr marL="2514600" indent="-228600" defTabSz="914400">
              <a:lnSpc>
                <a:spcPct val="90000"/>
              </a:lnSpc>
              <a:spcBef>
                <a:spcPts val="500"/>
              </a:spcBef>
              <a:buFont typeface="Arial" panose="020B0604020202020204" pitchFamily="34" charset="0"/>
              <a:buChar char="•"/>
            </a:lvl6pPr>
            <a:lvl7pPr marL="2971800" indent="-228600" defTabSz="914400">
              <a:lnSpc>
                <a:spcPct val="90000"/>
              </a:lnSpc>
              <a:spcBef>
                <a:spcPts val="500"/>
              </a:spcBef>
              <a:buFont typeface="Arial" panose="020B0604020202020204" pitchFamily="34" charset="0"/>
              <a:buChar char="•"/>
            </a:lvl7pPr>
            <a:lvl8pPr marL="3429000" indent="-228600" defTabSz="914400">
              <a:lnSpc>
                <a:spcPct val="90000"/>
              </a:lnSpc>
              <a:spcBef>
                <a:spcPts val="500"/>
              </a:spcBef>
              <a:buFont typeface="Arial" panose="020B0604020202020204" pitchFamily="34" charset="0"/>
              <a:buChar char="•"/>
            </a:lvl8pPr>
            <a:lvl9pPr marL="3886200" indent="-228600" defTabSz="914400">
              <a:lnSpc>
                <a:spcPct val="90000"/>
              </a:lnSpc>
              <a:spcBef>
                <a:spcPts val="500"/>
              </a:spcBef>
              <a:buFont typeface="Arial" panose="020B0604020202020204" pitchFamily="34" charset="0"/>
              <a:buChar char="•"/>
            </a:lvl9pPr>
          </a:lstStyle>
          <a:p>
            <a:r>
              <a:rPr lang="it-IT" dirty="0"/>
              <a:t>Future </a:t>
            </a:r>
            <a:r>
              <a:rPr lang="en-GB" dirty="0"/>
              <a:t>Developments</a:t>
            </a:r>
            <a:r>
              <a:rPr lang="it-IT" dirty="0"/>
              <a:t>:</a:t>
            </a:r>
          </a:p>
          <a:p>
            <a:pPr marL="228600" indent="-228600">
              <a:buFont typeface="Arial" panose="020B0604020202020204" pitchFamily="34" charset="0"/>
              <a:buChar char="•"/>
            </a:pPr>
            <a:r>
              <a:rPr lang="en-US" sz="1800" dirty="0">
                <a:solidFill>
                  <a:schemeClr val="tx1"/>
                </a:solidFill>
              </a:rPr>
              <a:t>PR submission to OpenSees &amp; OpenSees documentation repos</a:t>
            </a:r>
          </a:p>
          <a:p>
            <a:pPr marL="228600" indent="-228600">
              <a:buFont typeface="Arial" panose="020B0604020202020204" pitchFamily="34" charset="0"/>
              <a:buChar char="•"/>
            </a:pPr>
            <a:r>
              <a:rPr lang="en-US" sz="1800" dirty="0">
                <a:solidFill>
                  <a:schemeClr val="tx1"/>
                </a:solidFill>
              </a:rPr>
              <a:t>Improve the GUI permitting an easier management of the different expressions for the hinge properties (</a:t>
            </a:r>
            <a:r>
              <a:rPr lang="en-US" sz="1800" i="1" dirty="0">
                <a:solidFill>
                  <a:schemeClr val="tx1"/>
                </a:solidFill>
              </a:rPr>
              <a:t>work in progress</a:t>
            </a:r>
            <a:r>
              <a:rPr lang="en-US" sz="1800" dirty="0">
                <a:solidFill>
                  <a:schemeClr val="tx1"/>
                </a:solidFill>
              </a:rPr>
              <a:t>)</a:t>
            </a:r>
          </a:p>
          <a:p>
            <a:pPr marL="228600" indent="-228600">
              <a:buFont typeface="Arial" panose="020B0604020202020204" pitchFamily="34" charset="0"/>
              <a:buChar char="•"/>
            </a:pPr>
            <a:r>
              <a:rPr lang="en-US" sz="1800" dirty="0">
                <a:solidFill>
                  <a:schemeClr val="tx1"/>
                </a:solidFill>
              </a:rPr>
              <a:t>Extend also to Python interpreter (</a:t>
            </a:r>
            <a:r>
              <a:rPr lang="en-US" sz="1800" i="1" dirty="0">
                <a:solidFill>
                  <a:schemeClr val="tx1"/>
                </a:solidFill>
              </a:rPr>
              <a:t>work in progress</a:t>
            </a:r>
            <a:r>
              <a:rPr lang="en-US" sz="1800" dirty="0">
                <a:solidFill>
                  <a:schemeClr val="tx1"/>
                </a:solidFill>
              </a:rPr>
              <a:t>)</a:t>
            </a:r>
          </a:p>
          <a:p>
            <a:pPr marL="228600" indent="-228600">
              <a:buFont typeface="Arial" panose="020B0604020202020204" pitchFamily="34" charset="0"/>
              <a:buChar char="•"/>
            </a:pPr>
            <a:r>
              <a:rPr lang="en-US" sz="1800" dirty="0">
                <a:solidFill>
                  <a:schemeClr val="tx1"/>
                </a:solidFill>
              </a:rPr>
              <a:t>Extend to PMMVV interaction (shear – flexure interaction)</a:t>
            </a:r>
          </a:p>
          <a:p>
            <a:pPr marL="228600" indent="-228600">
              <a:buFont typeface="Arial" panose="020B0604020202020204" pitchFamily="34" charset="0"/>
              <a:buChar char="•"/>
            </a:pPr>
            <a:r>
              <a:rPr lang="en-US" sz="1800" dirty="0">
                <a:solidFill>
                  <a:schemeClr val="tx1"/>
                </a:solidFill>
              </a:rPr>
              <a:t>Allow users to define </a:t>
            </a:r>
            <a:r>
              <a:rPr lang="en-US" sz="1800" dirty="0" err="1">
                <a:solidFill>
                  <a:schemeClr val="tx1"/>
                </a:solidFill>
              </a:rPr>
              <a:t>Tcl</a:t>
            </a:r>
            <a:r>
              <a:rPr lang="en-US" sz="1800" dirty="0">
                <a:solidFill>
                  <a:schemeClr val="tx1"/>
                </a:solidFill>
              </a:rPr>
              <a:t> Expression for the other DOFs (</a:t>
            </a:r>
            <a:r>
              <a:rPr lang="en-US" sz="1800" dirty="0" err="1">
                <a:solidFill>
                  <a:schemeClr val="tx1"/>
                </a:solidFill>
              </a:rPr>
              <a:t>Vy</a:t>
            </a:r>
            <a:r>
              <a:rPr lang="en-US" sz="1800" dirty="0">
                <a:solidFill>
                  <a:schemeClr val="tx1"/>
                </a:solidFill>
              </a:rPr>
              <a:t> and </a:t>
            </a:r>
            <a:r>
              <a:rPr lang="en-US" sz="1800" dirty="0" err="1">
                <a:solidFill>
                  <a:schemeClr val="tx1"/>
                </a:solidFill>
              </a:rPr>
              <a:t>Vz</a:t>
            </a:r>
            <a:r>
              <a:rPr lang="en-US" sz="1800" dirty="0">
                <a:solidFill>
                  <a:schemeClr val="tx1"/>
                </a:solidFill>
              </a:rPr>
              <a:t> for example)</a:t>
            </a:r>
          </a:p>
        </p:txBody>
      </p:sp>
    </p:spTree>
    <p:extLst>
      <p:ext uri="{BB962C8B-B14F-4D97-AF65-F5344CB8AC3E}">
        <p14:creationId xmlns:p14="http://schemas.microsoft.com/office/powerpoint/2010/main" val="1065656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A07C74D-72B5-456C-8D47-EC299B25D2E1}"/>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Introduction</a:t>
            </a:r>
          </a:p>
        </p:txBody>
      </p:sp>
      <p:pic>
        <p:nvPicPr>
          <p:cNvPr id="3" name="Immagine 2">
            <a:extLst>
              <a:ext uri="{FF2B5EF4-FFF2-40B4-BE49-F238E27FC236}">
                <a16:creationId xmlns:a16="http://schemas.microsoft.com/office/drawing/2014/main" id="{DD9F8087-3504-C718-43A3-48DE4D3A5425}"/>
              </a:ext>
            </a:extLst>
          </p:cNvPr>
          <p:cNvPicPr>
            <a:picLocks noChangeAspect="1"/>
          </p:cNvPicPr>
          <p:nvPr/>
        </p:nvPicPr>
        <p:blipFill>
          <a:blip r:embed="rId3"/>
          <a:stretch>
            <a:fillRect/>
          </a:stretch>
        </p:blipFill>
        <p:spPr>
          <a:xfrm>
            <a:off x="3583394" y="894118"/>
            <a:ext cx="5025212" cy="2199038"/>
          </a:xfrm>
          <a:prstGeom prst="rect">
            <a:avLst/>
          </a:prstGeom>
        </p:spPr>
      </p:pic>
      <p:sp>
        <p:nvSpPr>
          <p:cNvPr id="4" name="CasellaDiTesto 3">
            <a:extLst>
              <a:ext uri="{FF2B5EF4-FFF2-40B4-BE49-F238E27FC236}">
                <a16:creationId xmlns:a16="http://schemas.microsoft.com/office/drawing/2014/main" id="{EDB3B48B-35B5-DD36-1BB2-17FB81F40F94}"/>
              </a:ext>
            </a:extLst>
          </p:cNvPr>
          <p:cNvSpPr txBox="1"/>
          <p:nvPr/>
        </p:nvSpPr>
        <p:spPr>
          <a:xfrm>
            <a:off x="229386" y="512764"/>
            <a:ext cx="8387645" cy="307777"/>
          </a:xfrm>
          <a:prstGeom prst="rect">
            <a:avLst/>
          </a:prstGeom>
          <a:noFill/>
        </p:spPr>
        <p:txBody>
          <a:bodyPr wrap="square" rtlCol="0">
            <a:spAutoFit/>
          </a:bodyPr>
          <a:lstStyle/>
          <a:p>
            <a:r>
              <a:rPr lang="en-GB" sz="1400" dirty="0">
                <a:latin typeface="Arial" panose="020B0604020202020204" pitchFamily="34" charset="0"/>
                <a:cs typeface="Arial" panose="020B0604020202020204" pitchFamily="34" charset="0"/>
              </a:rPr>
              <a:t>Possible modelling strategies (</a:t>
            </a:r>
            <a:r>
              <a:rPr lang="en-GB" sz="1400" dirty="0" err="1">
                <a:latin typeface="Arial" panose="020B0604020202020204" pitchFamily="34" charset="0"/>
                <a:cs typeface="Arial" panose="020B0604020202020204" pitchFamily="34" charset="0"/>
              </a:rPr>
              <a:t>Deierlein</a:t>
            </a:r>
            <a:r>
              <a:rPr lang="en-GB" sz="1400" dirty="0">
                <a:latin typeface="Arial" panose="020B0604020202020204" pitchFamily="34" charset="0"/>
                <a:cs typeface="Arial" panose="020B0604020202020204" pitchFamily="34" charset="0"/>
              </a:rPr>
              <a:t> et al. 2010)</a:t>
            </a:r>
          </a:p>
        </p:txBody>
      </p:sp>
      <p:sp>
        <p:nvSpPr>
          <p:cNvPr id="5" name="CasellaDiTesto 4">
            <a:extLst>
              <a:ext uri="{FF2B5EF4-FFF2-40B4-BE49-F238E27FC236}">
                <a16:creationId xmlns:a16="http://schemas.microsoft.com/office/drawing/2014/main" id="{AD953F37-58E1-F9A5-43F2-7FACEA8D2E31}"/>
              </a:ext>
            </a:extLst>
          </p:cNvPr>
          <p:cNvSpPr txBox="1"/>
          <p:nvPr/>
        </p:nvSpPr>
        <p:spPr>
          <a:xfrm>
            <a:off x="217015" y="820541"/>
            <a:ext cx="2900401" cy="507831"/>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Deierlein</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Reinhorn</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Willford</a:t>
            </a:r>
            <a:r>
              <a:rPr lang="en-GB" sz="900" dirty="0">
                <a:latin typeface="Arial" panose="020B0604020202020204" pitchFamily="34" charset="0"/>
                <a:cs typeface="Arial" panose="020B0604020202020204" pitchFamily="34" charset="0"/>
              </a:rPr>
              <a:t>. (2010). Nonlinear Structural Analysis For Seismic Design. A guide for Practicing Engineers. NIST GCR 10-917-5</a:t>
            </a:r>
          </a:p>
        </p:txBody>
      </p:sp>
      <p:cxnSp>
        <p:nvCxnSpPr>
          <p:cNvPr id="7" name="Connettore 2 6">
            <a:extLst>
              <a:ext uri="{FF2B5EF4-FFF2-40B4-BE49-F238E27FC236}">
                <a16:creationId xmlns:a16="http://schemas.microsoft.com/office/drawing/2014/main" id="{C712817D-4190-BE33-D734-AC356FB98AB8}"/>
              </a:ext>
            </a:extLst>
          </p:cNvPr>
          <p:cNvCxnSpPr>
            <a:cxnSpLocks/>
            <a:endCxn id="13" idx="0"/>
          </p:cNvCxnSpPr>
          <p:nvPr/>
        </p:nvCxnSpPr>
        <p:spPr>
          <a:xfrm flipH="1">
            <a:off x="1605147" y="2648893"/>
            <a:ext cx="2547131" cy="9824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2" name="Gruppo 11">
            <a:extLst>
              <a:ext uri="{FF2B5EF4-FFF2-40B4-BE49-F238E27FC236}">
                <a16:creationId xmlns:a16="http://schemas.microsoft.com/office/drawing/2014/main" id="{5EBDC44C-1966-2E6E-CBCA-1937F88C471A}"/>
              </a:ext>
            </a:extLst>
          </p:cNvPr>
          <p:cNvGrpSpPr/>
          <p:nvPr/>
        </p:nvGrpSpPr>
        <p:grpSpPr>
          <a:xfrm>
            <a:off x="334963" y="4195189"/>
            <a:ext cx="2212623" cy="1475569"/>
            <a:chOff x="530576" y="3742268"/>
            <a:chExt cx="2212623" cy="1475569"/>
          </a:xfrm>
        </p:grpSpPr>
        <p:pic>
          <p:nvPicPr>
            <p:cNvPr id="1026" name="Picture 2" descr="Plastic hinge moment rotation characteristics; (a) member end joint,... |  Download Scientific Diagram">
              <a:extLst>
                <a:ext uri="{FF2B5EF4-FFF2-40B4-BE49-F238E27FC236}">
                  <a16:creationId xmlns:a16="http://schemas.microsoft.com/office/drawing/2014/main" id="{8894DB2B-3EEF-AFBB-CDB0-46EB777810E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3075"/>
            <a:stretch/>
          </p:blipFill>
          <p:spPr bwMode="auto">
            <a:xfrm>
              <a:off x="530576" y="3742268"/>
              <a:ext cx="2212623" cy="1475568"/>
            </a:xfrm>
            <a:prstGeom prst="rect">
              <a:avLst/>
            </a:prstGeom>
            <a:noFill/>
            <a:extLst>
              <a:ext uri="{909E8E84-426E-40DD-AFC4-6F175D3DCCD1}">
                <a14:hiddenFill xmlns:a14="http://schemas.microsoft.com/office/drawing/2010/main">
                  <a:solidFill>
                    <a:srgbClr val="FFFFFF"/>
                  </a:solidFill>
                </a14:hiddenFill>
              </a:ext>
            </a:extLst>
          </p:spPr>
        </p:pic>
        <p:sp>
          <p:nvSpPr>
            <p:cNvPr id="11" name="Rettangolo 10">
              <a:extLst>
                <a:ext uri="{FF2B5EF4-FFF2-40B4-BE49-F238E27FC236}">
                  <a16:creationId xmlns:a16="http://schemas.microsoft.com/office/drawing/2014/main" id="{65E09B1B-D13E-020D-FB2E-96D84A03CA1E}"/>
                </a:ext>
              </a:extLst>
            </p:cNvPr>
            <p:cNvSpPr/>
            <p:nvPr/>
          </p:nvSpPr>
          <p:spPr>
            <a:xfrm>
              <a:off x="541867" y="4955823"/>
              <a:ext cx="282222" cy="26201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3" name="CasellaDiTesto 12">
            <a:extLst>
              <a:ext uri="{FF2B5EF4-FFF2-40B4-BE49-F238E27FC236}">
                <a16:creationId xmlns:a16="http://schemas.microsoft.com/office/drawing/2014/main" id="{A66C6566-96D0-F11B-908B-4BC108168B6C}"/>
              </a:ext>
            </a:extLst>
          </p:cNvPr>
          <p:cNvSpPr txBox="1"/>
          <p:nvPr/>
        </p:nvSpPr>
        <p:spPr>
          <a:xfrm>
            <a:off x="758480" y="3631311"/>
            <a:ext cx="1693333" cy="261610"/>
          </a:xfrm>
          <a:prstGeom prst="rect">
            <a:avLst/>
          </a:prstGeom>
          <a:noFill/>
        </p:spPr>
        <p:txBody>
          <a:bodyPr wrap="square" rtlCol="0">
            <a:spAutoFit/>
          </a:bodyPr>
          <a:lstStyle/>
          <a:p>
            <a:pPr algn="ctr"/>
            <a:r>
              <a:rPr lang="en-GB" sz="1100" dirty="0">
                <a:latin typeface="Arial" panose="020B0604020202020204" pitchFamily="34" charset="0"/>
                <a:cs typeface="Arial" panose="020B0604020202020204" pitchFamily="34" charset="0"/>
              </a:rPr>
              <a:t>Rigid-plastic hinge</a:t>
            </a:r>
          </a:p>
        </p:txBody>
      </p:sp>
      <p:cxnSp>
        <p:nvCxnSpPr>
          <p:cNvPr id="16" name="Connettore 2 15">
            <a:extLst>
              <a:ext uri="{FF2B5EF4-FFF2-40B4-BE49-F238E27FC236}">
                <a16:creationId xmlns:a16="http://schemas.microsoft.com/office/drawing/2014/main" id="{2F140A63-2246-8E4D-B864-04885772FC39}"/>
              </a:ext>
            </a:extLst>
          </p:cNvPr>
          <p:cNvCxnSpPr>
            <a:cxnSpLocks/>
            <a:endCxn id="19" idx="0"/>
          </p:cNvCxnSpPr>
          <p:nvPr/>
        </p:nvCxnSpPr>
        <p:spPr>
          <a:xfrm flipH="1">
            <a:off x="4572369" y="2648893"/>
            <a:ext cx="496342" cy="9824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CasellaDiTesto 18">
            <a:extLst>
              <a:ext uri="{FF2B5EF4-FFF2-40B4-BE49-F238E27FC236}">
                <a16:creationId xmlns:a16="http://schemas.microsoft.com/office/drawing/2014/main" id="{BE6D3F0B-CE27-2E85-AE1E-3821A6E2757B}"/>
              </a:ext>
            </a:extLst>
          </p:cNvPr>
          <p:cNvSpPr txBox="1"/>
          <p:nvPr/>
        </p:nvSpPr>
        <p:spPr>
          <a:xfrm>
            <a:off x="3725702" y="3631311"/>
            <a:ext cx="1693334" cy="430887"/>
          </a:xfrm>
          <a:prstGeom prst="rect">
            <a:avLst/>
          </a:prstGeom>
          <a:noFill/>
        </p:spPr>
        <p:txBody>
          <a:bodyPr wrap="square" rtlCol="0">
            <a:spAutoFit/>
          </a:bodyPr>
          <a:lstStyle/>
          <a:p>
            <a:pPr algn="ctr"/>
            <a:r>
              <a:rPr lang="en-GB" sz="1100" dirty="0">
                <a:latin typeface="Arial" panose="020B0604020202020204" pitchFamily="34" charset="0"/>
                <a:cs typeface="Arial" panose="020B0604020202020204" pitchFamily="34" charset="0"/>
              </a:rPr>
              <a:t>Inelastic spring with hysteretic properties</a:t>
            </a:r>
          </a:p>
        </p:txBody>
      </p:sp>
      <p:pic>
        <p:nvPicPr>
          <p:cNvPr id="22" name="Immagine 21" descr="Immagine che contiene diagramma, linea, Parallelo, testo&#10;&#10;Descrizione generata automaticamente">
            <a:extLst>
              <a:ext uri="{FF2B5EF4-FFF2-40B4-BE49-F238E27FC236}">
                <a16:creationId xmlns:a16="http://schemas.microsoft.com/office/drawing/2014/main" id="{78FC58B4-55C5-8B00-0048-ED77C7418F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86398" y="4059868"/>
            <a:ext cx="2473619" cy="1904014"/>
          </a:xfrm>
          <a:prstGeom prst="rect">
            <a:avLst/>
          </a:prstGeom>
        </p:spPr>
      </p:pic>
      <p:cxnSp>
        <p:nvCxnSpPr>
          <p:cNvPr id="25" name="Connettore 2 24">
            <a:extLst>
              <a:ext uri="{FF2B5EF4-FFF2-40B4-BE49-F238E27FC236}">
                <a16:creationId xmlns:a16="http://schemas.microsoft.com/office/drawing/2014/main" id="{7FA68656-2655-A00B-EAEE-192FCA26A3F6}"/>
              </a:ext>
            </a:extLst>
          </p:cNvPr>
          <p:cNvCxnSpPr>
            <a:cxnSpLocks/>
            <a:endCxn id="26" idx="0"/>
          </p:cNvCxnSpPr>
          <p:nvPr/>
        </p:nvCxnSpPr>
        <p:spPr>
          <a:xfrm>
            <a:off x="8047584" y="2648893"/>
            <a:ext cx="2927526" cy="9824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CasellaDiTesto 25">
            <a:extLst>
              <a:ext uri="{FF2B5EF4-FFF2-40B4-BE49-F238E27FC236}">
                <a16:creationId xmlns:a16="http://schemas.microsoft.com/office/drawing/2014/main" id="{1C87C035-0791-67EA-86DF-9E51DC31D744}"/>
              </a:ext>
            </a:extLst>
          </p:cNvPr>
          <p:cNvSpPr txBox="1"/>
          <p:nvPr/>
        </p:nvSpPr>
        <p:spPr>
          <a:xfrm>
            <a:off x="10105865" y="3631311"/>
            <a:ext cx="1738490" cy="430887"/>
          </a:xfrm>
          <a:prstGeom prst="rect">
            <a:avLst/>
          </a:prstGeom>
          <a:noFill/>
        </p:spPr>
        <p:txBody>
          <a:bodyPr wrap="square" rtlCol="0">
            <a:spAutoFit/>
          </a:bodyPr>
          <a:lstStyle/>
          <a:p>
            <a:pPr algn="ctr"/>
            <a:r>
              <a:rPr lang="en-GB" sz="1100" dirty="0">
                <a:latin typeface="Arial" panose="020B0604020202020204" pitchFamily="34" charset="0"/>
                <a:cs typeface="Arial" panose="020B0604020202020204" pitchFamily="34" charset="0"/>
              </a:rPr>
              <a:t>Detailed finite element model</a:t>
            </a:r>
          </a:p>
        </p:txBody>
      </p:sp>
      <p:pic>
        <p:nvPicPr>
          <p:cNvPr id="1028" name="Picture 4" descr="3D Detailed Macromodeling of a Reinforced Concrete Column - YouTube">
            <a:extLst>
              <a:ext uri="{FF2B5EF4-FFF2-40B4-BE49-F238E27FC236}">
                <a16:creationId xmlns:a16="http://schemas.microsoft.com/office/drawing/2014/main" id="{8C1D99BB-5F38-D45A-72EA-7F3AC668659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042" r="13328"/>
          <a:stretch/>
        </p:blipFill>
        <p:spPr bwMode="auto">
          <a:xfrm>
            <a:off x="9874222" y="4250420"/>
            <a:ext cx="2227141" cy="149797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lexibility-Based Fiber Beam-Column Element to Model Reinforced Concrete  Under Seismic Loading, Master Thesis | Mahmoud Zidan">
            <a:extLst>
              <a:ext uri="{FF2B5EF4-FFF2-40B4-BE49-F238E27FC236}">
                <a16:creationId xmlns:a16="http://schemas.microsoft.com/office/drawing/2014/main" id="{35EB7362-19F5-B818-A7D2-26B42ED563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73543" y="4206499"/>
            <a:ext cx="1840987" cy="1350057"/>
          </a:xfrm>
          <a:prstGeom prst="rect">
            <a:avLst/>
          </a:prstGeom>
          <a:noFill/>
          <a:extLst>
            <a:ext uri="{909E8E84-426E-40DD-AFC4-6F175D3DCCD1}">
              <a14:hiddenFill xmlns:a14="http://schemas.microsoft.com/office/drawing/2010/main">
                <a:solidFill>
                  <a:srgbClr val="FFFFFF"/>
                </a:solidFill>
              </a14:hiddenFill>
            </a:ext>
          </a:extLst>
        </p:spPr>
      </p:pic>
      <p:sp>
        <p:nvSpPr>
          <p:cNvPr id="1024" name="CasellaDiTesto 1023">
            <a:extLst>
              <a:ext uri="{FF2B5EF4-FFF2-40B4-BE49-F238E27FC236}">
                <a16:creationId xmlns:a16="http://schemas.microsoft.com/office/drawing/2014/main" id="{8F628664-E2FF-1597-A310-A776C85943AA}"/>
              </a:ext>
            </a:extLst>
          </p:cNvPr>
          <p:cNvSpPr txBox="1"/>
          <p:nvPr/>
        </p:nvSpPr>
        <p:spPr>
          <a:xfrm>
            <a:off x="8047584" y="3631311"/>
            <a:ext cx="1389680" cy="261610"/>
          </a:xfrm>
          <a:prstGeom prst="rect">
            <a:avLst/>
          </a:prstGeom>
          <a:noFill/>
        </p:spPr>
        <p:txBody>
          <a:bodyPr wrap="square" rtlCol="0">
            <a:spAutoFit/>
          </a:bodyPr>
          <a:lstStyle/>
          <a:p>
            <a:pPr algn="ctr"/>
            <a:r>
              <a:rPr lang="en-GB" sz="1100" dirty="0">
                <a:latin typeface="Arial" panose="020B0604020202020204" pitchFamily="34" charset="0"/>
                <a:cs typeface="Arial" panose="020B0604020202020204" pitchFamily="34" charset="0"/>
              </a:rPr>
              <a:t>Fiber model</a:t>
            </a:r>
          </a:p>
        </p:txBody>
      </p:sp>
      <p:cxnSp>
        <p:nvCxnSpPr>
          <p:cNvPr id="1025" name="Connettore 2 1024">
            <a:extLst>
              <a:ext uri="{FF2B5EF4-FFF2-40B4-BE49-F238E27FC236}">
                <a16:creationId xmlns:a16="http://schemas.microsoft.com/office/drawing/2014/main" id="{D412A374-5FDD-C9A8-A839-5C6893863300}"/>
              </a:ext>
            </a:extLst>
          </p:cNvPr>
          <p:cNvCxnSpPr>
            <a:cxnSpLocks/>
            <a:endCxn id="1024" idx="0"/>
          </p:cNvCxnSpPr>
          <p:nvPr/>
        </p:nvCxnSpPr>
        <p:spPr>
          <a:xfrm>
            <a:off x="7123291" y="2729260"/>
            <a:ext cx="1619133" cy="902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33" name="CasellaDiTesto 1032">
            <a:extLst>
              <a:ext uri="{FF2B5EF4-FFF2-40B4-BE49-F238E27FC236}">
                <a16:creationId xmlns:a16="http://schemas.microsoft.com/office/drawing/2014/main" id="{F39CAE28-3CA2-38A8-5DF0-BD8FCF17E089}"/>
              </a:ext>
            </a:extLst>
          </p:cNvPr>
          <p:cNvSpPr txBox="1"/>
          <p:nvPr/>
        </p:nvSpPr>
        <p:spPr>
          <a:xfrm>
            <a:off x="6038175" y="3631311"/>
            <a:ext cx="1389680" cy="430887"/>
          </a:xfrm>
          <a:prstGeom prst="rect">
            <a:avLst/>
          </a:prstGeom>
          <a:noFill/>
        </p:spPr>
        <p:txBody>
          <a:bodyPr wrap="square" rtlCol="0">
            <a:spAutoFit/>
          </a:bodyPr>
          <a:lstStyle/>
          <a:p>
            <a:pPr algn="ctr"/>
            <a:r>
              <a:rPr lang="en-GB" sz="1100" dirty="0">
                <a:latin typeface="Arial" panose="020B0604020202020204" pitchFamily="34" charset="0"/>
                <a:cs typeface="Arial" panose="020B0604020202020204" pitchFamily="34" charset="0"/>
              </a:rPr>
              <a:t>Hinge with finite length</a:t>
            </a:r>
          </a:p>
        </p:txBody>
      </p:sp>
      <p:cxnSp>
        <p:nvCxnSpPr>
          <p:cNvPr id="1036" name="Connettore 2 1035">
            <a:extLst>
              <a:ext uri="{FF2B5EF4-FFF2-40B4-BE49-F238E27FC236}">
                <a16:creationId xmlns:a16="http://schemas.microsoft.com/office/drawing/2014/main" id="{CB9BF923-1EBF-E085-9A45-048303AF8EA1}"/>
              </a:ext>
            </a:extLst>
          </p:cNvPr>
          <p:cNvCxnSpPr>
            <a:cxnSpLocks/>
            <a:endCxn id="1033" idx="0"/>
          </p:cNvCxnSpPr>
          <p:nvPr/>
        </p:nvCxnSpPr>
        <p:spPr>
          <a:xfrm>
            <a:off x="6096000" y="2648893"/>
            <a:ext cx="637015" cy="9824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039" name="Picture 8" descr="PDF] Plastic Hinge Integration Methods for Force-Based Beam¿Column Elements  | Semantic Scholar">
            <a:extLst>
              <a:ext uri="{FF2B5EF4-FFF2-40B4-BE49-F238E27FC236}">
                <a16:creationId xmlns:a16="http://schemas.microsoft.com/office/drawing/2014/main" id="{73A3A691-B17A-0625-F7E6-DC2EF1179F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72864" y="4262765"/>
            <a:ext cx="1840987" cy="1220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1199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3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6" grpId="0"/>
      <p:bldP spid="1024" grpId="0"/>
      <p:bldP spid="10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a:extLst>
              <a:ext uri="{FF2B5EF4-FFF2-40B4-BE49-F238E27FC236}">
                <a16:creationId xmlns:a16="http://schemas.microsoft.com/office/drawing/2014/main" id="{EC8FCA98-599F-4ACC-B6BE-59FC6FABAB3F}"/>
              </a:ext>
            </a:extLst>
          </p:cNvPr>
          <p:cNvSpPr>
            <a:spLocks noChangeArrowheads="1"/>
          </p:cNvSpPr>
          <p:nvPr/>
        </p:nvSpPr>
        <p:spPr bwMode="auto">
          <a:xfrm>
            <a:off x="5825066" y="3752081"/>
            <a:ext cx="2555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it-IT" sz="1400" b="1" dirty="0">
                <a:solidFill>
                  <a:srgbClr val="000000"/>
                </a:solidFill>
                <a:latin typeface="Arial Narrow" panose="020B0606020202030204" pitchFamily="34" charset="0"/>
              </a:rPr>
              <a:t>Diego Talledo</a:t>
            </a:r>
          </a:p>
          <a:p>
            <a:pPr eaLnBrk="1" hangingPunct="1"/>
            <a:r>
              <a:rPr lang="en-GB" altLang="it-IT" sz="1400" dirty="0">
                <a:solidFill>
                  <a:srgbClr val="000000"/>
                </a:solidFill>
                <a:latin typeface="Arial Narrow" panose="020B0606020202030204" pitchFamily="34" charset="0"/>
              </a:rPr>
              <a:t>diego.talledo@iuav.it</a:t>
            </a:r>
          </a:p>
        </p:txBody>
      </p:sp>
      <p:sp>
        <p:nvSpPr>
          <p:cNvPr id="17412" name="Rectangle 4">
            <a:extLst>
              <a:ext uri="{FF2B5EF4-FFF2-40B4-BE49-F238E27FC236}">
                <a16:creationId xmlns:a16="http://schemas.microsoft.com/office/drawing/2014/main" id="{27007A27-B9AD-49B2-A4A1-A8144D17B81E}"/>
              </a:ext>
            </a:extLst>
          </p:cNvPr>
          <p:cNvSpPr>
            <a:spLocks noChangeArrowheads="1"/>
          </p:cNvSpPr>
          <p:nvPr/>
        </p:nvSpPr>
        <p:spPr bwMode="auto">
          <a:xfrm>
            <a:off x="141403" y="114301"/>
            <a:ext cx="11896626" cy="6608763"/>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it-IT" dirty="0">
              <a:solidFill>
                <a:schemeClr val="accent2"/>
              </a:solidFill>
              <a:latin typeface="Arial Narrow" panose="020B0606020202030204" pitchFamily="34" charset="0"/>
            </a:endParaRPr>
          </a:p>
        </p:txBody>
      </p:sp>
      <p:sp>
        <p:nvSpPr>
          <p:cNvPr id="17416" name="Rettangolo 1">
            <a:extLst>
              <a:ext uri="{FF2B5EF4-FFF2-40B4-BE49-F238E27FC236}">
                <a16:creationId xmlns:a16="http://schemas.microsoft.com/office/drawing/2014/main" id="{317696A7-7447-4862-B2AA-3B67BC7BA634}"/>
              </a:ext>
            </a:extLst>
          </p:cNvPr>
          <p:cNvSpPr>
            <a:spLocks noChangeArrowheads="1"/>
          </p:cNvSpPr>
          <p:nvPr/>
        </p:nvSpPr>
        <p:spPr bwMode="auto">
          <a:xfrm>
            <a:off x="5825066" y="2218353"/>
            <a:ext cx="53551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GB" altLang="en-US" sz="2400" b="1" dirty="0">
                <a:latin typeface="Arial Narrow" panose="020B0606020202030204" pitchFamily="34" charset="0"/>
                <a:cs typeface="Times New Roman" panose="02020603050405020304" pitchFamily="18" charset="0"/>
              </a:rPr>
              <a:t>The New </a:t>
            </a:r>
            <a:r>
              <a:rPr lang="en-GB" altLang="en-US" sz="2400" b="1" dirty="0" err="1">
                <a:latin typeface="Arial Narrow" panose="020B0606020202030204" pitchFamily="34" charset="0"/>
                <a:cs typeface="Times New Roman" panose="02020603050405020304" pitchFamily="18" charset="0"/>
              </a:rPr>
              <a:t>ASDCoupledHinge</a:t>
            </a:r>
            <a:r>
              <a:rPr lang="en-GB" altLang="en-US" sz="2400" b="1" dirty="0">
                <a:latin typeface="Arial Narrow" panose="020B0606020202030204" pitchFamily="34" charset="0"/>
                <a:cs typeface="Times New Roman" panose="02020603050405020304" pitchFamily="18" charset="0"/>
              </a:rPr>
              <a:t> Model for Accounting PMM Interaction within Lumped Approaches for RC Elements.</a:t>
            </a:r>
            <a:endParaRPr lang="en-GB" altLang="en-US" sz="2400" dirty="0">
              <a:latin typeface="Arial Narrow" panose="020B0606020202030204" pitchFamily="34" charset="0"/>
            </a:endParaRPr>
          </a:p>
        </p:txBody>
      </p:sp>
      <p:pic>
        <p:nvPicPr>
          <p:cNvPr id="2" name="Immagine 1">
            <a:extLst>
              <a:ext uri="{FF2B5EF4-FFF2-40B4-BE49-F238E27FC236}">
                <a16:creationId xmlns:a16="http://schemas.microsoft.com/office/drawing/2014/main" id="{A05E39E6-52EA-08D0-D91C-1C324EDF912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79029" y="226964"/>
            <a:ext cx="2014215" cy="748714"/>
          </a:xfrm>
          <a:prstGeom prst="rect">
            <a:avLst/>
          </a:prstGeom>
          <a:effectLst>
            <a:outerShdw blurRad="50800" dist="38100" dir="2700000" algn="tl" rotWithShape="0">
              <a:prstClr val="black">
                <a:alpha val="40000"/>
              </a:prstClr>
            </a:outerShdw>
          </a:effectLst>
        </p:spPr>
      </p:pic>
      <p:pic>
        <p:nvPicPr>
          <p:cNvPr id="3" name="Immagine 2">
            <a:extLst>
              <a:ext uri="{FF2B5EF4-FFF2-40B4-BE49-F238E27FC236}">
                <a16:creationId xmlns:a16="http://schemas.microsoft.com/office/drawing/2014/main" id="{5B09B247-EF94-2A7F-6F86-7F0CAFF49D1F}"/>
              </a:ext>
            </a:extLst>
          </p:cNvPr>
          <p:cNvPicPr>
            <a:picLocks noChangeAspect="1"/>
          </p:cNvPicPr>
          <p:nvPr/>
        </p:nvPicPr>
        <p:blipFill>
          <a:blip r:embed="rId4"/>
          <a:stretch>
            <a:fillRect/>
          </a:stretch>
        </p:blipFill>
        <p:spPr>
          <a:xfrm>
            <a:off x="9917855" y="257255"/>
            <a:ext cx="1998717" cy="775414"/>
          </a:xfrm>
          <a:prstGeom prst="rect">
            <a:avLst/>
          </a:prstGeom>
        </p:spPr>
      </p:pic>
      <p:pic>
        <p:nvPicPr>
          <p:cNvPr id="4" name="Picture 2" descr="Smau">
            <a:extLst>
              <a:ext uri="{FF2B5EF4-FFF2-40B4-BE49-F238E27FC236}">
                <a16:creationId xmlns:a16="http://schemas.microsoft.com/office/drawing/2014/main" id="{F695019F-54CD-4593-7B8F-B82A203064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64583" y="5520530"/>
            <a:ext cx="1573824" cy="1084472"/>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9">
            <a:extLst>
              <a:ext uri="{FF2B5EF4-FFF2-40B4-BE49-F238E27FC236}">
                <a16:creationId xmlns:a16="http://schemas.microsoft.com/office/drawing/2014/main" id="{C6E010EB-82A7-0A3E-4024-FC44A054628D}"/>
              </a:ext>
            </a:extLst>
          </p:cNvPr>
          <p:cNvPicPr>
            <a:picLocks noChangeAspect="1"/>
          </p:cNvPicPr>
          <p:nvPr/>
        </p:nvPicPr>
        <p:blipFill>
          <a:blip r:embed="rId6"/>
          <a:stretch>
            <a:fillRect/>
          </a:stretch>
        </p:blipFill>
        <p:spPr>
          <a:xfrm>
            <a:off x="-1196622" y="1345689"/>
            <a:ext cx="6163867" cy="6163867"/>
          </a:xfrm>
          <a:prstGeom prst="flowChartConnector">
            <a:avLst/>
          </a:prstGeom>
          <a:ln w="38100">
            <a:solidFill>
              <a:srgbClr val="002060"/>
            </a:solidFill>
          </a:ln>
          <a:effectLst>
            <a:glow rad="101600">
              <a:schemeClr val="accent2">
                <a:satMod val="175000"/>
                <a:alpha val="40000"/>
              </a:schemeClr>
            </a:glow>
            <a:outerShdw blurRad="50800" dist="38100" dir="8100000" algn="tr" rotWithShape="0">
              <a:prstClr val="black">
                <a:alpha val="40000"/>
              </a:prstClr>
            </a:outerShdw>
          </a:effectLst>
        </p:spPr>
      </p:pic>
      <p:sp>
        <p:nvSpPr>
          <p:cNvPr id="5" name="CasellaDiTesto 4">
            <a:extLst>
              <a:ext uri="{FF2B5EF4-FFF2-40B4-BE49-F238E27FC236}">
                <a16:creationId xmlns:a16="http://schemas.microsoft.com/office/drawing/2014/main" id="{B02A06E3-FD67-69BE-C6A2-17F0E4759649}"/>
              </a:ext>
            </a:extLst>
          </p:cNvPr>
          <p:cNvSpPr txBox="1"/>
          <p:nvPr/>
        </p:nvSpPr>
        <p:spPr>
          <a:xfrm>
            <a:off x="843617" y="4427622"/>
            <a:ext cx="11013421" cy="923330"/>
          </a:xfrm>
          <a:prstGeom prst="rect">
            <a:avLst/>
          </a:prstGeom>
          <a:solidFill>
            <a:schemeClr val="bg1"/>
          </a:solidFill>
          <a:ln>
            <a:solidFill>
              <a:schemeClr val="accent2"/>
            </a:solidFill>
          </a:ln>
        </p:spPr>
        <p:txBody>
          <a:bodyPr wrap="square" rtlCol="0">
            <a:spAutoFit/>
          </a:bodyPr>
          <a:lstStyle/>
          <a:p>
            <a:pPr algn="ctr"/>
            <a:r>
              <a:rPr lang="en-GB" sz="5400" b="1" dirty="0">
                <a:ln w="19050">
                  <a:solidFill>
                    <a:schemeClr val="accent2"/>
                  </a:solidFill>
                  <a:prstDash val="solid"/>
                </a:ln>
                <a:solidFill>
                  <a:srgbClr val="FFFFFF"/>
                </a:solidFill>
                <a:effectLst>
                  <a:outerShdw blurRad="127000" dist="25400" dir="5400000" sx="101000" sy="101000" algn="tl" rotWithShape="0">
                    <a:srgbClr val="000000">
                      <a:alpha val="30000"/>
                    </a:srgbClr>
                  </a:outerShdw>
                </a:effectLst>
              </a:rPr>
              <a:t>THANK YOU FOR YOUR ATTENTION!</a:t>
            </a:r>
          </a:p>
        </p:txBody>
      </p:sp>
    </p:spTree>
    <p:extLst>
      <p:ext uri="{BB962C8B-B14F-4D97-AF65-F5344CB8AC3E}">
        <p14:creationId xmlns:p14="http://schemas.microsoft.com/office/powerpoint/2010/main" val="8879069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ttangolo 17">
            <a:extLst>
              <a:ext uri="{FF2B5EF4-FFF2-40B4-BE49-F238E27FC236}">
                <a16:creationId xmlns:a16="http://schemas.microsoft.com/office/drawing/2014/main" id="{62C3F37D-9641-8BB0-E16B-1E06FF16FA88}"/>
              </a:ext>
            </a:extLst>
          </p:cNvPr>
          <p:cNvSpPr/>
          <p:nvPr/>
        </p:nvSpPr>
        <p:spPr>
          <a:xfrm>
            <a:off x="2724922" y="749300"/>
            <a:ext cx="5771378" cy="48940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8" name="CasellaDiTesto 7">
                <a:extLst>
                  <a:ext uri="{FF2B5EF4-FFF2-40B4-BE49-F238E27FC236}">
                    <a16:creationId xmlns:a16="http://schemas.microsoft.com/office/drawing/2014/main" id="{9E9FF052-B938-5EB8-447B-B1B16349682C}"/>
                  </a:ext>
                </a:extLst>
              </p:cNvPr>
              <p:cNvSpPr txBox="1"/>
              <p:nvPr/>
            </p:nvSpPr>
            <p:spPr>
              <a:xfrm>
                <a:off x="5227648" y="5244808"/>
                <a:ext cx="1127103" cy="3985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𝜃</m:t>
                          </m:r>
                        </m:e>
                        <m:sub>
                          <m:r>
                            <a:rPr lang="it-IT" sz="2400" b="0" i="1" smtClean="0">
                              <a:latin typeface="Cambria Math" panose="02040503050406030204" pitchFamily="18" charset="0"/>
                            </a:rPr>
                            <m:t>𝑦</m:t>
                          </m:r>
                        </m:sub>
                      </m:sSub>
                      <m:r>
                        <a:rPr lang="it-IT" sz="2400" b="0" i="1" smtClean="0">
                          <a:latin typeface="Cambria Math" panose="02040503050406030204" pitchFamily="18" charset="0"/>
                        </a:rPr>
                        <m:t> </m:t>
                      </m:r>
                      <m:r>
                        <a:rPr lang="it-IT" sz="2400" b="0" i="1" smtClean="0">
                          <a:latin typeface="Cambria Math" panose="02040503050406030204" pitchFamily="18" charset="0"/>
                        </a:rPr>
                        <m:t>𝑜𝑟</m:t>
                      </m:r>
                      <m:r>
                        <a:rPr lang="it-IT" sz="2400" b="0" i="1" smtClean="0">
                          <a:latin typeface="Cambria Math" panose="02040503050406030204" pitchFamily="18" charset="0"/>
                        </a:rPr>
                        <m:t> </m:t>
                      </m:r>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𝜃</m:t>
                          </m:r>
                        </m:e>
                        <m:sub>
                          <m:r>
                            <a:rPr lang="it-IT" sz="2400" b="0" i="1" smtClean="0">
                              <a:latin typeface="Cambria Math" panose="02040503050406030204" pitchFamily="18" charset="0"/>
                            </a:rPr>
                            <m:t>𝑧</m:t>
                          </m:r>
                        </m:sub>
                      </m:sSub>
                    </m:oMath>
                  </m:oMathPara>
                </a14:m>
                <a:endParaRPr lang="en-GB" sz="2400" dirty="0"/>
              </a:p>
            </p:txBody>
          </p:sp>
        </mc:Choice>
        <mc:Fallback xmlns="">
          <p:sp>
            <p:nvSpPr>
              <p:cNvPr id="8" name="CasellaDiTesto 7">
                <a:extLst>
                  <a:ext uri="{FF2B5EF4-FFF2-40B4-BE49-F238E27FC236}">
                    <a16:creationId xmlns:a16="http://schemas.microsoft.com/office/drawing/2014/main" id="{9E9FF052-B938-5EB8-447B-B1B16349682C}"/>
                  </a:ext>
                </a:extLst>
              </p:cNvPr>
              <p:cNvSpPr txBox="1">
                <a:spLocks noRot="1" noChangeAspect="1" noMove="1" noResize="1" noEditPoints="1" noAdjustHandles="1" noChangeArrowheads="1" noChangeShapeType="1" noTextEdit="1"/>
              </p:cNvSpPr>
              <p:nvPr/>
            </p:nvSpPr>
            <p:spPr>
              <a:xfrm>
                <a:off x="5227648" y="5244808"/>
                <a:ext cx="1127103" cy="398507"/>
              </a:xfrm>
              <a:prstGeom prst="rect">
                <a:avLst/>
              </a:prstGeom>
              <a:blipFill>
                <a:blip r:embed="rId2"/>
                <a:stretch>
                  <a:fillRect l="-6522" r="-543" b="-1818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CasellaDiTesto 10">
                <a:extLst>
                  <a:ext uri="{FF2B5EF4-FFF2-40B4-BE49-F238E27FC236}">
                    <a16:creationId xmlns:a16="http://schemas.microsoft.com/office/drawing/2014/main" id="{1A10EE7B-ED50-0392-8803-1B9204918DF7}"/>
                  </a:ext>
                </a:extLst>
              </p:cNvPr>
              <p:cNvSpPr txBox="1"/>
              <p:nvPr/>
            </p:nvSpPr>
            <p:spPr>
              <a:xfrm rot="16200000">
                <a:off x="2272459" y="2810646"/>
                <a:ext cx="1303434" cy="3985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𝑀</m:t>
                          </m:r>
                        </m:e>
                        <m:sub>
                          <m:r>
                            <a:rPr lang="it-IT" sz="2400" b="0" i="1" smtClean="0">
                              <a:latin typeface="Cambria Math" panose="02040503050406030204" pitchFamily="18" charset="0"/>
                            </a:rPr>
                            <m:t>𝑦</m:t>
                          </m:r>
                        </m:sub>
                      </m:sSub>
                      <m:r>
                        <a:rPr lang="it-IT" sz="2400" b="0" i="1" smtClean="0">
                          <a:latin typeface="Cambria Math" panose="02040503050406030204" pitchFamily="18" charset="0"/>
                        </a:rPr>
                        <m:t> </m:t>
                      </m:r>
                      <m:r>
                        <a:rPr lang="it-IT" sz="2400" b="0" i="1" smtClean="0">
                          <a:latin typeface="Cambria Math" panose="02040503050406030204" pitchFamily="18" charset="0"/>
                        </a:rPr>
                        <m:t>𝑜𝑟</m:t>
                      </m:r>
                      <m:r>
                        <a:rPr lang="it-IT" sz="2400" b="0" i="1" smtClean="0">
                          <a:latin typeface="Cambria Math" panose="02040503050406030204" pitchFamily="18" charset="0"/>
                        </a:rPr>
                        <m:t> </m:t>
                      </m:r>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𝑀</m:t>
                          </m:r>
                        </m:e>
                        <m:sub>
                          <m:r>
                            <a:rPr lang="it-IT" sz="2400" b="0" i="1" smtClean="0">
                              <a:latin typeface="Cambria Math" panose="02040503050406030204" pitchFamily="18" charset="0"/>
                            </a:rPr>
                            <m:t>𝑧</m:t>
                          </m:r>
                        </m:sub>
                      </m:sSub>
                    </m:oMath>
                  </m:oMathPara>
                </a14:m>
                <a:endParaRPr lang="en-GB" sz="2400" dirty="0"/>
              </a:p>
            </p:txBody>
          </p:sp>
        </mc:Choice>
        <mc:Fallback xmlns="">
          <p:sp>
            <p:nvSpPr>
              <p:cNvPr id="11" name="CasellaDiTesto 10">
                <a:extLst>
                  <a:ext uri="{FF2B5EF4-FFF2-40B4-BE49-F238E27FC236}">
                    <a16:creationId xmlns:a16="http://schemas.microsoft.com/office/drawing/2014/main" id="{1A10EE7B-ED50-0392-8803-1B9204918DF7}"/>
                  </a:ext>
                </a:extLst>
              </p:cNvPr>
              <p:cNvSpPr txBox="1">
                <a:spLocks noRot="1" noChangeAspect="1" noMove="1" noResize="1" noEditPoints="1" noAdjustHandles="1" noChangeArrowheads="1" noChangeShapeType="1" noTextEdit="1"/>
              </p:cNvSpPr>
              <p:nvPr/>
            </p:nvSpPr>
            <p:spPr>
              <a:xfrm rot="16200000">
                <a:off x="2272459" y="2810646"/>
                <a:ext cx="1303434" cy="398507"/>
              </a:xfrm>
              <a:prstGeom prst="rect">
                <a:avLst/>
              </a:prstGeom>
              <a:blipFill>
                <a:blip r:embed="rId3"/>
                <a:stretch>
                  <a:fillRect t="-467" r="-20000" b="-4673"/>
                </a:stretch>
              </a:blipFill>
            </p:spPr>
            <p:txBody>
              <a:bodyPr/>
              <a:lstStyle/>
              <a:p>
                <a:r>
                  <a:rPr lang="en-GB">
                    <a:noFill/>
                  </a:rPr>
                  <a:t> </a:t>
                </a:r>
              </a:p>
            </p:txBody>
          </p:sp>
        </mc:Fallback>
      </mc:AlternateContent>
      <p:sp>
        <p:nvSpPr>
          <p:cNvPr id="12" name="Figura a mano libera: forma 11">
            <a:extLst>
              <a:ext uri="{FF2B5EF4-FFF2-40B4-BE49-F238E27FC236}">
                <a16:creationId xmlns:a16="http://schemas.microsoft.com/office/drawing/2014/main" id="{D5E4178E-59DA-3760-15DE-0E3A666B8DE2}"/>
              </a:ext>
            </a:extLst>
          </p:cNvPr>
          <p:cNvSpPr/>
          <p:nvPr/>
        </p:nvSpPr>
        <p:spPr>
          <a:xfrm>
            <a:off x="3267074" y="1552575"/>
            <a:ext cx="4914901" cy="3533774"/>
          </a:xfrm>
          <a:custGeom>
            <a:avLst/>
            <a:gdLst>
              <a:gd name="connsiteX0" fmla="*/ 0 w 4924425"/>
              <a:gd name="connsiteY0" fmla="*/ 3562350 h 3562350"/>
              <a:gd name="connsiteX1" fmla="*/ 742950 w 4924425"/>
              <a:gd name="connsiteY1" fmla="*/ 342900 h 3562350"/>
              <a:gd name="connsiteX2" fmla="*/ 3067050 w 4924425"/>
              <a:gd name="connsiteY2" fmla="*/ 0 h 3562350"/>
              <a:gd name="connsiteX3" fmla="*/ 4343400 w 4924425"/>
              <a:gd name="connsiteY3" fmla="*/ 2686050 h 3562350"/>
              <a:gd name="connsiteX4" fmla="*/ 4924425 w 4924425"/>
              <a:gd name="connsiteY4" fmla="*/ 2686050 h 3562350"/>
              <a:gd name="connsiteX5" fmla="*/ 4924425 w 4924425"/>
              <a:gd name="connsiteY5" fmla="*/ 2686050 h 3562350"/>
              <a:gd name="connsiteX6" fmla="*/ 4905375 w 4924425"/>
              <a:gd name="connsiteY6" fmla="*/ 2686050 h 356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4425" h="3562350">
                <a:moveTo>
                  <a:pt x="0" y="3562350"/>
                </a:moveTo>
                <a:lnTo>
                  <a:pt x="742950" y="342900"/>
                </a:lnTo>
                <a:lnTo>
                  <a:pt x="3067050" y="0"/>
                </a:lnTo>
                <a:lnTo>
                  <a:pt x="4343400" y="2686050"/>
                </a:lnTo>
                <a:lnTo>
                  <a:pt x="4924425" y="2686050"/>
                </a:lnTo>
                <a:lnTo>
                  <a:pt x="4924425" y="2686050"/>
                </a:lnTo>
                <a:lnTo>
                  <a:pt x="4905375" y="2686050"/>
                </a:lnTo>
              </a:path>
            </a:pathLst>
          </a:custGeom>
          <a:noFill/>
          <a:ln w="28575">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3" name="CasellaDiTesto 12">
                <a:extLst>
                  <a:ext uri="{FF2B5EF4-FFF2-40B4-BE49-F238E27FC236}">
                    <a16:creationId xmlns:a16="http://schemas.microsoft.com/office/drawing/2014/main" id="{6284CAA6-95EA-09EE-BE8C-0CFEA860A911}"/>
                  </a:ext>
                </a:extLst>
              </p:cNvPr>
              <p:cNvSpPr txBox="1"/>
              <p:nvPr/>
            </p:nvSpPr>
            <p:spPr>
              <a:xfrm>
                <a:off x="4939718" y="1154068"/>
                <a:ext cx="362086"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𝑃</m:t>
                          </m:r>
                        </m:e>
                        <m:sub>
                          <m:r>
                            <a:rPr lang="it-IT" sz="2400" b="0" i="1" smtClean="0">
                              <a:latin typeface="Cambria Math" panose="02040503050406030204" pitchFamily="18" charset="0"/>
                            </a:rPr>
                            <m:t>1</m:t>
                          </m:r>
                        </m:sub>
                      </m:sSub>
                    </m:oMath>
                  </m:oMathPara>
                </a14:m>
                <a:endParaRPr lang="en-GB" sz="2400" dirty="0"/>
              </a:p>
            </p:txBody>
          </p:sp>
        </mc:Choice>
        <mc:Fallback xmlns="">
          <p:sp>
            <p:nvSpPr>
              <p:cNvPr id="13" name="CasellaDiTesto 12">
                <a:extLst>
                  <a:ext uri="{FF2B5EF4-FFF2-40B4-BE49-F238E27FC236}">
                    <a16:creationId xmlns:a16="http://schemas.microsoft.com/office/drawing/2014/main" id="{6284CAA6-95EA-09EE-BE8C-0CFEA860A911}"/>
                  </a:ext>
                </a:extLst>
              </p:cNvPr>
              <p:cNvSpPr txBox="1">
                <a:spLocks noRot="1" noChangeAspect="1" noMove="1" noResize="1" noEditPoints="1" noAdjustHandles="1" noChangeArrowheads="1" noChangeShapeType="1" noTextEdit="1"/>
              </p:cNvSpPr>
              <p:nvPr/>
            </p:nvSpPr>
            <p:spPr>
              <a:xfrm>
                <a:off x="4939718" y="1154068"/>
                <a:ext cx="362086" cy="369332"/>
              </a:xfrm>
              <a:prstGeom prst="rect">
                <a:avLst/>
              </a:prstGeom>
              <a:blipFill>
                <a:blip r:embed="rId4"/>
                <a:stretch>
                  <a:fillRect l="-18333" r="-6667" b="-13115"/>
                </a:stretch>
              </a:blipFill>
            </p:spPr>
            <p:txBody>
              <a:bodyPr/>
              <a:lstStyle/>
              <a:p>
                <a:r>
                  <a:rPr lang="en-GB">
                    <a:noFill/>
                  </a:rPr>
                  <a:t> </a:t>
                </a:r>
              </a:p>
            </p:txBody>
          </p:sp>
        </mc:Fallback>
      </mc:AlternateContent>
      <p:sp>
        <p:nvSpPr>
          <p:cNvPr id="14" name="Figura a mano libera: forma 13">
            <a:extLst>
              <a:ext uri="{FF2B5EF4-FFF2-40B4-BE49-F238E27FC236}">
                <a16:creationId xmlns:a16="http://schemas.microsoft.com/office/drawing/2014/main" id="{0B16EC2B-47EE-6DE6-C850-35E618FF581C}"/>
              </a:ext>
            </a:extLst>
          </p:cNvPr>
          <p:cNvSpPr/>
          <p:nvPr/>
        </p:nvSpPr>
        <p:spPr>
          <a:xfrm>
            <a:off x="3267075" y="2524125"/>
            <a:ext cx="4933947" cy="2571750"/>
          </a:xfrm>
          <a:custGeom>
            <a:avLst/>
            <a:gdLst>
              <a:gd name="connsiteX0" fmla="*/ 0 w 4886325"/>
              <a:gd name="connsiteY0" fmla="*/ 2571750 h 2571750"/>
              <a:gd name="connsiteX1" fmla="*/ 714375 w 4886325"/>
              <a:gd name="connsiteY1" fmla="*/ 295275 h 2571750"/>
              <a:gd name="connsiteX2" fmla="*/ 2733675 w 4886325"/>
              <a:gd name="connsiteY2" fmla="*/ 0 h 2571750"/>
              <a:gd name="connsiteX3" fmla="*/ 3533775 w 4886325"/>
              <a:gd name="connsiteY3" fmla="*/ 1933575 h 2571750"/>
              <a:gd name="connsiteX4" fmla="*/ 4886325 w 4886325"/>
              <a:gd name="connsiteY4" fmla="*/ 1933575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6325" h="2571750">
                <a:moveTo>
                  <a:pt x="0" y="2571750"/>
                </a:moveTo>
                <a:lnTo>
                  <a:pt x="714375" y="295275"/>
                </a:lnTo>
                <a:lnTo>
                  <a:pt x="2733675" y="0"/>
                </a:lnTo>
                <a:lnTo>
                  <a:pt x="3533775" y="1933575"/>
                </a:lnTo>
                <a:lnTo>
                  <a:pt x="4886325" y="1933575"/>
                </a:lnTo>
              </a:path>
            </a:pathLst>
          </a:custGeom>
          <a:noFill/>
          <a:ln w="28575">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Figura a mano libera: forma 14">
            <a:extLst>
              <a:ext uri="{FF2B5EF4-FFF2-40B4-BE49-F238E27FC236}">
                <a16:creationId xmlns:a16="http://schemas.microsoft.com/office/drawing/2014/main" id="{12DB17DC-F25F-FF90-1601-F4CF99662939}"/>
              </a:ext>
            </a:extLst>
          </p:cNvPr>
          <p:cNvSpPr/>
          <p:nvPr/>
        </p:nvSpPr>
        <p:spPr>
          <a:xfrm>
            <a:off x="3276599" y="3067050"/>
            <a:ext cx="4933943" cy="2019300"/>
          </a:xfrm>
          <a:custGeom>
            <a:avLst/>
            <a:gdLst>
              <a:gd name="connsiteX0" fmla="*/ 0 w 4914900"/>
              <a:gd name="connsiteY0" fmla="*/ 2019300 h 2019300"/>
              <a:gd name="connsiteX1" fmla="*/ 676275 w 4914900"/>
              <a:gd name="connsiteY1" fmla="*/ 247650 h 2019300"/>
              <a:gd name="connsiteX2" fmla="*/ 2352675 w 4914900"/>
              <a:gd name="connsiteY2" fmla="*/ 0 h 2019300"/>
              <a:gd name="connsiteX3" fmla="*/ 2990850 w 4914900"/>
              <a:gd name="connsiteY3" fmla="*/ 1724025 h 2019300"/>
              <a:gd name="connsiteX4" fmla="*/ 4914900 w 4914900"/>
              <a:gd name="connsiteY4" fmla="*/ 1724025 h 201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00" h="2019300">
                <a:moveTo>
                  <a:pt x="0" y="2019300"/>
                </a:moveTo>
                <a:lnTo>
                  <a:pt x="676275" y="247650"/>
                </a:lnTo>
                <a:lnTo>
                  <a:pt x="2352675" y="0"/>
                </a:lnTo>
                <a:lnTo>
                  <a:pt x="2990850" y="1724025"/>
                </a:lnTo>
                <a:lnTo>
                  <a:pt x="4914900" y="1724025"/>
                </a:lnTo>
              </a:path>
            </a:pathLst>
          </a:custGeom>
          <a:noFill/>
          <a:ln w="28575">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16" name="CasellaDiTesto 15">
                <a:extLst>
                  <a:ext uri="{FF2B5EF4-FFF2-40B4-BE49-F238E27FC236}">
                    <a16:creationId xmlns:a16="http://schemas.microsoft.com/office/drawing/2014/main" id="{FD9D72CE-91FC-41A7-432E-A391B8BB1763}"/>
                  </a:ext>
                </a:extLst>
              </p:cNvPr>
              <p:cNvSpPr txBox="1"/>
              <p:nvPr/>
            </p:nvSpPr>
            <p:spPr>
              <a:xfrm>
                <a:off x="4802611" y="2198727"/>
                <a:ext cx="36920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𝑃</m:t>
                          </m:r>
                        </m:e>
                        <m:sub>
                          <m:r>
                            <a:rPr lang="it-IT" sz="2400" b="0" i="1" smtClean="0">
                              <a:latin typeface="Cambria Math" panose="02040503050406030204" pitchFamily="18" charset="0"/>
                            </a:rPr>
                            <m:t>2</m:t>
                          </m:r>
                        </m:sub>
                      </m:sSub>
                    </m:oMath>
                  </m:oMathPara>
                </a14:m>
                <a:endParaRPr lang="en-GB" sz="2400" dirty="0"/>
              </a:p>
            </p:txBody>
          </p:sp>
        </mc:Choice>
        <mc:Fallback xmlns="">
          <p:sp>
            <p:nvSpPr>
              <p:cNvPr id="16" name="CasellaDiTesto 15">
                <a:extLst>
                  <a:ext uri="{FF2B5EF4-FFF2-40B4-BE49-F238E27FC236}">
                    <a16:creationId xmlns:a16="http://schemas.microsoft.com/office/drawing/2014/main" id="{FD9D72CE-91FC-41A7-432E-A391B8BB1763}"/>
                  </a:ext>
                </a:extLst>
              </p:cNvPr>
              <p:cNvSpPr txBox="1">
                <a:spLocks noRot="1" noChangeAspect="1" noMove="1" noResize="1" noEditPoints="1" noAdjustHandles="1" noChangeArrowheads="1" noChangeShapeType="1" noTextEdit="1"/>
              </p:cNvSpPr>
              <p:nvPr/>
            </p:nvSpPr>
            <p:spPr>
              <a:xfrm>
                <a:off x="4802611" y="2198727"/>
                <a:ext cx="369204" cy="369332"/>
              </a:xfrm>
              <a:prstGeom prst="rect">
                <a:avLst/>
              </a:prstGeom>
              <a:blipFill>
                <a:blip r:embed="rId5"/>
                <a:stretch>
                  <a:fillRect l="-20000" r="-8333" b="-15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 name="CasellaDiTesto 16">
                <a:extLst>
                  <a:ext uri="{FF2B5EF4-FFF2-40B4-BE49-F238E27FC236}">
                    <a16:creationId xmlns:a16="http://schemas.microsoft.com/office/drawing/2014/main" id="{D8A2626E-77B8-48AF-9E9D-1C7B153039B7}"/>
                  </a:ext>
                </a:extLst>
              </p:cNvPr>
              <p:cNvSpPr txBox="1"/>
              <p:nvPr/>
            </p:nvSpPr>
            <p:spPr>
              <a:xfrm>
                <a:off x="4623647" y="2752501"/>
                <a:ext cx="369204"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𝑃</m:t>
                          </m:r>
                        </m:e>
                        <m:sub>
                          <m:r>
                            <a:rPr lang="it-IT" sz="2400" b="0" i="1" smtClean="0">
                              <a:latin typeface="Cambria Math" panose="02040503050406030204" pitchFamily="18" charset="0"/>
                            </a:rPr>
                            <m:t>3</m:t>
                          </m:r>
                        </m:sub>
                      </m:sSub>
                    </m:oMath>
                  </m:oMathPara>
                </a14:m>
                <a:endParaRPr lang="en-GB" sz="2400" dirty="0"/>
              </a:p>
            </p:txBody>
          </p:sp>
        </mc:Choice>
        <mc:Fallback xmlns="">
          <p:sp>
            <p:nvSpPr>
              <p:cNvPr id="17" name="CasellaDiTesto 16">
                <a:extLst>
                  <a:ext uri="{FF2B5EF4-FFF2-40B4-BE49-F238E27FC236}">
                    <a16:creationId xmlns:a16="http://schemas.microsoft.com/office/drawing/2014/main" id="{D8A2626E-77B8-48AF-9E9D-1C7B153039B7}"/>
                  </a:ext>
                </a:extLst>
              </p:cNvPr>
              <p:cNvSpPr txBox="1">
                <a:spLocks noRot="1" noChangeAspect="1" noMove="1" noResize="1" noEditPoints="1" noAdjustHandles="1" noChangeArrowheads="1" noChangeShapeType="1" noTextEdit="1"/>
              </p:cNvSpPr>
              <p:nvPr/>
            </p:nvSpPr>
            <p:spPr>
              <a:xfrm>
                <a:off x="4623647" y="2752501"/>
                <a:ext cx="369204" cy="369332"/>
              </a:xfrm>
              <a:prstGeom prst="rect">
                <a:avLst/>
              </a:prstGeom>
              <a:blipFill>
                <a:blip r:embed="rId6"/>
                <a:stretch>
                  <a:fillRect l="-18033" r="-6557" b="-15000"/>
                </a:stretch>
              </a:blipFill>
            </p:spPr>
            <p:txBody>
              <a:bodyPr/>
              <a:lstStyle/>
              <a:p>
                <a:r>
                  <a:rPr lang="en-GB">
                    <a:noFill/>
                  </a:rPr>
                  <a:t> </a:t>
                </a:r>
              </a:p>
            </p:txBody>
          </p:sp>
        </mc:Fallback>
      </mc:AlternateContent>
      <p:cxnSp>
        <p:nvCxnSpPr>
          <p:cNvPr id="4" name="Connettore 2 3">
            <a:extLst>
              <a:ext uri="{FF2B5EF4-FFF2-40B4-BE49-F238E27FC236}">
                <a16:creationId xmlns:a16="http://schemas.microsoft.com/office/drawing/2014/main" id="{9355F4F2-5151-EECF-99F4-64B1F75D3AA0}"/>
              </a:ext>
            </a:extLst>
          </p:cNvPr>
          <p:cNvCxnSpPr/>
          <p:nvPr/>
        </p:nvCxnSpPr>
        <p:spPr>
          <a:xfrm flipV="1">
            <a:off x="3267075" y="923925"/>
            <a:ext cx="0" cy="417195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Connettore 2 4">
            <a:extLst>
              <a:ext uri="{FF2B5EF4-FFF2-40B4-BE49-F238E27FC236}">
                <a16:creationId xmlns:a16="http://schemas.microsoft.com/office/drawing/2014/main" id="{1B74B175-1B4E-592C-C350-792CB54926DF}"/>
              </a:ext>
            </a:extLst>
          </p:cNvPr>
          <p:cNvCxnSpPr>
            <a:cxnSpLocks/>
          </p:cNvCxnSpPr>
          <p:nvPr/>
        </p:nvCxnSpPr>
        <p:spPr>
          <a:xfrm>
            <a:off x="3267075" y="5095875"/>
            <a:ext cx="50482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6027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po 11">
            <a:extLst>
              <a:ext uri="{FF2B5EF4-FFF2-40B4-BE49-F238E27FC236}">
                <a16:creationId xmlns:a16="http://schemas.microsoft.com/office/drawing/2014/main" id="{87AF414A-1D87-4D67-51B8-51A239E1441D}"/>
              </a:ext>
            </a:extLst>
          </p:cNvPr>
          <p:cNvGrpSpPr/>
          <p:nvPr/>
        </p:nvGrpSpPr>
        <p:grpSpPr>
          <a:xfrm>
            <a:off x="3104336" y="1511914"/>
            <a:ext cx="5983327" cy="3400719"/>
            <a:chOff x="4315167" y="2235814"/>
            <a:chExt cx="3432142" cy="1950712"/>
          </a:xfrm>
        </p:grpSpPr>
        <p:grpSp>
          <p:nvGrpSpPr>
            <p:cNvPr id="2" name="Gruppo 1">
              <a:extLst>
                <a:ext uri="{FF2B5EF4-FFF2-40B4-BE49-F238E27FC236}">
                  <a16:creationId xmlns:a16="http://schemas.microsoft.com/office/drawing/2014/main" id="{4B016ECD-CC91-4CEC-2719-B823EC098A8B}"/>
                </a:ext>
              </a:extLst>
            </p:cNvPr>
            <p:cNvGrpSpPr/>
            <p:nvPr/>
          </p:nvGrpSpPr>
          <p:grpSpPr>
            <a:xfrm>
              <a:off x="4640875" y="2235814"/>
              <a:ext cx="3106434" cy="1950712"/>
              <a:chOff x="8438175" y="4068206"/>
              <a:chExt cx="3106434" cy="1950712"/>
            </a:xfrm>
          </p:grpSpPr>
          <p:sp>
            <p:nvSpPr>
              <p:cNvPr id="3" name="Figura a mano libera: forma 2">
                <a:extLst>
                  <a:ext uri="{FF2B5EF4-FFF2-40B4-BE49-F238E27FC236}">
                    <a16:creationId xmlns:a16="http://schemas.microsoft.com/office/drawing/2014/main" id="{35628045-25BA-D29A-BEDE-1807EDC46601}"/>
                  </a:ext>
                </a:extLst>
              </p:cNvPr>
              <p:cNvSpPr/>
              <p:nvPr/>
            </p:nvSpPr>
            <p:spPr>
              <a:xfrm>
                <a:off x="8566031" y="4500481"/>
                <a:ext cx="2622431" cy="1449237"/>
              </a:xfrm>
              <a:custGeom>
                <a:avLst/>
                <a:gdLst>
                  <a:gd name="connsiteX0" fmla="*/ 0 w 2622431"/>
                  <a:gd name="connsiteY0" fmla="*/ 1449237 h 1449237"/>
                  <a:gd name="connsiteX1" fmla="*/ 319178 w 2622431"/>
                  <a:gd name="connsiteY1" fmla="*/ 431320 h 1449237"/>
                  <a:gd name="connsiteX2" fmla="*/ 1406106 w 2622431"/>
                  <a:gd name="connsiteY2" fmla="*/ 0 h 1449237"/>
                  <a:gd name="connsiteX3" fmla="*/ 2208363 w 2622431"/>
                  <a:gd name="connsiteY3" fmla="*/ 1078302 h 1449237"/>
                  <a:gd name="connsiteX4" fmla="*/ 2622431 w 2622431"/>
                  <a:gd name="connsiteY4" fmla="*/ 1078302 h 144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1" h="1449237">
                    <a:moveTo>
                      <a:pt x="0" y="1449237"/>
                    </a:moveTo>
                    <a:lnTo>
                      <a:pt x="319178" y="431320"/>
                    </a:lnTo>
                    <a:lnTo>
                      <a:pt x="1406106" y="0"/>
                    </a:lnTo>
                    <a:lnTo>
                      <a:pt x="2208363" y="1078302"/>
                    </a:lnTo>
                    <a:lnTo>
                      <a:pt x="2622431" y="1078302"/>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a:p>
            </p:txBody>
          </p:sp>
          <p:cxnSp>
            <p:nvCxnSpPr>
              <p:cNvPr id="4" name="Connettore 2 3">
                <a:extLst>
                  <a:ext uri="{FF2B5EF4-FFF2-40B4-BE49-F238E27FC236}">
                    <a16:creationId xmlns:a16="http://schemas.microsoft.com/office/drawing/2014/main" id="{DFC3D54A-9D17-D24B-C65C-21F8C303E5F0}"/>
                  </a:ext>
                </a:extLst>
              </p:cNvPr>
              <p:cNvCxnSpPr/>
              <p:nvPr/>
            </p:nvCxnSpPr>
            <p:spPr>
              <a:xfrm>
                <a:off x="8557406" y="5945563"/>
                <a:ext cx="27000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Connettore 2 4">
                <a:extLst>
                  <a:ext uri="{FF2B5EF4-FFF2-40B4-BE49-F238E27FC236}">
                    <a16:creationId xmlns:a16="http://schemas.microsoft.com/office/drawing/2014/main" id="{B7B0EF6B-9E5C-0D13-8FEA-C9270D14F768}"/>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CasellaDiTesto 5">
                    <a:extLst>
                      <a:ext uri="{FF2B5EF4-FFF2-40B4-BE49-F238E27FC236}">
                        <a16:creationId xmlns:a16="http://schemas.microsoft.com/office/drawing/2014/main" id="{2B5B356E-6C54-2F76-4192-CA23463C918E}"/>
                      </a:ext>
                    </a:extLst>
                  </p:cNvPr>
                  <p:cNvSpPr txBox="1"/>
                  <p:nvPr/>
                </p:nvSpPr>
                <p:spPr>
                  <a:xfrm>
                    <a:off x="8438175" y="4068206"/>
                    <a:ext cx="193723" cy="21185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b="0" i="1" smtClean="0">
                              <a:latin typeface="Cambria Math" panose="02040503050406030204" pitchFamily="18" charset="0"/>
                            </a:rPr>
                            <m:t>𝑀</m:t>
                          </m:r>
                        </m:oMath>
                      </m:oMathPara>
                    </a14:m>
                    <a:endParaRPr lang="it-IT" sz="2400" dirty="0"/>
                  </a:p>
                </p:txBody>
              </p:sp>
            </mc:Choice>
            <mc:Fallback xmlns="">
              <p:sp>
                <p:nvSpPr>
                  <p:cNvPr id="6" name="CasellaDiTesto 5">
                    <a:extLst>
                      <a:ext uri="{FF2B5EF4-FFF2-40B4-BE49-F238E27FC236}">
                        <a16:creationId xmlns:a16="http://schemas.microsoft.com/office/drawing/2014/main" id="{2B5B356E-6C54-2F76-4192-CA23463C918E}"/>
                      </a:ext>
                    </a:extLst>
                  </p:cNvPr>
                  <p:cNvSpPr txBox="1">
                    <a:spLocks noRot="1" noChangeAspect="1" noMove="1" noResize="1" noEditPoints="1" noAdjustHandles="1" noChangeArrowheads="1" noChangeShapeType="1" noTextEdit="1"/>
                  </p:cNvSpPr>
                  <p:nvPr/>
                </p:nvSpPr>
                <p:spPr>
                  <a:xfrm>
                    <a:off x="8438175" y="4068206"/>
                    <a:ext cx="193723" cy="211855"/>
                  </a:xfrm>
                  <a:prstGeom prst="rect">
                    <a:avLst/>
                  </a:prstGeom>
                  <a:blipFill>
                    <a:blip r:embed="rId2"/>
                    <a:stretch>
                      <a:fillRect l="-19643" r="-19643" b="-655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CasellaDiTesto 6">
                    <a:extLst>
                      <a:ext uri="{FF2B5EF4-FFF2-40B4-BE49-F238E27FC236}">
                        <a16:creationId xmlns:a16="http://schemas.microsoft.com/office/drawing/2014/main" id="{BF35C02D-78B9-90D7-570D-03C1655E278D}"/>
                      </a:ext>
                    </a:extLst>
                  </p:cNvPr>
                  <p:cNvSpPr txBox="1"/>
                  <p:nvPr/>
                </p:nvSpPr>
                <p:spPr>
                  <a:xfrm>
                    <a:off x="11288899" y="5807063"/>
                    <a:ext cx="255710" cy="21185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400" b="0" i="1" smtClean="0">
                              <a:latin typeface="Cambria Math" panose="02040503050406030204" pitchFamily="18" charset="0"/>
                            </a:rPr>
                            <m:t>𝜃</m:t>
                          </m:r>
                        </m:oMath>
                      </m:oMathPara>
                    </a14:m>
                    <a:endParaRPr lang="it-IT" sz="2400" dirty="0"/>
                  </a:p>
                </p:txBody>
              </p:sp>
            </mc:Choice>
            <mc:Fallback xmlns="">
              <p:sp>
                <p:nvSpPr>
                  <p:cNvPr id="7" name="CasellaDiTesto 6">
                    <a:extLst>
                      <a:ext uri="{FF2B5EF4-FFF2-40B4-BE49-F238E27FC236}">
                        <a16:creationId xmlns:a16="http://schemas.microsoft.com/office/drawing/2014/main" id="{BF35C02D-78B9-90D7-570D-03C1655E278D}"/>
                      </a:ext>
                    </a:extLst>
                  </p:cNvPr>
                  <p:cNvSpPr txBox="1">
                    <a:spLocks noRot="1" noChangeAspect="1" noMove="1" noResize="1" noEditPoints="1" noAdjustHandles="1" noChangeArrowheads="1" noChangeShapeType="1" noTextEdit="1"/>
                  </p:cNvSpPr>
                  <p:nvPr/>
                </p:nvSpPr>
                <p:spPr>
                  <a:xfrm>
                    <a:off x="11288899" y="5807063"/>
                    <a:ext cx="255710" cy="211855"/>
                  </a:xfrm>
                  <a:prstGeom prst="rect">
                    <a:avLst/>
                  </a:prstGeom>
                  <a:blipFill>
                    <a:blip r:embed="rId3"/>
                    <a:stretch>
                      <a:fillRect b="-6557"/>
                    </a:stretch>
                  </a:blipFill>
                </p:spPr>
                <p:txBody>
                  <a:bodyPr/>
                  <a:lstStyle/>
                  <a:p>
                    <a:r>
                      <a:rPr lang="en-GB">
                        <a:noFill/>
                      </a:rPr>
                      <a:t> </a:t>
                    </a:r>
                  </a:p>
                </p:txBody>
              </p:sp>
            </mc:Fallback>
          </mc:AlternateContent>
        </p:grpSp>
        <p:cxnSp>
          <p:nvCxnSpPr>
            <p:cNvPr id="8" name="Connettore diritto 7">
              <a:extLst>
                <a:ext uri="{FF2B5EF4-FFF2-40B4-BE49-F238E27FC236}">
                  <a16:creationId xmlns:a16="http://schemas.microsoft.com/office/drawing/2014/main" id="{CE7E09A0-DC62-D441-576C-72452514DEA2}"/>
                </a:ext>
              </a:extLst>
            </p:cNvPr>
            <p:cNvCxnSpPr>
              <a:stCxn id="3" idx="1"/>
            </p:cNvCxnSpPr>
            <p:nvPr/>
          </p:nvCxnSpPr>
          <p:spPr>
            <a:xfrm flipH="1" flipV="1">
              <a:off x="4768731" y="3093291"/>
              <a:ext cx="319178" cy="6118"/>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id="{C4587DB2-0CF5-58C3-07AC-F28478147297}"/>
                </a:ext>
              </a:extLst>
            </p:cNvPr>
            <p:cNvCxnSpPr>
              <a:stCxn id="3" idx="2"/>
            </p:cNvCxnSpPr>
            <p:nvPr/>
          </p:nvCxnSpPr>
          <p:spPr>
            <a:xfrm flipH="1">
              <a:off x="4760106" y="2668089"/>
              <a:ext cx="1414731" cy="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CasellaDiTesto 9">
                  <a:extLst>
                    <a:ext uri="{FF2B5EF4-FFF2-40B4-BE49-F238E27FC236}">
                      <a16:creationId xmlns:a16="http://schemas.microsoft.com/office/drawing/2014/main" id="{C740B3A9-56F8-D2A8-381F-608253158E25}"/>
                    </a:ext>
                  </a:extLst>
                </p:cNvPr>
                <p:cNvSpPr txBox="1"/>
                <p:nvPr/>
              </p:nvSpPr>
              <p:spPr>
                <a:xfrm>
                  <a:off x="4324748" y="2943827"/>
                  <a:ext cx="396259" cy="22859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𝑦</m:t>
                            </m:r>
                          </m:sub>
                        </m:sSub>
                      </m:oMath>
                    </m:oMathPara>
                  </a14:m>
                  <a:endParaRPr lang="it-IT" sz="2400" dirty="0">
                    <a:solidFill>
                      <a:srgbClr val="FF0000"/>
                    </a:solidFill>
                  </a:endParaRPr>
                </a:p>
              </p:txBody>
            </p:sp>
          </mc:Choice>
          <mc:Fallback xmlns="">
            <p:sp>
              <p:nvSpPr>
                <p:cNvPr id="10" name="CasellaDiTesto 9">
                  <a:extLst>
                    <a:ext uri="{FF2B5EF4-FFF2-40B4-BE49-F238E27FC236}">
                      <a16:creationId xmlns:a16="http://schemas.microsoft.com/office/drawing/2014/main" id="{C740B3A9-56F8-D2A8-381F-608253158E25}"/>
                    </a:ext>
                  </a:extLst>
                </p:cNvPr>
                <p:cNvSpPr txBox="1">
                  <a:spLocks noRot="1" noChangeAspect="1" noMove="1" noResize="1" noEditPoints="1" noAdjustHandles="1" noChangeArrowheads="1" noChangeShapeType="1" noTextEdit="1"/>
                </p:cNvSpPr>
                <p:nvPr/>
              </p:nvSpPr>
              <p:spPr>
                <a:xfrm>
                  <a:off x="4324748" y="2943827"/>
                  <a:ext cx="396259" cy="228591"/>
                </a:xfrm>
                <a:prstGeom prst="rect">
                  <a:avLst/>
                </a:prstGeom>
                <a:blipFill>
                  <a:blip r:embed="rId4"/>
                  <a:stretch>
                    <a:fillRect b="-1818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CasellaDiTesto 10">
                  <a:extLst>
                    <a:ext uri="{FF2B5EF4-FFF2-40B4-BE49-F238E27FC236}">
                      <a16:creationId xmlns:a16="http://schemas.microsoft.com/office/drawing/2014/main" id="{43C0219A-4697-B2F8-6D79-BC5063AF23BE}"/>
                    </a:ext>
                  </a:extLst>
                </p:cNvPr>
                <p:cNvSpPr txBox="1"/>
                <p:nvPr/>
              </p:nvSpPr>
              <p:spPr>
                <a:xfrm>
                  <a:off x="4315167" y="2546690"/>
                  <a:ext cx="396259" cy="21185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𝑢</m:t>
                            </m:r>
                          </m:sub>
                        </m:sSub>
                      </m:oMath>
                    </m:oMathPara>
                  </a14:m>
                  <a:endParaRPr lang="it-IT" sz="2400" dirty="0">
                    <a:solidFill>
                      <a:srgbClr val="FF0000"/>
                    </a:solidFill>
                  </a:endParaRPr>
                </a:p>
              </p:txBody>
            </p:sp>
          </mc:Choice>
          <mc:Fallback xmlns="">
            <p:sp>
              <p:nvSpPr>
                <p:cNvPr id="11" name="CasellaDiTesto 10">
                  <a:extLst>
                    <a:ext uri="{FF2B5EF4-FFF2-40B4-BE49-F238E27FC236}">
                      <a16:creationId xmlns:a16="http://schemas.microsoft.com/office/drawing/2014/main" id="{43C0219A-4697-B2F8-6D79-BC5063AF23BE}"/>
                    </a:ext>
                  </a:extLst>
                </p:cNvPr>
                <p:cNvSpPr txBox="1">
                  <a:spLocks noRot="1" noChangeAspect="1" noMove="1" noResize="1" noEditPoints="1" noAdjustHandles="1" noChangeArrowheads="1" noChangeShapeType="1" noTextEdit="1"/>
                </p:cNvSpPr>
                <p:nvPr/>
              </p:nvSpPr>
              <p:spPr>
                <a:xfrm>
                  <a:off x="4315167" y="2546690"/>
                  <a:ext cx="396259" cy="211855"/>
                </a:xfrm>
                <a:prstGeom prst="rect">
                  <a:avLst/>
                </a:prstGeom>
                <a:blipFill>
                  <a:blip r:embed="rId5"/>
                  <a:stretch>
                    <a:fillRect b="-8197"/>
                  </a:stretch>
                </a:blipFill>
              </p:spPr>
              <p:txBody>
                <a:bodyPr/>
                <a:lstStyle/>
                <a:p>
                  <a:r>
                    <a:rPr lang="en-GB">
                      <a:noFill/>
                    </a:rPr>
                    <a:t> </a:t>
                  </a:r>
                </a:p>
              </p:txBody>
            </p:sp>
          </mc:Fallback>
        </mc:AlternateContent>
      </p:grpSp>
    </p:spTree>
    <p:extLst>
      <p:ext uri="{BB962C8B-B14F-4D97-AF65-F5344CB8AC3E}">
        <p14:creationId xmlns:p14="http://schemas.microsoft.com/office/powerpoint/2010/main" val="388426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igura a mano libera: forma 40">
            <a:extLst>
              <a:ext uri="{FF2B5EF4-FFF2-40B4-BE49-F238E27FC236}">
                <a16:creationId xmlns:a16="http://schemas.microsoft.com/office/drawing/2014/main" id="{B1353F45-9074-508F-B6F9-E23DE3231195}"/>
              </a:ext>
            </a:extLst>
          </p:cNvPr>
          <p:cNvSpPr/>
          <p:nvPr/>
        </p:nvSpPr>
        <p:spPr>
          <a:xfrm>
            <a:off x="5878193" y="2539187"/>
            <a:ext cx="1722227" cy="817449"/>
          </a:xfrm>
          <a:custGeom>
            <a:avLst/>
            <a:gdLst>
              <a:gd name="connsiteX0" fmla="*/ 1516033 w 1722227"/>
              <a:gd name="connsiteY0" fmla="*/ 0 h 817449"/>
              <a:gd name="connsiteX1" fmla="*/ 1586886 w 1722227"/>
              <a:gd name="connsiteY1" fmla="*/ 147082 h 817449"/>
              <a:gd name="connsiteX2" fmla="*/ 1713336 w 1722227"/>
              <a:gd name="connsiteY2" fmla="*/ 641363 h 817449"/>
              <a:gd name="connsiteX3" fmla="*/ 1722227 w 1722227"/>
              <a:gd name="connsiteY3" fmla="*/ 817449 h 817449"/>
              <a:gd name="connsiteX4" fmla="*/ 0 w 1722227"/>
              <a:gd name="connsiteY4" fmla="*/ 817449 h 817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227" h="817449">
                <a:moveTo>
                  <a:pt x="1516033" y="0"/>
                </a:moveTo>
                <a:lnTo>
                  <a:pt x="1586886" y="147082"/>
                </a:lnTo>
                <a:cubicBezTo>
                  <a:pt x="1652248" y="301615"/>
                  <a:pt x="1695697" y="467674"/>
                  <a:pt x="1713336" y="641363"/>
                </a:cubicBezTo>
                <a:lnTo>
                  <a:pt x="1722227" y="817449"/>
                </a:lnTo>
                <a:lnTo>
                  <a:pt x="0" y="817449"/>
                </a:lnTo>
                <a:close/>
              </a:path>
            </a:pathLst>
          </a:custGeom>
          <a:solidFill>
            <a:schemeClr val="accent2">
              <a:lumMod val="20000"/>
              <a:lumOff val="80000"/>
            </a:schemeClr>
          </a:solidFill>
          <a:ln w="9525">
            <a:solidFill>
              <a:schemeClr val="accent2">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mc:AlternateContent xmlns:mc="http://schemas.openxmlformats.org/markup-compatibility/2006" xmlns:a14="http://schemas.microsoft.com/office/drawing/2010/main">
        <mc:Choice Requires="a14">
          <p:sp>
            <p:nvSpPr>
              <p:cNvPr id="15" name="CasellaDiTesto 14">
                <a:extLst>
                  <a:ext uri="{FF2B5EF4-FFF2-40B4-BE49-F238E27FC236}">
                    <a16:creationId xmlns:a16="http://schemas.microsoft.com/office/drawing/2014/main" id="{5B57381A-B209-6DAA-014D-10EB9C75BF9D}"/>
                  </a:ext>
                </a:extLst>
              </p:cNvPr>
              <p:cNvSpPr txBox="1"/>
              <p:nvPr/>
            </p:nvSpPr>
            <p:spPr>
              <a:xfrm>
                <a:off x="9124948" y="3429000"/>
                <a:ext cx="473078" cy="3985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𝑀</m:t>
                          </m:r>
                        </m:e>
                        <m:sub>
                          <m:r>
                            <a:rPr lang="it-IT" sz="2400" b="0" i="1" smtClean="0">
                              <a:latin typeface="Cambria Math" panose="02040503050406030204" pitchFamily="18" charset="0"/>
                            </a:rPr>
                            <m:t>𝑦</m:t>
                          </m:r>
                        </m:sub>
                      </m:sSub>
                    </m:oMath>
                  </m:oMathPara>
                </a14:m>
                <a:endParaRPr lang="en-GB" sz="2400" dirty="0"/>
              </a:p>
            </p:txBody>
          </p:sp>
        </mc:Choice>
        <mc:Fallback xmlns="">
          <p:sp>
            <p:nvSpPr>
              <p:cNvPr id="15" name="CasellaDiTesto 14">
                <a:extLst>
                  <a:ext uri="{FF2B5EF4-FFF2-40B4-BE49-F238E27FC236}">
                    <a16:creationId xmlns:a16="http://schemas.microsoft.com/office/drawing/2014/main" id="{5B57381A-B209-6DAA-014D-10EB9C75BF9D}"/>
                  </a:ext>
                </a:extLst>
              </p:cNvPr>
              <p:cNvSpPr txBox="1">
                <a:spLocks noRot="1" noChangeAspect="1" noMove="1" noResize="1" noEditPoints="1" noAdjustHandles="1" noChangeArrowheads="1" noChangeShapeType="1" noTextEdit="1"/>
              </p:cNvSpPr>
              <p:nvPr/>
            </p:nvSpPr>
            <p:spPr>
              <a:xfrm>
                <a:off x="9124948" y="3429000"/>
                <a:ext cx="473078" cy="398507"/>
              </a:xfrm>
              <a:prstGeom prst="rect">
                <a:avLst/>
              </a:prstGeom>
              <a:blipFill>
                <a:blip r:embed="rId2"/>
                <a:stretch>
                  <a:fillRect l="-15584" r="-6494" b="-1846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CasellaDiTesto 15">
                <a:extLst>
                  <a:ext uri="{FF2B5EF4-FFF2-40B4-BE49-F238E27FC236}">
                    <a16:creationId xmlns:a16="http://schemas.microsoft.com/office/drawing/2014/main" id="{76667EAC-09E9-5B25-00F2-B9342EFA0542}"/>
                  </a:ext>
                </a:extLst>
              </p:cNvPr>
              <p:cNvSpPr txBox="1"/>
              <p:nvPr/>
            </p:nvSpPr>
            <p:spPr>
              <a:xfrm rot="16200000">
                <a:off x="5303415" y="1086921"/>
                <a:ext cx="448521"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latin typeface="Cambria Math" panose="02040503050406030204" pitchFamily="18" charset="0"/>
                            </a:rPr>
                          </m:ctrlPr>
                        </m:sSubPr>
                        <m:e>
                          <m:r>
                            <a:rPr lang="it-IT" sz="2400" b="0" i="1" smtClean="0">
                              <a:latin typeface="Cambria Math" panose="02040503050406030204" pitchFamily="18" charset="0"/>
                            </a:rPr>
                            <m:t>𝑀</m:t>
                          </m:r>
                        </m:e>
                        <m:sub>
                          <m:r>
                            <a:rPr lang="it-IT" sz="2400" b="0" i="1" smtClean="0">
                              <a:latin typeface="Cambria Math" panose="02040503050406030204" pitchFamily="18" charset="0"/>
                            </a:rPr>
                            <m:t>𝑧</m:t>
                          </m:r>
                        </m:sub>
                      </m:sSub>
                    </m:oMath>
                  </m:oMathPara>
                </a14:m>
                <a:endParaRPr lang="en-GB" sz="2400" dirty="0"/>
              </a:p>
            </p:txBody>
          </p:sp>
        </mc:Choice>
        <mc:Fallback xmlns="">
          <p:sp>
            <p:nvSpPr>
              <p:cNvPr id="16" name="CasellaDiTesto 15">
                <a:extLst>
                  <a:ext uri="{FF2B5EF4-FFF2-40B4-BE49-F238E27FC236}">
                    <a16:creationId xmlns:a16="http://schemas.microsoft.com/office/drawing/2014/main" id="{76667EAC-09E9-5B25-00F2-B9342EFA0542}"/>
                  </a:ext>
                </a:extLst>
              </p:cNvPr>
              <p:cNvSpPr txBox="1">
                <a:spLocks noRot="1" noChangeAspect="1" noMove="1" noResize="1" noEditPoints="1" noAdjustHandles="1" noChangeArrowheads="1" noChangeShapeType="1" noTextEdit="1"/>
              </p:cNvSpPr>
              <p:nvPr/>
            </p:nvSpPr>
            <p:spPr>
              <a:xfrm rot="16200000">
                <a:off x="5303415" y="1086921"/>
                <a:ext cx="448521" cy="369332"/>
              </a:xfrm>
              <a:prstGeom prst="rect">
                <a:avLst/>
              </a:prstGeom>
              <a:blipFill>
                <a:blip r:embed="rId3"/>
                <a:stretch>
                  <a:fillRect t="-2740" r="-9836" b="-16438"/>
                </a:stretch>
              </a:blipFill>
            </p:spPr>
            <p:txBody>
              <a:bodyPr/>
              <a:lstStyle/>
              <a:p>
                <a:r>
                  <a:rPr lang="en-GB">
                    <a:noFill/>
                  </a:rPr>
                  <a:t> </a:t>
                </a:r>
              </a:p>
            </p:txBody>
          </p:sp>
        </mc:Fallback>
      </mc:AlternateContent>
      <p:cxnSp>
        <p:nvCxnSpPr>
          <p:cNvPr id="17" name="Connettore 2 16">
            <a:extLst>
              <a:ext uri="{FF2B5EF4-FFF2-40B4-BE49-F238E27FC236}">
                <a16:creationId xmlns:a16="http://schemas.microsoft.com/office/drawing/2014/main" id="{52700297-C49B-37B0-B435-51CE9113BDC1}"/>
              </a:ext>
            </a:extLst>
          </p:cNvPr>
          <p:cNvCxnSpPr>
            <a:cxnSpLocks/>
          </p:cNvCxnSpPr>
          <p:nvPr/>
        </p:nvCxnSpPr>
        <p:spPr>
          <a:xfrm flipV="1">
            <a:off x="5870575" y="1358900"/>
            <a:ext cx="0" cy="40132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nettore 2 17">
            <a:extLst>
              <a:ext uri="{FF2B5EF4-FFF2-40B4-BE49-F238E27FC236}">
                <a16:creationId xmlns:a16="http://schemas.microsoft.com/office/drawing/2014/main" id="{BF24F2CA-1984-D800-2FE0-623E9F76B425}"/>
              </a:ext>
            </a:extLst>
          </p:cNvPr>
          <p:cNvCxnSpPr>
            <a:cxnSpLocks/>
          </p:cNvCxnSpPr>
          <p:nvPr/>
        </p:nvCxnSpPr>
        <p:spPr>
          <a:xfrm>
            <a:off x="2616200" y="3357563"/>
            <a:ext cx="66929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Ovale 19">
            <a:extLst>
              <a:ext uri="{FF2B5EF4-FFF2-40B4-BE49-F238E27FC236}">
                <a16:creationId xmlns:a16="http://schemas.microsoft.com/office/drawing/2014/main" id="{D9589BE5-D260-050D-5CD8-565DB64B1B7D}"/>
              </a:ext>
            </a:extLst>
          </p:cNvPr>
          <p:cNvSpPr/>
          <p:nvPr/>
        </p:nvSpPr>
        <p:spPr>
          <a:xfrm>
            <a:off x="2908300" y="1760297"/>
            <a:ext cx="5924548" cy="3194532"/>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3" name="CasellaDiTesto 32">
                <a:extLst>
                  <a:ext uri="{FF2B5EF4-FFF2-40B4-BE49-F238E27FC236}">
                    <a16:creationId xmlns:a16="http://schemas.microsoft.com/office/drawing/2014/main" id="{23BA4BDA-789B-FBA6-1EC8-787F7E55DC8E}"/>
                  </a:ext>
                </a:extLst>
              </p:cNvPr>
              <p:cNvSpPr txBox="1"/>
              <p:nvPr/>
            </p:nvSpPr>
            <p:spPr>
              <a:xfrm>
                <a:off x="7115173" y="2826831"/>
                <a:ext cx="256802"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b="0" i="1" smtClean="0">
                          <a:latin typeface="Cambria Math" panose="02040503050406030204" pitchFamily="18" charset="0"/>
                        </a:rPr>
                        <m:t>𝜗</m:t>
                      </m:r>
                    </m:oMath>
                  </m:oMathPara>
                </a14:m>
                <a:endParaRPr lang="en-GB" sz="2400" dirty="0"/>
              </a:p>
            </p:txBody>
          </p:sp>
        </mc:Choice>
        <mc:Fallback xmlns="">
          <p:sp>
            <p:nvSpPr>
              <p:cNvPr id="33" name="CasellaDiTesto 32">
                <a:extLst>
                  <a:ext uri="{FF2B5EF4-FFF2-40B4-BE49-F238E27FC236}">
                    <a16:creationId xmlns:a16="http://schemas.microsoft.com/office/drawing/2014/main" id="{23BA4BDA-789B-FBA6-1EC8-787F7E55DC8E}"/>
                  </a:ext>
                </a:extLst>
              </p:cNvPr>
              <p:cNvSpPr txBox="1">
                <a:spLocks noRot="1" noChangeAspect="1" noMove="1" noResize="1" noEditPoints="1" noAdjustHandles="1" noChangeArrowheads="1" noChangeShapeType="1" noTextEdit="1"/>
              </p:cNvSpPr>
              <p:nvPr/>
            </p:nvSpPr>
            <p:spPr>
              <a:xfrm>
                <a:off x="7115173" y="2826831"/>
                <a:ext cx="256802" cy="369332"/>
              </a:xfrm>
              <a:prstGeom prst="rect">
                <a:avLst/>
              </a:prstGeom>
              <a:blipFill>
                <a:blip r:embed="rId4"/>
                <a:stretch>
                  <a:fillRect l="-26190" r="-26190" b="-6667"/>
                </a:stretch>
              </a:blipFill>
            </p:spPr>
            <p:txBody>
              <a:bodyPr/>
              <a:lstStyle/>
              <a:p>
                <a:r>
                  <a:rPr lang="en-GB">
                    <a:noFill/>
                  </a:rPr>
                  <a:t> </a:t>
                </a:r>
              </a:p>
            </p:txBody>
          </p:sp>
        </mc:Fallback>
      </mc:AlternateContent>
      <p:cxnSp>
        <p:nvCxnSpPr>
          <p:cNvPr id="30" name="Connettore diritto 29">
            <a:extLst>
              <a:ext uri="{FF2B5EF4-FFF2-40B4-BE49-F238E27FC236}">
                <a16:creationId xmlns:a16="http://schemas.microsoft.com/office/drawing/2014/main" id="{AF9B1038-BB32-660A-0603-0CA7782534D3}"/>
              </a:ext>
            </a:extLst>
          </p:cNvPr>
          <p:cNvCxnSpPr>
            <a:cxnSpLocks/>
            <a:endCxn id="20" idx="7"/>
          </p:cNvCxnSpPr>
          <p:nvPr/>
        </p:nvCxnSpPr>
        <p:spPr>
          <a:xfrm flipV="1">
            <a:off x="5870574" y="2228125"/>
            <a:ext cx="2094644" cy="1129438"/>
          </a:xfrm>
          <a:prstGeom prst="lin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933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uppo 23">
            <a:extLst>
              <a:ext uri="{FF2B5EF4-FFF2-40B4-BE49-F238E27FC236}">
                <a16:creationId xmlns:a16="http://schemas.microsoft.com/office/drawing/2014/main" id="{542E7031-5037-0629-95DF-1E3F56C60FA1}"/>
              </a:ext>
            </a:extLst>
          </p:cNvPr>
          <p:cNvGrpSpPr/>
          <p:nvPr/>
        </p:nvGrpSpPr>
        <p:grpSpPr>
          <a:xfrm>
            <a:off x="3678149" y="1433499"/>
            <a:ext cx="4630101" cy="3991001"/>
            <a:chOff x="4657285" y="2258503"/>
            <a:chExt cx="3106434" cy="2677648"/>
          </a:xfrm>
        </p:grpSpPr>
        <p:grpSp>
          <p:nvGrpSpPr>
            <p:cNvPr id="8" name="Gruppo 7">
              <a:extLst>
                <a:ext uri="{FF2B5EF4-FFF2-40B4-BE49-F238E27FC236}">
                  <a16:creationId xmlns:a16="http://schemas.microsoft.com/office/drawing/2014/main" id="{DEB24435-9653-CC90-0F3C-416F1130C2DD}"/>
                </a:ext>
              </a:extLst>
            </p:cNvPr>
            <p:cNvGrpSpPr/>
            <p:nvPr/>
          </p:nvGrpSpPr>
          <p:grpSpPr>
            <a:xfrm>
              <a:off x="4657285" y="2258503"/>
              <a:ext cx="3106434" cy="2046634"/>
              <a:chOff x="8438175" y="4068206"/>
              <a:chExt cx="3106434" cy="2046634"/>
            </a:xfrm>
          </p:grpSpPr>
          <p:sp>
            <p:nvSpPr>
              <p:cNvPr id="9" name="Figura a mano libera: forma 8">
                <a:extLst>
                  <a:ext uri="{FF2B5EF4-FFF2-40B4-BE49-F238E27FC236}">
                    <a16:creationId xmlns:a16="http://schemas.microsoft.com/office/drawing/2014/main" id="{56D0547C-BC87-918E-2529-E57D792C7A7D}"/>
                  </a:ext>
                </a:extLst>
              </p:cNvPr>
              <p:cNvSpPr/>
              <p:nvPr/>
            </p:nvSpPr>
            <p:spPr>
              <a:xfrm>
                <a:off x="8566031" y="4500481"/>
                <a:ext cx="2622431" cy="1449237"/>
              </a:xfrm>
              <a:custGeom>
                <a:avLst/>
                <a:gdLst>
                  <a:gd name="connsiteX0" fmla="*/ 0 w 2622431"/>
                  <a:gd name="connsiteY0" fmla="*/ 1449237 h 1449237"/>
                  <a:gd name="connsiteX1" fmla="*/ 319178 w 2622431"/>
                  <a:gd name="connsiteY1" fmla="*/ 431320 h 1449237"/>
                  <a:gd name="connsiteX2" fmla="*/ 1406106 w 2622431"/>
                  <a:gd name="connsiteY2" fmla="*/ 0 h 1449237"/>
                  <a:gd name="connsiteX3" fmla="*/ 2208363 w 2622431"/>
                  <a:gd name="connsiteY3" fmla="*/ 1078302 h 1449237"/>
                  <a:gd name="connsiteX4" fmla="*/ 2622431 w 2622431"/>
                  <a:gd name="connsiteY4" fmla="*/ 1078302 h 144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1" h="1449237">
                    <a:moveTo>
                      <a:pt x="0" y="1449237"/>
                    </a:moveTo>
                    <a:lnTo>
                      <a:pt x="319178" y="431320"/>
                    </a:lnTo>
                    <a:lnTo>
                      <a:pt x="1406106" y="0"/>
                    </a:lnTo>
                    <a:lnTo>
                      <a:pt x="2208363" y="1078302"/>
                    </a:lnTo>
                    <a:lnTo>
                      <a:pt x="2622431" y="1078302"/>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cxnSp>
            <p:nvCxnSpPr>
              <p:cNvPr id="10" name="Connettore 2 9">
                <a:extLst>
                  <a:ext uri="{FF2B5EF4-FFF2-40B4-BE49-F238E27FC236}">
                    <a16:creationId xmlns:a16="http://schemas.microsoft.com/office/drawing/2014/main" id="{2E5D8B6C-E273-BED4-7889-1A0686D4039E}"/>
                  </a:ext>
                </a:extLst>
              </p:cNvPr>
              <p:cNvCxnSpPr/>
              <p:nvPr/>
            </p:nvCxnSpPr>
            <p:spPr>
              <a:xfrm>
                <a:off x="8557406" y="5945563"/>
                <a:ext cx="27000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2 10">
                <a:extLst>
                  <a:ext uri="{FF2B5EF4-FFF2-40B4-BE49-F238E27FC236}">
                    <a16:creationId xmlns:a16="http://schemas.microsoft.com/office/drawing/2014/main" id="{75C00DB4-7094-18B8-B66A-9A4E0E919516}"/>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CasellaDiTesto 11">
                    <a:extLst>
                      <a:ext uri="{FF2B5EF4-FFF2-40B4-BE49-F238E27FC236}">
                        <a16:creationId xmlns:a16="http://schemas.microsoft.com/office/drawing/2014/main" id="{077A89B0-7DFA-C415-6F74-284F3E11ABDB}"/>
                      </a:ext>
                    </a:extLst>
                  </p:cNvPr>
                  <p:cNvSpPr txBox="1"/>
                  <p:nvPr/>
                </p:nvSpPr>
                <p:spPr>
                  <a:xfrm>
                    <a:off x="8438175" y="4068206"/>
                    <a:ext cx="28200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𝑀</m:t>
                          </m:r>
                        </m:oMath>
                      </m:oMathPara>
                    </a14:m>
                    <a:endParaRPr lang="it-IT" sz="2000" dirty="0"/>
                  </a:p>
                </p:txBody>
              </p:sp>
            </mc:Choice>
            <mc:Fallback xmlns="">
              <p:sp>
                <p:nvSpPr>
                  <p:cNvPr id="12" name="CasellaDiTesto 11">
                    <a:extLst>
                      <a:ext uri="{FF2B5EF4-FFF2-40B4-BE49-F238E27FC236}">
                        <a16:creationId xmlns:a16="http://schemas.microsoft.com/office/drawing/2014/main" id="{077A89B0-7DFA-C415-6F74-284F3E11ABDB}"/>
                      </a:ext>
                    </a:extLst>
                  </p:cNvPr>
                  <p:cNvSpPr txBox="1">
                    <a:spLocks noRot="1" noChangeAspect="1" noMove="1" noResize="1" noEditPoints="1" noAdjustHandles="1" noChangeArrowheads="1" noChangeShapeType="1" noTextEdit="1"/>
                  </p:cNvSpPr>
                  <p:nvPr/>
                </p:nvSpPr>
                <p:spPr>
                  <a:xfrm>
                    <a:off x="8438175" y="4068206"/>
                    <a:ext cx="282000" cy="30777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asellaDiTesto 12">
                    <a:extLst>
                      <a:ext uri="{FF2B5EF4-FFF2-40B4-BE49-F238E27FC236}">
                        <a16:creationId xmlns:a16="http://schemas.microsoft.com/office/drawing/2014/main" id="{F3F66AB8-B3B7-392A-D5E7-103C4DA6420E}"/>
                      </a:ext>
                    </a:extLst>
                  </p:cNvPr>
                  <p:cNvSpPr txBox="1"/>
                  <p:nvPr/>
                </p:nvSpPr>
                <p:spPr>
                  <a:xfrm>
                    <a:off x="11288899" y="5807063"/>
                    <a:ext cx="255710"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𝜃</m:t>
                          </m:r>
                        </m:oMath>
                      </m:oMathPara>
                    </a14:m>
                    <a:endParaRPr lang="it-IT" sz="2000" dirty="0"/>
                  </a:p>
                </p:txBody>
              </p:sp>
            </mc:Choice>
            <mc:Fallback xmlns="">
              <p:sp>
                <p:nvSpPr>
                  <p:cNvPr id="13" name="CasellaDiTesto 12">
                    <a:extLst>
                      <a:ext uri="{FF2B5EF4-FFF2-40B4-BE49-F238E27FC236}">
                        <a16:creationId xmlns:a16="http://schemas.microsoft.com/office/drawing/2014/main" id="{F3F66AB8-B3B7-392A-D5E7-103C4DA6420E}"/>
                      </a:ext>
                    </a:extLst>
                  </p:cNvPr>
                  <p:cNvSpPr txBox="1">
                    <a:spLocks noRot="1" noChangeAspect="1" noMove="1" noResize="1" noEditPoints="1" noAdjustHandles="1" noChangeArrowheads="1" noChangeShapeType="1" noTextEdit="1"/>
                  </p:cNvSpPr>
                  <p:nvPr/>
                </p:nvSpPr>
                <p:spPr>
                  <a:xfrm>
                    <a:off x="11288899" y="5807063"/>
                    <a:ext cx="255710" cy="307777"/>
                  </a:xfrm>
                  <a:prstGeom prst="rect">
                    <a:avLst/>
                  </a:prstGeom>
                  <a:blipFill>
                    <a:blip r:embed="rId3"/>
                    <a:stretch>
                      <a:fillRect/>
                    </a:stretch>
                  </a:blipFill>
                </p:spPr>
                <p:txBody>
                  <a:bodyPr/>
                  <a:lstStyle/>
                  <a:p>
                    <a:r>
                      <a:rPr lang="en-GB">
                        <a:noFill/>
                      </a:rPr>
                      <a:t> </a:t>
                    </a:r>
                  </a:p>
                </p:txBody>
              </p:sp>
            </mc:Fallback>
          </mc:AlternateContent>
        </p:grpSp>
        <p:cxnSp>
          <p:nvCxnSpPr>
            <p:cNvPr id="14" name="Connettore diritto 13">
              <a:extLst>
                <a:ext uri="{FF2B5EF4-FFF2-40B4-BE49-F238E27FC236}">
                  <a16:creationId xmlns:a16="http://schemas.microsoft.com/office/drawing/2014/main" id="{BCCC7BCE-1F14-55F1-FF30-A1472714BFA1}"/>
                </a:ext>
              </a:extLst>
            </p:cNvPr>
            <p:cNvCxnSpPr>
              <a:cxnSpLocks/>
              <a:stCxn id="9" idx="1"/>
            </p:cNvCxnSpPr>
            <p:nvPr/>
          </p:nvCxnSpPr>
          <p:spPr>
            <a:xfrm>
              <a:off x="5104319" y="3122098"/>
              <a:ext cx="0" cy="181405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id="{D307D62B-C17F-8AA3-808B-010C6CCCD6E7}"/>
                </a:ext>
              </a:extLst>
            </p:cNvPr>
            <p:cNvCxnSpPr>
              <a:cxnSpLocks/>
            </p:cNvCxnSpPr>
            <p:nvPr/>
          </p:nvCxnSpPr>
          <p:spPr>
            <a:xfrm flipV="1">
              <a:off x="6191247" y="2690778"/>
              <a:ext cx="0" cy="224537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6" name="Connettore diritto 15">
              <a:extLst>
                <a:ext uri="{FF2B5EF4-FFF2-40B4-BE49-F238E27FC236}">
                  <a16:creationId xmlns:a16="http://schemas.microsoft.com/office/drawing/2014/main" id="{ABC9A769-1168-789D-7EAC-71D7E81E98C6}"/>
                </a:ext>
              </a:extLst>
            </p:cNvPr>
            <p:cNvCxnSpPr>
              <a:cxnSpLocks/>
              <a:stCxn id="9" idx="3"/>
            </p:cNvCxnSpPr>
            <p:nvPr/>
          </p:nvCxnSpPr>
          <p:spPr>
            <a:xfrm>
              <a:off x="6993504" y="3769080"/>
              <a:ext cx="0" cy="11670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CasellaDiTesto 16">
                  <a:extLst>
                    <a:ext uri="{FF2B5EF4-FFF2-40B4-BE49-F238E27FC236}">
                      <a16:creationId xmlns:a16="http://schemas.microsoft.com/office/drawing/2014/main" id="{48AEE4B0-95A2-665C-827D-B836C9BF9C48}"/>
                    </a:ext>
                  </a:extLst>
                </p:cNvPr>
                <p:cNvSpPr txBox="1"/>
                <p:nvPr/>
              </p:nvSpPr>
              <p:spPr>
                <a:xfrm>
                  <a:off x="4750915" y="4140359"/>
                  <a:ext cx="396259" cy="33195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𝑦</m:t>
                            </m:r>
                          </m:sub>
                        </m:sSub>
                      </m:oMath>
                    </m:oMathPara>
                  </a14:m>
                  <a:endParaRPr lang="it-IT" sz="2000" dirty="0">
                    <a:solidFill>
                      <a:srgbClr val="FF0000"/>
                    </a:solidFill>
                  </a:endParaRPr>
                </a:p>
              </p:txBody>
            </p:sp>
          </mc:Choice>
          <mc:Fallback xmlns="">
            <p:sp>
              <p:nvSpPr>
                <p:cNvPr id="17" name="CasellaDiTesto 16">
                  <a:extLst>
                    <a:ext uri="{FF2B5EF4-FFF2-40B4-BE49-F238E27FC236}">
                      <a16:creationId xmlns:a16="http://schemas.microsoft.com/office/drawing/2014/main" id="{48AEE4B0-95A2-665C-827D-B836C9BF9C48}"/>
                    </a:ext>
                  </a:extLst>
                </p:cNvPr>
                <p:cNvSpPr txBox="1">
                  <a:spLocks noRot="1" noChangeAspect="1" noMove="1" noResize="1" noEditPoints="1" noAdjustHandles="1" noChangeArrowheads="1" noChangeShapeType="1" noTextEdit="1"/>
                </p:cNvSpPr>
                <p:nvPr/>
              </p:nvSpPr>
              <p:spPr>
                <a:xfrm>
                  <a:off x="4750915" y="4140359"/>
                  <a:ext cx="396259" cy="331950"/>
                </a:xfrm>
                <a:prstGeom prst="rect">
                  <a:avLst/>
                </a:prstGeom>
                <a:blipFill>
                  <a:blip r:embed="rId4"/>
                  <a:stretch>
                    <a:fillRect/>
                  </a:stretch>
                </a:blipFill>
              </p:spPr>
              <p:txBody>
                <a:bodyPr/>
                <a:lstStyle/>
                <a:p>
                  <a:r>
                    <a:rPr lang="en-GB">
                      <a:noFill/>
                    </a:rPr>
                    <a:t> </a:t>
                  </a:r>
                </a:p>
              </p:txBody>
            </p:sp>
          </mc:Fallback>
        </mc:AlternateContent>
        <p:cxnSp>
          <p:nvCxnSpPr>
            <p:cNvPr id="18" name="Connettore 2 17">
              <a:extLst>
                <a:ext uri="{FF2B5EF4-FFF2-40B4-BE49-F238E27FC236}">
                  <a16:creationId xmlns:a16="http://schemas.microsoft.com/office/drawing/2014/main" id="{6A03DE53-9DA4-62DE-21A8-3B602D94794D}"/>
                </a:ext>
              </a:extLst>
            </p:cNvPr>
            <p:cNvCxnSpPr/>
            <p:nvPr/>
          </p:nvCxnSpPr>
          <p:spPr>
            <a:xfrm>
              <a:off x="4776516" y="4496204"/>
              <a:ext cx="327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ttore 2 18">
              <a:extLst>
                <a:ext uri="{FF2B5EF4-FFF2-40B4-BE49-F238E27FC236}">
                  <a16:creationId xmlns:a16="http://schemas.microsoft.com/office/drawing/2014/main" id="{C80A1A5B-D185-3957-AE2B-52D934EB6C8A}"/>
                </a:ext>
              </a:extLst>
            </p:cNvPr>
            <p:cNvCxnSpPr>
              <a:cxnSpLocks/>
            </p:cNvCxnSpPr>
            <p:nvPr/>
          </p:nvCxnSpPr>
          <p:spPr>
            <a:xfrm>
              <a:off x="5104319" y="4642853"/>
              <a:ext cx="108692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ttore 2 19">
              <a:extLst>
                <a:ext uri="{FF2B5EF4-FFF2-40B4-BE49-F238E27FC236}">
                  <a16:creationId xmlns:a16="http://schemas.microsoft.com/office/drawing/2014/main" id="{1014BA79-C068-445E-0BFE-0CCD9F454C9E}"/>
                </a:ext>
              </a:extLst>
            </p:cNvPr>
            <p:cNvCxnSpPr/>
            <p:nvPr/>
          </p:nvCxnSpPr>
          <p:spPr>
            <a:xfrm>
              <a:off x="5104319" y="4936151"/>
              <a:ext cx="188918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ttore diritto 20">
              <a:extLst>
                <a:ext uri="{FF2B5EF4-FFF2-40B4-BE49-F238E27FC236}">
                  <a16:creationId xmlns:a16="http://schemas.microsoft.com/office/drawing/2014/main" id="{C5B91A67-75D9-3090-0C81-CB1B7875902E}"/>
                </a:ext>
              </a:extLst>
            </p:cNvPr>
            <p:cNvCxnSpPr>
              <a:cxnSpLocks/>
            </p:cNvCxnSpPr>
            <p:nvPr/>
          </p:nvCxnSpPr>
          <p:spPr>
            <a:xfrm>
              <a:off x="4773642" y="3997360"/>
              <a:ext cx="0" cy="5074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CasellaDiTesto 21">
                  <a:extLst>
                    <a:ext uri="{FF2B5EF4-FFF2-40B4-BE49-F238E27FC236}">
                      <a16:creationId xmlns:a16="http://schemas.microsoft.com/office/drawing/2014/main" id="{9FAA8FA4-53E8-7A23-A645-78F8C32B60B9}"/>
                    </a:ext>
                  </a:extLst>
                </p:cNvPr>
                <p:cNvSpPr txBox="1"/>
                <p:nvPr/>
              </p:nvSpPr>
              <p:spPr>
                <a:xfrm>
                  <a:off x="5456185" y="4309473"/>
                  <a:ext cx="3962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m:t>
                            </m:r>
                          </m:sub>
                        </m:sSub>
                      </m:oMath>
                    </m:oMathPara>
                  </a14:m>
                  <a:endParaRPr lang="it-IT" sz="2000" dirty="0">
                    <a:solidFill>
                      <a:srgbClr val="FF0000"/>
                    </a:solidFill>
                  </a:endParaRPr>
                </a:p>
              </p:txBody>
            </p:sp>
          </mc:Choice>
          <mc:Fallback xmlns="">
            <p:sp>
              <p:nvSpPr>
                <p:cNvPr id="22" name="CasellaDiTesto 21">
                  <a:extLst>
                    <a:ext uri="{FF2B5EF4-FFF2-40B4-BE49-F238E27FC236}">
                      <a16:creationId xmlns:a16="http://schemas.microsoft.com/office/drawing/2014/main" id="{9FAA8FA4-53E8-7A23-A645-78F8C32B60B9}"/>
                    </a:ext>
                  </a:extLst>
                </p:cNvPr>
                <p:cNvSpPr txBox="1">
                  <a:spLocks noRot="1" noChangeAspect="1" noMove="1" noResize="1" noEditPoints="1" noAdjustHandles="1" noChangeArrowheads="1" noChangeShapeType="1" noTextEdit="1"/>
                </p:cNvSpPr>
                <p:nvPr/>
              </p:nvSpPr>
              <p:spPr>
                <a:xfrm>
                  <a:off x="5456185" y="4309473"/>
                  <a:ext cx="396259" cy="307777"/>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3" name="CasellaDiTesto 22">
                  <a:extLst>
                    <a:ext uri="{FF2B5EF4-FFF2-40B4-BE49-F238E27FC236}">
                      <a16:creationId xmlns:a16="http://schemas.microsoft.com/office/drawing/2014/main" id="{274817BD-0310-2C67-1486-4A0E1D024732}"/>
                    </a:ext>
                  </a:extLst>
                </p:cNvPr>
                <p:cNvSpPr txBox="1"/>
                <p:nvPr/>
              </p:nvSpPr>
              <p:spPr>
                <a:xfrm>
                  <a:off x="6344982" y="4586472"/>
                  <a:ext cx="3962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𝑃𝐶</m:t>
                            </m:r>
                          </m:sub>
                        </m:sSub>
                      </m:oMath>
                    </m:oMathPara>
                  </a14:m>
                  <a:endParaRPr lang="it-IT" sz="2000" dirty="0">
                    <a:solidFill>
                      <a:srgbClr val="FF0000"/>
                    </a:solidFill>
                  </a:endParaRPr>
                </a:p>
              </p:txBody>
            </p:sp>
          </mc:Choice>
          <mc:Fallback xmlns="">
            <p:sp>
              <p:nvSpPr>
                <p:cNvPr id="23" name="CasellaDiTesto 22">
                  <a:extLst>
                    <a:ext uri="{FF2B5EF4-FFF2-40B4-BE49-F238E27FC236}">
                      <a16:creationId xmlns:a16="http://schemas.microsoft.com/office/drawing/2014/main" id="{274817BD-0310-2C67-1486-4A0E1D024732}"/>
                    </a:ext>
                  </a:extLst>
                </p:cNvPr>
                <p:cNvSpPr txBox="1">
                  <a:spLocks noRot="1" noChangeAspect="1" noMove="1" noResize="1" noEditPoints="1" noAdjustHandles="1" noChangeArrowheads="1" noChangeShapeType="1" noTextEdit="1"/>
                </p:cNvSpPr>
                <p:nvPr/>
              </p:nvSpPr>
              <p:spPr>
                <a:xfrm>
                  <a:off x="6344982" y="4586472"/>
                  <a:ext cx="396259" cy="307777"/>
                </a:xfrm>
                <a:prstGeom prst="rect">
                  <a:avLst/>
                </a:prstGeom>
                <a:blipFill>
                  <a:blip r:embed="rId6"/>
                  <a:stretch>
                    <a:fillRect/>
                  </a:stretch>
                </a:blipFill>
              </p:spPr>
              <p:txBody>
                <a:bodyPr/>
                <a:lstStyle/>
                <a:p>
                  <a:r>
                    <a:rPr lang="en-GB">
                      <a:noFill/>
                    </a:rPr>
                    <a:t> </a:t>
                  </a:r>
                </a:p>
              </p:txBody>
            </p:sp>
          </mc:Fallback>
        </mc:AlternateContent>
      </p:grpSp>
    </p:spTree>
    <p:extLst>
      <p:ext uri="{BB962C8B-B14F-4D97-AF65-F5344CB8AC3E}">
        <p14:creationId xmlns:p14="http://schemas.microsoft.com/office/powerpoint/2010/main" val="3876677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ttore diritto 2">
            <a:extLst>
              <a:ext uri="{FF2B5EF4-FFF2-40B4-BE49-F238E27FC236}">
                <a16:creationId xmlns:a16="http://schemas.microsoft.com/office/drawing/2014/main" id="{AB1E4323-9447-22C2-BC11-E985E57EBA93}"/>
              </a:ext>
            </a:extLst>
          </p:cNvPr>
          <p:cNvCxnSpPr>
            <a:cxnSpLocks/>
          </p:cNvCxnSpPr>
          <p:nvPr/>
        </p:nvCxnSpPr>
        <p:spPr>
          <a:xfrm>
            <a:off x="1325366" y="1801714"/>
            <a:ext cx="0" cy="3154166"/>
          </a:xfrm>
          <a:prstGeom prst="line">
            <a:avLst/>
          </a:prstGeom>
        </p:spPr>
        <p:style>
          <a:lnRef idx="1">
            <a:schemeClr val="dk1"/>
          </a:lnRef>
          <a:fillRef idx="0">
            <a:schemeClr val="dk1"/>
          </a:fillRef>
          <a:effectRef idx="0">
            <a:schemeClr val="dk1"/>
          </a:effectRef>
          <a:fontRef idx="minor">
            <a:schemeClr val="tx1"/>
          </a:fontRef>
        </p:style>
      </p:cxnSp>
      <p:cxnSp>
        <p:nvCxnSpPr>
          <p:cNvPr id="8" name="Connettore diritto 7">
            <a:extLst>
              <a:ext uri="{FF2B5EF4-FFF2-40B4-BE49-F238E27FC236}">
                <a16:creationId xmlns:a16="http://schemas.microsoft.com/office/drawing/2014/main" id="{638CA46C-4091-C78E-5BEA-AE25C41F7E09}"/>
              </a:ext>
            </a:extLst>
          </p:cNvPr>
          <p:cNvCxnSpPr>
            <a:cxnSpLocks/>
          </p:cNvCxnSpPr>
          <p:nvPr/>
        </p:nvCxnSpPr>
        <p:spPr>
          <a:xfrm flipV="1">
            <a:off x="1325366" y="1801719"/>
            <a:ext cx="503433" cy="3154161"/>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cxnSp>
        <p:nvCxnSpPr>
          <p:cNvPr id="5" name="Connettore diritto 4">
            <a:extLst>
              <a:ext uri="{FF2B5EF4-FFF2-40B4-BE49-F238E27FC236}">
                <a16:creationId xmlns:a16="http://schemas.microsoft.com/office/drawing/2014/main" id="{895C7C6F-B9C9-74BB-34DF-E68F0B57FB7E}"/>
              </a:ext>
            </a:extLst>
          </p:cNvPr>
          <p:cNvCxnSpPr>
            <a:cxnSpLocks/>
          </p:cNvCxnSpPr>
          <p:nvPr/>
        </p:nvCxnSpPr>
        <p:spPr>
          <a:xfrm>
            <a:off x="945222" y="4978740"/>
            <a:ext cx="760288" cy="0"/>
          </a:xfrm>
          <a:prstGeom prst="line">
            <a:avLst/>
          </a:prstGeom>
          <a:ln w="76200"/>
        </p:spPr>
        <p:style>
          <a:lnRef idx="1">
            <a:schemeClr val="dk1"/>
          </a:lnRef>
          <a:fillRef idx="0">
            <a:schemeClr val="dk1"/>
          </a:fillRef>
          <a:effectRef idx="0">
            <a:schemeClr val="dk1"/>
          </a:effectRef>
          <a:fontRef idx="minor">
            <a:schemeClr val="tx1"/>
          </a:fontRef>
        </p:style>
      </p:cxnSp>
      <p:sp>
        <p:nvSpPr>
          <p:cNvPr id="15" name="Ovale 14">
            <a:extLst>
              <a:ext uri="{FF2B5EF4-FFF2-40B4-BE49-F238E27FC236}">
                <a16:creationId xmlns:a16="http://schemas.microsoft.com/office/drawing/2014/main" id="{2D8D07F3-1153-8C20-B5F4-6BA278009CE3}"/>
              </a:ext>
            </a:extLst>
          </p:cNvPr>
          <p:cNvSpPr/>
          <p:nvPr/>
        </p:nvSpPr>
        <p:spPr>
          <a:xfrm>
            <a:off x="1263079" y="4864440"/>
            <a:ext cx="114300" cy="114300"/>
          </a:xfrm>
          <a:prstGeom prst="ellips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Connettore 2 18">
            <a:extLst>
              <a:ext uri="{FF2B5EF4-FFF2-40B4-BE49-F238E27FC236}">
                <a16:creationId xmlns:a16="http://schemas.microsoft.com/office/drawing/2014/main" id="{BBA3A445-F78D-C80E-1A84-91E589C82F36}"/>
              </a:ext>
            </a:extLst>
          </p:cNvPr>
          <p:cNvCxnSpPr/>
          <p:nvPr/>
        </p:nvCxnSpPr>
        <p:spPr>
          <a:xfrm>
            <a:off x="1325366" y="1673543"/>
            <a:ext cx="503433" cy="0"/>
          </a:xfrm>
          <a:prstGeom prst="straightConnector1">
            <a:avLst/>
          </a:prstGeom>
          <a:ln>
            <a:solidFill>
              <a:schemeClr val="accent2">
                <a:lumMod val="40000"/>
                <a:lumOff val="6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Figura a mano libera: forma 19">
            <a:extLst>
              <a:ext uri="{FF2B5EF4-FFF2-40B4-BE49-F238E27FC236}">
                <a16:creationId xmlns:a16="http://schemas.microsoft.com/office/drawing/2014/main" id="{F880F72C-BCB9-A0CA-BECD-39980B4D3DD0}"/>
              </a:ext>
            </a:extLst>
          </p:cNvPr>
          <p:cNvSpPr/>
          <p:nvPr/>
        </p:nvSpPr>
        <p:spPr>
          <a:xfrm>
            <a:off x="1331531" y="1795463"/>
            <a:ext cx="739140" cy="3124200"/>
          </a:xfrm>
          <a:custGeom>
            <a:avLst/>
            <a:gdLst>
              <a:gd name="connsiteX0" fmla="*/ 0 w 739140"/>
              <a:gd name="connsiteY0" fmla="*/ 3124200 h 3124200"/>
              <a:gd name="connsiteX1" fmla="*/ 274320 w 739140"/>
              <a:gd name="connsiteY1" fmla="*/ 1592580 h 3124200"/>
              <a:gd name="connsiteX2" fmla="*/ 739140 w 739140"/>
              <a:gd name="connsiteY2" fmla="*/ 0 h 3124200"/>
              <a:gd name="connsiteX3" fmla="*/ 739140 w 739140"/>
              <a:gd name="connsiteY3" fmla="*/ 0 h 3124200"/>
            </a:gdLst>
            <a:ahLst/>
            <a:cxnLst>
              <a:cxn ang="0">
                <a:pos x="connsiteX0" y="connsiteY0"/>
              </a:cxn>
              <a:cxn ang="0">
                <a:pos x="connsiteX1" y="connsiteY1"/>
              </a:cxn>
              <a:cxn ang="0">
                <a:pos x="connsiteX2" y="connsiteY2"/>
              </a:cxn>
              <a:cxn ang="0">
                <a:pos x="connsiteX3" y="connsiteY3"/>
              </a:cxn>
            </a:cxnLst>
            <a:rect l="l" t="t" r="r" b="b"/>
            <a:pathLst>
              <a:path w="739140" h="3124200">
                <a:moveTo>
                  <a:pt x="0" y="3124200"/>
                </a:moveTo>
                <a:cubicBezTo>
                  <a:pt x="75565" y="2618740"/>
                  <a:pt x="151130" y="2113280"/>
                  <a:pt x="274320" y="1592580"/>
                </a:cubicBezTo>
                <a:cubicBezTo>
                  <a:pt x="397510" y="1071880"/>
                  <a:pt x="739140" y="0"/>
                  <a:pt x="739140" y="0"/>
                </a:cubicBezTo>
                <a:lnTo>
                  <a:pt x="739140" y="0"/>
                </a:lnTo>
              </a:path>
            </a:pathLst>
          </a:cu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21" name="CasellaDiTesto 20">
                <a:extLst>
                  <a:ext uri="{FF2B5EF4-FFF2-40B4-BE49-F238E27FC236}">
                    <a16:creationId xmlns:a16="http://schemas.microsoft.com/office/drawing/2014/main" id="{84E4CFCA-4CCB-4912-A4D2-C5A0CD62D413}"/>
                  </a:ext>
                </a:extLst>
              </p:cNvPr>
              <p:cNvSpPr txBox="1"/>
              <p:nvPr/>
            </p:nvSpPr>
            <p:spPr>
              <a:xfrm>
                <a:off x="1281772" y="1308616"/>
                <a:ext cx="59061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chemeClr val="accent2">
                                  <a:lumMod val="40000"/>
                                  <a:lumOff val="60000"/>
                                </a:schemeClr>
                              </a:solidFill>
                              <a:latin typeface="Cambria Math" panose="02040503050406030204" pitchFamily="18" charset="0"/>
                            </a:rPr>
                          </m:ctrlPr>
                        </m:sSubPr>
                        <m:e>
                          <m:r>
                            <a:rPr lang="it-IT" sz="2000" b="0" i="1" smtClean="0">
                              <a:solidFill>
                                <a:schemeClr val="accent2">
                                  <a:lumMod val="40000"/>
                                  <a:lumOff val="60000"/>
                                </a:schemeClr>
                              </a:solidFill>
                              <a:latin typeface="Cambria Math" panose="02040503050406030204" pitchFamily="18" charset="0"/>
                            </a:rPr>
                            <m:t>𝛿</m:t>
                          </m:r>
                        </m:e>
                        <m:sub>
                          <m:r>
                            <a:rPr lang="it-IT" sz="2000" b="0" i="1" smtClean="0">
                              <a:solidFill>
                                <a:schemeClr val="accent2">
                                  <a:lumMod val="40000"/>
                                  <a:lumOff val="60000"/>
                                </a:schemeClr>
                              </a:solidFill>
                              <a:latin typeface="Cambria Math" panose="02040503050406030204" pitchFamily="18" charset="0"/>
                            </a:rPr>
                            <m:t>𝐻</m:t>
                          </m:r>
                        </m:sub>
                      </m:sSub>
                    </m:oMath>
                  </m:oMathPara>
                </a14:m>
                <a:endParaRPr lang="it-IT" sz="2000" dirty="0">
                  <a:solidFill>
                    <a:schemeClr val="accent2">
                      <a:lumMod val="40000"/>
                      <a:lumOff val="60000"/>
                    </a:schemeClr>
                  </a:solidFill>
                </a:endParaRPr>
              </a:p>
            </p:txBody>
          </p:sp>
        </mc:Choice>
        <mc:Fallback xmlns="">
          <p:sp>
            <p:nvSpPr>
              <p:cNvPr id="21" name="CasellaDiTesto 20">
                <a:extLst>
                  <a:ext uri="{FF2B5EF4-FFF2-40B4-BE49-F238E27FC236}">
                    <a16:creationId xmlns:a16="http://schemas.microsoft.com/office/drawing/2014/main" id="{84E4CFCA-4CCB-4912-A4D2-C5A0CD62D413}"/>
                  </a:ext>
                </a:extLst>
              </p:cNvPr>
              <p:cNvSpPr txBox="1">
                <a:spLocks noRot="1" noChangeAspect="1" noMove="1" noResize="1" noEditPoints="1" noAdjustHandles="1" noChangeArrowheads="1" noChangeShapeType="1" noTextEdit="1"/>
              </p:cNvSpPr>
              <p:nvPr/>
            </p:nvSpPr>
            <p:spPr>
              <a:xfrm>
                <a:off x="1281772" y="1308616"/>
                <a:ext cx="590619" cy="307777"/>
              </a:xfrm>
              <a:prstGeom prst="rect">
                <a:avLst/>
              </a:prstGeom>
              <a:blipFill>
                <a:blip r:embed="rId2"/>
                <a:stretch>
                  <a:fillRect b="-16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CasellaDiTesto 21">
                <a:extLst>
                  <a:ext uri="{FF2B5EF4-FFF2-40B4-BE49-F238E27FC236}">
                    <a16:creationId xmlns:a16="http://schemas.microsoft.com/office/drawing/2014/main" id="{7049A3B2-05D7-2E35-0FB3-A7836459E3C5}"/>
                  </a:ext>
                </a:extLst>
              </p:cNvPr>
              <p:cNvSpPr txBox="1"/>
              <p:nvPr/>
            </p:nvSpPr>
            <p:spPr>
              <a:xfrm>
                <a:off x="1775361" y="1331476"/>
                <a:ext cx="59061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chemeClr val="accent2"/>
                              </a:solidFill>
                              <a:latin typeface="Cambria Math" panose="02040503050406030204" pitchFamily="18" charset="0"/>
                            </a:rPr>
                          </m:ctrlPr>
                        </m:sSubPr>
                        <m:e>
                          <m:r>
                            <a:rPr lang="it-IT" sz="2000" b="0" i="1" smtClean="0">
                              <a:solidFill>
                                <a:schemeClr val="accent2"/>
                              </a:solidFill>
                              <a:latin typeface="Cambria Math" panose="02040503050406030204" pitchFamily="18" charset="0"/>
                            </a:rPr>
                            <m:t>𝛿</m:t>
                          </m:r>
                        </m:e>
                        <m:sub>
                          <m:r>
                            <a:rPr lang="it-IT" sz="2000" b="0" i="1" smtClean="0">
                              <a:solidFill>
                                <a:schemeClr val="accent2"/>
                              </a:solidFill>
                              <a:latin typeface="Cambria Math" panose="02040503050406030204" pitchFamily="18" charset="0"/>
                            </a:rPr>
                            <m:t>𝐸</m:t>
                          </m:r>
                        </m:sub>
                      </m:sSub>
                    </m:oMath>
                  </m:oMathPara>
                </a14:m>
                <a:endParaRPr lang="it-IT" sz="2000" dirty="0">
                  <a:solidFill>
                    <a:schemeClr val="accent2"/>
                  </a:solidFill>
                </a:endParaRPr>
              </a:p>
            </p:txBody>
          </p:sp>
        </mc:Choice>
        <mc:Fallback xmlns="">
          <p:sp>
            <p:nvSpPr>
              <p:cNvPr id="22" name="CasellaDiTesto 21">
                <a:extLst>
                  <a:ext uri="{FF2B5EF4-FFF2-40B4-BE49-F238E27FC236}">
                    <a16:creationId xmlns:a16="http://schemas.microsoft.com/office/drawing/2014/main" id="{7049A3B2-05D7-2E35-0FB3-A7836459E3C5}"/>
                  </a:ext>
                </a:extLst>
              </p:cNvPr>
              <p:cNvSpPr txBox="1">
                <a:spLocks noRot="1" noChangeAspect="1" noMove="1" noResize="1" noEditPoints="1" noAdjustHandles="1" noChangeArrowheads="1" noChangeShapeType="1" noTextEdit="1"/>
              </p:cNvSpPr>
              <p:nvPr/>
            </p:nvSpPr>
            <p:spPr>
              <a:xfrm>
                <a:off x="1775361" y="1331476"/>
                <a:ext cx="590619" cy="307777"/>
              </a:xfrm>
              <a:prstGeom prst="rect">
                <a:avLst/>
              </a:prstGeom>
              <a:blipFill>
                <a:blip r:embed="rId3"/>
                <a:stretch>
                  <a:fillRect b="-15686"/>
                </a:stretch>
              </a:blipFill>
            </p:spPr>
            <p:txBody>
              <a:bodyPr/>
              <a:lstStyle/>
              <a:p>
                <a:r>
                  <a:rPr lang="en-GB">
                    <a:noFill/>
                  </a:rPr>
                  <a:t> </a:t>
                </a:r>
              </a:p>
            </p:txBody>
          </p:sp>
        </mc:Fallback>
      </mc:AlternateContent>
      <p:cxnSp>
        <p:nvCxnSpPr>
          <p:cNvPr id="23" name="Connettore 2 22">
            <a:extLst>
              <a:ext uri="{FF2B5EF4-FFF2-40B4-BE49-F238E27FC236}">
                <a16:creationId xmlns:a16="http://schemas.microsoft.com/office/drawing/2014/main" id="{418125E5-5E1B-E9EC-0F4F-5AAA8035911B}"/>
              </a:ext>
            </a:extLst>
          </p:cNvPr>
          <p:cNvCxnSpPr>
            <a:cxnSpLocks/>
          </p:cNvCxnSpPr>
          <p:nvPr/>
        </p:nvCxnSpPr>
        <p:spPr>
          <a:xfrm>
            <a:off x="1828799" y="1673543"/>
            <a:ext cx="251716" cy="0"/>
          </a:xfrm>
          <a:prstGeom prst="straightConnector1">
            <a:avLst/>
          </a:prstGeom>
          <a:ln>
            <a:solidFill>
              <a:schemeClr val="accent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onnettore 2 24">
            <a:extLst>
              <a:ext uri="{FF2B5EF4-FFF2-40B4-BE49-F238E27FC236}">
                <a16:creationId xmlns:a16="http://schemas.microsoft.com/office/drawing/2014/main" id="{0B2BFA54-5430-18CF-FC0F-41C2667C0378}"/>
              </a:ext>
            </a:extLst>
          </p:cNvPr>
          <p:cNvCxnSpPr>
            <a:cxnSpLocks/>
            <a:endCxn id="22" idx="0"/>
          </p:cNvCxnSpPr>
          <p:nvPr/>
        </p:nvCxnSpPr>
        <p:spPr>
          <a:xfrm>
            <a:off x="1325366" y="1331476"/>
            <a:ext cx="745305" cy="0"/>
          </a:xfrm>
          <a:prstGeom prst="straightConnector1">
            <a:avLst/>
          </a:prstGeom>
          <a:ln>
            <a:solidFill>
              <a:schemeClr val="accent3"/>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CasellaDiTesto 26">
                <a:extLst>
                  <a:ext uri="{FF2B5EF4-FFF2-40B4-BE49-F238E27FC236}">
                    <a16:creationId xmlns:a16="http://schemas.microsoft.com/office/drawing/2014/main" id="{0AB3FA09-A9E1-4E81-C5EE-4E0B02700E93}"/>
                  </a:ext>
                </a:extLst>
              </p:cNvPr>
              <p:cNvSpPr txBox="1"/>
              <p:nvPr/>
            </p:nvSpPr>
            <p:spPr>
              <a:xfrm>
                <a:off x="1429426" y="1010603"/>
                <a:ext cx="59061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chemeClr val="accent3"/>
                              </a:solidFill>
                              <a:latin typeface="Cambria Math" panose="02040503050406030204" pitchFamily="18" charset="0"/>
                            </a:rPr>
                          </m:ctrlPr>
                        </m:sSubPr>
                        <m:e>
                          <m:r>
                            <a:rPr lang="it-IT" sz="2000" b="0" i="1" smtClean="0">
                              <a:solidFill>
                                <a:schemeClr val="accent3"/>
                              </a:solidFill>
                              <a:latin typeface="Cambria Math" panose="02040503050406030204" pitchFamily="18" charset="0"/>
                            </a:rPr>
                            <m:t>𝛿</m:t>
                          </m:r>
                        </m:e>
                        <m:sub>
                          <m:r>
                            <a:rPr lang="it-IT" sz="2000" b="0" i="1" smtClean="0">
                              <a:solidFill>
                                <a:schemeClr val="accent3"/>
                              </a:solidFill>
                              <a:latin typeface="Cambria Math" panose="02040503050406030204" pitchFamily="18" charset="0"/>
                            </a:rPr>
                            <m:t>𝑇𝑜𝑡</m:t>
                          </m:r>
                        </m:sub>
                      </m:sSub>
                    </m:oMath>
                  </m:oMathPara>
                </a14:m>
                <a:endParaRPr lang="it-IT" sz="2000" dirty="0">
                  <a:solidFill>
                    <a:schemeClr val="accent3"/>
                  </a:solidFill>
                </a:endParaRPr>
              </a:p>
            </p:txBody>
          </p:sp>
        </mc:Choice>
        <mc:Fallback xmlns="">
          <p:sp>
            <p:nvSpPr>
              <p:cNvPr id="27" name="CasellaDiTesto 26">
                <a:extLst>
                  <a:ext uri="{FF2B5EF4-FFF2-40B4-BE49-F238E27FC236}">
                    <a16:creationId xmlns:a16="http://schemas.microsoft.com/office/drawing/2014/main" id="{0AB3FA09-A9E1-4E81-C5EE-4E0B02700E93}"/>
                  </a:ext>
                </a:extLst>
              </p:cNvPr>
              <p:cNvSpPr txBox="1">
                <a:spLocks noRot="1" noChangeAspect="1" noMove="1" noResize="1" noEditPoints="1" noAdjustHandles="1" noChangeArrowheads="1" noChangeShapeType="1" noTextEdit="1"/>
              </p:cNvSpPr>
              <p:nvPr/>
            </p:nvSpPr>
            <p:spPr>
              <a:xfrm>
                <a:off x="1429426" y="1010603"/>
                <a:ext cx="590619" cy="307777"/>
              </a:xfrm>
              <a:prstGeom prst="rect">
                <a:avLst/>
              </a:prstGeom>
              <a:blipFill>
                <a:blip r:embed="rId4"/>
                <a:stretch>
                  <a:fillRect l="-4124" b="-16000"/>
                </a:stretch>
              </a:blipFill>
            </p:spPr>
            <p:txBody>
              <a:bodyPr/>
              <a:lstStyle/>
              <a:p>
                <a:r>
                  <a:rPr lang="en-GB">
                    <a:noFill/>
                  </a:rPr>
                  <a:t> </a:t>
                </a:r>
              </a:p>
            </p:txBody>
          </p:sp>
        </mc:Fallback>
      </mc:AlternateContent>
      <p:cxnSp>
        <p:nvCxnSpPr>
          <p:cNvPr id="29" name="Connettore 2 28">
            <a:extLst>
              <a:ext uri="{FF2B5EF4-FFF2-40B4-BE49-F238E27FC236}">
                <a16:creationId xmlns:a16="http://schemas.microsoft.com/office/drawing/2014/main" id="{5DE42C18-E2BC-A5A9-0197-879B6330F9A3}"/>
              </a:ext>
            </a:extLst>
          </p:cNvPr>
          <p:cNvCxnSpPr/>
          <p:nvPr/>
        </p:nvCxnSpPr>
        <p:spPr>
          <a:xfrm flipV="1">
            <a:off x="647272" y="1795463"/>
            <a:ext cx="0" cy="3160417"/>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30" name="CasellaDiTesto 29">
                <a:extLst>
                  <a:ext uri="{FF2B5EF4-FFF2-40B4-BE49-F238E27FC236}">
                    <a16:creationId xmlns:a16="http://schemas.microsoft.com/office/drawing/2014/main" id="{A61180E1-BFD5-C06D-557C-1228D8241F4A}"/>
                  </a:ext>
                </a:extLst>
              </p:cNvPr>
              <p:cNvSpPr txBox="1"/>
              <p:nvPr/>
            </p:nvSpPr>
            <p:spPr>
              <a:xfrm>
                <a:off x="189030" y="3114898"/>
                <a:ext cx="59061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solidFill>
                            <a:schemeClr val="tx1"/>
                          </a:solidFill>
                          <a:latin typeface="Cambria Math" panose="02040503050406030204" pitchFamily="18" charset="0"/>
                        </a:rPr>
                        <m:t>𝐿</m:t>
                      </m:r>
                    </m:oMath>
                  </m:oMathPara>
                </a14:m>
                <a:endParaRPr lang="it-IT" sz="2000" dirty="0">
                  <a:solidFill>
                    <a:schemeClr val="tx1"/>
                  </a:solidFill>
                </a:endParaRPr>
              </a:p>
            </p:txBody>
          </p:sp>
        </mc:Choice>
        <mc:Fallback xmlns="">
          <p:sp>
            <p:nvSpPr>
              <p:cNvPr id="30" name="CasellaDiTesto 29">
                <a:extLst>
                  <a:ext uri="{FF2B5EF4-FFF2-40B4-BE49-F238E27FC236}">
                    <a16:creationId xmlns:a16="http://schemas.microsoft.com/office/drawing/2014/main" id="{A61180E1-BFD5-C06D-557C-1228D8241F4A}"/>
                  </a:ext>
                </a:extLst>
              </p:cNvPr>
              <p:cNvSpPr txBox="1">
                <a:spLocks noRot="1" noChangeAspect="1" noMove="1" noResize="1" noEditPoints="1" noAdjustHandles="1" noChangeArrowheads="1" noChangeShapeType="1" noTextEdit="1"/>
              </p:cNvSpPr>
              <p:nvPr/>
            </p:nvSpPr>
            <p:spPr>
              <a:xfrm>
                <a:off x="189030" y="3114898"/>
                <a:ext cx="590619" cy="307777"/>
              </a:xfrm>
              <a:prstGeom prst="rect">
                <a:avLst/>
              </a:prstGeom>
              <a:blipFill>
                <a:blip r:embed="rId5"/>
                <a:stretch>
                  <a:fillRect b="-6000"/>
                </a:stretch>
              </a:blipFill>
            </p:spPr>
            <p:txBody>
              <a:bodyPr/>
              <a:lstStyle/>
              <a:p>
                <a:r>
                  <a:rPr lang="en-GB">
                    <a:noFill/>
                  </a:rPr>
                  <a:t> </a:t>
                </a:r>
              </a:p>
            </p:txBody>
          </p:sp>
        </mc:Fallback>
      </mc:AlternateContent>
    </p:spTree>
    <p:extLst>
      <p:ext uri="{BB962C8B-B14F-4D97-AF65-F5344CB8AC3E}">
        <p14:creationId xmlns:p14="http://schemas.microsoft.com/office/powerpoint/2010/main" val="13669842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uppo 69">
            <a:extLst>
              <a:ext uri="{FF2B5EF4-FFF2-40B4-BE49-F238E27FC236}">
                <a16:creationId xmlns:a16="http://schemas.microsoft.com/office/drawing/2014/main" id="{7C36E9AB-FCAC-48EF-44C1-2E0AFE8F67A1}"/>
              </a:ext>
            </a:extLst>
          </p:cNvPr>
          <p:cNvGrpSpPr/>
          <p:nvPr/>
        </p:nvGrpSpPr>
        <p:grpSpPr>
          <a:xfrm>
            <a:off x="5327351" y="185738"/>
            <a:ext cx="2410233" cy="2899521"/>
            <a:chOff x="5132145" y="185738"/>
            <a:chExt cx="2410233" cy="2899521"/>
          </a:xfrm>
        </p:grpSpPr>
        <p:sp>
          <p:nvSpPr>
            <p:cNvPr id="64" name="CasellaDiTesto 63">
              <a:extLst>
                <a:ext uri="{FF2B5EF4-FFF2-40B4-BE49-F238E27FC236}">
                  <a16:creationId xmlns:a16="http://schemas.microsoft.com/office/drawing/2014/main" id="{842BFF7B-6C85-E749-54D7-78B0FE119639}"/>
                </a:ext>
              </a:extLst>
            </p:cNvPr>
            <p:cNvSpPr txBox="1"/>
            <p:nvPr/>
          </p:nvSpPr>
          <p:spPr>
            <a:xfrm>
              <a:off x="5676065" y="354644"/>
              <a:ext cx="1307709" cy="246221"/>
            </a:xfrm>
            <a:prstGeom prst="rect">
              <a:avLst/>
            </a:prstGeom>
            <a:noFill/>
          </p:spPr>
          <p:txBody>
            <a:bodyPr wrap="square" lIns="0" tIns="0" rIns="0" bIns="0" rtlCol="0">
              <a:spAutoFit/>
            </a:bodyPr>
            <a:lstStyle/>
            <a:p>
              <a:r>
                <a:rPr lang="en-GB" sz="1600" dirty="0">
                  <a:solidFill>
                    <a:schemeClr val="accent2">
                      <a:lumMod val="40000"/>
                      <a:lumOff val="60000"/>
                    </a:schemeClr>
                  </a:solidFill>
                </a:rPr>
                <a:t>Elastic element</a:t>
              </a:r>
            </a:p>
          </p:txBody>
        </p:sp>
        <p:grpSp>
          <p:nvGrpSpPr>
            <p:cNvPr id="69" name="Gruppo 68">
              <a:extLst>
                <a:ext uri="{FF2B5EF4-FFF2-40B4-BE49-F238E27FC236}">
                  <a16:creationId xmlns:a16="http://schemas.microsoft.com/office/drawing/2014/main" id="{7E51AEAC-FFF8-9A6B-34C3-191CDE3096E1}"/>
                </a:ext>
              </a:extLst>
            </p:cNvPr>
            <p:cNvGrpSpPr/>
            <p:nvPr/>
          </p:nvGrpSpPr>
          <p:grpSpPr>
            <a:xfrm>
              <a:off x="5132145" y="185738"/>
              <a:ext cx="2410233" cy="2899521"/>
              <a:chOff x="5303097" y="185738"/>
              <a:chExt cx="2410233" cy="2899521"/>
            </a:xfrm>
          </p:grpSpPr>
          <p:cxnSp>
            <p:nvCxnSpPr>
              <p:cNvPr id="45" name="Connettore diritto 44">
                <a:extLst>
                  <a:ext uri="{FF2B5EF4-FFF2-40B4-BE49-F238E27FC236}">
                    <a16:creationId xmlns:a16="http://schemas.microsoft.com/office/drawing/2014/main" id="{41805095-6D0A-42A4-3455-81A964D0C009}"/>
                  </a:ext>
                </a:extLst>
              </p:cNvPr>
              <p:cNvCxnSpPr>
                <a:cxnSpLocks/>
              </p:cNvCxnSpPr>
              <p:nvPr/>
            </p:nvCxnSpPr>
            <p:spPr>
              <a:xfrm flipV="1">
                <a:off x="5493665" y="598601"/>
                <a:ext cx="744379" cy="2391506"/>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grpSp>
            <p:nvGrpSpPr>
              <p:cNvPr id="47" name="Gruppo 46">
                <a:extLst>
                  <a:ext uri="{FF2B5EF4-FFF2-40B4-BE49-F238E27FC236}">
                    <a16:creationId xmlns:a16="http://schemas.microsoft.com/office/drawing/2014/main" id="{A52EDD5F-22C4-D772-ABA9-22BF9AB74072}"/>
                  </a:ext>
                </a:extLst>
              </p:cNvPr>
              <p:cNvGrpSpPr/>
              <p:nvPr/>
            </p:nvGrpSpPr>
            <p:grpSpPr>
              <a:xfrm>
                <a:off x="5303097" y="185738"/>
                <a:ext cx="2410233" cy="2899521"/>
                <a:chOff x="8438175" y="4068206"/>
                <a:chExt cx="1617077" cy="1945351"/>
              </a:xfrm>
            </p:grpSpPr>
            <p:cxnSp>
              <p:nvCxnSpPr>
                <p:cNvPr id="59" name="Connettore 2 58">
                  <a:extLst>
                    <a:ext uri="{FF2B5EF4-FFF2-40B4-BE49-F238E27FC236}">
                      <a16:creationId xmlns:a16="http://schemas.microsoft.com/office/drawing/2014/main" id="{597535C0-99C3-FB9E-337A-314D7CA9AE73}"/>
                    </a:ext>
                  </a:extLst>
                </p:cNvPr>
                <p:cNvCxnSpPr>
                  <a:cxnSpLocks/>
                </p:cNvCxnSpPr>
                <p:nvPr/>
              </p:nvCxnSpPr>
              <p:spPr>
                <a:xfrm>
                  <a:off x="8557406" y="5945563"/>
                  <a:ext cx="128185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Connettore 2 59">
                  <a:extLst>
                    <a:ext uri="{FF2B5EF4-FFF2-40B4-BE49-F238E27FC236}">
                      <a16:creationId xmlns:a16="http://schemas.microsoft.com/office/drawing/2014/main" id="{72D51E80-18AF-E4F3-951F-B3A210D79E19}"/>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1" name="CasellaDiTesto 60">
                      <a:extLst>
                        <a:ext uri="{FF2B5EF4-FFF2-40B4-BE49-F238E27FC236}">
                          <a16:creationId xmlns:a16="http://schemas.microsoft.com/office/drawing/2014/main" id="{43C96B44-6413-9938-2816-53E8C3045C58}"/>
                        </a:ext>
                      </a:extLst>
                    </p:cNvPr>
                    <p:cNvSpPr txBox="1"/>
                    <p:nvPr/>
                  </p:nvSpPr>
                  <p:spPr>
                    <a:xfrm>
                      <a:off x="8438175" y="4068206"/>
                      <a:ext cx="28200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𝑀</m:t>
                            </m:r>
                          </m:oMath>
                        </m:oMathPara>
                      </a14:m>
                      <a:endParaRPr lang="it-IT" sz="2000" dirty="0"/>
                    </a:p>
                  </p:txBody>
                </p:sp>
              </mc:Choice>
              <mc:Fallback xmlns="">
                <p:sp>
                  <p:nvSpPr>
                    <p:cNvPr id="12" name="CasellaDiTesto 11">
                      <a:extLst>
                        <a:ext uri="{FF2B5EF4-FFF2-40B4-BE49-F238E27FC236}">
                          <a16:creationId xmlns:a16="http://schemas.microsoft.com/office/drawing/2014/main" id="{077A89B0-7DFA-C415-6F74-284F3E11ABDB}"/>
                        </a:ext>
                      </a:extLst>
                    </p:cNvPr>
                    <p:cNvSpPr txBox="1">
                      <a:spLocks noRot="1" noChangeAspect="1" noMove="1" noResize="1" noEditPoints="1" noAdjustHandles="1" noChangeArrowheads="1" noChangeShapeType="1" noTextEdit="1"/>
                    </p:cNvSpPr>
                    <p:nvPr/>
                  </p:nvSpPr>
                  <p:spPr>
                    <a:xfrm>
                      <a:off x="8438175" y="4068206"/>
                      <a:ext cx="282000" cy="30777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2" name="CasellaDiTesto 61">
                      <a:extLst>
                        <a:ext uri="{FF2B5EF4-FFF2-40B4-BE49-F238E27FC236}">
                          <a16:creationId xmlns:a16="http://schemas.microsoft.com/office/drawing/2014/main" id="{95942214-2783-7DBF-0CE8-7BD9CC490C9C}"/>
                        </a:ext>
                      </a:extLst>
                    </p:cNvPr>
                    <p:cNvSpPr txBox="1"/>
                    <p:nvPr/>
                  </p:nvSpPr>
                  <p:spPr>
                    <a:xfrm>
                      <a:off x="9799542" y="5807063"/>
                      <a:ext cx="255710" cy="20649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latin typeface="Cambria Math" panose="02040503050406030204" pitchFamily="18" charset="0"/>
                                  </a:rPr>
                                </m:ctrlPr>
                              </m:sSubPr>
                              <m:e>
                                <m:r>
                                  <a:rPr lang="it-IT" sz="2000" b="0" i="1" smtClean="0">
                                    <a:latin typeface="Cambria Math" panose="02040503050406030204" pitchFamily="18" charset="0"/>
                                  </a:rPr>
                                  <m:t>𝜃</m:t>
                                </m:r>
                              </m:e>
                              <m:sub>
                                <m:r>
                                  <a:rPr lang="it-IT" sz="2000" b="0" i="1" smtClean="0">
                                    <a:latin typeface="Cambria Math" panose="02040503050406030204" pitchFamily="18" charset="0"/>
                                  </a:rPr>
                                  <m:t>𝑒</m:t>
                                </m:r>
                              </m:sub>
                            </m:sSub>
                          </m:oMath>
                        </m:oMathPara>
                      </a14:m>
                      <a:endParaRPr lang="it-IT" sz="2000" dirty="0"/>
                    </a:p>
                  </p:txBody>
                </p:sp>
              </mc:Choice>
              <mc:Fallback xmlns="">
                <p:sp>
                  <p:nvSpPr>
                    <p:cNvPr id="62" name="CasellaDiTesto 61">
                      <a:extLst>
                        <a:ext uri="{FF2B5EF4-FFF2-40B4-BE49-F238E27FC236}">
                          <a16:creationId xmlns:a16="http://schemas.microsoft.com/office/drawing/2014/main" id="{95942214-2783-7DBF-0CE8-7BD9CC490C9C}"/>
                        </a:ext>
                      </a:extLst>
                    </p:cNvPr>
                    <p:cNvSpPr txBox="1">
                      <a:spLocks noRot="1" noChangeAspect="1" noMove="1" noResize="1" noEditPoints="1" noAdjustHandles="1" noChangeArrowheads="1" noChangeShapeType="1" noTextEdit="1"/>
                    </p:cNvSpPr>
                    <p:nvPr/>
                  </p:nvSpPr>
                  <p:spPr>
                    <a:xfrm>
                      <a:off x="9799542" y="5807063"/>
                      <a:ext cx="255710" cy="206494"/>
                    </a:xfrm>
                    <a:prstGeom prst="rect">
                      <a:avLst/>
                    </a:prstGeom>
                    <a:blipFill>
                      <a:blip r:embed="rId3"/>
                      <a:stretch>
                        <a:fillRect l="-6452" b="-12000"/>
                      </a:stretch>
                    </a:blipFill>
                  </p:spPr>
                  <p:txBody>
                    <a:bodyPr/>
                    <a:lstStyle/>
                    <a:p>
                      <a:r>
                        <a:rPr lang="en-GB">
                          <a:noFill/>
                        </a:rPr>
                        <a:t> </a:t>
                      </a:r>
                    </a:p>
                  </p:txBody>
                </p:sp>
              </mc:Fallback>
            </mc:AlternateContent>
          </p:grpSp>
          <mc:AlternateContent xmlns:mc="http://schemas.openxmlformats.org/markup-compatibility/2006" xmlns:a14="http://schemas.microsoft.com/office/drawing/2010/main">
            <mc:Choice Requires="a14">
              <p:sp>
                <p:nvSpPr>
                  <p:cNvPr id="63" name="CasellaDiTesto 62">
                    <a:extLst>
                      <a:ext uri="{FF2B5EF4-FFF2-40B4-BE49-F238E27FC236}">
                        <a16:creationId xmlns:a16="http://schemas.microsoft.com/office/drawing/2014/main" id="{42399915-5834-5819-B4FA-AEE5CD3B0B31}"/>
                      </a:ext>
                    </a:extLst>
                  </p:cNvPr>
                  <p:cNvSpPr txBox="1"/>
                  <p:nvPr/>
                </p:nvSpPr>
                <p:spPr>
                  <a:xfrm>
                    <a:off x="6238044" y="663324"/>
                    <a:ext cx="590619" cy="3323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solidFill>
                                <a:schemeClr val="accent2">
                                  <a:lumMod val="40000"/>
                                  <a:lumOff val="60000"/>
                                </a:schemeClr>
                              </a:solidFill>
                              <a:latin typeface="Cambria Math" panose="02040503050406030204" pitchFamily="18" charset="0"/>
                            </a:rPr>
                            <m:t>𝐸</m:t>
                          </m:r>
                          <m:sSub>
                            <m:sSubPr>
                              <m:ctrlPr>
                                <a:rPr lang="it-IT" sz="2000" b="0" i="1" smtClean="0">
                                  <a:solidFill>
                                    <a:schemeClr val="accent2">
                                      <a:lumMod val="40000"/>
                                      <a:lumOff val="60000"/>
                                    </a:schemeClr>
                                  </a:solidFill>
                                  <a:latin typeface="Cambria Math" panose="02040503050406030204" pitchFamily="18" charset="0"/>
                                </a:rPr>
                              </m:ctrlPr>
                            </m:sSubPr>
                            <m:e>
                              <m:r>
                                <a:rPr lang="it-IT" sz="2000" b="0" i="1" smtClean="0">
                                  <a:solidFill>
                                    <a:schemeClr val="accent2">
                                      <a:lumMod val="40000"/>
                                      <a:lumOff val="60000"/>
                                    </a:schemeClr>
                                  </a:solidFill>
                                  <a:latin typeface="Cambria Math" panose="02040503050406030204" pitchFamily="18" charset="0"/>
                                </a:rPr>
                                <m:t>𝐼</m:t>
                              </m:r>
                            </m:e>
                            <m:sub>
                              <m:r>
                                <a:rPr lang="it-IT" sz="2000" b="0" i="1" smtClean="0">
                                  <a:solidFill>
                                    <a:schemeClr val="accent2">
                                      <a:lumMod val="40000"/>
                                      <a:lumOff val="60000"/>
                                    </a:schemeClr>
                                  </a:solidFill>
                                  <a:latin typeface="Cambria Math" panose="02040503050406030204" pitchFamily="18" charset="0"/>
                                </a:rPr>
                                <m:t>𝑒𝑓𝑓</m:t>
                              </m:r>
                            </m:sub>
                          </m:sSub>
                        </m:oMath>
                      </m:oMathPara>
                    </a14:m>
                    <a:endParaRPr lang="it-IT" sz="2000" dirty="0">
                      <a:solidFill>
                        <a:schemeClr val="accent2">
                          <a:lumMod val="40000"/>
                          <a:lumOff val="60000"/>
                        </a:schemeClr>
                      </a:solidFill>
                    </a:endParaRPr>
                  </a:p>
                </p:txBody>
              </p:sp>
            </mc:Choice>
            <mc:Fallback xmlns="">
              <p:sp>
                <p:nvSpPr>
                  <p:cNvPr id="63" name="CasellaDiTesto 62">
                    <a:extLst>
                      <a:ext uri="{FF2B5EF4-FFF2-40B4-BE49-F238E27FC236}">
                        <a16:creationId xmlns:a16="http://schemas.microsoft.com/office/drawing/2014/main" id="{42399915-5834-5819-B4FA-AEE5CD3B0B31}"/>
                      </a:ext>
                    </a:extLst>
                  </p:cNvPr>
                  <p:cNvSpPr txBox="1">
                    <a:spLocks noRot="1" noChangeAspect="1" noMove="1" noResize="1" noEditPoints="1" noAdjustHandles="1" noChangeArrowheads="1" noChangeShapeType="1" noTextEdit="1"/>
                  </p:cNvSpPr>
                  <p:nvPr/>
                </p:nvSpPr>
                <p:spPr>
                  <a:xfrm>
                    <a:off x="6238044" y="663324"/>
                    <a:ext cx="590619" cy="332399"/>
                  </a:xfrm>
                  <a:prstGeom prst="rect">
                    <a:avLst/>
                  </a:prstGeom>
                  <a:blipFill>
                    <a:blip r:embed="rId4"/>
                    <a:stretch>
                      <a:fillRect l="-14433" r="-12371" b="-27778"/>
                    </a:stretch>
                  </a:blipFill>
                </p:spPr>
                <p:txBody>
                  <a:bodyPr/>
                  <a:lstStyle/>
                  <a:p>
                    <a:r>
                      <a:rPr lang="en-GB">
                        <a:noFill/>
                      </a:rPr>
                      <a:t> </a:t>
                    </a:r>
                  </a:p>
                </p:txBody>
              </p:sp>
            </mc:Fallback>
          </mc:AlternateContent>
          <p:sp>
            <p:nvSpPr>
              <p:cNvPr id="65" name="Triangolo rettangolo 64">
                <a:extLst>
                  <a:ext uri="{FF2B5EF4-FFF2-40B4-BE49-F238E27FC236}">
                    <a16:creationId xmlns:a16="http://schemas.microsoft.com/office/drawing/2014/main" id="{CB320B2A-B5AC-AF62-FC9D-18FFAD1634AC}"/>
                  </a:ext>
                </a:extLst>
              </p:cNvPr>
              <p:cNvSpPr/>
              <p:nvPr/>
            </p:nvSpPr>
            <p:spPr>
              <a:xfrm flipH="1">
                <a:off x="6088345" y="681038"/>
                <a:ext cx="119091" cy="405167"/>
              </a:xfrm>
              <a:prstGeom prst="rtTriangl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68" name="Uguale a 67">
            <a:extLst>
              <a:ext uri="{FF2B5EF4-FFF2-40B4-BE49-F238E27FC236}">
                <a16:creationId xmlns:a16="http://schemas.microsoft.com/office/drawing/2014/main" id="{5FC1A975-A18D-6A82-048A-ED3990C15FF9}"/>
              </a:ext>
            </a:extLst>
          </p:cNvPr>
          <p:cNvSpPr/>
          <p:nvPr/>
        </p:nvSpPr>
        <p:spPr>
          <a:xfrm>
            <a:off x="4810528" y="1472916"/>
            <a:ext cx="458738" cy="458738"/>
          </a:xfrm>
          <a:prstGeom prst="mathEqua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1" name="Segno di addizione 70">
            <a:extLst>
              <a:ext uri="{FF2B5EF4-FFF2-40B4-BE49-F238E27FC236}">
                <a16:creationId xmlns:a16="http://schemas.microsoft.com/office/drawing/2014/main" id="{396F4658-9868-15CC-7D7D-39D0167C27F7}"/>
              </a:ext>
            </a:extLst>
          </p:cNvPr>
          <p:cNvSpPr/>
          <p:nvPr/>
        </p:nvSpPr>
        <p:spPr>
          <a:xfrm>
            <a:off x="7499879" y="1394313"/>
            <a:ext cx="527334" cy="527334"/>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CasellaDiTesto 71">
            <a:extLst>
              <a:ext uri="{FF2B5EF4-FFF2-40B4-BE49-F238E27FC236}">
                <a16:creationId xmlns:a16="http://schemas.microsoft.com/office/drawing/2014/main" id="{0965859B-0A93-916C-E1FA-E51B7E7FC263}"/>
              </a:ext>
            </a:extLst>
          </p:cNvPr>
          <p:cNvSpPr txBox="1"/>
          <p:nvPr/>
        </p:nvSpPr>
        <p:spPr>
          <a:xfrm>
            <a:off x="1070292" y="4495800"/>
            <a:ext cx="2637312" cy="369332"/>
          </a:xfrm>
          <a:prstGeom prst="rect">
            <a:avLst/>
          </a:prstGeom>
          <a:noFill/>
        </p:spPr>
        <p:txBody>
          <a:bodyPr wrap="square" rtlCol="0">
            <a:spAutoFit/>
          </a:bodyPr>
          <a:lstStyle/>
          <a:p>
            <a:pPr algn="ctr"/>
            <a:r>
              <a:rPr lang="en-GB" dirty="0">
                <a:solidFill>
                  <a:srgbClr val="C00000"/>
                </a:solidFill>
                <a:latin typeface="Arial" panose="020B0604020202020204" pitchFamily="34" charset="0"/>
                <a:cs typeface="Arial" panose="020B0604020202020204" pitchFamily="34" charset="0"/>
              </a:rPr>
              <a:t>Total response</a:t>
            </a:r>
          </a:p>
        </p:txBody>
      </p:sp>
      <p:sp>
        <p:nvSpPr>
          <p:cNvPr id="73" name="CasellaDiTesto 72">
            <a:extLst>
              <a:ext uri="{FF2B5EF4-FFF2-40B4-BE49-F238E27FC236}">
                <a16:creationId xmlns:a16="http://schemas.microsoft.com/office/drawing/2014/main" id="{313E6D70-B970-C5E4-1255-26EECEF0D21B}"/>
              </a:ext>
            </a:extLst>
          </p:cNvPr>
          <p:cNvSpPr txBox="1"/>
          <p:nvPr/>
        </p:nvSpPr>
        <p:spPr>
          <a:xfrm>
            <a:off x="4985968" y="4495800"/>
            <a:ext cx="2637312" cy="369332"/>
          </a:xfrm>
          <a:prstGeom prst="rect">
            <a:avLst/>
          </a:prstGeom>
          <a:noFill/>
        </p:spPr>
        <p:txBody>
          <a:bodyPr wrap="square" rtlCol="0">
            <a:spAutoFit/>
          </a:bodyPr>
          <a:lstStyle/>
          <a:p>
            <a:pPr algn="ctr"/>
            <a:r>
              <a:rPr lang="en-GB" dirty="0">
                <a:solidFill>
                  <a:srgbClr val="C00000"/>
                </a:solidFill>
                <a:latin typeface="Arial" panose="020B0604020202020204" pitchFamily="34" charset="0"/>
                <a:cs typeface="Arial" panose="020B0604020202020204" pitchFamily="34" charset="0"/>
              </a:rPr>
              <a:t>Elastic</a:t>
            </a:r>
          </a:p>
        </p:txBody>
      </p:sp>
      <p:sp>
        <p:nvSpPr>
          <p:cNvPr id="74" name="CasellaDiTesto 73">
            <a:extLst>
              <a:ext uri="{FF2B5EF4-FFF2-40B4-BE49-F238E27FC236}">
                <a16:creationId xmlns:a16="http://schemas.microsoft.com/office/drawing/2014/main" id="{8322272D-24FB-F011-ADCF-7626D3AB86B1}"/>
              </a:ext>
            </a:extLst>
          </p:cNvPr>
          <p:cNvSpPr txBox="1"/>
          <p:nvPr/>
        </p:nvSpPr>
        <p:spPr>
          <a:xfrm>
            <a:off x="8729929" y="4495800"/>
            <a:ext cx="2637312" cy="369332"/>
          </a:xfrm>
          <a:prstGeom prst="rect">
            <a:avLst/>
          </a:prstGeom>
          <a:noFill/>
        </p:spPr>
        <p:txBody>
          <a:bodyPr wrap="square" rtlCol="0">
            <a:spAutoFit/>
          </a:bodyPr>
          <a:lstStyle/>
          <a:p>
            <a:pPr algn="ctr"/>
            <a:r>
              <a:rPr lang="en-GB" dirty="0">
                <a:solidFill>
                  <a:srgbClr val="C00000"/>
                </a:solidFill>
                <a:latin typeface="Arial" panose="020B0604020202020204" pitchFamily="34" charset="0"/>
                <a:cs typeface="Arial" panose="020B0604020202020204" pitchFamily="34" charset="0"/>
              </a:rPr>
              <a:t>Inelastic</a:t>
            </a:r>
          </a:p>
        </p:txBody>
      </p:sp>
      <p:grpSp>
        <p:nvGrpSpPr>
          <p:cNvPr id="82" name="Gruppo 81">
            <a:extLst>
              <a:ext uri="{FF2B5EF4-FFF2-40B4-BE49-F238E27FC236}">
                <a16:creationId xmlns:a16="http://schemas.microsoft.com/office/drawing/2014/main" id="{8B89E27D-2399-8205-62D2-434166B89DC5}"/>
              </a:ext>
            </a:extLst>
          </p:cNvPr>
          <p:cNvGrpSpPr/>
          <p:nvPr/>
        </p:nvGrpSpPr>
        <p:grpSpPr>
          <a:xfrm>
            <a:off x="-48557" y="185738"/>
            <a:ext cx="5130185" cy="3991001"/>
            <a:chOff x="-367051" y="185738"/>
            <a:chExt cx="5130185" cy="3991001"/>
          </a:xfrm>
        </p:grpSpPr>
        <p:grpSp>
          <p:nvGrpSpPr>
            <p:cNvPr id="67" name="Gruppo 66">
              <a:extLst>
                <a:ext uri="{FF2B5EF4-FFF2-40B4-BE49-F238E27FC236}">
                  <a16:creationId xmlns:a16="http://schemas.microsoft.com/office/drawing/2014/main" id="{4A9FAC74-A1DE-A0BB-E3E6-A75E3A56E30D}"/>
                </a:ext>
              </a:extLst>
            </p:cNvPr>
            <p:cNvGrpSpPr/>
            <p:nvPr/>
          </p:nvGrpSpPr>
          <p:grpSpPr>
            <a:xfrm>
              <a:off x="133033" y="185738"/>
              <a:ext cx="4630101" cy="3991001"/>
              <a:chOff x="791111" y="185738"/>
              <a:chExt cx="4630101" cy="3991001"/>
            </a:xfrm>
          </p:grpSpPr>
          <p:cxnSp>
            <p:nvCxnSpPr>
              <p:cNvPr id="20" name="Connettore diritto 19">
                <a:extLst>
                  <a:ext uri="{FF2B5EF4-FFF2-40B4-BE49-F238E27FC236}">
                    <a16:creationId xmlns:a16="http://schemas.microsoft.com/office/drawing/2014/main" id="{8929F2CB-BCB2-04DC-0F79-9C67C1A7FC2D}"/>
                  </a:ext>
                </a:extLst>
              </p:cNvPr>
              <p:cNvCxnSpPr>
                <a:stCxn id="14" idx="0"/>
              </p:cNvCxnSpPr>
              <p:nvPr/>
            </p:nvCxnSpPr>
            <p:spPr>
              <a:xfrm flipV="1">
                <a:off x="981679" y="598601"/>
                <a:ext cx="744379" cy="2391506"/>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grpSp>
            <p:nvGrpSpPr>
              <p:cNvPr id="2" name="Gruppo 1">
                <a:extLst>
                  <a:ext uri="{FF2B5EF4-FFF2-40B4-BE49-F238E27FC236}">
                    <a16:creationId xmlns:a16="http://schemas.microsoft.com/office/drawing/2014/main" id="{C1123B3B-9F2A-F1ED-B34F-A0BB35C3F117}"/>
                  </a:ext>
                </a:extLst>
              </p:cNvPr>
              <p:cNvGrpSpPr/>
              <p:nvPr/>
            </p:nvGrpSpPr>
            <p:grpSpPr>
              <a:xfrm>
                <a:off x="791111" y="185738"/>
                <a:ext cx="4630101" cy="3991001"/>
                <a:chOff x="4657285" y="2258503"/>
                <a:chExt cx="3106434" cy="2677648"/>
              </a:xfrm>
            </p:grpSpPr>
            <p:grpSp>
              <p:nvGrpSpPr>
                <p:cNvPr id="3" name="Gruppo 2">
                  <a:extLst>
                    <a:ext uri="{FF2B5EF4-FFF2-40B4-BE49-F238E27FC236}">
                      <a16:creationId xmlns:a16="http://schemas.microsoft.com/office/drawing/2014/main" id="{C2D61FBB-D6D8-54A2-9F11-221DFCF01734}"/>
                    </a:ext>
                  </a:extLst>
                </p:cNvPr>
                <p:cNvGrpSpPr/>
                <p:nvPr/>
              </p:nvGrpSpPr>
              <p:grpSpPr>
                <a:xfrm>
                  <a:off x="4657285" y="2258503"/>
                  <a:ext cx="3106434" cy="2046634"/>
                  <a:chOff x="8438175" y="4068206"/>
                  <a:chExt cx="3106434" cy="2046634"/>
                </a:xfrm>
              </p:grpSpPr>
              <p:sp>
                <p:nvSpPr>
                  <p:cNvPr id="14" name="Figura a mano libera: forma 13">
                    <a:extLst>
                      <a:ext uri="{FF2B5EF4-FFF2-40B4-BE49-F238E27FC236}">
                        <a16:creationId xmlns:a16="http://schemas.microsoft.com/office/drawing/2014/main" id="{8B98298B-90FF-C0C9-BC77-0642042BCD43}"/>
                      </a:ext>
                    </a:extLst>
                  </p:cNvPr>
                  <p:cNvSpPr/>
                  <p:nvPr/>
                </p:nvSpPr>
                <p:spPr>
                  <a:xfrm>
                    <a:off x="8566031" y="4500481"/>
                    <a:ext cx="2622431" cy="1449237"/>
                  </a:xfrm>
                  <a:custGeom>
                    <a:avLst/>
                    <a:gdLst>
                      <a:gd name="connsiteX0" fmla="*/ 0 w 2622431"/>
                      <a:gd name="connsiteY0" fmla="*/ 1449237 h 1449237"/>
                      <a:gd name="connsiteX1" fmla="*/ 319178 w 2622431"/>
                      <a:gd name="connsiteY1" fmla="*/ 431320 h 1449237"/>
                      <a:gd name="connsiteX2" fmla="*/ 1406106 w 2622431"/>
                      <a:gd name="connsiteY2" fmla="*/ 0 h 1449237"/>
                      <a:gd name="connsiteX3" fmla="*/ 2208363 w 2622431"/>
                      <a:gd name="connsiteY3" fmla="*/ 1078302 h 1449237"/>
                      <a:gd name="connsiteX4" fmla="*/ 2622431 w 2622431"/>
                      <a:gd name="connsiteY4" fmla="*/ 1078302 h 144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1" h="1449237">
                        <a:moveTo>
                          <a:pt x="0" y="1449237"/>
                        </a:moveTo>
                        <a:lnTo>
                          <a:pt x="319178" y="431320"/>
                        </a:lnTo>
                        <a:lnTo>
                          <a:pt x="1406106" y="0"/>
                        </a:lnTo>
                        <a:lnTo>
                          <a:pt x="2208363" y="1078302"/>
                        </a:lnTo>
                        <a:lnTo>
                          <a:pt x="2622431" y="1078302"/>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cxnSp>
                <p:nvCxnSpPr>
                  <p:cNvPr id="15" name="Connettore 2 14">
                    <a:extLst>
                      <a:ext uri="{FF2B5EF4-FFF2-40B4-BE49-F238E27FC236}">
                        <a16:creationId xmlns:a16="http://schemas.microsoft.com/office/drawing/2014/main" id="{816EFF56-271A-720A-AE24-5F937B9EB53D}"/>
                      </a:ext>
                    </a:extLst>
                  </p:cNvPr>
                  <p:cNvCxnSpPr/>
                  <p:nvPr/>
                </p:nvCxnSpPr>
                <p:spPr>
                  <a:xfrm>
                    <a:off x="8557406" y="5945563"/>
                    <a:ext cx="27000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33D6CA3A-46FB-5BE8-D8C7-B436E7E37167}"/>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CasellaDiTesto 16">
                        <a:extLst>
                          <a:ext uri="{FF2B5EF4-FFF2-40B4-BE49-F238E27FC236}">
                            <a16:creationId xmlns:a16="http://schemas.microsoft.com/office/drawing/2014/main" id="{9032D51A-EC66-929A-E0A8-746B59FED2EE}"/>
                          </a:ext>
                        </a:extLst>
                      </p:cNvPr>
                      <p:cNvSpPr txBox="1"/>
                      <p:nvPr/>
                    </p:nvSpPr>
                    <p:spPr>
                      <a:xfrm>
                        <a:off x="8438175" y="4068206"/>
                        <a:ext cx="28200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𝑀</m:t>
                              </m:r>
                            </m:oMath>
                          </m:oMathPara>
                        </a14:m>
                        <a:endParaRPr lang="it-IT" sz="2000" dirty="0"/>
                      </a:p>
                    </p:txBody>
                  </p:sp>
                </mc:Choice>
                <mc:Fallback xmlns="">
                  <p:sp>
                    <p:nvSpPr>
                      <p:cNvPr id="12" name="CasellaDiTesto 11">
                        <a:extLst>
                          <a:ext uri="{FF2B5EF4-FFF2-40B4-BE49-F238E27FC236}">
                            <a16:creationId xmlns:a16="http://schemas.microsoft.com/office/drawing/2014/main" id="{077A89B0-7DFA-C415-6F74-284F3E11ABDB}"/>
                          </a:ext>
                        </a:extLst>
                      </p:cNvPr>
                      <p:cNvSpPr txBox="1">
                        <a:spLocks noRot="1" noChangeAspect="1" noMove="1" noResize="1" noEditPoints="1" noAdjustHandles="1" noChangeArrowheads="1" noChangeShapeType="1" noTextEdit="1"/>
                      </p:cNvSpPr>
                      <p:nvPr/>
                    </p:nvSpPr>
                    <p:spPr>
                      <a:xfrm>
                        <a:off x="8438175" y="4068206"/>
                        <a:ext cx="282000" cy="30777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CasellaDiTesto 17">
                        <a:extLst>
                          <a:ext uri="{FF2B5EF4-FFF2-40B4-BE49-F238E27FC236}">
                            <a16:creationId xmlns:a16="http://schemas.microsoft.com/office/drawing/2014/main" id="{6AA6F659-5E9F-DF5B-D573-E67C23234F18}"/>
                          </a:ext>
                        </a:extLst>
                      </p:cNvPr>
                      <p:cNvSpPr txBox="1"/>
                      <p:nvPr/>
                    </p:nvSpPr>
                    <p:spPr>
                      <a:xfrm>
                        <a:off x="11288899" y="5807063"/>
                        <a:ext cx="255710"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𝜃</m:t>
                              </m:r>
                            </m:oMath>
                          </m:oMathPara>
                        </a14:m>
                        <a:endParaRPr lang="it-IT" sz="2000" dirty="0"/>
                      </a:p>
                    </p:txBody>
                  </p:sp>
                </mc:Choice>
                <mc:Fallback xmlns="">
                  <p:sp>
                    <p:nvSpPr>
                      <p:cNvPr id="13" name="CasellaDiTesto 12">
                        <a:extLst>
                          <a:ext uri="{FF2B5EF4-FFF2-40B4-BE49-F238E27FC236}">
                            <a16:creationId xmlns:a16="http://schemas.microsoft.com/office/drawing/2014/main" id="{F3F66AB8-B3B7-392A-D5E7-103C4DA6420E}"/>
                          </a:ext>
                        </a:extLst>
                      </p:cNvPr>
                      <p:cNvSpPr txBox="1">
                        <a:spLocks noRot="1" noChangeAspect="1" noMove="1" noResize="1" noEditPoints="1" noAdjustHandles="1" noChangeArrowheads="1" noChangeShapeType="1" noTextEdit="1"/>
                      </p:cNvSpPr>
                      <p:nvPr/>
                    </p:nvSpPr>
                    <p:spPr>
                      <a:xfrm>
                        <a:off x="11288899" y="5807063"/>
                        <a:ext cx="255710" cy="307777"/>
                      </a:xfrm>
                      <a:prstGeom prst="rect">
                        <a:avLst/>
                      </a:prstGeom>
                      <a:blipFill>
                        <a:blip r:embed="rId5"/>
                        <a:stretch>
                          <a:fillRect/>
                        </a:stretch>
                      </a:blipFill>
                    </p:spPr>
                    <p:txBody>
                      <a:bodyPr/>
                      <a:lstStyle/>
                      <a:p>
                        <a:r>
                          <a:rPr lang="en-GB">
                            <a:noFill/>
                          </a:rPr>
                          <a:t> </a:t>
                        </a:r>
                      </a:p>
                    </p:txBody>
                  </p:sp>
                </mc:Fallback>
              </mc:AlternateContent>
            </p:grpSp>
            <p:cxnSp>
              <p:nvCxnSpPr>
                <p:cNvPr id="4" name="Connettore diritto 3">
                  <a:extLst>
                    <a:ext uri="{FF2B5EF4-FFF2-40B4-BE49-F238E27FC236}">
                      <a16:creationId xmlns:a16="http://schemas.microsoft.com/office/drawing/2014/main" id="{4EE08722-A1AE-E75B-8F37-1FC243384B3A}"/>
                    </a:ext>
                  </a:extLst>
                </p:cNvPr>
                <p:cNvCxnSpPr>
                  <a:cxnSpLocks/>
                  <a:stCxn id="14" idx="1"/>
                </p:cNvCxnSpPr>
                <p:nvPr/>
              </p:nvCxnSpPr>
              <p:spPr>
                <a:xfrm>
                  <a:off x="5104319" y="3122098"/>
                  <a:ext cx="0" cy="181405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5" name="Connettore diritto 4">
                  <a:extLst>
                    <a:ext uri="{FF2B5EF4-FFF2-40B4-BE49-F238E27FC236}">
                      <a16:creationId xmlns:a16="http://schemas.microsoft.com/office/drawing/2014/main" id="{67996AE7-E667-B22B-2182-646492E87D54}"/>
                    </a:ext>
                  </a:extLst>
                </p:cNvPr>
                <p:cNvCxnSpPr>
                  <a:cxnSpLocks/>
                </p:cNvCxnSpPr>
                <p:nvPr/>
              </p:nvCxnSpPr>
              <p:spPr>
                <a:xfrm flipV="1">
                  <a:off x="6191247" y="2690778"/>
                  <a:ext cx="0" cy="224537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6" name="Connettore diritto 5">
                  <a:extLst>
                    <a:ext uri="{FF2B5EF4-FFF2-40B4-BE49-F238E27FC236}">
                      <a16:creationId xmlns:a16="http://schemas.microsoft.com/office/drawing/2014/main" id="{097C414D-53AD-429F-8F69-4D9DFD116642}"/>
                    </a:ext>
                  </a:extLst>
                </p:cNvPr>
                <p:cNvCxnSpPr>
                  <a:cxnSpLocks/>
                  <a:stCxn id="14" idx="3"/>
                </p:cNvCxnSpPr>
                <p:nvPr/>
              </p:nvCxnSpPr>
              <p:spPr>
                <a:xfrm>
                  <a:off x="6993504" y="3769080"/>
                  <a:ext cx="0" cy="11670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CasellaDiTesto 6">
                      <a:extLst>
                        <a:ext uri="{FF2B5EF4-FFF2-40B4-BE49-F238E27FC236}">
                          <a16:creationId xmlns:a16="http://schemas.microsoft.com/office/drawing/2014/main" id="{08A7F4A0-1233-AAC8-3875-F382BC5101BD}"/>
                        </a:ext>
                      </a:extLst>
                    </p:cNvPr>
                    <p:cNvSpPr txBox="1"/>
                    <p:nvPr/>
                  </p:nvSpPr>
                  <p:spPr>
                    <a:xfrm>
                      <a:off x="4750915" y="4140359"/>
                      <a:ext cx="396259" cy="33195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𝑦</m:t>
                                </m:r>
                              </m:sub>
                            </m:sSub>
                          </m:oMath>
                        </m:oMathPara>
                      </a14:m>
                      <a:endParaRPr lang="it-IT" sz="2000" dirty="0">
                        <a:solidFill>
                          <a:srgbClr val="FF0000"/>
                        </a:solidFill>
                      </a:endParaRPr>
                    </a:p>
                  </p:txBody>
                </p:sp>
              </mc:Choice>
              <mc:Fallback xmlns="">
                <p:sp>
                  <p:nvSpPr>
                    <p:cNvPr id="17" name="CasellaDiTesto 16">
                      <a:extLst>
                        <a:ext uri="{FF2B5EF4-FFF2-40B4-BE49-F238E27FC236}">
                          <a16:creationId xmlns:a16="http://schemas.microsoft.com/office/drawing/2014/main" id="{48AEE4B0-95A2-665C-827D-B836C9BF9C48}"/>
                        </a:ext>
                      </a:extLst>
                    </p:cNvPr>
                    <p:cNvSpPr txBox="1">
                      <a:spLocks noRot="1" noChangeAspect="1" noMove="1" noResize="1" noEditPoints="1" noAdjustHandles="1" noChangeArrowheads="1" noChangeShapeType="1" noTextEdit="1"/>
                    </p:cNvSpPr>
                    <p:nvPr/>
                  </p:nvSpPr>
                  <p:spPr>
                    <a:xfrm>
                      <a:off x="4750915" y="4140359"/>
                      <a:ext cx="396259" cy="331950"/>
                    </a:xfrm>
                    <a:prstGeom prst="rect">
                      <a:avLst/>
                    </a:prstGeom>
                    <a:blipFill>
                      <a:blip r:embed="rId6"/>
                      <a:stretch>
                        <a:fillRect/>
                      </a:stretch>
                    </a:blipFill>
                  </p:spPr>
                  <p:txBody>
                    <a:bodyPr/>
                    <a:lstStyle/>
                    <a:p>
                      <a:r>
                        <a:rPr lang="en-GB">
                          <a:noFill/>
                        </a:rPr>
                        <a:t> </a:t>
                      </a:r>
                    </a:p>
                  </p:txBody>
                </p:sp>
              </mc:Fallback>
            </mc:AlternateContent>
            <p:cxnSp>
              <p:nvCxnSpPr>
                <p:cNvPr id="8" name="Connettore 2 7">
                  <a:extLst>
                    <a:ext uri="{FF2B5EF4-FFF2-40B4-BE49-F238E27FC236}">
                      <a16:creationId xmlns:a16="http://schemas.microsoft.com/office/drawing/2014/main" id="{8F088E64-154B-D65A-917C-CC866C3761B8}"/>
                    </a:ext>
                  </a:extLst>
                </p:cNvPr>
                <p:cNvCxnSpPr/>
                <p:nvPr/>
              </p:nvCxnSpPr>
              <p:spPr>
                <a:xfrm>
                  <a:off x="4776516" y="4496204"/>
                  <a:ext cx="327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nettore 2 8">
                  <a:extLst>
                    <a:ext uri="{FF2B5EF4-FFF2-40B4-BE49-F238E27FC236}">
                      <a16:creationId xmlns:a16="http://schemas.microsoft.com/office/drawing/2014/main" id="{2FAF5FC1-D5D9-B0A5-F905-19A792F98D01}"/>
                    </a:ext>
                  </a:extLst>
                </p:cNvPr>
                <p:cNvCxnSpPr>
                  <a:cxnSpLocks/>
                </p:cNvCxnSpPr>
                <p:nvPr/>
              </p:nvCxnSpPr>
              <p:spPr>
                <a:xfrm>
                  <a:off x="5104319" y="4642853"/>
                  <a:ext cx="108692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a:extLst>
                    <a:ext uri="{FF2B5EF4-FFF2-40B4-BE49-F238E27FC236}">
                      <a16:creationId xmlns:a16="http://schemas.microsoft.com/office/drawing/2014/main" id="{8457DD4E-ABB1-7004-D586-3DDD9A9BF34B}"/>
                    </a:ext>
                  </a:extLst>
                </p:cNvPr>
                <p:cNvCxnSpPr/>
                <p:nvPr/>
              </p:nvCxnSpPr>
              <p:spPr>
                <a:xfrm>
                  <a:off x="5104319" y="4936151"/>
                  <a:ext cx="188918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545F1A5B-E213-8E81-86C9-09039A259FCE}"/>
                    </a:ext>
                  </a:extLst>
                </p:cNvPr>
                <p:cNvCxnSpPr>
                  <a:cxnSpLocks/>
                </p:cNvCxnSpPr>
                <p:nvPr/>
              </p:nvCxnSpPr>
              <p:spPr>
                <a:xfrm>
                  <a:off x="4773642" y="3997360"/>
                  <a:ext cx="0" cy="5074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CasellaDiTesto 11">
                      <a:extLst>
                        <a:ext uri="{FF2B5EF4-FFF2-40B4-BE49-F238E27FC236}">
                          <a16:creationId xmlns:a16="http://schemas.microsoft.com/office/drawing/2014/main" id="{4FCC274C-97C0-62BD-0990-B9E4858FE910}"/>
                        </a:ext>
                      </a:extLst>
                    </p:cNvPr>
                    <p:cNvSpPr txBox="1"/>
                    <p:nvPr/>
                  </p:nvSpPr>
                  <p:spPr>
                    <a:xfrm>
                      <a:off x="5456185" y="4309473"/>
                      <a:ext cx="3962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m:t>
                                </m:r>
                              </m:sub>
                            </m:sSub>
                          </m:oMath>
                        </m:oMathPara>
                      </a14:m>
                      <a:endParaRPr lang="it-IT" sz="2000" dirty="0">
                        <a:solidFill>
                          <a:srgbClr val="FF0000"/>
                        </a:solidFill>
                      </a:endParaRPr>
                    </a:p>
                  </p:txBody>
                </p:sp>
              </mc:Choice>
              <mc:Fallback xmlns="">
                <p:sp>
                  <p:nvSpPr>
                    <p:cNvPr id="22" name="CasellaDiTesto 21">
                      <a:extLst>
                        <a:ext uri="{FF2B5EF4-FFF2-40B4-BE49-F238E27FC236}">
                          <a16:creationId xmlns:a16="http://schemas.microsoft.com/office/drawing/2014/main" id="{9FAA8FA4-53E8-7A23-A645-78F8C32B60B9}"/>
                        </a:ext>
                      </a:extLst>
                    </p:cNvPr>
                    <p:cNvSpPr txBox="1">
                      <a:spLocks noRot="1" noChangeAspect="1" noMove="1" noResize="1" noEditPoints="1" noAdjustHandles="1" noChangeArrowheads="1" noChangeShapeType="1" noTextEdit="1"/>
                    </p:cNvSpPr>
                    <p:nvPr/>
                  </p:nvSpPr>
                  <p:spPr>
                    <a:xfrm>
                      <a:off x="5456185" y="4309473"/>
                      <a:ext cx="396259" cy="30777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asellaDiTesto 12">
                      <a:extLst>
                        <a:ext uri="{FF2B5EF4-FFF2-40B4-BE49-F238E27FC236}">
                          <a16:creationId xmlns:a16="http://schemas.microsoft.com/office/drawing/2014/main" id="{9C229304-22DA-5C50-EEBC-A0499E020911}"/>
                        </a:ext>
                      </a:extLst>
                    </p:cNvPr>
                    <p:cNvSpPr txBox="1"/>
                    <p:nvPr/>
                  </p:nvSpPr>
                  <p:spPr>
                    <a:xfrm>
                      <a:off x="6344982" y="4586472"/>
                      <a:ext cx="3962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𝑃𝐶</m:t>
                                </m:r>
                              </m:sub>
                            </m:sSub>
                          </m:oMath>
                        </m:oMathPara>
                      </a14:m>
                      <a:endParaRPr lang="it-IT" sz="2000" dirty="0">
                        <a:solidFill>
                          <a:srgbClr val="FF0000"/>
                        </a:solidFill>
                      </a:endParaRPr>
                    </a:p>
                  </p:txBody>
                </p:sp>
              </mc:Choice>
              <mc:Fallback xmlns="">
                <p:sp>
                  <p:nvSpPr>
                    <p:cNvPr id="23" name="CasellaDiTesto 22">
                      <a:extLst>
                        <a:ext uri="{FF2B5EF4-FFF2-40B4-BE49-F238E27FC236}">
                          <a16:creationId xmlns:a16="http://schemas.microsoft.com/office/drawing/2014/main" id="{274817BD-0310-2C67-1486-4A0E1D024732}"/>
                        </a:ext>
                      </a:extLst>
                    </p:cNvPr>
                    <p:cNvSpPr txBox="1">
                      <a:spLocks noRot="1" noChangeAspect="1" noMove="1" noResize="1" noEditPoints="1" noAdjustHandles="1" noChangeArrowheads="1" noChangeShapeType="1" noTextEdit="1"/>
                    </p:cNvSpPr>
                    <p:nvPr/>
                  </p:nvSpPr>
                  <p:spPr>
                    <a:xfrm>
                      <a:off x="6344982" y="4586472"/>
                      <a:ext cx="396259" cy="307777"/>
                    </a:xfrm>
                    <a:prstGeom prst="rect">
                      <a:avLst/>
                    </a:prstGeom>
                    <a:blipFill>
                      <a:blip r:embed="rId8"/>
                      <a:stretch>
                        <a:fillRect/>
                      </a:stretch>
                    </a:blipFill>
                  </p:spPr>
                  <p:txBody>
                    <a:bodyPr/>
                    <a:lstStyle/>
                    <a:p>
                      <a:r>
                        <a:rPr lang="en-GB">
                          <a:noFill/>
                        </a:rPr>
                        <a:t> </a:t>
                      </a:r>
                    </a:p>
                  </p:txBody>
                </p:sp>
              </mc:Fallback>
            </mc:AlternateContent>
          </p:grpSp>
          <mc:AlternateContent xmlns:mc="http://schemas.openxmlformats.org/markup-compatibility/2006" xmlns:a14="http://schemas.microsoft.com/office/drawing/2010/main">
            <mc:Choice Requires="a14">
              <p:sp>
                <p:nvSpPr>
                  <p:cNvPr id="21" name="CasellaDiTesto 20">
                    <a:extLst>
                      <a:ext uri="{FF2B5EF4-FFF2-40B4-BE49-F238E27FC236}">
                        <a16:creationId xmlns:a16="http://schemas.microsoft.com/office/drawing/2014/main" id="{B7EE9955-B960-658F-18C6-0933467FB0FA}"/>
                      </a:ext>
                    </a:extLst>
                  </p:cNvPr>
                  <p:cNvSpPr txBox="1"/>
                  <p:nvPr/>
                </p:nvSpPr>
                <p:spPr>
                  <a:xfrm>
                    <a:off x="1726058" y="663324"/>
                    <a:ext cx="590619" cy="3323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solidFill>
                                <a:schemeClr val="accent2">
                                  <a:lumMod val="40000"/>
                                  <a:lumOff val="60000"/>
                                </a:schemeClr>
                              </a:solidFill>
                              <a:latin typeface="Cambria Math" panose="02040503050406030204" pitchFamily="18" charset="0"/>
                            </a:rPr>
                            <m:t>𝐸</m:t>
                          </m:r>
                          <m:sSub>
                            <m:sSubPr>
                              <m:ctrlPr>
                                <a:rPr lang="it-IT" sz="2000" b="0" i="1" smtClean="0">
                                  <a:solidFill>
                                    <a:schemeClr val="accent2">
                                      <a:lumMod val="40000"/>
                                      <a:lumOff val="60000"/>
                                    </a:schemeClr>
                                  </a:solidFill>
                                  <a:latin typeface="Cambria Math" panose="02040503050406030204" pitchFamily="18" charset="0"/>
                                </a:rPr>
                              </m:ctrlPr>
                            </m:sSubPr>
                            <m:e>
                              <m:r>
                                <a:rPr lang="it-IT" sz="2000" b="0" i="1" smtClean="0">
                                  <a:solidFill>
                                    <a:schemeClr val="accent2">
                                      <a:lumMod val="40000"/>
                                      <a:lumOff val="60000"/>
                                    </a:schemeClr>
                                  </a:solidFill>
                                  <a:latin typeface="Cambria Math" panose="02040503050406030204" pitchFamily="18" charset="0"/>
                                </a:rPr>
                                <m:t>𝐼</m:t>
                              </m:r>
                            </m:e>
                            <m:sub>
                              <m:r>
                                <a:rPr lang="it-IT" sz="2000" b="0" i="1" smtClean="0">
                                  <a:solidFill>
                                    <a:schemeClr val="accent2">
                                      <a:lumMod val="40000"/>
                                      <a:lumOff val="60000"/>
                                    </a:schemeClr>
                                  </a:solidFill>
                                  <a:latin typeface="Cambria Math" panose="02040503050406030204" pitchFamily="18" charset="0"/>
                                </a:rPr>
                                <m:t>𝑒𝑓𝑓</m:t>
                              </m:r>
                            </m:sub>
                          </m:sSub>
                        </m:oMath>
                      </m:oMathPara>
                    </a14:m>
                    <a:endParaRPr lang="it-IT" sz="2000" dirty="0">
                      <a:solidFill>
                        <a:schemeClr val="accent2">
                          <a:lumMod val="40000"/>
                          <a:lumOff val="60000"/>
                        </a:schemeClr>
                      </a:solidFill>
                    </a:endParaRPr>
                  </a:p>
                </p:txBody>
              </p:sp>
            </mc:Choice>
            <mc:Fallback xmlns="">
              <p:sp>
                <p:nvSpPr>
                  <p:cNvPr id="21" name="CasellaDiTesto 20">
                    <a:extLst>
                      <a:ext uri="{FF2B5EF4-FFF2-40B4-BE49-F238E27FC236}">
                        <a16:creationId xmlns:a16="http://schemas.microsoft.com/office/drawing/2014/main" id="{B7EE9955-B960-658F-18C6-0933467FB0FA}"/>
                      </a:ext>
                    </a:extLst>
                  </p:cNvPr>
                  <p:cNvSpPr txBox="1">
                    <a:spLocks noRot="1" noChangeAspect="1" noMove="1" noResize="1" noEditPoints="1" noAdjustHandles="1" noChangeArrowheads="1" noChangeShapeType="1" noTextEdit="1"/>
                  </p:cNvSpPr>
                  <p:nvPr/>
                </p:nvSpPr>
                <p:spPr>
                  <a:xfrm>
                    <a:off x="1726058" y="663324"/>
                    <a:ext cx="590619" cy="332399"/>
                  </a:xfrm>
                  <a:prstGeom prst="rect">
                    <a:avLst/>
                  </a:prstGeom>
                  <a:blipFill>
                    <a:blip r:embed="rId9"/>
                    <a:stretch>
                      <a:fillRect l="-14433" r="-12371" b="-27778"/>
                    </a:stretch>
                  </a:blipFill>
                </p:spPr>
                <p:txBody>
                  <a:bodyPr/>
                  <a:lstStyle/>
                  <a:p>
                    <a:r>
                      <a:rPr lang="en-GB">
                        <a:noFill/>
                      </a:rPr>
                      <a:t> </a:t>
                    </a:r>
                  </a:p>
                </p:txBody>
              </p:sp>
            </mc:Fallback>
          </mc:AlternateContent>
          <p:sp>
            <p:nvSpPr>
              <p:cNvPr id="22" name="CasellaDiTesto 21">
                <a:extLst>
                  <a:ext uri="{FF2B5EF4-FFF2-40B4-BE49-F238E27FC236}">
                    <a16:creationId xmlns:a16="http://schemas.microsoft.com/office/drawing/2014/main" id="{F6286862-D24A-684F-F03E-459DBA6E746E}"/>
                  </a:ext>
                </a:extLst>
              </p:cNvPr>
              <p:cNvSpPr txBox="1"/>
              <p:nvPr/>
            </p:nvSpPr>
            <p:spPr>
              <a:xfrm>
                <a:off x="1521284" y="354645"/>
                <a:ext cx="1964866" cy="246221"/>
              </a:xfrm>
              <a:prstGeom prst="rect">
                <a:avLst/>
              </a:prstGeom>
              <a:noFill/>
            </p:spPr>
            <p:txBody>
              <a:bodyPr wrap="square" lIns="0" tIns="0" rIns="0" bIns="0" rtlCol="0">
                <a:spAutoFit/>
              </a:bodyPr>
              <a:lstStyle/>
              <a:p>
                <a:r>
                  <a:rPr lang="en-GB" sz="1600" dirty="0">
                    <a:solidFill>
                      <a:schemeClr val="accent2">
                        <a:lumMod val="40000"/>
                        <a:lumOff val="60000"/>
                      </a:schemeClr>
                    </a:solidFill>
                  </a:rPr>
                  <a:t>Elastic element</a:t>
                </a:r>
              </a:p>
            </p:txBody>
          </p:sp>
          <p:sp>
            <p:nvSpPr>
              <p:cNvPr id="23" name="Triangolo rettangolo 22">
                <a:extLst>
                  <a:ext uri="{FF2B5EF4-FFF2-40B4-BE49-F238E27FC236}">
                    <a16:creationId xmlns:a16="http://schemas.microsoft.com/office/drawing/2014/main" id="{CA0D0453-C203-E526-EADA-5D8AA52EFE32}"/>
                  </a:ext>
                </a:extLst>
              </p:cNvPr>
              <p:cNvSpPr/>
              <p:nvPr/>
            </p:nvSpPr>
            <p:spPr>
              <a:xfrm flipH="1">
                <a:off x="1576359" y="681038"/>
                <a:ext cx="119091" cy="405167"/>
              </a:xfrm>
              <a:prstGeom prst="rtTriangl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75" name="Connettore diritto 74">
              <a:extLst>
                <a:ext uri="{FF2B5EF4-FFF2-40B4-BE49-F238E27FC236}">
                  <a16:creationId xmlns:a16="http://schemas.microsoft.com/office/drawing/2014/main" id="{1054F099-26CB-9D94-58EC-3C33AD1A518C}"/>
                </a:ext>
              </a:extLst>
            </p:cNvPr>
            <p:cNvCxnSpPr/>
            <p:nvPr/>
          </p:nvCxnSpPr>
          <p:spPr>
            <a:xfrm flipH="1" flipV="1">
              <a:off x="226913" y="1451600"/>
              <a:ext cx="556430" cy="10666"/>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76" name="Connettore diritto 75">
              <a:extLst>
                <a:ext uri="{FF2B5EF4-FFF2-40B4-BE49-F238E27FC236}">
                  <a16:creationId xmlns:a16="http://schemas.microsoft.com/office/drawing/2014/main" id="{2CFFC580-ED07-3DCA-8991-51DF243818E0}"/>
                </a:ext>
              </a:extLst>
            </p:cNvPr>
            <p:cNvCxnSpPr>
              <a:cxnSpLocks/>
            </p:cNvCxnSpPr>
            <p:nvPr/>
          </p:nvCxnSpPr>
          <p:spPr>
            <a:xfrm flipH="1">
              <a:off x="200025" y="829524"/>
              <a:ext cx="2221693" cy="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CasellaDiTesto 76">
                  <a:extLst>
                    <a:ext uri="{FF2B5EF4-FFF2-40B4-BE49-F238E27FC236}">
                      <a16:creationId xmlns:a16="http://schemas.microsoft.com/office/drawing/2014/main" id="{28D4833C-0A26-AE0D-11EE-06BFCCAC1E40}"/>
                    </a:ext>
                  </a:extLst>
                </p:cNvPr>
                <p:cNvSpPr txBox="1"/>
                <p:nvPr/>
              </p:nvSpPr>
              <p:spPr>
                <a:xfrm>
                  <a:off x="-342716" y="1207093"/>
                  <a:ext cx="690807" cy="39850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𝑦</m:t>
                            </m:r>
                          </m:sub>
                        </m:sSub>
                      </m:oMath>
                    </m:oMathPara>
                  </a14:m>
                  <a:endParaRPr lang="it-IT" sz="2400" dirty="0">
                    <a:solidFill>
                      <a:srgbClr val="FF0000"/>
                    </a:solidFill>
                  </a:endParaRPr>
                </a:p>
              </p:txBody>
            </p:sp>
          </mc:Choice>
          <mc:Fallback xmlns="">
            <p:sp>
              <p:nvSpPr>
                <p:cNvPr id="77" name="CasellaDiTesto 76">
                  <a:extLst>
                    <a:ext uri="{FF2B5EF4-FFF2-40B4-BE49-F238E27FC236}">
                      <a16:creationId xmlns:a16="http://schemas.microsoft.com/office/drawing/2014/main" id="{28D4833C-0A26-AE0D-11EE-06BFCCAC1E40}"/>
                    </a:ext>
                  </a:extLst>
                </p:cNvPr>
                <p:cNvSpPr txBox="1">
                  <a:spLocks noRot="1" noChangeAspect="1" noMove="1" noResize="1" noEditPoints="1" noAdjustHandles="1" noChangeArrowheads="1" noChangeShapeType="1" noTextEdit="1"/>
                </p:cNvSpPr>
                <p:nvPr/>
              </p:nvSpPr>
              <p:spPr>
                <a:xfrm>
                  <a:off x="-342716" y="1207093"/>
                  <a:ext cx="690807" cy="398508"/>
                </a:xfrm>
                <a:prstGeom prst="rect">
                  <a:avLst/>
                </a:prstGeom>
                <a:blipFill>
                  <a:blip r:embed="rId10"/>
                  <a:stretch>
                    <a:fillRect b="-20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8" name="CasellaDiTesto 77">
                  <a:extLst>
                    <a:ext uri="{FF2B5EF4-FFF2-40B4-BE49-F238E27FC236}">
                      <a16:creationId xmlns:a16="http://schemas.microsoft.com/office/drawing/2014/main" id="{8B08DBBA-6DDB-B986-4C73-659FF9CF013A}"/>
                    </a:ext>
                  </a:extLst>
                </p:cNvPr>
                <p:cNvSpPr txBox="1"/>
                <p:nvPr/>
              </p:nvSpPr>
              <p:spPr>
                <a:xfrm>
                  <a:off x="-367051" y="608862"/>
                  <a:ext cx="745380" cy="36933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𝑢</m:t>
                            </m:r>
                          </m:sub>
                        </m:sSub>
                      </m:oMath>
                    </m:oMathPara>
                  </a14:m>
                  <a:endParaRPr lang="it-IT" sz="2400" dirty="0">
                    <a:solidFill>
                      <a:srgbClr val="FF0000"/>
                    </a:solidFill>
                  </a:endParaRPr>
                </a:p>
              </p:txBody>
            </p:sp>
          </mc:Choice>
          <mc:Fallback xmlns="">
            <p:sp>
              <p:nvSpPr>
                <p:cNvPr id="78" name="CasellaDiTesto 77">
                  <a:extLst>
                    <a:ext uri="{FF2B5EF4-FFF2-40B4-BE49-F238E27FC236}">
                      <a16:creationId xmlns:a16="http://schemas.microsoft.com/office/drawing/2014/main" id="{8B08DBBA-6DDB-B986-4C73-659FF9CF013A}"/>
                    </a:ext>
                  </a:extLst>
                </p:cNvPr>
                <p:cNvSpPr txBox="1">
                  <a:spLocks noRot="1" noChangeAspect="1" noMove="1" noResize="1" noEditPoints="1" noAdjustHandles="1" noChangeArrowheads="1" noChangeShapeType="1" noTextEdit="1"/>
                </p:cNvSpPr>
                <p:nvPr/>
              </p:nvSpPr>
              <p:spPr>
                <a:xfrm>
                  <a:off x="-367051" y="608862"/>
                  <a:ext cx="745380" cy="369332"/>
                </a:xfrm>
                <a:prstGeom prst="rect">
                  <a:avLst/>
                </a:prstGeom>
                <a:blipFill>
                  <a:blip r:embed="rId11"/>
                  <a:stretch>
                    <a:fillRect b="-10000"/>
                  </a:stretch>
                </a:blipFill>
              </p:spPr>
              <p:txBody>
                <a:bodyPr/>
                <a:lstStyle/>
                <a:p>
                  <a:r>
                    <a:rPr lang="en-GB">
                      <a:noFill/>
                    </a:rPr>
                    <a:t> </a:t>
                  </a:r>
                </a:p>
              </p:txBody>
            </p:sp>
          </mc:Fallback>
        </mc:AlternateContent>
      </p:grpSp>
      <p:grpSp>
        <p:nvGrpSpPr>
          <p:cNvPr id="89" name="Gruppo 88">
            <a:extLst>
              <a:ext uri="{FF2B5EF4-FFF2-40B4-BE49-F238E27FC236}">
                <a16:creationId xmlns:a16="http://schemas.microsoft.com/office/drawing/2014/main" id="{FC33876D-5047-3EA6-B155-9E818E851F56}"/>
              </a:ext>
            </a:extLst>
          </p:cNvPr>
          <p:cNvGrpSpPr/>
          <p:nvPr/>
        </p:nvGrpSpPr>
        <p:grpSpPr>
          <a:xfrm>
            <a:off x="7959366" y="185738"/>
            <a:ext cx="4130296" cy="3991001"/>
            <a:chOff x="7764160" y="185738"/>
            <a:chExt cx="4130296" cy="3991001"/>
          </a:xfrm>
        </p:grpSpPr>
        <p:grpSp>
          <p:nvGrpSpPr>
            <p:cNvPr id="25" name="Gruppo 24">
              <a:extLst>
                <a:ext uri="{FF2B5EF4-FFF2-40B4-BE49-F238E27FC236}">
                  <a16:creationId xmlns:a16="http://schemas.microsoft.com/office/drawing/2014/main" id="{C7665258-CB60-B060-60D4-4EE03C2ED7CD}"/>
                </a:ext>
              </a:extLst>
            </p:cNvPr>
            <p:cNvGrpSpPr/>
            <p:nvPr/>
          </p:nvGrpSpPr>
          <p:grpSpPr>
            <a:xfrm>
              <a:off x="7764160" y="185738"/>
              <a:ext cx="4130296" cy="3991001"/>
              <a:chOff x="4657285" y="2258503"/>
              <a:chExt cx="2771104" cy="2677648"/>
            </a:xfrm>
          </p:grpSpPr>
          <p:grpSp>
            <p:nvGrpSpPr>
              <p:cNvPr id="26" name="Gruppo 25">
                <a:extLst>
                  <a:ext uri="{FF2B5EF4-FFF2-40B4-BE49-F238E27FC236}">
                    <a16:creationId xmlns:a16="http://schemas.microsoft.com/office/drawing/2014/main" id="{B3C95E51-2475-D75D-8F72-3F3DD60D800E}"/>
                  </a:ext>
                </a:extLst>
              </p:cNvPr>
              <p:cNvGrpSpPr/>
              <p:nvPr/>
            </p:nvGrpSpPr>
            <p:grpSpPr>
              <a:xfrm>
                <a:off x="4657285" y="2258503"/>
                <a:ext cx="2771104" cy="1961225"/>
                <a:chOff x="8438175" y="4068206"/>
                <a:chExt cx="2771104" cy="1961225"/>
              </a:xfrm>
            </p:grpSpPr>
            <p:cxnSp>
              <p:nvCxnSpPr>
                <p:cNvPr id="38" name="Connettore 2 37">
                  <a:extLst>
                    <a:ext uri="{FF2B5EF4-FFF2-40B4-BE49-F238E27FC236}">
                      <a16:creationId xmlns:a16="http://schemas.microsoft.com/office/drawing/2014/main" id="{3E68A539-C354-656F-195B-B27C13715810}"/>
                    </a:ext>
                  </a:extLst>
                </p:cNvPr>
                <p:cNvCxnSpPr>
                  <a:cxnSpLocks/>
                </p:cNvCxnSpPr>
                <p:nvPr/>
              </p:nvCxnSpPr>
              <p:spPr>
                <a:xfrm>
                  <a:off x="8557406" y="5945563"/>
                  <a:ext cx="239195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ttore 2 38">
                  <a:extLst>
                    <a:ext uri="{FF2B5EF4-FFF2-40B4-BE49-F238E27FC236}">
                      <a16:creationId xmlns:a16="http://schemas.microsoft.com/office/drawing/2014/main" id="{519681F8-7A38-CD0F-24F2-CD2F6CE84ED3}"/>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CasellaDiTesto 39">
                      <a:extLst>
                        <a:ext uri="{FF2B5EF4-FFF2-40B4-BE49-F238E27FC236}">
                          <a16:creationId xmlns:a16="http://schemas.microsoft.com/office/drawing/2014/main" id="{725DCFC5-3BED-8FA4-D7B9-0BFACDFE46E6}"/>
                        </a:ext>
                      </a:extLst>
                    </p:cNvPr>
                    <p:cNvSpPr txBox="1"/>
                    <p:nvPr/>
                  </p:nvSpPr>
                  <p:spPr>
                    <a:xfrm>
                      <a:off x="8438175" y="4068206"/>
                      <a:ext cx="28200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𝑀</m:t>
                            </m:r>
                          </m:oMath>
                        </m:oMathPara>
                      </a14:m>
                      <a:endParaRPr lang="it-IT" sz="2000" dirty="0"/>
                    </a:p>
                  </p:txBody>
                </p:sp>
              </mc:Choice>
              <mc:Fallback xmlns="">
                <p:sp>
                  <p:nvSpPr>
                    <p:cNvPr id="12" name="CasellaDiTesto 11">
                      <a:extLst>
                        <a:ext uri="{FF2B5EF4-FFF2-40B4-BE49-F238E27FC236}">
                          <a16:creationId xmlns:a16="http://schemas.microsoft.com/office/drawing/2014/main" id="{077A89B0-7DFA-C415-6F74-284F3E11ABDB}"/>
                        </a:ext>
                      </a:extLst>
                    </p:cNvPr>
                    <p:cNvSpPr txBox="1">
                      <a:spLocks noRot="1" noChangeAspect="1" noMove="1" noResize="1" noEditPoints="1" noAdjustHandles="1" noChangeArrowheads="1" noChangeShapeType="1" noTextEdit="1"/>
                    </p:cNvSpPr>
                    <p:nvPr/>
                  </p:nvSpPr>
                  <p:spPr>
                    <a:xfrm>
                      <a:off x="8438175" y="4068206"/>
                      <a:ext cx="282000" cy="30777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1" name="CasellaDiTesto 40">
                      <a:extLst>
                        <a:ext uri="{FF2B5EF4-FFF2-40B4-BE49-F238E27FC236}">
                          <a16:creationId xmlns:a16="http://schemas.microsoft.com/office/drawing/2014/main" id="{977AA788-7AB2-331E-5F90-EC097B9014E5}"/>
                        </a:ext>
                      </a:extLst>
                    </p:cNvPr>
                    <p:cNvSpPr txBox="1"/>
                    <p:nvPr/>
                  </p:nvSpPr>
                  <p:spPr>
                    <a:xfrm>
                      <a:off x="10953569" y="5807063"/>
                      <a:ext cx="255710" cy="22236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latin typeface="Cambria Math" panose="02040503050406030204" pitchFamily="18" charset="0"/>
                                  </a:rPr>
                                </m:ctrlPr>
                              </m:sSubPr>
                              <m:e>
                                <m:r>
                                  <a:rPr lang="it-IT" sz="2000" b="0" i="1" smtClean="0">
                                    <a:latin typeface="Cambria Math" panose="02040503050406030204" pitchFamily="18" charset="0"/>
                                  </a:rPr>
                                  <m:t>𝜃</m:t>
                                </m:r>
                              </m:e>
                              <m:sub>
                                <m:r>
                                  <a:rPr lang="it-IT" sz="2000" b="0" i="1" smtClean="0">
                                    <a:latin typeface="Cambria Math" panose="02040503050406030204" pitchFamily="18" charset="0"/>
                                  </a:rPr>
                                  <m:t>𝑝</m:t>
                                </m:r>
                              </m:sub>
                            </m:sSub>
                          </m:oMath>
                        </m:oMathPara>
                      </a14:m>
                      <a:endParaRPr lang="it-IT" sz="2000" dirty="0"/>
                    </a:p>
                  </p:txBody>
                </p:sp>
              </mc:Choice>
              <mc:Fallback xmlns="">
                <p:sp>
                  <p:nvSpPr>
                    <p:cNvPr id="41" name="CasellaDiTesto 40">
                      <a:extLst>
                        <a:ext uri="{FF2B5EF4-FFF2-40B4-BE49-F238E27FC236}">
                          <a16:creationId xmlns:a16="http://schemas.microsoft.com/office/drawing/2014/main" id="{977AA788-7AB2-331E-5F90-EC097B9014E5}"/>
                        </a:ext>
                      </a:extLst>
                    </p:cNvPr>
                    <p:cNvSpPr txBox="1">
                      <a:spLocks noRot="1" noChangeAspect="1" noMove="1" noResize="1" noEditPoints="1" noAdjustHandles="1" noChangeArrowheads="1" noChangeShapeType="1" noTextEdit="1"/>
                    </p:cNvSpPr>
                    <p:nvPr/>
                  </p:nvSpPr>
                  <p:spPr>
                    <a:xfrm>
                      <a:off x="10953569" y="5807063"/>
                      <a:ext cx="255710" cy="222368"/>
                    </a:xfrm>
                    <a:prstGeom prst="rect">
                      <a:avLst/>
                    </a:prstGeom>
                    <a:blipFill>
                      <a:blip r:embed="rId12"/>
                      <a:stretch>
                        <a:fillRect l="-8065" b="-22222"/>
                      </a:stretch>
                    </a:blipFill>
                  </p:spPr>
                  <p:txBody>
                    <a:bodyPr/>
                    <a:lstStyle/>
                    <a:p>
                      <a:r>
                        <a:rPr lang="en-GB">
                          <a:noFill/>
                        </a:rPr>
                        <a:t> </a:t>
                      </a:r>
                    </a:p>
                  </p:txBody>
                </p:sp>
              </mc:Fallback>
            </mc:AlternateContent>
          </p:grpSp>
          <p:cxnSp>
            <p:nvCxnSpPr>
              <p:cNvPr id="28" name="Connettore diritto 27">
                <a:extLst>
                  <a:ext uri="{FF2B5EF4-FFF2-40B4-BE49-F238E27FC236}">
                    <a16:creationId xmlns:a16="http://schemas.microsoft.com/office/drawing/2014/main" id="{D66D59E8-454F-8E4E-D818-C8F436F3F035}"/>
                  </a:ext>
                </a:extLst>
              </p:cNvPr>
              <p:cNvCxnSpPr>
                <a:cxnSpLocks/>
              </p:cNvCxnSpPr>
              <p:nvPr/>
            </p:nvCxnSpPr>
            <p:spPr>
              <a:xfrm flipV="1">
                <a:off x="5798337" y="2690778"/>
                <a:ext cx="0" cy="224537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29" name="Connettore diritto 28">
                <a:extLst>
                  <a:ext uri="{FF2B5EF4-FFF2-40B4-BE49-F238E27FC236}">
                    <a16:creationId xmlns:a16="http://schemas.microsoft.com/office/drawing/2014/main" id="{D7F7B9AF-A96E-5AE9-E1B0-19608D9E3F74}"/>
                  </a:ext>
                </a:extLst>
              </p:cNvPr>
              <p:cNvCxnSpPr>
                <a:cxnSpLocks/>
              </p:cNvCxnSpPr>
              <p:nvPr/>
            </p:nvCxnSpPr>
            <p:spPr>
              <a:xfrm>
                <a:off x="6614380" y="3769080"/>
                <a:ext cx="0" cy="11670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32" name="Connettore 2 31">
                <a:extLst>
                  <a:ext uri="{FF2B5EF4-FFF2-40B4-BE49-F238E27FC236}">
                    <a16:creationId xmlns:a16="http://schemas.microsoft.com/office/drawing/2014/main" id="{483FE7F6-7A20-3240-C70D-2AF5A8E0FEE2}"/>
                  </a:ext>
                </a:extLst>
              </p:cNvPr>
              <p:cNvCxnSpPr>
                <a:cxnSpLocks/>
              </p:cNvCxnSpPr>
              <p:nvPr/>
            </p:nvCxnSpPr>
            <p:spPr>
              <a:xfrm>
                <a:off x="4798285" y="4642853"/>
                <a:ext cx="100005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ttore 2 32">
                <a:extLst>
                  <a:ext uri="{FF2B5EF4-FFF2-40B4-BE49-F238E27FC236}">
                    <a16:creationId xmlns:a16="http://schemas.microsoft.com/office/drawing/2014/main" id="{2BC8F37E-DE6B-5617-CBBC-28C99E444E31}"/>
                  </a:ext>
                </a:extLst>
              </p:cNvPr>
              <p:cNvCxnSpPr>
                <a:cxnSpLocks/>
              </p:cNvCxnSpPr>
              <p:nvPr/>
            </p:nvCxnSpPr>
            <p:spPr>
              <a:xfrm>
                <a:off x="4798285" y="4936151"/>
                <a:ext cx="181609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5" name="CasellaDiTesto 34">
                    <a:extLst>
                      <a:ext uri="{FF2B5EF4-FFF2-40B4-BE49-F238E27FC236}">
                        <a16:creationId xmlns:a16="http://schemas.microsoft.com/office/drawing/2014/main" id="{7F3D5763-AD86-C93C-4BF1-D4B9756C4C03}"/>
                      </a:ext>
                    </a:extLst>
                  </p:cNvPr>
                  <p:cNvSpPr txBox="1"/>
                  <p:nvPr/>
                </p:nvSpPr>
                <p:spPr>
                  <a:xfrm>
                    <a:off x="5090849" y="4337045"/>
                    <a:ext cx="396259" cy="22236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m:t>
                              </m:r>
                              <m:r>
                                <a:rPr lang="it-IT" sz="2000" b="0" i="1" smtClean="0">
                                  <a:solidFill>
                                    <a:srgbClr val="FF0000"/>
                                  </a:solidFill>
                                  <a:latin typeface="Cambria Math" panose="02040503050406030204" pitchFamily="18" charset="0"/>
                                </a:rPr>
                                <m:t>,</m:t>
                              </m:r>
                              <m:r>
                                <a:rPr lang="it-IT" sz="2000" b="0" i="1" smtClean="0">
                                  <a:solidFill>
                                    <a:srgbClr val="FF0000"/>
                                  </a:solidFill>
                                  <a:latin typeface="Cambria Math" panose="02040503050406030204" pitchFamily="18" charset="0"/>
                                </a:rPr>
                                <m:t>𝑝</m:t>
                              </m:r>
                            </m:sub>
                          </m:sSub>
                        </m:oMath>
                      </m:oMathPara>
                    </a14:m>
                    <a:endParaRPr lang="it-IT" sz="2000" dirty="0">
                      <a:solidFill>
                        <a:srgbClr val="FF0000"/>
                      </a:solidFill>
                    </a:endParaRPr>
                  </a:p>
                </p:txBody>
              </p:sp>
            </mc:Choice>
            <mc:Fallback xmlns="">
              <p:sp>
                <p:nvSpPr>
                  <p:cNvPr id="35" name="CasellaDiTesto 34">
                    <a:extLst>
                      <a:ext uri="{FF2B5EF4-FFF2-40B4-BE49-F238E27FC236}">
                        <a16:creationId xmlns:a16="http://schemas.microsoft.com/office/drawing/2014/main" id="{7F3D5763-AD86-C93C-4BF1-D4B9756C4C03}"/>
                      </a:ext>
                    </a:extLst>
                  </p:cNvPr>
                  <p:cNvSpPr txBox="1">
                    <a:spLocks noRot="1" noChangeAspect="1" noMove="1" noResize="1" noEditPoints="1" noAdjustHandles="1" noChangeArrowheads="1" noChangeShapeType="1" noTextEdit="1"/>
                  </p:cNvSpPr>
                  <p:nvPr/>
                </p:nvSpPr>
                <p:spPr>
                  <a:xfrm>
                    <a:off x="5090849" y="4337045"/>
                    <a:ext cx="396259" cy="222368"/>
                  </a:xfrm>
                  <a:prstGeom prst="rect">
                    <a:avLst/>
                  </a:prstGeom>
                  <a:blipFill>
                    <a:blip r:embed="rId13"/>
                    <a:stretch>
                      <a:fillRect l="-2062" b="-222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6" name="CasellaDiTesto 35">
                    <a:extLst>
                      <a:ext uri="{FF2B5EF4-FFF2-40B4-BE49-F238E27FC236}">
                        <a16:creationId xmlns:a16="http://schemas.microsoft.com/office/drawing/2014/main" id="{553646E6-9A2D-D2DE-7B8E-2A6413413BE3}"/>
                      </a:ext>
                    </a:extLst>
                  </p:cNvPr>
                  <p:cNvSpPr txBox="1"/>
                  <p:nvPr/>
                </p:nvSpPr>
                <p:spPr>
                  <a:xfrm>
                    <a:off x="5979646" y="4614044"/>
                    <a:ext cx="396259" cy="22236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𝑃𝐶</m:t>
                              </m:r>
                              <m:r>
                                <a:rPr lang="it-IT" sz="2000" b="0" i="1" smtClean="0">
                                  <a:solidFill>
                                    <a:srgbClr val="FF0000"/>
                                  </a:solidFill>
                                  <a:latin typeface="Cambria Math" panose="02040503050406030204" pitchFamily="18" charset="0"/>
                                </a:rPr>
                                <m:t>,</m:t>
                              </m:r>
                              <m:r>
                                <a:rPr lang="it-IT" sz="2000" b="0" i="1" smtClean="0">
                                  <a:solidFill>
                                    <a:srgbClr val="FF0000"/>
                                  </a:solidFill>
                                  <a:latin typeface="Cambria Math" panose="02040503050406030204" pitchFamily="18" charset="0"/>
                                </a:rPr>
                                <m:t>𝑝</m:t>
                              </m:r>
                            </m:sub>
                          </m:sSub>
                        </m:oMath>
                      </m:oMathPara>
                    </a14:m>
                    <a:endParaRPr lang="it-IT" sz="2000" dirty="0">
                      <a:solidFill>
                        <a:srgbClr val="FF0000"/>
                      </a:solidFill>
                    </a:endParaRPr>
                  </a:p>
                </p:txBody>
              </p:sp>
            </mc:Choice>
            <mc:Fallback xmlns="">
              <p:sp>
                <p:nvSpPr>
                  <p:cNvPr id="36" name="CasellaDiTesto 35">
                    <a:extLst>
                      <a:ext uri="{FF2B5EF4-FFF2-40B4-BE49-F238E27FC236}">
                        <a16:creationId xmlns:a16="http://schemas.microsoft.com/office/drawing/2014/main" id="{553646E6-9A2D-D2DE-7B8E-2A6413413BE3}"/>
                      </a:ext>
                    </a:extLst>
                  </p:cNvPr>
                  <p:cNvSpPr txBox="1">
                    <a:spLocks noRot="1" noChangeAspect="1" noMove="1" noResize="1" noEditPoints="1" noAdjustHandles="1" noChangeArrowheads="1" noChangeShapeType="1" noTextEdit="1"/>
                  </p:cNvSpPr>
                  <p:nvPr/>
                </p:nvSpPr>
                <p:spPr>
                  <a:xfrm>
                    <a:off x="5979646" y="4614044"/>
                    <a:ext cx="396259" cy="222368"/>
                  </a:xfrm>
                  <a:prstGeom prst="rect">
                    <a:avLst/>
                  </a:prstGeom>
                  <a:blipFill>
                    <a:blip r:embed="rId14"/>
                    <a:stretch>
                      <a:fillRect l="-11340" r="-6186" b="-20000"/>
                    </a:stretch>
                  </a:blipFill>
                </p:spPr>
                <p:txBody>
                  <a:bodyPr/>
                  <a:lstStyle/>
                  <a:p>
                    <a:r>
                      <a:rPr lang="en-GB">
                        <a:noFill/>
                      </a:rPr>
                      <a:t> </a:t>
                    </a:r>
                  </a:p>
                </p:txBody>
              </p:sp>
            </mc:Fallback>
          </mc:AlternateContent>
          <p:cxnSp>
            <p:nvCxnSpPr>
              <p:cNvPr id="88" name="Connettore diritto 87">
                <a:extLst>
                  <a:ext uri="{FF2B5EF4-FFF2-40B4-BE49-F238E27FC236}">
                    <a16:creationId xmlns:a16="http://schemas.microsoft.com/office/drawing/2014/main" id="{4B0D027F-E275-87DF-FD44-7A4EB6F9BA34}"/>
                  </a:ext>
                </a:extLst>
              </p:cNvPr>
              <p:cNvCxnSpPr>
                <a:cxnSpLocks/>
              </p:cNvCxnSpPr>
              <p:nvPr/>
            </p:nvCxnSpPr>
            <p:spPr>
              <a:xfrm>
                <a:off x="4773574" y="3769080"/>
                <a:ext cx="0" cy="11670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grpSp>
        <p:sp>
          <p:nvSpPr>
            <p:cNvPr id="81" name="Figura a mano libera: forma 80">
              <a:extLst>
                <a:ext uri="{FF2B5EF4-FFF2-40B4-BE49-F238E27FC236}">
                  <a16:creationId xmlns:a16="http://schemas.microsoft.com/office/drawing/2014/main" id="{64B5E446-780F-2FB8-0292-21EEA1B1D858}"/>
                </a:ext>
              </a:extLst>
            </p:cNvPr>
            <p:cNvSpPr/>
            <p:nvPr/>
          </p:nvSpPr>
          <p:spPr>
            <a:xfrm>
              <a:off x="7931150" y="819150"/>
              <a:ext cx="3448050" cy="2165350"/>
            </a:xfrm>
            <a:custGeom>
              <a:avLst/>
              <a:gdLst>
                <a:gd name="connsiteX0" fmla="*/ 0 w 3448050"/>
                <a:gd name="connsiteY0" fmla="*/ 2165350 h 2165350"/>
                <a:gd name="connsiteX1" fmla="*/ 6350 w 3448050"/>
                <a:gd name="connsiteY1" fmla="*/ 660400 h 2165350"/>
                <a:gd name="connsiteX2" fmla="*/ 1536700 w 3448050"/>
                <a:gd name="connsiteY2" fmla="*/ 0 h 2165350"/>
                <a:gd name="connsiteX3" fmla="*/ 2755900 w 3448050"/>
                <a:gd name="connsiteY3" fmla="*/ 1625600 h 2165350"/>
                <a:gd name="connsiteX4" fmla="*/ 3448050 w 3448050"/>
                <a:gd name="connsiteY4" fmla="*/ 1625600 h 2165350"/>
                <a:gd name="connsiteX5" fmla="*/ 3448050 w 3448050"/>
                <a:gd name="connsiteY5" fmla="*/ 1625600 h 2165350"/>
                <a:gd name="connsiteX6" fmla="*/ 3448050 w 3448050"/>
                <a:gd name="connsiteY6" fmla="*/ 1625600 h 21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48050" h="2165350">
                  <a:moveTo>
                    <a:pt x="0" y="2165350"/>
                  </a:moveTo>
                  <a:cubicBezTo>
                    <a:pt x="2117" y="1663700"/>
                    <a:pt x="4233" y="1162050"/>
                    <a:pt x="6350" y="660400"/>
                  </a:cubicBezTo>
                  <a:lnTo>
                    <a:pt x="1536700" y="0"/>
                  </a:lnTo>
                  <a:lnTo>
                    <a:pt x="2755900" y="1625600"/>
                  </a:lnTo>
                  <a:lnTo>
                    <a:pt x="3448050" y="1625600"/>
                  </a:lnTo>
                  <a:lnTo>
                    <a:pt x="3448050" y="1625600"/>
                  </a:lnTo>
                  <a:lnTo>
                    <a:pt x="3448050" y="1625600"/>
                  </a:lnTo>
                </a:path>
              </a:pathLst>
            </a:custGeom>
            <a:noFill/>
            <a:ln>
              <a:solidFill>
                <a:schemeClr val="accent2">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92294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uppo 26">
            <a:extLst>
              <a:ext uri="{FF2B5EF4-FFF2-40B4-BE49-F238E27FC236}">
                <a16:creationId xmlns:a16="http://schemas.microsoft.com/office/drawing/2014/main" id="{CD103187-747A-BF3C-CC0E-18B8459F33C8}"/>
              </a:ext>
            </a:extLst>
          </p:cNvPr>
          <p:cNvGrpSpPr/>
          <p:nvPr/>
        </p:nvGrpSpPr>
        <p:grpSpPr>
          <a:xfrm>
            <a:off x="-48557" y="185738"/>
            <a:ext cx="5130185" cy="3991001"/>
            <a:chOff x="-48557" y="185738"/>
            <a:chExt cx="5130185" cy="3991001"/>
          </a:xfrm>
        </p:grpSpPr>
        <p:cxnSp>
          <p:nvCxnSpPr>
            <p:cNvPr id="20" name="Connettore diritto 19">
              <a:extLst>
                <a:ext uri="{FF2B5EF4-FFF2-40B4-BE49-F238E27FC236}">
                  <a16:creationId xmlns:a16="http://schemas.microsoft.com/office/drawing/2014/main" id="{8929F2CB-BCB2-04DC-0F79-9C67C1A7FC2D}"/>
                </a:ext>
              </a:extLst>
            </p:cNvPr>
            <p:cNvCxnSpPr>
              <a:cxnSpLocks/>
              <a:stCxn id="14" idx="0"/>
            </p:cNvCxnSpPr>
            <p:nvPr/>
          </p:nvCxnSpPr>
          <p:spPr>
            <a:xfrm flipV="1">
              <a:off x="642095" y="681038"/>
              <a:ext cx="310405" cy="2309069"/>
            </a:xfrm>
            <a:prstGeom prst="line">
              <a:avLst/>
            </a:prstGeom>
            <a:ln>
              <a:solidFill>
                <a:schemeClr val="accent2">
                  <a:lumMod val="40000"/>
                  <a:lumOff val="60000"/>
                </a:schemeClr>
              </a:solidFill>
            </a:ln>
          </p:spPr>
          <p:style>
            <a:lnRef idx="1">
              <a:schemeClr val="accent2"/>
            </a:lnRef>
            <a:fillRef idx="0">
              <a:schemeClr val="accent2"/>
            </a:fillRef>
            <a:effectRef idx="0">
              <a:schemeClr val="accent2"/>
            </a:effectRef>
            <a:fontRef idx="minor">
              <a:schemeClr val="tx1"/>
            </a:fontRef>
          </p:style>
        </p:cxnSp>
        <p:grpSp>
          <p:nvGrpSpPr>
            <p:cNvPr id="2" name="Gruppo 1">
              <a:extLst>
                <a:ext uri="{FF2B5EF4-FFF2-40B4-BE49-F238E27FC236}">
                  <a16:creationId xmlns:a16="http://schemas.microsoft.com/office/drawing/2014/main" id="{C1123B3B-9F2A-F1ED-B34F-A0BB35C3F117}"/>
                </a:ext>
              </a:extLst>
            </p:cNvPr>
            <p:cNvGrpSpPr/>
            <p:nvPr/>
          </p:nvGrpSpPr>
          <p:grpSpPr>
            <a:xfrm>
              <a:off x="451527" y="185738"/>
              <a:ext cx="4630101" cy="3991001"/>
              <a:chOff x="4657285" y="2258503"/>
              <a:chExt cx="3106434" cy="2677648"/>
            </a:xfrm>
          </p:grpSpPr>
          <p:grpSp>
            <p:nvGrpSpPr>
              <p:cNvPr id="3" name="Gruppo 2">
                <a:extLst>
                  <a:ext uri="{FF2B5EF4-FFF2-40B4-BE49-F238E27FC236}">
                    <a16:creationId xmlns:a16="http://schemas.microsoft.com/office/drawing/2014/main" id="{C2D61FBB-D6D8-54A2-9F11-221DFCF01734}"/>
                  </a:ext>
                </a:extLst>
              </p:cNvPr>
              <p:cNvGrpSpPr/>
              <p:nvPr/>
            </p:nvGrpSpPr>
            <p:grpSpPr>
              <a:xfrm>
                <a:off x="4657285" y="2258503"/>
                <a:ext cx="3106434" cy="2046634"/>
                <a:chOff x="8438175" y="4068206"/>
                <a:chExt cx="3106434" cy="2046634"/>
              </a:xfrm>
            </p:grpSpPr>
            <p:sp>
              <p:nvSpPr>
                <p:cNvPr id="14" name="Figura a mano libera: forma 13">
                  <a:extLst>
                    <a:ext uri="{FF2B5EF4-FFF2-40B4-BE49-F238E27FC236}">
                      <a16:creationId xmlns:a16="http://schemas.microsoft.com/office/drawing/2014/main" id="{8B98298B-90FF-C0C9-BC77-0642042BCD43}"/>
                    </a:ext>
                  </a:extLst>
                </p:cNvPr>
                <p:cNvSpPr/>
                <p:nvPr/>
              </p:nvSpPr>
              <p:spPr>
                <a:xfrm>
                  <a:off x="8566031" y="4500481"/>
                  <a:ext cx="2622431" cy="1449237"/>
                </a:xfrm>
                <a:custGeom>
                  <a:avLst/>
                  <a:gdLst>
                    <a:gd name="connsiteX0" fmla="*/ 0 w 2622431"/>
                    <a:gd name="connsiteY0" fmla="*/ 1449237 h 1449237"/>
                    <a:gd name="connsiteX1" fmla="*/ 319178 w 2622431"/>
                    <a:gd name="connsiteY1" fmla="*/ 431320 h 1449237"/>
                    <a:gd name="connsiteX2" fmla="*/ 1406106 w 2622431"/>
                    <a:gd name="connsiteY2" fmla="*/ 0 h 1449237"/>
                    <a:gd name="connsiteX3" fmla="*/ 2208363 w 2622431"/>
                    <a:gd name="connsiteY3" fmla="*/ 1078302 h 1449237"/>
                    <a:gd name="connsiteX4" fmla="*/ 2622431 w 2622431"/>
                    <a:gd name="connsiteY4" fmla="*/ 1078302 h 144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1" h="1449237">
                      <a:moveTo>
                        <a:pt x="0" y="1449237"/>
                      </a:moveTo>
                      <a:lnTo>
                        <a:pt x="319178" y="431320"/>
                      </a:lnTo>
                      <a:lnTo>
                        <a:pt x="1406106" y="0"/>
                      </a:lnTo>
                      <a:lnTo>
                        <a:pt x="2208363" y="1078302"/>
                      </a:lnTo>
                      <a:lnTo>
                        <a:pt x="2622431" y="1078302"/>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cxnSp>
              <p:nvCxnSpPr>
                <p:cNvPr id="15" name="Connettore 2 14">
                  <a:extLst>
                    <a:ext uri="{FF2B5EF4-FFF2-40B4-BE49-F238E27FC236}">
                      <a16:creationId xmlns:a16="http://schemas.microsoft.com/office/drawing/2014/main" id="{816EFF56-271A-720A-AE24-5F937B9EB53D}"/>
                    </a:ext>
                  </a:extLst>
                </p:cNvPr>
                <p:cNvCxnSpPr/>
                <p:nvPr/>
              </p:nvCxnSpPr>
              <p:spPr>
                <a:xfrm>
                  <a:off x="8557406" y="5945563"/>
                  <a:ext cx="27000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onnettore 2 15">
                  <a:extLst>
                    <a:ext uri="{FF2B5EF4-FFF2-40B4-BE49-F238E27FC236}">
                      <a16:creationId xmlns:a16="http://schemas.microsoft.com/office/drawing/2014/main" id="{33D6CA3A-46FB-5BE8-D8C7-B436E7E37167}"/>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CasellaDiTesto 16">
                      <a:extLst>
                        <a:ext uri="{FF2B5EF4-FFF2-40B4-BE49-F238E27FC236}">
                          <a16:creationId xmlns:a16="http://schemas.microsoft.com/office/drawing/2014/main" id="{9032D51A-EC66-929A-E0A8-746B59FED2EE}"/>
                        </a:ext>
                      </a:extLst>
                    </p:cNvPr>
                    <p:cNvSpPr txBox="1"/>
                    <p:nvPr/>
                  </p:nvSpPr>
                  <p:spPr>
                    <a:xfrm>
                      <a:off x="8438175" y="4068206"/>
                      <a:ext cx="28200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𝑀</m:t>
                            </m:r>
                          </m:oMath>
                        </m:oMathPara>
                      </a14:m>
                      <a:endParaRPr lang="it-IT" sz="2000" dirty="0"/>
                    </a:p>
                  </p:txBody>
                </p:sp>
              </mc:Choice>
              <mc:Fallback xmlns="">
                <p:sp>
                  <p:nvSpPr>
                    <p:cNvPr id="12" name="CasellaDiTesto 11">
                      <a:extLst>
                        <a:ext uri="{FF2B5EF4-FFF2-40B4-BE49-F238E27FC236}">
                          <a16:creationId xmlns:a16="http://schemas.microsoft.com/office/drawing/2014/main" id="{077A89B0-7DFA-C415-6F74-284F3E11ABDB}"/>
                        </a:ext>
                      </a:extLst>
                    </p:cNvPr>
                    <p:cNvSpPr txBox="1">
                      <a:spLocks noRot="1" noChangeAspect="1" noMove="1" noResize="1" noEditPoints="1" noAdjustHandles="1" noChangeArrowheads="1" noChangeShapeType="1" noTextEdit="1"/>
                    </p:cNvSpPr>
                    <p:nvPr/>
                  </p:nvSpPr>
                  <p:spPr>
                    <a:xfrm>
                      <a:off x="8438175" y="4068206"/>
                      <a:ext cx="282000" cy="307777"/>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8" name="CasellaDiTesto 17">
                      <a:extLst>
                        <a:ext uri="{FF2B5EF4-FFF2-40B4-BE49-F238E27FC236}">
                          <a16:creationId xmlns:a16="http://schemas.microsoft.com/office/drawing/2014/main" id="{6AA6F659-5E9F-DF5B-D573-E67C23234F18}"/>
                        </a:ext>
                      </a:extLst>
                    </p:cNvPr>
                    <p:cNvSpPr txBox="1"/>
                    <p:nvPr/>
                  </p:nvSpPr>
                  <p:spPr>
                    <a:xfrm>
                      <a:off x="11288899" y="5807063"/>
                      <a:ext cx="255710"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latin typeface="Cambria Math" panose="02040503050406030204" pitchFamily="18" charset="0"/>
                              </a:rPr>
                              <m:t>𝜃</m:t>
                            </m:r>
                          </m:oMath>
                        </m:oMathPara>
                      </a14:m>
                      <a:endParaRPr lang="it-IT" sz="2000" dirty="0"/>
                    </a:p>
                  </p:txBody>
                </p:sp>
              </mc:Choice>
              <mc:Fallback xmlns="">
                <p:sp>
                  <p:nvSpPr>
                    <p:cNvPr id="13" name="CasellaDiTesto 12">
                      <a:extLst>
                        <a:ext uri="{FF2B5EF4-FFF2-40B4-BE49-F238E27FC236}">
                          <a16:creationId xmlns:a16="http://schemas.microsoft.com/office/drawing/2014/main" id="{F3F66AB8-B3B7-392A-D5E7-103C4DA6420E}"/>
                        </a:ext>
                      </a:extLst>
                    </p:cNvPr>
                    <p:cNvSpPr txBox="1">
                      <a:spLocks noRot="1" noChangeAspect="1" noMove="1" noResize="1" noEditPoints="1" noAdjustHandles="1" noChangeArrowheads="1" noChangeShapeType="1" noTextEdit="1"/>
                    </p:cNvSpPr>
                    <p:nvPr/>
                  </p:nvSpPr>
                  <p:spPr>
                    <a:xfrm>
                      <a:off x="11288899" y="5807063"/>
                      <a:ext cx="255710" cy="307777"/>
                    </a:xfrm>
                    <a:prstGeom prst="rect">
                      <a:avLst/>
                    </a:prstGeom>
                    <a:blipFill>
                      <a:blip r:embed="rId3"/>
                      <a:stretch>
                        <a:fillRect/>
                      </a:stretch>
                    </a:blipFill>
                  </p:spPr>
                  <p:txBody>
                    <a:bodyPr/>
                    <a:lstStyle/>
                    <a:p>
                      <a:r>
                        <a:rPr lang="en-GB">
                          <a:noFill/>
                        </a:rPr>
                        <a:t> </a:t>
                      </a:r>
                    </a:p>
                  </p:txBody>
                </p:sp>
              </mc:Fallback>
            </mc:AlternateContent>
          </p:grpSp>
          <p:cxnSp>
            <p:nvCxnSpPr>
              <p:cNvPr id="4" name="Connettore diritto 3">
                <a:extLst>
                  <a:ext uri="{FF2B5EF4-FFF2-40B4-BE49-F238E27FC236}">
                    <a16:creationId xmlns:a16="http://schemas.microsoft.com/office/drawing/2014/main" id="{4EE08722-A1AE-E75B-8F37-1FC243384B3A}"/>
                  </a:ext>
                </a:extLst>
              </p:cNvPr>
              <p:cNvCxnSpPr>
                <a:cxnSpLocks/>
                <a:stCxn id="14" idx="1"/>
              </p:cNvCxnSpPr>
              <p:nvPr/>
            </p:nvCxnSpPr>
            <p:spPr>
              <a:xfrm>
                <a:off x="5104319" y="3122098"/>
                <a:ext cx="0" cy="181405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5" name="Connettore diritto 4">
                <a:extLst>
                  <a:ext uri="{FF2B5EF4-FFF2-40B4-BE49-F238E27FC236}">
                    <a16:creationId xmlns:a16="http://schemas.microsoft.com/office/drawing/2014/main" id="{67996AE7-E667-B22B-2182-646492E87D54}"/>
                  </a:ext>
                </a:extLst>
              </p:cNvPr>
              <p:cNvCxnSpPr>
                <a:cxnSpLocks/>
              </p:cNvCxnSpPr>
              <p:nvPr/>
            </p:nvCxnSpPr>
            <p:spPr>
              <a:xfrm flipV="1">
                <a:off x="6191247" y="2690778"/>
                <a:ext cx="0" cy="2245373"/>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6" name="Connettore diritto 5">
                <a:extLst>
                  <a:ext uri="{FF2B5EF4-FFF2-40B4-BE49-F238E27FC236}">
                    <a16:creationId xmlns:a16="http://schemas.microsoft.com/office/drawing/2014/main" id="{097C414D-53AD-429F-8F69-4D9DFD116642}"/>
                  </a:ext>
                </a:extLst>
              </p:cNvPr>
              <p:cNvCxnSpPr>
                <a:cxnSpLocks/>
                <a:stCxn id="14" idx="3"/>
              </p:cNvCxnSpPr>
              <p:nvPr/>
            </p:nvCxnSpPr>
            <p:spPr>
              <a:xfrm>
                <a:off x="6993504" y="3769080"/>
                <a:ext cx="0" cy="11670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CasellaDiTesto 6">
                    <a:extLst>
                      <a:ext uri="{FF2B5EF4-FFF2-40B4-BE49-F238E27FC236}">
                        <a16:creationId xmlns:a16="http://schemas.microsoft.com/office/drawing/2014/main" id="{08A7F4A0-1233-AAC8-3875-F382BC5101BD}"/>
                      </a:ext>
                    </a:extLst>
                  </p:cNvPr>
                  <p:cNvSpPr txBox="1"/>
                  <p:nvPr/>
                </p:nvSpPr>
                <p:spPr>
                  <a:xfrm>
                    <a:off x="4750915" y="4140359"/>
                    <a:ext cx="396259" cy="33195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𝑦</m:t>
                              </m:r>
                            </m:sub>
                          </m:sSub>
                        </m:oMath>
                      </m:oMathPara>
                    </a14:m>
                    <a:endParaRPr lang="it-IT" sz="2000" dirty="0">
                      <a:solidFill>
                        <a:srgbClr val="FF0000"/>
                      </a:solidFill>
                    </a:endParaRPr>
                  </a:p>
                </p:txBody>
              </p:sp>
            </mc:Choice>
            <mc:Fallback xmlns="">
              <p:sp>
                <p:nvSpPr>
                  <p:cNvPr id="17" name="CasellaDiTesto 16">
                    <a:extLst>
                      <a:ext uri="{FF2B5EF4-FFF2-40B4-BE49-F238E27FC236}">
                        <a16:creationId xmlns:a16="http://schemas.microsoft.com/office/drawing/2014/main" id="{48AEE4B0-95A2-665C-827D-B836C9BF9C48}"/>
                      </a:ext>
                    </a:extLst>
                  </p:cNvPr>
                  <p:cNvSpPr txBox="1">
                    <a:spLocks noRot="1" noChangeAspect="1" noMove="1" noResize="1" noEditPoints="1" noAdjustHandles="1" noChangeArrowheads="1" noChangeShapeType="1" noTextEdit="1"/>
                  </p:cNvSpPr>
                  <p:nvPr/>
                </p:nvSpPr>
                <p:spPr>
                  <a:xfrm>
                    <a:off x="4750915" y="4140359"/>
                    <a:ext cx="396259" cy="331950"/>
                  </a:xfrm>
                  <a:prstGeom prst="rect">
                    <a:avLst/>
                  </a:prstGeom>
                  <a:blipFill>
                    <a:blip r:embed="rId4"/>
                    <a:stretch>
                      <a:fillRect/>
                    </a:stretch>
                  </a:blipFill>
                </p:spPr>
                <p:txBody>
                  <a:bodyPr/>
                  <a:lstStyle/>
                  <a:p>
                    <a:r>
                      <a:rPr lang="en-GB">
                        <a:noFill/>
                      </a:rPr>
                      <a:t> </a:t>
                    </a:r>
                  </a:p>
                </p:txBody>
              </p:sp>
            </mc:Fallback>
          </mc:AlternateContent>
          <p:cxnSp>
            <p:nvCxnSpPr>
              <p:cNvPr id="8" name="Connettore 2 7">
                <a:extLst>
                  <a:ext uri="{FF2B5EF4-FFF2-40B4-BE49-F238E27FC236}">
                    <a16:creationId xmlns:a16="http://schemas.microsoft.com/office/drawing/2014/main" id="{8F088E64-154B-D65A-917C-CC866C3761B8}"/>
                  </a:ext>
                </a:extLst>
              </p:cNvPr>
              <p:cNvCxnSpPr/>
              <p:nvPr/>
            </p:nvCxnSpPr>
            <p:spPr>
              <a:xfrm>
                <a:off x="4776516" y="4496204"/>
                <a:ext cx="3278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Connettore 2 8">
                <a:extLst>
                  <a:ext uri="{FF2B5EF4-FFF2-40B4-BE49-F238E27FC236}">
                    <a16:creationId xmlns:a16="http://schemas.microsoft.com/office/drawing/2014/main" id="{2FAF5FC1-D5D9-B0A5-F905-19A792F98D01}"/>
                  </a:ext>
                </a:extLst>
              </p:cNvPr>
              <p:cNvCxnSpPr>
                <a:cxnSpLocks/>
              </p:cNvCxnSpPr>
              <p:nvPr/>
            </p:nvCxnSpPr>
            <p:spPr>
              <a:xfrm>
                <a:off x="5104319" y="4642853"/>
                <a:ext cx="108692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a:extLst>
                  <a:ext uri="{FF2B5EF4-FFF2-40B4-BE49-F238E27FC236}">
                    <a16:creationId xmlns:a16="http://schemas.microsoft.com/office/drawing/2014/main" id="{8457DD4E-ABB1-7004-D586-3DDD9A9BF34B}"/>
                  </a:ext>
                </a:extLst>
              </p:cNvPr>
              <p:cNvCxnSpPr/>
              <p:nvPr/>
            </p:nvCxnSpPr>
            <p:spPr>
              <a:xfrm>
                <a:off x="5104319" y="4936151"/>
                <a:ext cx="1889185"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545F1A5B-E213-8E81-86C9-09039A259FCE}"/>
                  </a:ext>
                </a:extLst>
              </p:cNvPr>
              <p:cNvCxnSpPr>
                <a:cxnSpLocks/>
              </p:cNvCxnSpPr>
              <p:nvPr/>
            </p:nvCxnSpPr>
            <p:spPr>
              <a:xfrm>
                <a:off x="4773642" y="3997360"/>
                <a:ext cx="0" cy="507471"/>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 name="CasellaDiTesto 11">
                    <a:extLst>
                      <a:ext uri="{FF2B5EF4-FFF2-40B4-BE49-F238E27FC236}">
                        <a16:creationId xmlns:a16="http://schemas.microsoft.com/office/drawing/2014/main" id="{4FCC274C-97C0-62BD-0990-B9E4858FE910}"/>
                      </a:ext>
                    </a:extLst>
                  </p:cNvPr>
                  <p:cNvSpPr txBox="1"/>
                  <p:nvPr/>
                </p:nvSpPr>
                <p:spPr>
                  <a:xfrm>
                    <a:off x="5456185" y="4309473"/>
                    <a:ext cx="3962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m:t>
                              </m:r>
                            </m:sub>
                          </m:sSub>
                        </m:oMath>
                      </m:oMathPara>
                    </a14:m>
                    <a:endParaRPr lang="it-IT" sz="2000" dirty="0">
                      <a:solidFill>
                        <a:srgbClr val="FF0000"/>
                      </a:solidFill>
                    </a:endParaRPr>
                  </a:p>
                </p:txBody>
              </p:sp>
            </mc:Choice>
            <mc:Fallback xmlns="">
              <p:sp>
                <p:nvSpPr>
                  <p:cNvPr id="22" name="CasellaDiTesto 21">
                    <a:extLst>
                      <a:ext uri="{FF2B5EF4-FFF2-40B4-BE49-F238E27FC236}">
                        <a16:creationId xmlns:a16="http://schemas.microsoft.com/office/drawing/2014/main" id="{9FAA8FA4-53E8-7A23-A645-78F8C32B60B9}"/>
                      </a:ext>
                    </a:extLst>
                  </p:cNvPr>
                  <p:cNvSpPr txBox="1">
                    <a:spLocks noRot="1" noChangeAspect="1" noMove="1" noResize="1" noEditPoints="1" noAdjustHandles="1" noChangeArrowheads="1" noChangeShapeType="1" noTextEdit="1"/>
                  </p:cNvSpPr>
                  <p:nvPr/>
                </p:nvSpPr>
                <p:spPr>
                  <a:xfrm>
                    <a:off x="5456185" y="4309473"/>
                    <a:ext cx="396259" cy="307777"/>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CasellaDiTesto 12">
                    <a:extLst>
                      <a:ext uri="{FF2B5EF4-FFF2-40B4-BE49-F238E27FC236}">
                        <a16:creationId xmlns:a16="http://schemas.microsoft.com/office/drawing/2014/main" id="{9C229304-22DA-5C50-EEBC-A0499E020911}"/>
                      </a:ext>
                    </a:extLst>
                  </p:cNvPr>
                  <p:cNvSpPr txBox="1"/>
                  <p:nvPr/>
                </p:nvSpPr>
                <p:spPr>
                  <a:xfrm>
                    <a:off x="6344982" y="4586472"/>
                    <a:ext cx="396259" cy="30777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000" b="0" i="1" smtClean="0">
                                  <a:solidFill>
                                    <a:srgbClr val="FF0000"/>
                                  </a:solidFill>
                                  <a:latin typeface="Cambria Math" panose="02040503050406030204" pitchFamily="18" charset="0"/>
                                </a:rPr>
                              </m:ctrlPr>
                            </m:sSubPr>
                            <m:e>
                              <m:r>
                                <a:rPr lang="it-IT" sz="2000" b="0" i="1" smtClean="0">
                                  <a:solidFill>
                                    <a:srgbClr val="FF0000"/>
                                  </a:solidFill>
                                  <a:latin typeface="Cambria Math" panose="02040503050406030204" pitchFamily="18" charset="0"/>
                                </a:rPr>
                                <m:t>𝜃</m:t>
                              </m:r>
                            </m:e>
                            <m:sub>
                              <m:r>
                                <a:rPr lang="it-IT" sz="2000" b="0" i="1" smtClean="0">
                                  <a:solidFill>
                                    <a:srgbClr val="FF0000"/>
                                  </a:solidFill>
                                  <a:latin typeface="Cambria Math" panose="02040503050406030204" pitchFamily="18" charset="0"/>
                                </a:rPr>
                                <m:t>𝑃𝐶</m:t>
                              </m:r>
                            </m:sub>
                          </m:sSub>
                        </m:oMath>
                      </m:oMathPara>
                    </a14:m>
                    <a:endParaRPr lang="it-IT" sz="2000" dirty="0">
                      <a:solidFill>
                        <a:srgbClr val="FF0000"/>
                      </a:solidFill>
                    </a:endParaRPr>
                  </a:p>
                </p:txBody>
              </p:sp>
            </mc:Choice>
            <mc:Fallback xmlns="">
              <p:sp>
                <p:nvSpPr>
                  <p:cNvPr id="23" name="CasellaDiTesto 22">
                    <a:extLst>
                      <a:ext uri="{FF2B5EF4-FFF2-40B4-BE49-F238E27FC236}">
                        <a16:creationId xmlns:a16="http://schemas.microsoft.com/office/drawing/2014/main" id="{274817BD-0310-2C67-1486-4A0E1D024732}"/>
                      </a:ext>
                    </a:extLst>
                  </p:cNvPr>
                  <p:cNvSpPr txBox="1">
                    <a:spLocks noRot="1" noChangeAspect="1" noMove="1" noResize="1" noEditPoints="1" noAdjustHandles="1" noChangeArrowheads="1" noChangeShapeType="1" noTextEdit="1"/>
                  </p:cNvSpPr>
                  <p:nvPr/>
                </p:nvSpPr>
                <p:spPr>
                  <a:xfrm>
                    <a:off x="6344982" y="4586472"/>
                    <a:ext cx="396259" cy="307777"/>
                  </a:xfrm>
                  <a:prstGeom prst="rect">
                    <a:avLst/>
                  </a:prstGeom>
                  <a:blipFill>
                    <a:blip r:embed="rId6"/>
                    <a:stretch>
                      <a:fillRect/>
                    </a:stretch>
                  </a:blipFill>
                </p:spPr>
                <p:txBody>
                  <a:bodyPr/>
                  <a:lstStyle/>
                  <a:p>
                    <a:r>
                      <a:rPr lang="en-GB">
                        <a:noFill/>
                      </a:rPr>
                      <a:t> </a:t>
                    </a:r>
                  </a:p>
                </p:txBody>
              </p:sp>
            </mc:Fallback>
          </mc:AlternateContent>
        </p:grpSp>
        <mc:AlternateContent xmlns:mc="http://schemas.openxmlformats.org/markup-compatibility/2006" xmlns:a14="http://schemas.microsoft.com/office/drawing/2010/main">
          <mc:Choice Requires="a14">
            <p:sp>
              <p:nvSpPr>
                <p:cNvPr id="21" name="CasellaDiTesto 20">
                  <a:extLst>
                    <a:ext uri="{FF2B5EF4-FFF2-40B4-BE49-F238E27FC236}">
                      <a16:creationId xmlns:a16="http://schemas.microsoft.com/office/drawing/2014/main" id="{B7EE9955-B960-658F-18C6-0933467FB0FA}"/>
                    </a:ext>
                  </a:extLst>
                </p:cNvPr>
                <p:cNvSpPr txBox="1"/>
                <p:nvPr/>
              </p:nvSpPr>
              <p:spPr>
                <a:xfrm>
                  <a:off x="1004638" y="817180"/>
                  <a:ext cx="590619" cy="33272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000" b="0" i="1" smtClean="0">
                            <a:solidFill>
                              <a:schemeClr val="accent2">
                                <a:lumMod val="40000"/>
                                <a:lumOff val="60000"/>
                              </a:schemeClr>
                            </a:solidFill>
                            <a:latin typeface="Cambria Math" panose="02040503050406030204" pitchFamily="18" charset="0"/>
                          </a:rPr>
                          <m:t>𝐸</m:t>
                        </m:r>
                        <m:sSub>
                          <m:sSubPr>
                            <m:ctrlPr>
                              <a:rPr lang="it-IT" sz="2000" b="0" i="1" smtClean="0">
                                <a:solidFill>
                                  <a:schemeClr val="accent2">
                                    <a:lumMod val="40000"/>
                                    <a:lumOff val="60000"/>
                                  </a:schemeClr>
                                </a:solidFill>
                                <a:latin typeface="Cambria Math" panose="02040503050406030204" pitchFamily="18" charset="0"/>
                              </a:rPr>
                            </m:ctrlPr>
                          </m:sSubPr>
                          <m:e>
                            <m:r>
                              <a:rPr lang="it-IT" sz="2000" b="0" i="1" smtClean="0">
                                <a:solidFill>
                                  <a:schemeClr val="accent2">
                                    <a:lumMod val="40000"/>
                                    <a:lumOff val="60000"/>
                                  </a:schemeClr>
                                </a:solidFill>
                                <a:latin typeface="Cambria Math" panose="02040503050406030204" pitchFamily="18" charset="0"/>
                              </a:rPr>
                              <m:t>𝐼</m:t>
                            </m:r>
                          </m:e>
                          <m:sub>
                            <m:r>
                              <a:rPr lang="it-IT" sz="2000" b="0" i="1" smtClean="0">
                                <a:solidFill>
                                  <a:schemeClr val="accent2">
                                    <a:lumMod val="40000"/>
                                    <a:lumOff val="60000"/>
                                  </a:schemeClr>
                                </a:solidFill>
                                <a:latin typeface="Cambria Math" panose="02040503050406030204" pitchFamily="18" charset="0"/>
                              </a:rPr>
                              <m:t>𝑔𝑟𝑜𝑠𝑠</m:t>
                            </m:r>
                          </m:sub>
                        </m:sSub>
                      </m:oMath>
                    </m:oMathPara>
                  </a14:m>
                  <a:endParaRPr lang="it-IT" sz="2000" dirty="0">
                    <a:solidFill>
                      <a:schemeClr val="accent2">
                        <a:lumMod val="40000"/>
                        <a:lumOff val="60000"/>
                      </a:schemeClr>
                    </a:solidFill>
                  </a:endParaRPr>
                </a:p>
              </p:txBody>
            </p:sp>
          </mc:Choice>
          <mc:Fallback xmlns="">
            <p:sp>
              <p:nvSpPr>
                <p:cNvPr id="21" name="CasellaDiTesto 20">
                  <a:extLst>
                    <a:ext uri="{FF2B5EF4-FFF2-40B4-BE49-F238E27FC236}">
                      <a16:creationId xmlns:a16="http://schemas.microsoft.com/office/drawing/2014/main" id="{B7EE9955-B960-658F-18C6-0933467FB0FA}"/>
                    </a:ext>
                  </a:extLst>
                </p:cNvPr>
                <p:cNvSpPr txBox="1">
                  <a:spLocks noRot="1" noChangeAspect="1" noMove="1" noResize="1" noEditPoints="1" noAdjustHandles="1" noChangeArrowheads="1" noChangeShapeType="1" noTextEdit="1"/>
                </p:cNvSpPr>
                <p:nvPr/>
              </p:nvSpPr>
              <p:spPr>
                <a:xfrm>
                  <a:off x="1004638" y="817180"/>
                  <a:ext cx="590619" cy="332720"/>
                </a:xfrm>
                <a:prstGeom prst="rect">
                  <a:avLst/>
                </a:prstGeom>
                <a:blipFill>
                  <a:blip r:embed="rId7"/>
                  <a:stretch>
                    <a:fillRect l="-15464" r="-39175" b="-20000"/>
                  </a:stretch>
                </a:blipFill>
              </p:spPr>
              <p:txBody>
                <a:bodyPr/>
                <a:lstStyle/>
                <a:p>
                  <a:r>
                    <a:rPr lang="en-GB">
                      <a:noFill/>
                    </a:rPr>
                    <a:t> </a:t>
                  </a:r>
                </a:p>
              </p:txBody>
            </p:sp>
          </mc:Fallback>
        </mc:AlternateContent>
        <p:sp>
          <p:nvSpPr>
            <p:cNvPr id="22" name="CasellaDiTesto 21">
              <a:extLst>
                <a:ext uri="{FF2B5EF4-FFF2-40B4-BE49-F238E27FC236}">
                  <a16:creationId xmlns:a16="http://schemas.microsoft.com/office/drawing/2014/main" id="{F6286862-D24A-684F-F03E-459DBA6E746E}"/>
                </a:ext>
              </a:extLst>
            </p:cNvPr>
            <p:cNvSpPr txBox="1"/>
            <p:nvPr/>
          </p:nvSpPr>
          <p:spPr>
            <a:xfrm>
              <a:off x="877086" y="431463"/>
              <a:ext cx="2643511" cy="246221"/>
            </a:xfrm>
            <a:prstGeom prst="rect">
              <a:avLst/>
            </a:prstGeom>
            <a:noFill/>
          </p:spPr>
          <p:txBody>
            <a:bodyPr wrap="square" lIns="0" tIns="0" rIns="0" bIns="0" rtlCol="0">
              <a:spAutoFit/>
            </a:bodyPr>
            <a:lstStyle/>
            <a:p>
              <a:r>
                <a:rPr lang="en-GB" sz="1600" dirty="0">
                  <a:solidFill>
                    <a:schemeClr val="accent2">
                      <a:lumMod val="40000"/>
                      <a:lumOff val="60000"/>
                    </a:schemeClr>
                  </a:solidFill>
                </a:rPr>
                <a:t>Elastic element (uncracked)</a:t>
              </a:r>
            </a:p>
          </p:txBody>
        </p:sp>
        <p:sp>
          <p:nvSpPr>
            <p:cNvPr id="23" name="Triangolo rettangolo 22">
              <a:extLst>
                <a:ext uri="{FF2B5EF4-FFF2-40B4-BE49-F238E27FC236}">
                  <a16:creationId xmlns:a16="http://schemas.microsoft.com/office/drawing/2014/main" id="{CA0D0453-C203-E526-EADA-5D8AA52EFE32}"/>
                </a:ext>
              </a:extLst>
            </p:cNvPr>
            <p:cNvSpPr/>
            <p:nvPr/>
          </p:nvSpPr>
          <p:spPr>
            <a:xfrm flipH="1">
              <a:off x="889327" y="781564"/>
              <a:ext cx="45719" cy="391276"/>
            </a:xfrm>
            <a:prstGeom prst="rtTriangle">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5" name="Connettore diritto 74">
              <a:extLst>
                <a:ext uri="{FF2B5EF4-FFF2-40B4-BE49-F238E27FC236}">
                  <a16:creationId xmlns:a16="http://schemas.microsoft.com/office/drawing/2014/main" id="{1054F099-26CB-9D94-58EC-3C33AD1A518C}"/>
                </a:ext>
              </a:extLst>
            </p:cNvPr>
            <p:cNvCxnSpPr/>
            <p:nvPr/>
          </p:nvCxnSpPr>
          <p:spPr>
            <a:xfrm flipH="1" flipV="1">
              <a:off x="545407" y="1451600"/>
              <a:ext cx="556430" cy="10666"/>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76" name="Connettore diritto 75">
              <a:extLst>
                <a:ext uri="{FF2B5EF4-FFF2-40B4-BE49-F238E27FC236}">
                  <a16:creationId xmlns:a16="http://schemas.microsoft.com/office/drawing/2014/main" id="{2CFFC580-ED07-3DCA-8991-51DF243818E0}"/>
                </a:ext>
              </a:extLst>
            </p:cNvPr>
            <p:cNvCxnSpPr>
              <a:cxnSpLocks/>
            </p:cNvCxnSpPr>
            <p:nvPr/>
          </p:nvCxnSpPr>
          <p:spPr>
            <a:xfrm flipH="1">
              <a:off x="518519" y="829524"/>
              <a:ext cx="2221693" cy="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7" name="CasellaDiTesto 76">
                  <a:extLst>
                    <a:ext uri="{FF2B5EF4-FFF2-40B4-BE49-F238E27FC236}">
                      <a16:creationId xmlns:a16="http://schemas.microsoft.com/office/drawing/2014/main" id="{28D4833C-0A26-AE0D-11EE-06BFCCAC1E40}"/>
                    </a:ext>
                  </a:extLst>
                </p:cNvPr>
                <p:cNvSpPr txBox="1"/>
                <p:nvPr/>
              </p:nvSpPr>
              <p:spPr>
                <a:xfrm>
                  <a:off x="-24222" y="1207093"/>
                  <a:ext cx="690807" cy="39850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𝑦</m:t>
                            </m:r>
                          </m:sub>
                        </m:sSub>
                      </m:oMath>
                    </m:oMathPara>
                  </a14:m>
                  <a:endParaRPr lang="it-IT" sz="2400" dirty="0">
                    <a:solidFill>
                      <a:srgbClr val="FF0000"/>
                    </a:solidFill>
                  </a:endParaRPr>
                </a:p>
              </p:txBody>
            </p:sp>
          </mc:Choice>
          <mc:Fallback xmlns="">
            <p:sp>
              <p:nvSpPr>
                <p:cNvPr id="77" name="CasellaDiTesto 76">
                  <a:extLst>
                    <a:ext uri="{FF2B5EF4-FFF2-40B4-BE49-F238E27FC236}">
                      <a16:creationId xmlns:a16="http://schemas.microsoft.com/office/drawing/2014/main" id="{28D4833C-0A26-AE0D-11EE-06BFCCAC1E40}"/>
                    </a:ext>
                  </a:extLst>
                </p:cNvPr>
                <p:cNvSpPr txBox="1">
                  <a:spLocks noRot="1" noChangeAspect="1" noMove="1" noResize="1" noEditPoints="1" noAdjustHandles="1" noChangeArrowheads="1" noChangeShapeType="1" noTextEdit="1"/>
                </p:cNvSpPr>
                <p:nvPr/>
              </p:nvSpPr>
              <p:spPr>
                <a:xfrm>
                  <a:off x="-24222" y="1207093"/>
                  <a:ext cx="690807" cy="398508"/>
                </a:xfrm>
                <a:prstGeom prst="rect">
                  <a:avLst/>
                </a:prstGeom>
                <a:blipFill>
                  <a:blip r:embed="rId8"/>
                  <a:stretch>
                    <a:fillRect b="-20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8" name="CasellaDiTesto 77">
                  <a:extLst>
                    <a:ext uri="{FF2B5EF4-FFF2-40B4-BE49-F238E27FC236}">
                      <a16:creationId xmlns:a16="http://schemas.microsoft.com/office/drawing/2014/main" id="{8B08DBBA-6DDB-B986-4C73-659FF9CF013A}"/>
                    </a:ext>
                  </a:extLst>
                </p:cNvPr>
                <p:cNvSpPr txBox="1"/>
                <p:nvPr/>
              </p:nvSpPr>
              <p:spPr>
                <a:xfrm>
                  <a:off x="-48557" y="608862"/>
                  <a:ext cx="745380" cy="36933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𝑢</m:t>
                            </m:r>
                          </m:sub>
                        </m:sSub>
                      </m:oMath>
                    </m:oMathPara>
                  </a14:m>
                  <a:endParaRPr lang="it-IT" sz="2400" dirty="0">
                    <a:solidFill>
                      <a:srgbClr val="FF0000"/>
                    </a:solidFill>
                  </a:endParaRPr>
                </a:p>
              </p:txBody>
            </p:sp>
          </mc:Choice>
          <mc:Fallback xmlns="">
            <p:sp>
              <p:nvSpPr>
                <p:cNvPr id="78" name="CasellaDiTesto 77">
                  <a:extLst>
                    <a:ext uri="{FF2B5EF4-FFF2-40B4-BE49-F238E27FC236}">
                      <a16:creationId xmlns:a16="http://schemas.microsoft.com/office/drawing/2014/main" id="{8B08DBBA-6DDB-B986-4C73-659FF9CF013A}"/>
                    </a:ext>
                  </a:extLst>
                </p:cNvPr>
                <p:cNvSpPr txBox="1">
                  <a:spLocks noRot="1" noChangeAspect="1" noMove="1" noResize="1" noEditPoints="1" noAdjustHandles="1" noChangeArrowheads="1" noChangeShapeType="1" noTextEdit="1"/>
                </p:cNvSpPr>
                <p:nvPr/>
              </p:nvSpPr>
              <p:spPr>
                <a:xfrm>
                  <a:off x="-48557" y="608862"/>
                  <a:ext cx="745380" cy="369332"/>
                </a:xfrm>
                <a:prstGeom prst="rect">
                  <a:avLst/>
                </a:prstGeom>
                <a:blipFill>
                  <a:blip r:embed="rId9"/>
                  <a:stretch>
                    <a:fillRect b="-10000"/>
                  </a:stretch>
                </a:blipFill>
              </p:spPr>
              <p:txBody>
                <a:bodyPr/>
                <a:lstStyle/>
                <a:p>
                  <a:r>
                    <a:rPr lang="en-GB">
                      <a:noFill/>
                    </a:rPr>
                    <a:t> </a:t>
                  </a:r>
                </a:p>
              </p:txBody>
            </p:sp>
          </mc:Fallback>
        </mc:AlternateContent>
      </p:grpSp>
    </p:spTree>
    <p:extLst>
      <p:ext uri="{BB962C8B-B14F-4D97-AF65-F5344CB8AC3E}">
        <p14:creationId xmlns:p14="http://schemas.microsoft.com/office/powerpoint/2010/main" val="3998318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A07C74D-72B5-456C-8D47-EC299B25D2E1}"/>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Introduction</a:t>
            </a:r>
          </a:p>
        </p:txBody>
      </p:sp>
      <p:sp>
        <p:nvSpPr>
          <p:cNvPr id="6" name="Segnaposto testo 3">
            <a:extLst>
              <a:ext uri="{FF2B5EF4-FFF2-40B4-BE49-F238E27FC236}">
                <a16:creationId xmlns:a16="http://schemas.microsoft.com/office/drawing/2014/main" id="{C84F14A4-25AC-DCD5-0578-05E960A22FE0}"/>
              </a:ext>
            </a:extLst>
          </p:cNvPr>
          <p:cNvSpPr txBox="1">
            <a:spLocks/>
          </p:cNvSpPr>
          <p:nvPr/>
        </p:nvSpPr>
        <p:spPr>
          <a:xfrm>
            <a:off x="693033" y="806053"/>
            <a:ext cx="5157787" cy="82391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solidFill>
                  <a:srgbClr val="0070C0"/>
                </a:solidFill>
              </a:rPr>
              <a:t>Fiber-Sections</a:t>
            </a:r>
          </a:p>
          <a:p>
            <a:pPr marL="0" indent="0" algn="ctr">
              <a:buNone/>
            </a:pPr>
            <a:r>
              <a:rPr lang="en-GB" sz="1800" i="1" dirty="0">
                <a:solidFill>
                  <a:srgbClr val="0070C0"/>
                </a:solidFill>
              </a:rPr>
              <a:t>(typically used in distributed plasticity)</a:t>
            </a:r>
            <a:endParaRPr lang="en-GB" i="1" dirty="0">
              <a:solidFill>
                <a:srgbClr val="0070C0"/>
              </a:solidFill>
            </a:endParaRPr>
          </a:p>
        </p:txBody>
      </p:sp>
      <p:sp>
        <p:nvSpPr>
          <p:cNvPr id="8" name="Segnaposto contenuto 2">
            <a:extLst>
              <a:ext uri="{FF2B5EF4-FFF2-40B4-BE49-F238E27FC236}">
                <a16:creationId xmlns:a16="http://schemas.microsoft.com/office/drawing/2014/main" id="{FD80C333-62C1-6CEA-A836-5060849774CD}"/>
              </a:ext>
            </a:extLst>
          </p:cNvPr>
          <p:cNvSpPr txBox="1">
            <a:spLocks/>
          </p:cNvSpPr>
          <p:nvPr/>
        </p:nvSpPr>
        <p:spPr>
          <a:xfrm>
            <a:off x="1802006" y="1923254"/>
            <a:ext cx="4048813" cy="3960000"/>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Pros</a:t>
            </a:r>
          </a:p>
          <a:p>
            <a:pPr lvl="1"/>
            <a:r>
              <a:rPr lang="en-GB" sz="2000" dirty="0"/>
              <a:t>Easy to define based on geometry and 1D materials</a:t>
            </a:r>
          </a:p>
          <a:p>
            <a:pPr lvl="1"/>
            <a:r>
              <a:rPr lang="en-GB" sz="2000" dirty="0"/>
              <a:t>Automatic P-M-M coupling</a:t>
            </a:r>
          </a:p>
          <a:p>
            <a:pPr marL="0" indent="0">
              <a:buNone/>
            </a:pPr>
            <a:r>
              <a:rPr lang="en-GB" sz="2400" dirty="0"/>
              <a:t>Cons</a:t>
            </a:r>
          </a:p>
          <a:p>
            <a:pPr lvl="1"/>
            <a:r>
              <a:rPr lang="en-GB" sz="2000" dirty="0"/>
              <a:t>Computationally more expensive</a:t>
            </a:r>
          </a:p>
          <a:p>
            <a:pPr lvl="1"/>
            <a:r>
              <a:rPr lang="en-GB" sz="2000" dirty="0"/>
              <a:t>Cannot easily include secondary effects (bar-slip, buckling, cyclic degradation, etc..)</a:t>
            </a:r>
          </a:p>
          <a:p>
            <a:pPr lvl="1"/>
            <a:r>
              <a:rPr lang="en-GB" sz="2000" dirty="0"/>
              <a:t>Can be difficult to interpret strain demands in terms of acceptance criteria (that are more widely reported in terms of rotations)</a:t>
            </a:r>
          </a:p>
          <a:p>
            <a:endParaRPr lang="en-GB" sz="2400" dirty="0"/>
          </a:p>
          <a:p>
            <a:endParaRPr lang="en-GB" sz="2400" dirty="0"/>
          </a:p>
        </p:txBody>
      </p:sp>
      <p:pic>
        <p:nvPicPr>
          <p:cNvPr id="9" name="Immagine 8">
            <a:extLst>
              <a:ext uri="{FF2B5EF4-FFF2-40B4-BE49-F238E27FC236}">
                <a16:creationId xmlns:a16="http://schemas.microsoft.com/office/drawing/2014/main" id="{AD192410-1B1F-8AFD-FA7D-0284D4C49BD8}"/>
              </a:ext>
            </a:extLst>
          </p:cNvPr>
          <p:cNvPicPr>
            <a:picLocks noChangeAspect="1"/>
          </p:cNvPicPr>
          <p:nvPr/>
        </p:nvPicPr>
        <p:blipFill>
          <a:blip r:embed="rId3"/>
          <a:stretch>
            <a:fillRect/>
          </a:stretch>
        </p:blipFill>
        <p:spPr>
          <a:xfrm>
            <a:off x="501835" y="1806734"/>
            <a:ext cx="1182500" cy="3960000"/>
          </a:xfrm>
          <a:prstGeom prst="rect">
            <a:avLst/>
          </a:prstGeom>
        </p:spPr>
      </p:pic>
      <p:pic>
        <p:nvPicPr>
          <p:cNvPr id="10" name="Immagine 9">
            <a:extLst>
              <a:ext uri="{FF2B5EF4-FFF2-40B4-BE49-F238E27FC236}">
                <a16:creationId xmlns:a16="http://schemas.microsoft.com/office/drawing/2014/main" id="{635EFBC1-A4EC-E21E-7197-CF39B4B20EDD}"/>
              </a:ext>
            </a:extLst>
          </p:cNvPr>
          <p:cNvPicPr>
            <a:picLocks noChangeAspect="1"/>
          </p:cNvPicPr>
          <p:nvPr/>
        </p:nvPicPr>
        <p:blipFill>
          <a:blip r:embed="rId4"/>
          <a:stretch>
            <a:fillRect/>
          </a:stretch>
        </p:blipFill>
        <p:spPr>
          <a:xfrm>
            <a:off x="6341182" y="1806734"/>
            <a:ext cx="1026001" cy="3960000"/>
          </a:xfrm>
          <a:prstGeom prst="rect">
            <a:avLst/>
          </a:prstGeom>
        </p:spPr>
      </p:pic>
      <p:sp>
        <p:nvSpPr>
          <p:cNvPr id="14" name="Segnaposto testo 3">
            <a:extLst>
              <a:ext uri="{FF2B5EF4-FFF2-40B4-BE49-F238E27FC236}">
                <a16:creationId xmlns:a16="http://schemas.microsoft.com/office/drawing/2014/main" id="{78EA1094-68AA-38FC-0C75-4D824C16404E}"/>
              </a:ext>
            </a:extLst>
          </p:cNvPr>
          <p:cNvSpPr txBox="1">
            <a:spLocks/>
          </p:cNvSpPr>
          <p:nvPr/>
        </p:nvSpPr>
        <p:spPr>
          <a:xfrm>
            <a:off x="6341182" y="806053"/>
            <a:ext cx="5157787" cy="82391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solidFill>
                  <a:srgbClr val="0070C0"/>
                </a:solidFill>
              </a:rPr>
              <a:t>Phenomenological Hinges</a:t>
            </a:r>
          </a:p>
          <a:p>
            <a:pPr marL="0" indent="0" algn="ctr">
              <a:buNone/>
            </a:pPr>
            <a:r>
              <a:rPr lang="en-GB" sz="1800" i="1" dirty="0">
                <a:solidFill>
                  <a:srgbClr val="0070C0"/>
                </a:solidFill>
              </a:rPr>
              <a:t>(typically used in lumped plasticity)</a:t>
            </a:r>
            <a:endParaRPr lang="en-GB" i="1" dirty="0">
              <a:solidFill>
                <a:srgbClr val="0070C0"/>
              </a:solidFill>
            </a:endParaRPr>
          </a:p>
        </p:txBody>
      </p:sp>
      <p:sp>
        <p:nvSpPr>
          <p:cNvPr id="15" name="Segnaposto contenuto 5">
            <a:extLst>
              <a:ext uri="{FF2B5EF4-FFF2-40B4-BE49-F238E27FC236}">
                <a16:creationId xmlns:a16="http://schemas.microsoft.com/office/drawing/2014/main" id="{EF36BF1A-FECD-04CC-7303-EF8434D4C8C2}"/>
              </a:ext>
            </a:extLst>
          </p:cNvPr>
          <p:cNvSpPr txBox="1">
            <a:spLocks/>
          </p:cNvSpPr>
          <p:nvPr/>
        </p:nvSpPr>
        <p:spPr>
          <a:xfrm>
            <a:off x="7554929" y="1923254"/>
            <a:ext cx="4048814" cy="3684588"/>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Pro</a:t>
            </a:r>
          </a:p>
          <a:p>
            <a:pPr lvl="1"/>
            <a:r>
              <a:rPr lang="en-GB" sz="2000" dirty="0"/>
              <a:t>Computationally more efficient</a:t>
            </a:r>
          </a:p>
          <a:p>
            <a:pPr lvl="1"/>
            <a:r>
              <a:rPr lang="en-GB" sz="2000" dirty="0"/>
              <a:t>Can include all necessary effects</a:t>
            </a:r>
          </a:p>
          <a:p>
            <a:pPr lvl="1"/>
            <a:r>
              <a:rPr lang="en-GB" sz="2000" dirty="0"/>
              <a:t>Easier to interpret results in terms of acceptance criteria </a:t>
            </a:r>
          </a:p>
          <a:p>
            <a:pPr marL="0" indent="0">
              <a:buNone/>
            </a:pPr>
            <a:r>
              <a:rPr lang="en-GB" sz="2400" dirty="0"/>
              <a:t>Cons</a:t>
            </a:r>
          </a:p>
          <a:p>
            <a:pPr lvl="1"/>
            <a:r>
              <a:rPr lang="en-GB" sz="2000" dirty="0"/>
              <a:t>Made of uncoupled springs (no P-M-M interaction)</a:t>
            </a:r>
          </a:p>
          <a:p>
            <a:pPr lvl="1"/>
            <a:r>
              <a:rPr lang="en-GB" sz="2000" dirty="0"/>
              <a:t>Should be calibrated for each section in your model</a:t>
            </a:r>
          </a:p>
        </p:txBody>
      </p:sp>
    </p:spTree>
    <p:extLst>
      <p:ext uri="{BB962C8B-B14F-4D97-AF65-F5344CB8AC3E}">
        <p14:creationId xmlns:p14="http://schemas.microsoft.com/office/powerpoint/2010/main" val="1669223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4A07C74D-72B5-456C-8D47-EC299B25D2E1}"/>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Objective</a:t>
            </a:r>
          </a:p>
        </p:txBody>
      </p:sp>
      <p:pic>
        <p:nvPicPr>
          <p:cNvPr id="10" name="Immagine 9">
            <a:extLst>
              <a:ext uri="{FF2B5EF4-FFF2-40B4-BE49-F238E27FC236}">
                <a16:creationId xmlns:a16="http://schemas.microsoft.com/office/drawing/2014/main" id="{635EFBC1-A4EC-E21E-7197-CF39B4B20EDD}"/>
              </a:ext>
            </a:extLst>
          </p:cNvPr>
          <p:cNvPicPr>
            <a:picLocks noChangeAspect="1"/>
          </p:cNvPicPr>
          <p:nvPr/>
        </p:nvPicPr>
        <p:blipFill>
          <a:blip r:embed="rId3"/>
          <a:stretch>
            <a:fillRect/>
          </a:stretch>
        </p:blipFill>
        <p:spPr>
          <a:xfrm>
            <a:off x="6341182" y="1806734"/>
            <a:ext cx="1026001" cy="3960000"/>
          </a:xfrm>
          <a:prstGeom prst="rect">
            <a:avLst/>
          </a:prstGeom>
        </p:spPr>
      </p:pic>
      <p:sp>
        <p:nvSpPr>
          <p:cNvPr id="14" name="Segnaposto testo 3">
            <a:extLst>
              <a:ext uri="{FF2B5EF4-FFF2-40B4-BE49-F238E27FC236}">
                <a16:creationId xmlns:a16="http://schemas.microsoft.com/office/drawing/2014/main" id="{78EA1094-68AA-38FC-0C75-4D824C16404E}"/>
              </a:ext>
            </a:extLst>
          </p:cNvPr>
          <p:cNvSpPr txBox="1">
            <a:spLocks/>
          </p:cNvSpPr>
          <p:nvPr/>
        </p:nvSpPr>
        <p:spPr>
          <a:xfrm>
            <a:off x="6341182" y="806053"/>
            <a:ext cx="5157787" cy="82391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dirty="0">
                <a:solidFill>
                  <a:srgbClr val="0070C0"/>
                </a:solidFill>
              </a:rPr>
              <a:t>Phenomenological Hinges</a:t>
            </a:r>
          </a:p>
          <a:p>
            <a:pPr marL="0" indent="0" algn="ctr">
              <a:buNone/>
            </a:pPr>
            <a:r>
              <a:rPr lang="en-GB" sz="1800" i="1" dirty="0">
                <a:solidFill>
                  <a:srgbClr val="0070C0"/>
                </a:solidFill>
              </a:rPr>
              <a:t>(typically used in lumped plasticity)</a:t>
            </a:r>
            <a:endParaRPr lang="en-GB" i="1" dirty="0">
              <a:solidFill>
                <a:srgbClr val="0070C0"/>
              </a:solidFill>
            </a:endParaRPr>
          </a:p>
        </p:txBody>
      </p:sp>
      <p:sp>
        <p:nvSpPr>
          <p:cNvPr id="15" name="Segnaposto contenuto 5">
            <a:extLst>
              <a:ext uri="{FF2B5EF4-FFF2-40B4-BE49-F238E27FC236}">
                <a16:creationId xmlns:a16="http://schemas.microsoft.com/office/drawing/2014/main" id="{EF36BF1A-FECD-04CC-7303-EF8434D4C8C2}"/>
              </a:ext>
            </a:extLst>
          </p:cNvPr>
          <p:cNvSpPr txBox="1">
            <a:spLocks/>
          </p:cNvSpPr>
          <p:nvPr/>
        </p:nvSpPr>
        <p:spPr>
          <a:xfrm>
            <a:off x="7554929" y="1923254"/>
            <a:ext cx="4048814" cy="3684588"/>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dirty="0"/>
              <a:t>Pro</a:t>
            </a:r>
          </a:p>
          <a:p>
            <a:pPr lvl="1"/>
            <a:r>
              <a:rPr lang="en-GB" sz="2000" dirty="0"/>
              <a:t>Computationally more efficient</a:t>
            </a:r>
          </a:p>
          <a:p>
            <a:pPr lvl="1"/>
            <a:r>
              <a:rPr lang="en-GB" sz="2000" dirty="0"/>
              <a:t>Can include all necessary effects</a:t>
            </a:r>
          </a:p>
          <a:p>
            <a:pPr lvl="1"/>
            <a:r>
              <a:rPr lang="en-GB" sz="2000" dirty="0"/>
              <a:t>Easier to interpret results in terms of acceptance criteria </a:t>
            </a:r>
          </a:p>
          <a:p>
            <a:pPr marL="0" indent="0">
              <a:buNone/>
            </a:pPr>
            <a:r>
              <a:rPr lang="en-GB" sz="2400" dirty="0"/>
              <a:t>Cons</a:t>
            </a:r>
          </a:p>
          <a:p>
            <a:pPr lvl="1"/>
            <a:r>
              <a:rPr lang="en-GB" sz="2000" dirty="0"/>
              <a:t>Made of uncoupled springs (no P-M-M interaction)</a:t>
            </a:r>
          </a:p>
          <a:p>
            <a:pPr lvl="1"/>
            <a:r>
              <a:rPr lang="en-GB" sz="2000" dirty="0"/>
              <a:t>Should be calibrated for each section in your model</a:t>
            </a:r>
          </a:p>
        </p:txBody>
      </p:sp>
      <p:sp>
        <p:nvSpPr>
          <p:cNvPr id="2" name="CasellaDiTesto 1">
            <a:extLst>
              <a:ext uri="{FF2B5EF4-FFF2-40B4-BE49-F238E27FC236}">
                <a16:creationId xmlns:a16="http://schemas.microsoft.com/office/drawing/2014/main" id="{78A6B90A-611A-439A-3F2A-089BE041C0E3}"/>
              </a:ext>
            </a:extLst>
          </p:cNvPr>
          <p:cNvSpPr txBox="1"/>
          <p:nvPr/>
        </p:nvSpPr>
        <p:spPr>
          <a:xfrm>
            <a:off x="1659467" y="1527807"/>
            <a:ext cx="3290628" cy="1323439"/>
          </a:xfrm>
          <a:prstGeom prst="rect">
            <a:avLst/>
          </a:prstGeom>
          <a:noFill/>
        </p:spPr>
        <p:txBody>
          <a:bodyPr wrap="square" rtlCol="0">
            <a:spAutoFit/>
          </a:bodyPr>
          <a:lstStyle/>
          <a:p>
            <a:r>
              <a:rPr lang="en-GB" sz="2000" b="1" dirty="0">
                <a:solidFill>
                  <a:srgbClr val="0070C0"/>
                </a:solidFill>
              </a:rPr>
              <a:t>Develop a new Phenomenological Hinge model with P-M-M interaction</a:t>
            </a:r>
          </a:p>
        </p:txBody>
      </p:sp>
      <p:cxnSp>
        <p:nvCxnSpPr>
          <p:cNvPr id="3" name="Connettore a gomito 2">
            <a:extLst>
              <a:ext uri="{FF2B5EF4-FFF2-40B4-BE49-F238E27FC236}">
                <a16:creationId xmlns:a16="http://schemas.microsoft.com/office/drawing/2014/main" id="{3A827E8F-5A1A-540E-31EE-432DE5874B4A}"/>
              </a:ext>
            </a:extLst>
          </p:cNvPr>
          <p:cNvCxnSpPr>
            <a:cxnSpLocks/>
            <a:endCxn id="2" idx="3"/>
          </p:cNvCxnSpPr>
          <p:nvPr/>
        </p:nvCxnSpPr>
        <p:spPr>
          <a:xfrm rot="10800000">
            <a:off x="4950095" y="2189528"/>
            <a:ext cx="3001428" cy="2321177"/>
          </a:xfrm>
          <a:prstGeom prst="bentConnector3">
            <a:avLst>
              <a:gd name="adj1" fmla="val 50000"/>
            </a:avLst>
          </a:prstGeom>
          <a:ln w="1905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 name="Connettore a gomito 3">
            <a:extLst>
              <a:ext uri="{FF2B5EF4-FFF2-40B4-BE49-F238E27FC236}">
                <a16:creationId xmlns:a16="http://schemas.microsoft.com/office/drawing/2014/main" id="{14859952-444E-99F0-3871-FB91D39E5B30}"/>
              </a:ext>
            </a:extLst>
          </p:cNvPr>
          <p:cNvCxnSpPr>
            <a:cxnSpLocks/>
            <a:endCxn id="11" idx="3"/>
          </p:cNvCxnSpPr>
          <p:nvPr/>
        </p:nvCxnSpPr>
        <p:spPr>
          <a:xfrm rot="10800000">
            <a:off x="4950095" y="3458293"/>
            <a:ext cx="3001428" cy="1602764"/>
          </a:xfrm>
          <a:prstGeom prst="bentConnector3">
            <a:avLst>
              <a:gd name="adj1" fmla="val 56770"/>
            </a:avLst>
          </a:prstGeom>
          <a:ln w="19050">
            <a:solidFill>
              <a:srgbClr val="0070C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CasellaDiTesto 10">
            <a:extLst>
              <a:ext uri="{FF2B5EF4-FFF2-40B4-BE49-F238E27FC236}">
                <a16:creationId xmlns:a16="http://schemas.microsoft.com/office/drawing/2014/main" id="{7539DE0D-51EB-723A-9BE4-B4F763B961CE}"/>
              </a:ext>
            </a:extLst>
          </p:cNvPr>
          <p:cNvSpPr txBox="1"/>
          <p:nvPr/>
        </p:nvSpPr>
        <p:spPr>
          <a:xfrm>
            <a:off x="1659467" y="2950461"/>
            <a:ext cx="3290628" cy="1015663"/>
          </a:xfrm>
          <a:prstGeom prst="rect">
            <a:avLst/>
          </a:prstGeom>
          <a:noFill/>
        </p:spPr>
        <p:txBody>
          <a:bodyPr wrap="square" rtlCol="0">
            <a:spAutoFit/>
          </a:bodyPr>
          <a:lstStyle/>
          <a:p>
            <a:r>
              <a:rPr lang="en-GB" sz="2000" b="1" dirty="0">
                <a:solidFill>
                  <a:srgbClr val="0070C0"/>
                </a:solidFill>
              </a:rPr>
              <a:t>Develop a tool to easily define hinges from section geometry and materials</a:t>
            </a:r>
          </a:p>
        </p:txBody>
      </p:sp>
      <p:sp>
        <p:nvSpPr>
          <p:cNvPr id="22" name="Freccia in giù 21">
            <a:extLst>
              <a:ext uri="{FF2B5EF4-FFF2-40B4-BE49-F238E27FC236}">
                <a16:creationId xmlns:a16="http://schemas.microsoft.com/office/drawing/2014/main" id="{9B8628CD-088C-AE14-0071-1E652A59EFF3}"/>
              </a:ext>
            </a:extLst>
          </p:cNvPr>
          <p:cNvSpPr/>
          <p:nvPr/>
        </p:nvSpPr>
        <p:spPr>
          <a:xfrm>
            <a:off x="2686362" y="4009894"/>
            <a:ext cx="733778" cy="553155"/>
          </a:xfrm>
          <a:prstGeom prst="downArrow">
            <a:avLst/>
          </a:prstGeom>
          <a:solidFill>
            <a:srgbClr val="0070C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CasellaDiTesto 22">
            <a:extLst>
              <a:ext uri="{FF2B5EF4-FFF2-40B4-BE49-F238E27FC236}">
                <a16:creationId xmlns:a16="http://schemas.microsoft.com/office/drawing/2014/main" id="{EC4096B3-BA68-40F3-7365-AB3F2DC8BFC8}"/>
              </a:ext>
            </a:extLst>
          </p:cNvPr>
          <p:cNvSpPr txBox="1"/>
          <p:nvPr/>
        </p:nvSpPr>
        <p:spPr>
          <a:xfrm>
            <a:off x="1398117" y="4830225"/>
            <a:ext cx="3458104" cy="461665"/>
          </a:xfrm>
          <a:prstGeom prst="rect">
            <a:avLst/>
          </a:prstGeom>
          <a:noFill/>
        </p:spPr>
        <p:txBody>
          <a:bodyPr wrap="square" rtlCol="0">
            <a:spAutoFit/>
          </a:bodyPr>
          <a:lstStyle/>
          <a:p>
            <a:r>
              <a:rPr lang="en-GB" sz="2400" b="1" dirty="0">
                <a:solidFill>
                  <a:srgbClr val="0070C0"/>
                </a:solidFill>
              </a:rPr>
              <a:t>New </a:t>
            </a:r>
            <a:r>
              <a:rPr lang="en-GB" sz="2400" b="1" dirty="0" err="1">
                <a:solidFill>
                  <a:srgbClr val="0070C0"/>
                </a:solidFill>
              </a:rPr>
              <a:t>ASDCoupledHinge</a:t>
            </a:r>
            <a:endParaRPr lang="en-GB" sz="2400" b="1" dirty="0">
              <a:solidFill>
                <a:srgbClr val="0070C0"/>
              </a:solidFill>
            </a:endParaRPr>
          </a:p>
        </p:txBody>
      </p:sp>
      <p:pic>
        <p:nvPicPr>
          <p:cNvPr id="3074" name="Picture 2" descr="OpenSees - Wikipedia">
            <a:extLst>
              <a:ext uri="{FF2B5EF4-FFF2-40B4-BE49-F238E27FC236}">
                <a16:creationId xmlns:a16="http://schemas.microsoft.com/office/drawing/2014/main" id="{C4D00F4B-3587-FD83-F35F-9A9A19E45A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20886"/>
            <a:ext cx="1726313" cy="632871"/>
          </a:xfrm>
          <a:prstGeom prst="rect">
            <a:avLst/>
          </a:prstGeom>
          <a:noFill/>
          <a:extLst>
            <a:ext uri="{909E8E84-426E-40DD-AFC4-6F175D3DCCD1}">
              <a14:hiddenFill xmlns:a14="http://schemas.microsoft.com/office/drawing/2010/main">
                <a:solidFill>
                  <a:srgbClr val="FFFFFF"/>
                </a:solidFill>
              </a14:hiddenFill>
            </a:ext>
          </a:extLst>
        </p:spPr>
      </p:pic>
      <p:pic>
        <p:nvPicPr>
          <p:cNvPr id="29" name="Immagine 28">
            <a:extLst>
              <a:ext uri="{FF2B5EF4-FFF2-40B4-BE49-F238E27FC236}">
                <a16:creationId xmlns:a16="http://schemas.microsoft.com/office/drawing/2014/main" id="{B4746868-4381-E01D-4F1B-F20DC810423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3743" y="3118422"/>
            <a:ext cx="1702570" cy="63287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0102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8C1F733-3B51-3ACA-2778-85DBDD98F82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pic>
        <p:nvPicPr>
          <p:cNvPr id="5" name="Immagine 4" descr="Immagine che contiene clipart, cartone animato, illustrazione, Cartoni animati&#10;&#10;Descrizione generata automaticamente">
            <a:extLst>
              <a:ext uri="{FF2B5EF4-FFF2-40B4-BE49-F238E27FC236}">
                <a16:creationId xmlns:a16="http://schemas.microsoft.com/office/drawing/2014/main" id="{AB77D91B-D1EB-E289-CB17-FED05250BE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467" y="577555"/>
            <a:ext cx="2861720" cy="2861720"/>
          </a:xfrm>
          <a:prstGeom prst="rect">
            <a:avLst/>
          </a:prstGeom>
        </p:spPr>
      </p:pic>
      <p:sp>
        <p:nvSpPr>
          <p:cNvPr id="7" name="CasellaDiTesto 6">
            <a:extLst>
              <a:ext uri="{FF2B5EF4-FFF2-40B4-BE49-F238E27FC236}">
                <a16:creationId xmlns:a16="http://schemas.microsoft.com/office/drawing/2014/main" id="{0398AEDF-8ED5-886C-FBEE-A0107E2DE085}"/>
              </a:ext>
            </a:extLst>
          </p:cNvPr>
          <p:cNvSpPr txBox="1"/>
          <p:nvPr/>
        </p:nvSpPr>
        <p:spPr>
          <a:xfrm>
            <a:off x="200775" y="3411420"/>
            <a:ext cx="2303979" cy="200055"/>
          </a:xfrm>
          <a:prstGeom prst="rect">
            <a:avLst/>
          </a:prstGeom>
          <a:noFill/>
        </p:spPr>
        <p:txBody>
          <a:bodyPr wrap="square">
            <a:spAutoFit/>
          </a:bodyPr>
          <a:lstStyle/>
          <a:p>
            <a:r>
              <a:rPr lang="en-US" sz="700" b="0" i="1" u="none" strike="noStrike" dirty="0">
                <a:solidFill>
                  <a:srgbClr val="009036"/>
                </a:solidFill>
                <a:effectLst/>
                <a:highlight>
                  <a:srgbClr val="FFFFFF"/>
                </a:highlight>
                <a:latin typeface="Verdana" panose="020B0604030504040204" pitchFamily="34" charset="0"/>
                <a:hlinkClick r:id="rId3" tooltip="idea icons"/>
              </a:rPr>
              <a:t>Idea icons created by </a:t>
            </a:r>
            <a:r>
              <a:rPr lang="en-US" sz="700" b="0" i="1" u="none" strike="noStrike" dirty="0" err="1">
                <a:solidFill>
                  <a:srgbClr val="009036"/>
                </a:solidFill>
                <a:effectLst/>
                <a:highlight>
                  <a:srgbClr val="FFFFFF"/>
                </a:highlight>
                <a:latin typeface="Verdana" panose="020B0604030504040204" pitchFamily="34" charset="0"/>
                <a:hlinkClick r:id="rId3" tooltip="idea icons"/>
              </a:rPr>
              <a:t>Freepik</a:t>
            </a:r>
            <a:r>
              <a:rPr lang="en-US" sz="700" b="0" i="1" u="none" strike="noStrike" dirty="0">
                <a:solidFill>
                  <a:srgbClr val="009036"/>
                </a:solidFill>
                <a:effectLst/>
                <a:highlight>
                  <a:srgbClr val="FFFFFF"/>
                </a:highlight>
                <a:latin typeface="Verdana" panose="020B0604030504040204" pitchFamily="34" charset="0"/>
                <a:hlinkClick r:id="rId3" tooltip="idea icons"/>
              </a:rPr>
              <a:t> - </a:t>
            </a:r>
            <a:r>
              <a:rPr lang="en-US" sz="700" b="0" i="1" u="none" strike="noStrike" dirty="0" err="1">
                <a:solidFill>
                  <a:srgbClr val="009036"/>
                </a:solidFill>
                <a:effectLst/>
                <a:highlight>
                  <a:srgbClr val="FFFFFF"/>
                </a:highlight>
                <a:latin typeface="Verdana" panose="020B0604030504040204" pitchFamily="34" charset="0"/>
                <a:hlinkClick r:id="rId3" tooltip="idea icons"/>
              </a:rPr>
              <a:t>Flaticon</a:t>
            </a:r>
            <a:endParaRPr lang="en-GB" sz="700" dirty="0"/>
          </a:p>
        </p:txBody>
      </p:sp>
      <p:sp>
        <p:nvSpPr>
          <p:cNvPr id="8" name="CasellaDiTesto 7">
            <a:extLst>
              <a:ext uri="{FF2B5EF4-FFF2-40B4-BE49-F238E27FC236}">
                <a16:creationId xmlns:a16="http://schemas.microsoft.com/office/drawing/2014/main" id="{AD96E468-56D1-772D-4040-1918AD9F7ECF}"/>
              </a:ext>
            </a:extLst>
          </p:cNvPr>
          <p:cNvSpPr txBox="1"/>
          <p:nvPr/>
        </p:nvSpPr>
        <p:spPr>
          <a:xfrm>
            <a:off x="3621640" y="667192"/>
            <a:ext cx="2474360" cy="523220"/>
          </a:xfrm>
          <a:prstGeom prst="rect">
            <a:avLst/>
          </a:prstGeom>
          <a:noFill/>
        </p:spPr>
        <p:txBody>
          <a:bodyPr wrap="square" rtlCol="0">
            <a:spAutoFit/>
          </a:bodyPr>
          <a:lstStyle/>
          <a:p>
            <a:r>
              <a:rPr lang="en-GB" sz="2800" i="1" u="sng" dirty="0">
                <a:solidFill>
                  <a:srgbClr val="0070C0"/>
                </a:solidFill>
                <a:latin typeface="Arial" panose="020B0604020202020204" pitchFamily="34" charset="0"/>
                <a:cs typeface="Arial" panose="020B0604020202020204" pitchFamily="34" charset="0"/>
              </a:rPr>
              <a:t>The idea:</a:t>
            </a:r>
          </a:p>
        </p:txBody>
      </p:sp>
      <p:grpSp>
        <p:nvGrpSpPr>
          <p:cNvPr id="3" name="Gruppo 2">
            <a:extLst>
              <a:ext uri="{FF2B5EF4-FFF2-40B4-BE49-F238E27FC236}">
                <a16:creationId xmlns:a16="http://schemas.microsoft.com/office/drawing/2014/main" id="{10F001F3-8EDE-F621-BD5F-2FCF5684FC22}"/>
              </a:ext>
            </a:extLst>
          </p:cNvPr>
          <p:cNvGrpSpPr/>
          <p:nvPr/>
        </p:nvGrpSpPr>
        <p:grpSpPr>
          <a:xfrm>
            <a:off x="3729519" y="1420747"/>
            <a:ext cx="7407668" cy="2077513"/>
            <a:chOff x="3729519" y="1420747"/>
            <a:chExt cx="7407668" cy="2077513"/>
          </a:xfrm>
        </p:grpSpPr>
        <p:sp>
          <p:nvSpPr>
            <p:cNvPr id="12" name="Rettangolo con angoli arrotondati 11">
              <a:extLst>
                <a:ext uri="{FF2B5EF4-FFF2-40B4-BE49-F238E27FC236}">
                  <a16:creationId xmlns:a16="http://schemas.microsoft.com/office/drawing/2014/main" id="{861ACD21-4945-FFC7-3976-6AD67F85943C}"/>
                </a:ext>
              </a:extLst>
            </p:cNvPr>
            <p:cNvSpPr/>
            <p:nvPr/>
          </p:nvSpPr>
          <p:spPr>
            <a:xfrm>
              <a:off x="3729519" y="1420747"/>
              <a:ext cx="7407668" cy="2077513"/>
            </a:xfrm>
            <a:prstGeom prst="roundRect">
              <a:avLst/>
            </a:prstGeom>
            <a:solidFill>
              <a:schemeClr val="accent3">
                <a:lumMod val="20000"/>
                <a:lumOff val="8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Immagine 8">
              <a:extLst>
                <a:ext uri="{FF2B5EF4-FFF2-40B4-BE49-F238E27FC236}">
                  <a16:creationId xmlns:a16="http://schemas.microsoft.com/office/drawing/2014/main" id="{CACF7831-C7BF-867E-3CB2-E556A39812D9}"/>
                </a:ext>
              </a:extLst>
            </p:cNvPr>
            <p:cNvPicPr>
              <a:picLocks noChangeAspect="1"/>
            </p:cNvPicPr>
            <p:nvPr/>
          </p:nvPicPr>
          <p:blipFill>
            <a:blip r:embed="rId4"/>
            <a:stretch>
              <a:fillRect/>
            </a:stretch>
          </p:blipFill>
          <p:spPr>
            <a:xfrm>
              <a:off x="7608942" y="1498931"/>
              <a:ext cx="3230293" cy="1940343"/>
            </a:xfrm>
            <a:prstGeom prst="rect">
              <a:avLst/>
            </a:prstGeom>
          </p:spPr>
        </p:pic>
        <p:sp>
          <p:nvSpPr>
            <p:cNvPr id="10" name="CasellaDiTesto 9">
              <a:extLst>
                <a:ext uri="{FF2B5EF4-FFF2-40B4-BE49-F238E27FC236}">
                  <a16:creationId xmlns:a16="http://schemas.microsoft.com/office/drawing/2014/main" id="{D3945D91-A648-9DA7-F41D-9D5F80674623}"/>
                </a:ext>
              </a:extLst>
            </p:cNvPr>
            <p:cNvSpPr txBox="1"/>
            <p:nvPr/>
          </p:nvSpPr>
          <p:spPr>
            <a:xfrm>
              <a:off x="3816849" y="1492920"/>
              <a:ext cx="3673012" cy="1938992"/>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Use </a:t>
              </a:r>
              <a:r>
                <a:rPr lang="en-GB" sz="2000" dirty="0">
                  <a:solidFill>
                    <a:srgbClr val="0070C0"/>
                  </a:solidFill>
                  <a:latin typeface="Arial" panose="020B0604020202020204" pitchFamily="34" charset="0"/>
                  <a:cs typeface="Arial" panose="020B0604020202020204" pitchFamily="34" charset="0"/>
                </a:rPr>
                <a:t>uniaxial materials </a:t>
              </a:r>
              <a:r>
                <a:rPr lang="en-GB" sz="2000" dirty="0">
                  <a:latin typeface="Arial" panose="020B0604020202020204" pitchFamily="34" charset="0"/>
                  <a:cs typeface="Arial" panose="020B0604020202020204" pitchFamily="34" charset="0"/>
                </a:rPr>
                <a:t>for individual DOFs:</a:t>
              </a: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N, </a:t>
              </a:r>
              <a:r>
                <a:rPr lang="en-GB" sz="2000" dirty="0" err="1">
                  <a:latin typeface="Arial" panose="020B0604020202020204" pitchFamily="34" charset="0"/>
                  <a:cs typeface="Arial" panose="020B0604020202020204" pitchFamily="34" charset="0"/>
                </a:rPr>
                <a:t>Vy</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Vz</a:t>
              </a:r>
              <a:r>
                <a:rPr lang="en-GB" sz="2000" dirty="0">
                  <a:latin typeface="Arial" panose="020B0604020202020204" pitchFamily="34" charset="0"/>
                  <a:cs typeface="Arial" panose="020B0604020202020204" pitchFamily="34" charset="0"/>
                </a:rPr>
                <a:t>, T: elastic material (</a:t>
              </a:r>
              <a:r>
                <a:rPr lang="en-GB" sz="2000" dirty="0">
                  <a:solidFill>
                    <a:srgbClr val="0070C0"/>
                  </a:solidFill>
                  <a:latin typeface="Arial" panose="020B0604020202020204" pitchFamily="34" charset="0"/>
                  <a:cs typeface="Arial" panose="020B0604020202020204" pitchFamily="34" charset="0"/>
                </a:rPr>
                <a:t>penalty stiffness</a:t>
              </a:r>
              <a:r>
                <a:rPr lang="en-GB" sz="2000" dirty="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GB" sz="2000" dirty="0">
                  <a:latin typeface="Arial" panose="020B0604020202020204" pitchFamily="34" charset="0"/>
                  <a:cs typeface="Arial" panose="020B0604020202020204" pitchFamily="34" charset="0"/>
                </a:rPr>
                <a:t>My, </a:t>
              </a:r>
              <a:r>
                <a:rPr lang="en-GB" sz="2000" dirty="0" err="1">
                  <a:latin typeface="Arial" panose="020B0604020202020204" pitchFamily="34" charset="0"/>
                  <a:cs typeface="Arial" panose="020B0604020202020204" pitchFamily="34" charset="0"/>
                </a:rPr>
                <a:t>Mz</a:t>
              </a:r>
              <a:r>
                <a:rPr lang="en-GB" sz="2000" dirty="0">
                  <a:latin typeface="Arial" panose="020B0604020202020204" pitchFamily="34" charset="0"/>
                  <a:cs typeface="Arial" panose="020B0604020202020204" pitchFamily="34" charset="0"/>
                </a:rPr>
                <a:t>: </a:t>
              </a:r>
              <a:r>
                <a:rPr lang="en-GB" sz="2000" dirty="0" err="1">
                  <a:latin typeface="Arial" panose="020B0604020202020204" pitchFamily="34" charset="0"/>
                  <a:cs typeface="Arial" panose="020B0604020202020204" pitchFamily="34" charset="0"/>
                </a:rPr>
                <a:t>Histeretic</a:t>
              </a:r>
              <a:r>
                <a:rPr lang="en-GB" sz="2000" dirty="0">
                  <a:latin typeface="Arial" panose="020B0604020202020204" pitchFamily="34" charset="0"/>
                  <a:cs typeface="Arial" panose="020B0604020202020204" pitchFamily="34" charset="0"/>
                </a:rPr>
                <a:t> material (</a:t>
              </a:r>
              <a:r>
                <a:rPr lang="en-GB" sz="2000" dirty="0">
                  <a:solidFill>
                    <a:srgbClr val="0070C0"/>
                  </a:solidFill>
                  <a:latin typeface="Arial" panose="020B0604020202020204" pitchFamily="34" charset="0"/>
                  <a:cs typeface="Arial" panose="020B0604020202020204" pitchFamily="34" charset="0"/>
                </a:rPr>
                <a:t>Pinching4</a:t>
              </a:r>
              <a:r>
                <a:rPr lang="en-GB" sz="2000" dirty="0">
                  <a:latin typeface="Arial" panose="020B0604020202020204" pitchFamily="34" charset="0"/>
                  <a:cs typeface="Arial" panose="020B0604020202020204" pitchFamily="34" charset="0"/>
                </a:rPr>
                <a:t>)</a:t>
              </a:r>
            </a:p>
          </p:txBody>
        </p:sp>
      </p:grpSp>
      <p:grpSp>
        <p:nvGrpSpPr>
          <p:cNvPr id="4" name="Gruppo 3">
            <a:extLst>
              <a:ext uri="{FF2B5EF4-FFF2-40B4-BE49-F238E27FC236}">
                <a16:creationId xmlns:a16="http://schemas.microsoft.com/office/drawing/2014/main" id="{0E9BAC58-DB2C-1746-D5E9-3D360DEF26C7}"/>
              </a:ext>
            </a:extLst>
          </p:cNvPr>
          <p:cNvGrpSpPr/>
          <p:nvPr/>
        </p:nvGrpSpPr>
        <p:grpSpPr>
          <a:xfrm>
            <a:off x="258890" y="3869980"/>
            <a:ext cx="4658624" cy="2077513"/>
            <a:chOff x="258890" y="3869980"/>
            <a:chExt cx="4658624" cy="2077513"/>
          </a:xfrm>
        </p:grpSpPr>
        <p:sp>
          <p:nvSpPr>
            <p:cNvPr id="13" name="Rettangolo con angoli arrotondati 12">
              <a:extLst>
                <a:ext uri="{FF2B5EF4-FFF2-40B4-BE49-F238E27FC236}">
                  <a16:creationId xmlns:a16="http://schemas.microsoft.com/office/drawing/2014/main" id="{7E0630AD-292C-CFB9-170D-60CA997134EF}"/>
                </a:ext>
              </a:extLst>
            </p:cNvPr>
            <p:cNvSpPr/>
            <p:nvPr/>
          </p:nvSpPr>
          <p:spPr>
            <a:xfrm>
              <a:off x="259899" y="3869980"/>
              <a:ext cx="4657615" cy="2077513"/>
            </a:xfrm>
            <a:prstGeom prst="roundRect">
              <a:avLst/>
            </a:prstGeom>
            <a:solidFill>
              <a:schemeClr val="accent3">
                <a:lumMod val="20000"/>
                <a:lumOff val="8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CasellaDiTesto 14">
              <a:extLst>
                <a:ext uri="{FF2B5EF4-FFF2-40B4-BE49-F238E27FC236}">
                  <a16:creationId xmlns:a16="http://schemas.microsoft.com/office/drawing/2014/main" id="{01B11CB0-007E-80E2-6159-4CF455C4790A}"/>
                </a:ext>
              </a:extLst>
            </p:cNvPr>
            <p:cNvSpPr txBox="1"/>
            <p:nvPr/>
          </p:nvSpPr>
          <p:spPr>
            <a:xfrm>
              <a:off x="258890" y="3942153"/>
              <a:ext cx="2515078"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Use a </a:t>
              </a:r>
              <a:r>
                <a:rPr lang="en-GB" sz="2000" dirty="0">
                  <a:solidFill>
                    <a:srgbClr val="0070C0"/>
                  </a:solidFill>
                  <a:latin typeface="Arial" panose="020B0604020202020204" pitchFamily="34" charset="0"/>
                  <a:cs typeface="Arial" panose="020B0604020202020204" pitchFamily="34" charset="0"/>
                </a:rPr>
                <a:t>strength domain</a:t>
              </a:r>
              <a:r>
                <a:rPr lang="en-GB" sz="2000" dirty="0">
                  <a:latin typeface="Arial" panose="020B0604020202020204" pitchFamily="34" charset="0"/>
                  <a:cs typeface="Arial" panose="020B0604020202020204" pitchFamily="34" charset="0"/>
                </a:rPr>
                <a:t> to define their interaction</a:t>
              </a:r>
            </a:p>
          </p:txBody>
        </p:sp>
        <p:pic>
          <p:nvPicPr>
            <p:cNvPr id="16" name="Immagine 15">
              <a:extLst>
                <a:ext uri="{FF2B5EF4-FFF2-40B4-BE49-F238E27FC236}">
                  <a16:creationId xmlns:a16="http://schemas.microsoft.com/office/drawing/2014/main" id="{44C01453-2251-C985-E96A-D73D72D74A39}"/>
                </a:ext>
              </a:extLst>
            </p:cNvPr>
            <p:cNvPicPr>
              <a:picLocks noChangeAspect="1"/>
            </p:cNvPicPr>
            <p:nvPr/>
          </p:nvPicPr>
          <p:blipFill rotWithShape="1">
            <a:blip r:embed="rId5"/>
            <a:srcRect r="39205"/>
            <a:stretch/>
          </p:blipFill>
          <p:spPr>
            <a:xfrm>
              <a:off x="2380481" y="3942153"/>
              <a:ext cx="2286000" cy="1945345"/>
            </a:xfrm>
            <a:prstGeom prst="rect">
              <a:avLst/>
            </a:prstGeom>
          </p:spPr>
        </p:pic>
      </p:grpSp>
      <p:grpSp>
        <p:nvGrpSpPr>
          <p:cNvPr id="6" name="Gruppo 5">
            <a:extLst>
              <a:ext uri="{FF2B5EF4-FFF2-40B4-BE49-F238E27FC236}">
                <a16:creationId xmlns:a16="http://schemas.microsoft.com/office/drawing/2014/main" id="{5125DFC0-21B0-D354-7355-544DC72A92EC}"/>
              </a:ext>
            </a:extLst>
          </p:cNvPr>
          <p:cNvGrpSpPr/>
          <p:nvPr/>
        </p:nvGrpSpPr>
        <p:grpSpPr>
          <a:xfrm>
            <a:off x="5820083" y="3919059"/>
            <a:ext cx="5743254" cy="2077513"/>
            <a:chOff x="5820083" y="3919059"/>
            <a:chExt cx="5743254" cy="2077513"/>
          </a:xfrm>
        </p:grpSpPr>
        <p:sp>
          <p:nvSpPr>
            <p:cNvPr id="18" name="Rettangolo con angoli arrotondati 17">
              <a:extLst>
                <a:ext uri="{FF2B5EF4-FFF2-40B4-BE49-F238E27FC236}">
                  <a16:creationId xmlns:a16="http://schemas.microsoft.com/office/drawing/2014/main" id="{C8D183A5-DD7A-BD05-DBB6-71343DB98BAF}"/>
                </a:ext>
              </a:extLst>
            </p:cNvPr>
            <p:cNvSpPr/>
            <p:nvPr/>
          </p:nvSpPr>
          <p:spPr>
            <a:xfrm>
              <a:off x="5820083" y="3919059"/>
              <a:ext cx="5743254" cy="2077513"/>
            </a:xfrm>
            <a:prstGeom prst="roundRect">
              <a:avLst/>
            </a:prstGeom>
            <a:solidFill>
              <a:schemeClr val="accent3">
                <a:lumMod val="20000"/>
                <a:lumOff val="80000"/>
              </a:schemeClr>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CasellaDiTesto 18">
              <a:extLst>
                <a:ext uri="{FF2B5EF4-FFF2-40B4-BE49-F238E27FC236}">
                  <a16:creationId xmlns:a16="http://schemas.microsoft.com/office/drawing/2014/main" id="{540AD984-8488-415C-9C2D-6176FBDD265E}"/>
                </a:ext>
              </a:extLst>
            </p:cNvPr>
            <p:cNvSpPr txBox="1"/>
            <p:nvPr/>
          </p:nvSpPr>
          <p:spPr>
            <a:xfrm>
              <a:off x="5907413" y="3991232"/>
              <a:ext cx="2607937" cy="1015663"/>
            </a:xfrm>
            <a:prstGeom prst="rect">
              <a:avLst/>
            </a:prstGeom>
            <a:noFill/>
          </p:spPr>
          <p:txBody>
            <a:bodyPr wrap="square" rtlCol="0">
              <a:spAutoFit/>
            </a:bodyPr>
            <a:lstStyle/>
            <a:p>
              <a:r>
                <a:rPr lang="en-GB" sz="2000" dirty="0">
                  <a:solidFill>
                    <a:srgbClr val="0070C0"/>
                  </a:solidFill>
                  <a:latin typeface="Arial" panose="020B0604020202020204" pitchFamily="34" charset="0"/>
                  <a:cs typeface="Arial" panose="020B0604020202020204" pitchFamily="34" charset="0"/>
                </a:rPr>
                <a:t>Scale</a:t>
              </a:r>
              <a:r>
                <a:rPr lang="en-GB" sz="2000" dirty="0">
                  <a:latin typeface="Arial" panose="020B0604020202020204" pitchFamily="34" charset="0"/>
                  <a:cs typeface="Arial" panose="020B0604020202020204" pitchFamily="34" charset="0"/>
                </a:rPr>
                <a:t> the material’s backbone curves step-by-step</a:t>
              </a:r>
            </a:p>
          </p:txBody>
        </p:sp>
        <p:pic>
          <p:nvPicPr>
            <p:cNvPr id="23" name="Immagine 22">
              <a:extLst>
                <a:ext uri="{FF2B5EF4-FFF2-40B4-BE49-F238E27FC236}">
                  <a16:creationId xmlns:a16="http://schemas.microsoft.com/office/drawing/2014/main" id="{6BE87D8B-A599-AB42-7770-5E7754F7F3C6}"/>
                </a:ext>
              </a:extLst>
            </p:cNvPr>
            <p:cNvPicPr>
              <a:picLocks noChangeAspect="1"/>
            </p:cNvPicPr>
            <p:nvPr/>
          </p:nvPicPr>
          <p:blipFill>
            <a:blip r:embed="rId6"/>
            <a:stretch>
              <a:fillRect/>
            </a:stretch>
          </p:blipFill>
          <p:spPr>
            <a:xfrm>
              <a:off x="8945514" y="4028463"/>
              <a:ext cx="2191673" cy="1884516"/>
            </a:xfrm>
            <a:prstGeom prst="rect">
              <a:avLst/>
            </a:prstGeom>
          </p:spPr>
        </p:pic>
      </p:grpSp>
      <p:sp>
        <p:nvSpPr>
          <p:cNvPr id="17" name="Freccia tridirezionale 16">
            <a:extLst>
              <a:ext uri="{FF2B5EF4-FFF2-40B4-BE49-F238E27FC236}">
                <a16:creationId xmlns:a16="http://schemas.microsoft.com/office/drawing/2014/main" id="{8C28499E-3E08-E3C0-0541-2825D09152AB}"/>
              </a:ext>
            </a:extLst>
          </p:cNvPr>
          <p:cNvSpPr/>
          <p:nvPr/>
        </p:nvSpPr>
        <p:spPr>
          <a:xfrm rot="7420866">
            <a:off x="4706416" y="3625363"/>
            <a:ext cx="1532224" cy="1071405"/>
          </a:xfrm>
          <a:prstGeom prst="leftRightUpArrow">
            <a:avLst/>
          </a:prstGeom>
          <a:solidFill>
            <a:schemeClr val="accent6">
              <a:lumMod val="20000"/>
              <a:lumOff val="80000"/>
            </a:schemeClr>
          </a:solidFill>
          <a:ln w="19050">
            <a:solidFill>
              <a:srgbClr val="0070C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499226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1E224AA-51C0-D878-27EE-31D81EDEAF6D}"/>
              </a:ext>
            </a:extLst>
          </p:cNvPr>
          <p:cNvPicPr>
            <a:picLocks noChangeAspect="1"/>
          </p:cNvPicPr>
          <p:nvPr/>
        </p:nvPicPr>
        <p:blipFill rotWithShape="1">
          <a:blip r:embed="rId2"/>
          <a:srcRect r="39205"/>
          <a:stretch/>
        </p:blipFill>
        <p:spPr>
          <a:xfrm>
            <a:off x="4965701" y="592762"/>
            <a:ext cx="2842703" cy="2419089"/>
          </a:xfrm>
          <a:prstGeom prst="rect">
            <a:avLst/>
          </a:prstGeom>
        </p:spPr>
      </p:pic>
      <p:sp>
        <p:nvSpPr>
          <p:cNvPr id="5" name="Rectangle 2">
            <a:extLst>
              <a:ext uri="{FF2B5EF4-FFF2-40B4-BE49-F238E27FC236}">
                <a16:creationId xmlns:a16="http://schemas.microsoft.com/office/drawing/2014/main" id="{50F5126A-B337-DA2A-BD91-603B2932FECF}"/>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grpSp>
        <p:nvGrpSpPr>
          <p:cNvPr id="6" name="Gruppo 5">
            <a:extLst>
              <a:ext uri="{FF2B5EF4-FFF2-40B4-BE49-F238E27FC236}">
                <a16:creationId xmlns:a16="http://schemas.microsoft.com/office/drawing/2014/main" id="{FD03BFC0-2C2F-865A-E1EB-AC65671E07BB}"/>
              </a:ext>
            </a:extLst>
          </p:cNvPr>
          <p:cNvGrpSpPr/>
          <p:nvPr/>
        </p:nvGrpSpPr>
        <p:grpSpPr>
          <a:xfrm>
            <a:off x="5284791" y="4009450"/>
            <a:ext cx="3361684" cy="1910666"/>
            <a:chOff x="4315167" y="2235814"/>
            <a:chExt cx="3432142" cy="1950712"/>
          </a:xfrm>
        </p:grpSpPr>
        <p:grpSp>
          <p:nvGrpSpPr>
            <p:cNvPr id="7" name="Gruppo 6">
              <a:extLst>
                <a:ext uri="{FF2B5EF4-FFF2-40B4-BE49-F238E27FC236}">
                  <a16:creationId xmlns:a16="http://schemas.microsoft.com/office/drawing/2014/main" id="{EE819F40-4FA8-6A78-3DA4-8ADD82B24AEA}"/>
                </a:ext>
              </a:extLst>
            </p:cNvPr>
            <p:cNvGrpSpPr/>
            <p:nvPr/>
          </p:nvGrpSpPr>
          <p:grpSpPr>
            <a:xfrm>
              <a:off x="4640875" y="2235814"/>
              <a:ext cx="3106434" cy="1950712"/>
              <a:chOff x="8438175" y="4068206"/>
              <a:chExt cx="3106434" cy="1950712"/>
            </a:xfrm>
          </p:grpSpPr>
          <p:sp>
            <p:nvSpPr>
              <p:cNvPr id="12" name="Figura a mano libera: forma 11">
                <a:extLst>
                  <a:ext uri="{FF2B5EF4-FFF2-40B4-BE49-F238E27FC236}">
                    <a16:creationId xmlns:a16="http://schemas.microsoft.com/office/drawing/2014/main" id="{F83D3BE6-EBCC-27E9-C36A-091A75028C4C}"/>
                  </a:ext>
                </a:extLst>
              </p:cNvPr>
              <p:cNvSpPr/>
              <p:nvPr/>
            </p:nvSpPr>
            <p:spPr>
              <a:xfrm>
                <a:off x="8566031" y="4500481"/>
                <a:ext cx="2622431" cy="1449237"/>
              </a:xfrm>
              <a:custGeom>
                <a:avLst/>
                <a:gdLst>
                  <a:gd name="connsiteX0" fmla="*/ 0 w 2622431"/>
                  <a:gd name="connsiteY0" fmla="*/ 1449237 h 1449237"/>
                  <a:gd name="connsiteX1" fmla="*/ 319178 w 2622431"/>
                  <a:gd name="connsiteY1" fmla="*/ 431320 h 1449237"/>
                  <a:gd name="connsiteX2" fmla="*/ 1406106 w 2622431"/>
                  <a:gd name="connsiteY2" fmla="*/ 0 h 1449237"/>
                  <a:gd name="connsiteX3" fmla="*/ 2208363 w 2622431"/>
                  <a:gd name="connsiteY3" fmla="*/ 1078302 h 1449237"/>
                  <a:gd name="connsiteX4" fmla="*/ 2622431 w 2622431"/>
                  <a:gd name="connsiteY4" fmla="*/ 1078302 h 144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1" h="1449237">
                    <a:moveTo>
                      <a:pt x="0" y="1449237"/>
                    </a:moveTo>
                    <a:lnTo>
                      <a:pt x="319178" y="431320"/>
                    </a:lnTo>
                    <a:lnTo>
                      <a:pt x="1406106" y="0"/>
                    </a:lnTo>
                    <a:lnTo>
                      <a:pt x="2208363" y="1078302"/>
                    </a:lnTo>
                    <a:lnTo>
                      <a:pt x="2622431" y="1078302"/>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a:p>
            </p:txBody>
          </p:sp>
          <p:cxnSp>
            <p:nvCxnSpPr>
              <p:cNvPr id="13" name="Connettore 2 12">
                <a:extLst>
                  <a:ext uri="{FF2B5EF4-FFF2-40B4-BE49-F238E27FC236}">
                    <a16:creationId xmlns:a16="http://schemas.microsoft.com/office/drawing/2014/main" id="{67D17A6D-DBA1-2EC5-8ABF-852AFCFBD9E9}"/>
                  </a:ext>
                </a:extLst>
              </p:cNvPr>
              <p:cNvCxnSpPr/>
              <p:nvPr/>
            </p:nvCxnSpPr>
            <p:spPr>
              <a:xfrm>
                <a:off x="8557406" y="5945563"/>
                <a:ext cx="2700068"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ttore 2 13">
                <a:extLst>
                  <a:ext uri="{FF2B5EF4-FFF2-40B4-BE49-F238E27FC236}">
                    <a16:creationId xmlns:a16="http://schemas.microsoft.com/office/drawing/2014/main" id="{1FBED8A4-09C6-DA9C-0B93-A52C5E820E9E}"/>
                  </a:ext>
                </a:extLst>
              </p:cNvPr>
              <p:cNvCxnSpPr/>
              <p:nvPr/>
            </p:nvCxnSpPr>
            <p:spPr>
              <a:xfrm flipV="1">
                <a:off x="8557406" y="4345205"/>
                <a:ext cx="0" cy="16003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5" name="CasellaDiTesto 14">
                    <a:extLst>
                      <a:ext uri="{FF2B5EF4-FFF2-40B4-BE49-F238E27FC236}">
                        <a16:creationId xmlns:a16="http://schemas.microsoft.com/office/drawing/2014/main" id="{452D1899-308D-1BB3-F599-2A99754B3138}"/>
                      </a:ext>
                    </a:extLst>
                  </p:cNvPr>
                  <p:cNvSpPr txBox="1"/>
                  <p:nvPr/>
                </p:nvSpPr>
                <p:spPr>
                  <a:xfrm>
                    <a:off x="8438175" y="4068206"/>
                    <a:ext cx="193723" cy="21185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it-IT" sz="2400" b="0" i="1" smtClean="0">
                              <a:latin typeface="Cambria Math" panose="02040503050406030204" pitchFamily="18" charset="0"/>
                            </a:rPr>
                            <m:t>𝑀</m:t>
                          </m:r>
                        </m:oMath>
                      </m:oMathPara>
                    </a14:m>
                    <a:endParaRPr lang="it-IT" sz="2400" dirty="0"/>
                  </a:p>
                </p:txBody>
              </p:sp>
            </mc:Choice>
            <mc:Fallback xmlns="">
              <p:sp>
                <p:nvSpPr>
                  <p:cNvPr id="15" name="CasellaDiTesto 14">
                    <a:extLst>
                      <a:ext uri="{FF2B5EF4-FFF2-40B4-BE49-F238E27FC236}">
                        <a16:creationId xmlns:a16="http://schemas.microsoft.com/office/drawing/2014/main" id="{452D1899-308D-1BB3-F599-2A99754B3138}"/>
                      </a:ext>
                    </a:extLst>
                  </p:cNvPr>
                  <p:cNvSpPr txBox="1">
                    <a:spLocks noRot="1" noChangeAspect="1" noMove="1" noResize="1" noEditPoints="1" noAdjustHandles="1" noChangeArrowheads="1" noChangeShapeType="1" noTextEdit="1"/>
                  </p:cNvSpPr>
                  <p:nvPr/>
                </p:nvSpPr>
                <p:spPr>
                  <a:xfrm>
                    <a:off x="8438175" y="4068206"/>
                    <a:ext cx="193723" cy="211855"/>
                  </a:xfrm>
                  <a:prstGeom prst="rect">
                    <a:avLst/>
                  </a:prstGeom>
                  <a:blipFill>
                    <a:blip r:embed="rId3"/>
                    <a:stretch>
                      <a:fillRect l="-54839" r="-96774" b="-8823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CasellaDiTesto 15">
                    <a:extLst>
                      <a:ext uri="{FF2B5EF4-FFF2-40B4-BE49-F238E27FC236}">
                        <a16:creationId xmlns:a16="http://schemas.microsoft.com/office/drawing/2014/main" id="{4479C710-092F-7792-2F46-10466945AFB4}"/>
                      </a:ext>
                    </a:extLst>
                  </p:cNvPr>
                  <p:cNvSpPr txBox="1"/>
                  <p:nvPr/>
                </p:nvSpPr>
                <p:spPr>
                  <a:xfrm>
                    <a:off x="11288899" y="5807063"/>
                    <a:ext cx="255710" cy="21185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it-IT" sz="2400" b="0" i="1" smtClean="0">
                              <a:latin typeface="Cambria Math" panose="02040503050406030204" pitchFamily="18" charset="0"/>
                            </a:rPr>
                            <m:t>𝜃</m:t>
                          </m:r>
                        </m:oMath>
                      </m:oMathPara>
                    </a14:m>
                    <a:endParaRPr lang="it-IT" sz="2400" dirty="0"/>
                  </a:p>
                </p:txBody>
              </p:sp>
            </mc:Choice>
            <mc:Fallback xmlns="">
              <p:sp>
                <p:nvSpPr>
                  <p:cNvPr id="16" name="CasellaDiTesto 15">
                    <a:extLst>
                      <a:ext uri="{FF2B5EF4-FFF2-40B4-BE49-F238E27FC236}">
                        <a16:creationId xmlns:a16="http://schemas.microsoft.com/office/drawing/2014/main" id="{4479C710-092F-7792-2F46-10466945AFB4}"/>
                      </a:ext>
                    </a:extLst>
                  </p:cNvPr>
                  <p:cNvSpPr txBox="1">
                    <a:spLocks noRot="1" noChangeAspect="1" noMove="1" noResize="1" noEditPoints="1" noAdjustHandles="1" noChangeArrowheads="1" noChangeShapeType="1" noTextEdit="1"/>
                  </p:cNvSpPr>
                  <p:nvPr/>
                </p:nvSpPr>
                <p:spPr>
                  <a:xfrm>
                    <a:off x="11288899" y="5807063"/>
                    <a:ext cx="255710" cy="211855"/>
                  </a:xfrm>
                  <a:prstGeom prst="rect">
                    <a:avLst/>
                  </a:prstGeom>
                  <a:blipFill>
                    <a:blip r:embed="rId4"/>
                    <a:stretch>
                      <a:fillRect l="-26829" r="-26829" b="-91176"/>
                    </a:stretch>
                  </a:blipFill>
                </p:spPr>
                <p:txBody>
                  <a:bodyPr/>
                  <a:lstStyle/>
                  <a:p>
                    <a:r>
                      <a:rPr lang="en-GB">
                        <a:noFill/>
                      </a:rPr>
                      <a:t> </a:t>
                    </a:r>
                  </a:p>
                </p:txBody>
              </p:sp>
            </mc:Fallback>
          </mc:AlternateContent>
        </p:grpSp>
        <p:cxnSp>
          <p:nvCxnSpPr>
            <p:cNvPr id="8" name="Connettore diritto 7">
              <a:extLst>
                <a:ext uri="{FF2B5EF4-FFF2-40B4-BE49-F238E27FC236}">
                  <a16:creationId xmlns:a16="http://schemas.microsoft.com/office/drawing/2014/main" id="{F1A276EB-50DA-C5CB-D1FD-D1A07747EC06}"/>
                </a:ext>
              </a:extLst>
            </p:cNvPr>
            <p:cNvCxnSpPr>
              <a:stCxn id="12" idx="1"/>
            </p:cNvCxnSpPr>
            <p:nvPr/>
          </p:nvCxnSpPr>
          <p:spPr>
            <a:xfrm flipH="1" flipV="1">
              <a:off x="4768731" y="3093291"/>
              <a:ext cx="319178" cy="6118"/>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id="{34D25433-F92F-787A-D1F6-E0B0EA62A5D7}"/>
                </a:ext>
              </a:extLst>
            </p:cNvPr>
            <p:cNvCxnSpPr>
              <a:stCxn id="12" idx="2"/>
            </p:cNvCxnSpPr>
            <p:nvPr/>
          </p:nvCxnSpPr>
          <p:spPr>
            <a:xfrm flipH="1">
              <a:off x="4760106" y="2668089"/>
              <a:ext cx="1414731" cy="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CasellaDiTesto 9">
                  <a:extLst>
                    <a:ext uri="{FF2B5EF4-FFF2-40B4-BE49-F238E27FC236}">
                      <a16:creationId xmlns:a16="http://schemas.microsoft.com/office/drawing/2014/main" id="{85158622-1990-3B33-3BA9-64D870F5C280}"/>
                    </a:ext>
                  </a:extLst>
                </p:cNvPr>
                <p:cNvSpPr txBox="1"/>
                <p:nvPr/>
              </p:nvSpPr>
              <p:spPr>
                <a:xfrm>
                  <a:off x="4324748" y="2943827"/>
                  <a:ext cx="396259" cy="22859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𝑦</m:t>
                            </m:r>
                          </m:sub>
                        </m:sSub>
                      </m:oMath>
                    </m:oMathPara>
                  </a14:m>
                  <a:endParaRPr lang="it-IT" sz="2400" dirty="0">
                    <a:solidFill>
                      <a:srgbClr val="FF0000"/>
                    </a:solidFill>
                  </a:endParaRPr>
                </a:p>
              </p:txBody>
            </p:sp>
          </mc:Choice>
          <mc:Fallback xmlns="">
            <p:sp>
              <p:nvSpPr>
                <p:cNvPr id="10" name="CasellaDiTesto 9">
                  <a:extLst>
                    <a:ext uri="{FF2B5EF4-FFF2-40B4-BE49-F238E27FC236}">
                      <a16:creationId xmlns:a16="http://schemas.microsoft.com/office/drawing/2014/main" id="{85158622-1990-3B33-3BA9-64D870F5C280}"/>
                    </a:ext>
                  </a:extLst>
                </p:cNvPr>
                <p:cNvSpPr txBox="1">
                  <a:spLocks noRot="1" noChangeAspect="1" noMove="1" noResize="1" noEditPoints="1" noAdjustHandles="1" noChangeArrowheads="1" noChangeShapeType="1" noTextEdit="1"/>
                </p:cNvSpPr>
                <p:nvPr/>
              </p:nvSpPr>
              <p:spPr>
                <a:xfrm>
                  <a:off x="4324748" y="2943827"/>
                  <a:ext cx="396259" cy="228591"/>
                </a:xfrm>
                <a:prstGeom prst="rect">
                  <a:avLst/>
                </a:prstGeom>
                <a:blipFill>
                  <a:blip r:embed="rId5"/>
                  <a:stretch>
                    <a:fillRect l="-26563" r="-18750" b="-1108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CasellaDiTesto 10">
                  <a:extLst>
                    <a:ext uri="{FF2B5EF4-FFF2-40B4-BE49-F238E27FC236}">
                      <a16:creationId xmlns:a16="http://schemas.microsoft.com/office/drawing/2014/main" id="{3B0944C4-6A33-D0EC-95C9-BCC878383711}"/>
                    </a:ext>
                  </a:extLst>
                </p:cNvPr>
                <p:cNvSpPr txBox="1"/>
                <p:nvPr/>
              </p:nvSpPr>
              <p:spPr>
                <a:xfrm>
                  <a:off x="4315167" y="2546690"/>
                  <a:ext cx="396259" cy="21185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it-IT" sz="2400" b="0" i="1" smtClean="0">
                                <a:solidFill>
                                  <a:srgbClr val="FF0000"/>
                                </a:solidFill>
                                <a:latin typeface="Cambria Math" panose="02040503050406030204" pitchFamily="18" charset="0"/>
                              </a:rPr>
                            </m:ctrlPr>
                          </m:sSubPr>
                          <m:e>
                            <m:r>
                              <a:rPr lang="it-IT" sz="2400" b="0" i="1" smtClean="0">
                                <a:solidFill>
                                  <a:srgbClr val="FF0000"/>
                                </a:solidFill>
                                <a:latin typeface="Cambria Math" panose="02040503050406030204" pitchFamily="18" charset="0"/>
                              </a:rPr>
                              <m:t>𝑀</m:t>
                            </m:r>
                          </m:e>
                          <m:sub>
                            <m:r>
                              <a:rPr lang="it-IT" sz="2400" b="0" i="1" smtClean="0">
                                <a:solidFill>
                                  <a:srgbClr val="FF0000"/>
                                </a:solidFill>
                                <a:latin typeface="Cambria Math" panose="02040503050406030204" pitchFamily="18" charset="0"/>
                              </a:rPr>
                              <m:t>𝑢</m:t>
                            </m:r>
                          </m:sub>
                        </m:sSub>
                      </m:oMath>
                    </m:oMathPara>
                  </a14:m>
                  <a:endParaRPr lang="it-IT" sz="2400" dirty="0">
                    <a:solidFill>
                      <a:srgbClr val="FF0000"/>
                    </a:solidFill>
                  </a:endParaRPr>
                </a:p>
              </p:txBody>
            </p:sp>
          </mc:Choice>
          <mc:Fallback xmlns="">
            <p:sp>
              <p:nvSpPr>
                <p:cNvPr id="11" name="CasellaDiTesto 10">
                  <a:extLst>
                    <a:ext uri="{FF2B5EF4-FFF2-40B4-BE49-F238E27FC236}">
                      <a16:creationId xmlns:a16="http://schemas.microsoft.com/office/drawing/2014/main" id="{3B0944C4-6A33-D0EC-95C9-BCC878383711}"/>
                    </a:ext>
                  </a:extLst>
                </p:cNvPr>
                <p:cNvSpPr txBox="1">
                  <a:spLocks noRot="1" noChangeAspect="1" noMove="1" noResize="1" noEditPoints="1" noAdjustHandles="1" noChangeArrowheads="1" noChangeShapeType="1" noTextEdit="1"/>
                </p:cNvSpPr>
                <p:nvPr/>
              </p:nvSpPr>
              <p:spPr>
                <a:xfrm>
                  <a:off x="4315167" y="2546690"/>
                  <a:ext cx="396259" cy="211855"/>
                </a:xfrm>
                <a:prstGeom prst="rect">
                  <a:avLst/>
                </a:prstGeom>
                <a:blipFill>
                  <a:blip r:embed="rId6"/>
                  <a:stretch>
                    <a:fillRect l="-28125" r="-14063" b="-94118"/>
                  </a:stretch>
                </a:blipFill>
              </p:spPr>
              <p:txBody>
                <a:bodyPr/>
                <a:lstStyle/>
                <a:p>
                  <a:r>
                    <a:rPr lang="en-GB">
                      <a:noFill/>
                    </a:rPr>
                    <a:t> </a:t>
                  </a:r>
                </a:p>
              </p:txBody>
            </p:sp>
          </mc:Fallback>
        </mc:AlternateContent>
      </p:grpSp>
      <p:sp>
        <p:nvSpPr>
          <p:cNvPr id="17" name="CasellaDiTesto 16">
            <a:extLst>
              <a:ext uri="{FF2B5EF4-FFF2-40B4-BE49-F238E27FC236}">
                <a16:creationId xmlns:a16="http://schemas.microsoft.com/office/drawing/2014/main" id="{A652A4E0-E30A-778D-227D-6BD4CCBEF881}"/>
              </a:ext>
            </a:extLst>
          </p:cNvPr>
          <p:cNvSpPr txBox="1"/>
          <p:nvPr/>
        </p:nvSpPr>
        <p:spPr>
          <a:xfrm>
            <a:off x="457200" y="599299"/>
            <a:ext cx="3746500" cy="400110"/>
          </a:xfrm>
          <a:prstGeom prst="rect">
            <a:avLst/>
          </a:prstGeom>
          <a:noFill/>
        </p:spPr>
        <p:txBody>
          <a:bodyPr wrap="square" rtlCol="0">
            <a:spAutoFit/>
          </a:bodyPr>
          <a:lstStyle/>
          <a:p>
            <a:r>
              <a:rPr lang="en-GB" sz="2000" dirty="0">
                <a:solidFill>
                  <a:srgbClr val="0070C0"/>
                </a:solidFill>
                <a:latin typeface="Arial" panose="020B0604020202020204" pitchFamily="34" charset="0"/>
                <a:cs typeface="Arial" panose="020B0604020202020204" pitchFamily="34" charset="0"/>
              </a:rPr>
              <a:t>P-M-M Strength domain</a:t>
            </a:r>
          </a:p>
        </p:txBody>
      </p:sp>
      <p:sp>
        <p:nvSpPr>
          <p:cNvPr id="20" name="CasellaDiTesto 19">
            <a:extLst>
              <a:ext uri="{FF2B5EF4-FFF2-40B4-BE49-F238E27FC236}">
                <a16:creationId xmlns:a16="http://schemas.microsoft.com/office/drawing/2014/main" id="{695A64C3-BF85-C82E-1DC3-965C4ADC04BE}"/>
              </a:ext>
            </a:extLst>
          </p:cNvPr>
          <p:cNvSpPr txBox="1"/>
          <p:nvPr/>
        </p:nvSpPr>
        <p:spPr>
          <a:xfrm>
            <a:off x="181467" y="1039108"/>
            <a:ext cx="4784234" cy="4801314"/>
          </a:xfrm>
          <a:prstGeom prst="rect">
            <a:avLst/>
          </a:prstGeom>
          <a:noFill/>
        </p:spPr>
        <p:txBody>
          <a:bodyPr wrap="square">
            <a:spAutoFit/>
          </a:bodyPr>
          <a:lstStyle/>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PMM strength domain provided by the user as a structured list of triplets (P, My, </a:t>
            </a:r>
            <a:r>
              <a:rPr lang="en-US" sz="1800" dirty="0" err="1">
                <a:latin typeface="Arial" panose="020B0604020202020204" pitchFamily="34" charset="0"/>
                <a:cs typeface="Arial" panose="020B0604020202020204" pitchFamily="34" charset="0"/>
              </a:rPr>
              <a:t>Mz</a:t>
            </a:r>
            <a:r>
              <a:rPr lang="en-US" sz="1800"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The domain is internally stored in a structured mesh.</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The ray of the trial internal force vector (P*,My*,</a:t>
            </a:r>
            <a:r>
              <a:rPr lang="en-US" sz="1800" dirty="0" err="1">
                <a:latin typeface="Arial" panose="020B0604020202020204" pitchFamily="34" charset="0"/>
                <a:cs typeface="Arial" panose="020B0604020202020204" pitchFamily="34" charset="0"/>
              </a:rPr>
              <a:t>Mz</a:t>
            </a:r>
            <a:r>
              <a:rPr lang="en-US" sz="1800" dirty="0">
                <a:latin typeface="Arial" panose="020B0604020202020204" pitchFamily="34" charset="0"/>
                <a:cs typeface="Arial" panose="020B0604020202020204" pitchFamily="34" charset="0"/>
              </a:rPr>
              <a:t>*), with origin of the “slice” = (P*,0,0), is intersected with the meshed domain.</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Find the intersection point for the required direction.</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The backbone curves of the My and </a:t>
            </a:r>
            <a:r>
              <a:rPr lang="en-US" sz="1800" dirty="0" err="1">
                <a:latin typeface="Arial" panose="020B0604020202020204" pitchFamily="34" charset="0"/>
                <a:cs typeface="Arial" panose="020B0604020202020204" pitchFamily="34" charset="0"/>
              </a:rPr>
              <a:t>Mz</a:t>
            </a:r>
            <a:r>
              <a:rPr lang="en-US" sz="1800" dirty="0">
                <a:latin typeface="Arial" panose="020B0604020202020204" pitchFamily="34" charset="0"/>
                <a:cs typeface="Arial" panose="020B0604020202020204" pitchFamily="34" charset="0"/>
              </a:rPr>
              <a:t> uniaxial materials are updated accordingly in terms of strength.</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The coupling is done with the internal forces at the previous (known) time-step. No iterative coupling -&gt; Diagonal matrix</a:t>
            </a:r>
          </a:p>
        </p:txBody>
      </p:sp>
      <mc:AlternateContent xmlns:mc="http://schemas.openxmlformats.org/markup-compatibility/2006" xmlns:a14="http://schemas.microsoft.com/office/drawing/2010/main">
        <mc:Choice Requires="a14">
          <p:sp>
            <p:nvSpPr>
              <p:cNvPr id="21" name="CasellaDiTesto 20">
                <a:extLst>
                  <a:ext uri="{FF2B5EF4-FFF2-40B4-BE49-F238E27FC236}">
                    <a16:creationId xmlns:a16="http://schemas.microsoft.com/office/drawing/2014/main" id="{04ED8B36-53D2-E240-C0F4-F6974D29F6CB}"/>
                  </a:ext>
                </a:extLst>
              </p:cNvPr>
              <p:cNvSpPr txBox="1"/>
              <p:nvPr/>
            </p:nvSpPr>
            <p:spPr>
              <a:xfrm>
                <a:off x="8432800" y="1644128"/>
                <a:ext cx="3424238" cy="668260"/>
              </a:xfrm>
              <a:prstGeom prst="rect">
                <a:avLst/>
              </a:prstGeom>
              <a:noFill/>
            </p:spPr>
            <p:txBody>
              <a:bodyPr wrap="square" rtlCol="0">
                <a:spAutoFit/>
              </a:bodyPr>
              <a:lstStyle/>
              <a:p>
                <a14:m>
                  <m:oMath xmlns:m="http://schemas.openxmlformats.org/officeDocument/2006/math">
                    <m:sSub>
                      <m:sSubPr>
                        <m:ctrlPr>
                          <a:rPr lang="it-IT" b="0" i="1" smtClean="0">
                            <a:latin typeface="Cambria Math" panose="02040503050406030204" pitchFamily="18" charset="0"/>
                          </a:rPr>
                        </m:ctrlPr>
                      </m:sSubPr>
                      <m:e>
                        <m:r>
                          <a:rPr lang="it-IT" b="0" i="1" smtClean="0">
                            <a:latin typeface="Cambria Math" panose="02040503050406030204" pitchFamily="18" charset="0"/>
                          </a:rPr>
                          <m:t>𝑛</m:t>
                        </m:r>
                      </m:e>
                      <m:sub>
                        <m:r>
                          <a:rPr lang="it-IT" b="0" i="1" smtClean="0">
                            <a:latin typeface="Cambria Math" panose="02040503050406030204" pitchFamily="18" charset="0"/>
                          </a:rPr>
                          <m:t>𝑁</m:t>
                        </m:r>
                      </m:sub>
                    </m:sSub>
                  </m:oMath>
                </a14:m>
                <a:r>
                  <a:rPr lang="en-GB" dirty="0"/>
                  <a:t>: divisions in N (axial force) axis</a:t>
                </a:r>
              </a:p>
              <a:p>
                <a14:m>
                  <m:oMath xmlns:m="http://schemas.openxmlformats.org/officeDocument/2006/math">
                    <m:sSub>
                      <m:sSubPr>
                        <m:ctrlPr>
                          <a:rPr lang="it-IT" b="0" i="1" smtClean="0">
                            <a:latin typeface="Cambria Math" panose="02040503050406030204" pitchFamily="18" charset="0"/>
                          </a:rPr>
                        </m:ctrlPr>
                      </m:sSubPr>
                      <m:e>
                        <m:r>
                          <a:rPr lang="it-IT" b="0" i="1" smtClean="0">
                            <a:latin typeface="Cambria Math" panose="02040503050406030204" pitchFamily="18" charset="0"/>
                          </a:rPr>
                          <m:t>𝑛</m:t>
                        </m:r>
                      </m:e>
                      <m:sub>
                        <m:r>
                          <a:rPr lang="it-IT" b="0" i="1" smtClean="0">
                            <a:latin typeface="Cambria Math" panose="02040503050406030204" pitchFamily="18" charset="0"/>
                          </a:rPr>
                          <m:t>𝜗</m:t>
                        </m:r>
                      </m:sub>
                    </m:sSub>
                  </m:oMath>
                </a14:m>
                <a:r>
                  <a:rPr lang="en-GB" dirty="0"/>
                  <a:t>: divisions in </a:t>
                </a:r>
                <a14:m>
                  <m:oMath xmlns:m="http://schemas.openxmlformats.org/officeDocument/2006/math">
                    <m:r>
                      <a:rPr lang="it-IT" b="0" i="1" smtClean="0">
                        <a:latin typeface="Cambria Math" panose="02040503050406030204" pitchFamily="18" charset="0"/>
                      </a:rPr>
                      <m:t>𝜗</m:t>
                    </m:r>
                  </m:oMath>
                </a14:m>
                <a:r>
                  <a:rPr lang="en-GB" dirty="0"/>
                  <a:t> (</a:t>
                </a:r>
                <a14:m>
                  <m:oMath xmlns:m="http://schemas.openxmlformats.org/officeDocument/2006/math">
                    <m:sSub>
                      <m:sSubPr>
                        <m:ctrlPr>
                          <a:rPr lang="it-IT" b="0" i="1" smtClean="0">
                            <a:latin typeface="Cambria Math" panose="02040503050406030204" pitchFamily="18" charset="0"/>
                          </a:rPr>
                        </m:ctrlPr>
                      </m:sSubPr>
                      <m:e>
                        <m:r>
                          <a:rPr lang="it-IT" b="0" i="1" smtClean="0">
                            <a:latin typeface="Cambria Math" panose="02040503050406030204" pitchFamily="18" charset="0"/>
                          </a:rPr>
                          <m:t>𝑀</m:t>
                        </m:r>
                      </m:e>
                      <m:sub>
                        <m:r>
                          <a:rPr lang="it-IT" b="0" i="1" smtClean="0">
                            <a:latin typeface="Cambria Math" panose="02040503050406030204" pitchFamily="18" charset="0"/>
                          </a:rPr>
                          <m:t>𝑦</m:t>
                        </m:r>
                      </m:sub>
                    </m:sSub>
                  </m:oMath>
                </a14:m>
                <a:r>
                  <a:rPr lang="en-GB" dirty="0"/>
                  <a:t>-</a:t>
                </a:r>
                <a14:m>
                  <m:oMath xmlns:m="http://schemas.openxmlformats.org/officeDocument/2006/math">
                    <m:sSub>
                      <m:sSubPr>
                        <m:ctrlPr>
                          <a:rPr lang="it-IT" b="0" i="1" dirty="0" smtClean="0">
                            <a:latin typeface="Cambria Math" panose="02040503050406030204" pitchFamily="18" charset="0"/>
                          </a:rPr>
                        </m:ctrlPr>
                      </m:sSubPr>
                      <m:e>
                        <m:r>
                          <a:rPr lang="it-IT" b="0" i="1" dirty="0" smtClean="0">
                            <a:latin typeface="Cambria Math" panose="02040503050406030204" pitchFamily="18" charset="0"/>
                          </a:rPr>
                          <m:t>𝑀</m:t>
                        </m:r>
                      </m:e>
                      <m:sub>
                        <m:r>
                          <a:rPr lang="it-IT" b="0" i="1" dirty="0" smtClean="0">
                            <a:latin typeface="Cambria Math" panose="02040503050406030204" pitchFamily="18" charset="0"/>
                          </a:rPr>
                          <m:t>𝑧</m:t>
                        </m:r>
                      </m:sub>
                    </m:sSub>
                  </m:oMath>
                </a14:m>
                <a:r>
                  <a:rPr lang="en-GB" dirty="0"/>
                  <a:t> plane)</a:t>
                </a:r>
              </a:p>
            </p:txBody>
          </p:sp>
        </mc:Choice>
        <mc:Fallback xmlns="">
          <p:sp>
            <p:nvSpPr>
              <p:cNvPr id="21" name="CasellaDiTesto 20">
                <a:extLst>
                  <a:ext uri="{FF2B5EF4-FFF2-40B4-BE49-F238E27FC236}">
                    <a16:creationId xmlns:a16="http://schemas.microsoft.com/office/drawing/2014/main" id="{04ED8B36-53D2-E240-C0F4-F6974D29F6CB}"/>
                  </a:ext>
                </a:extLst>
              </p:cNvPr>
              <p:cNvSpPr txBox="1">
                <a:spLocks noRot="1" noChangeAspect="1" noMove="1" noResize="1" noEditPoints="1" noAdjustHandles="1" noChangeArrowheads="1" noChangeShapeType="1" noTextEdit="1"/>
              </p:cNvSpPr>
              <p:nvPr/>
            </p:nvSpPr>
            <p:spPr>
              <a:xfrm>
                <a:off x="8432800" y="1644128"/>
                <a:ext cx="3424238" cy="668260"/>
              </a:xfrm>
              <a:prstGeom prst="rect">
                <a:avLst/>
              </a:prstGeom>
              <a:blipFill>
                <a:blip r:embed="rId7"/>
                <a:stretch>
                  <a:fillRect t="-5505" b="-11927"/>
                </a:stretch>
              </a:blipFill>
            </p:spPr>
            <p:txBody>
              <a:bodyPr/>
              <a:lstStyle/>
              <a:p>
                <a:r>
                  <a:rPr lang="en-GB">
                    <a:noFill/>
                  </a:rPr>
                  <a:t> </a:t>
                </a:r>
              </a:p>
            </p:txBody>
          </p:sp>
        </mc:Fallback>
      </mc:AlternateContent>
      <p:sp>
        <p:nvSpPr>
          <p:cNvPr id="22" name="CasellaDiTesto 21">
            <a:extLst>
              <a:ext uri="{FF2B5EF4-FFF2-40B4-BE49-F238E27FC236}">
                <a16:creationId xmlns:a16="http://schemas.microsoft.com/office/drawing/2014/main" id="{4238AEE0-75DD-2941-518A-0BF376757E3A}"/>
              </a:ext>
            </a:extLst>
          </p:cNvPr>
          <p:cNvSpPr txBox="1"/>
          <p:nvPr/>
        </p:nvSpPr>
        <p:spPr>
          <a:xfrm>
            <a:off x="8412808" y="649176"/>
            <a:ext cx="3444230" cy="923330"/>
          </a:xfrm>
          <a:prstGeom prst="rect">
            <a:avLst/>
          </a:prstGeom>
          <a:noFill/>
        </p:spPr>
        <p:txBody>
          <a:bodyPr wrap="square" rtlCol="0">
            <a:spAutoFit/>
          </a:bodyPr>
          <a:lstStyle/>
          <a:p>
            <a:r>
              <a:rPr lang="en-GB" u="sng" dirty="0"/>
              <a:t>Cylindrical coordinate system</a:t>
            </a:r>
            <a:r>
              <a:rPr lang="en-GB" dirty="0"/>
              <a:t> centred in (0,0,0) and longitudinal axis aligned with P axis.</a:t>
            </a:r>
          </a:p>
        </p:txBody>
      </p:sp>
      <p:pic>
        <p:nvPicPr>
          <p:cNvPr id="24" name="Immagine 23">
            <a:extLst>
              <a:ext uri="{FF2B5EF4-FFF2-40B4-BE49-F238E27FC236}">
                <a16:creationId xmlns:a16="http://schemas.microsoft.com/office/drawing/2014/main" id="{BB7B8148-F17A-61FC-2A9A-FB8A37CE66EF}"/>
              </a:ext>
            </a:extLst>
          </p:cNvPr>
          <p:cNvPicPr>
            <a:picLocks noChangeAspect="1"/>
          </p:cNvPicPr>
          <p:nvPr/>
        </p:nvPicPr>
        <p:blipFill>
          <a:blip r:embed="rId8"/>
          <a:stretch>
            <a:fillRect/>
          </a:stretch>
        </p:blipFill>
        <p:spPr>
          <a:xfrm>
            <a:off x="8182339" y="2245084"/>
            <a:ext cx="3269474" cy="2024231"/>
          </a:xfrm>
          <a:prstGeom prst="rect">
            <a:avLst/>
          </a:prstGeom>
        </p:spPr>
      </p:pic>
    </p:spTree>
    <p:extLst>
      <p:ext uri="{BB962C8B-B14F-4D97-AF65-F5344CB8AC3E}">
        <p14:creationId xmlns:p14="http://schemas.microsoft.com/office/powerpoint/2010/main" val="180825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ttangolo con angoli arrotondati 31">
            <a:extLst>
              <a:ext uri="{FF2B5EF4-FFF2-40B4-BE49-F238E27FC236}">
                <a16:creationId xmlns:a16="http://schemas.microsoft.com/office/drawing/2014/main" id="{D4DF7203-9BA3-290B-C02C-B299275E4059}"/>
              </a:ext>
            </a:extLst>
          </p:cNvPr>
          <p:cNvSpPr/>
          <p:nvPr/>
        </p:nvSpPr>
        <p:spPr>
          <a:xfrm>
            <a:off x="770562" y="4120439"/>
            <a:ext cx="5325438" cy="1842153"/>
          </a:xfrm>
          <a:prstGeom prst="roundRect">
            <a:avLst/>
          </a:prstGeom>
          <a:solidFill>
            <a:schemeClr val="accent4">
              <a:lumMod val="20000"/>
              <a:lumOff val="80000"/>
            </a:schemeClr>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2">
            <a:extLst>
              <a:ext uri="{FF2B5EF4-FFF2-40B4-BE49-F238E27FC236}">
                <a16:creationId xmlns:a16="http://schemas.microsoft.com/office/drawing/2014/main" id="{50F5126A-B337-DA2A-BD91-603B2932FECF}"/>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sp>
        <p:nvSpPr>
          <p:cNvPr id="17" name="CasellaDiTesto 16">
            <a:extLst>
              <a:ext uri="{FF2B5EF4-FFF2-40B4-BE49-F238E27FC236}">
                <a16:creationId xmlns:a16="http://schemas.microsoft.com/office/drawing/2014/main" id="{A652A4E0-E30A-778D-227D-6BD4CCBEF881}"/>
              </a:ext>
            </a:extLst>
          </p:cNvPr>
          <p:cNvSpPr txBox="1"/>
          <p:nvPr/>
        </p:nvSpPr>
        <p:spPr>
          <a:xfrm>
            <a:off x="457200" y="599299"/>
            <a:ext cx="5638800" cy="400110"/>
          </a:xfrm>
          <a:prstGeom prst="rect">
            <a:avLst/>
          </a:prstGeom>
          <a:noFill/>
        </p:spPr>
        <p:txBody>
          <a:bodyPr wrap="square" rtlCol="0">
            <a:spAutoFit/>
          </a:bodyPr>
          <a:lstStyle/>
          <a:p>
            <a:r>
              <a:rPr lang="en-GB" sz="2000" dirty="0">
                <a:solidFill>
                  <a:srgbClr val="0070C0"/>
                </a:solidFill>
                <a:latin typeface="Arial" panose="020B0604020202020204" pitchFamily="34" charset="0"/>
                <a:cs typeface="Arial" panose="020B0604020202020204" pitchFamily="34" charset="0"/>
              </a:rPr>
              <a:t>Initial stiffness, pre- and post-cap rotations</a:t>
            </a:r>
          </a:p>
        </p:txBody>
      </p:sp>
      <p:sp>
        <p:nvSpPr>
          <p:cNvPr id="20" name="CasellaDiTesto 19">
            <a:extLst>
              <a:ext uri="{FF2B5EF4-FFF2-40B4-BE49-F238E27FC236}">
                <a16:creationId xmlns:a16="http://schemas.microsoft.com/office/drawing/2014/main" id="{695A64C3-BF85-C82E-1DC3-965C4ADC04BE}"/>
              </a:ext>
            </a:extLst>
          </p:cNvPr>
          <p:cNvSpPr txBox="1"/>
          <p:nvPr/>
        </p:nvSpPr>
        <p:spPr>
          <a:xfrm>
            <a:off x="948937" y="4271007"/>
            <a:ext cx="4784234" cy="1477328"/>
          </a:xfrm>
          <a:prstGeom prst="rect">
            <a:avLst/>
          </a:prstGeom>
          <a:noFill/>
        </p:spPr>
        <p:txBody>
          <a:bodyPr wrap="square">
            <a:spAutoFit/>
          </a:bodyPr>
          <a:lstStyle/>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Many formulations available in literature</a:t>
            </a:r>
          </a:p>
          <a:p>
            <a:pPr marL="285750" indent="-285750">
              <a:buFont typeface="Arial" panose="020B0604020202020204" pitchFamily="34" charset="0"/>
              <a:buChar char="•"/>
            </a:pPr>
            <a:r>
              <a:rPr lang="en-US" sz="1800" dirty="0">
                <a:latin typeface="Arial" panose="020B0604020202020204" pitchFamily="34" charset="0"/>
                <a:cs typeface="Arial" panose="020B0604020202020204" pitchFamily="34" charset="0"/>
              </a:rPr>
              <a:t>Give the user maximum flexibility (possibility to test different relations or define own relation)</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Use of </a:t>
            </a:r>
            <a:r>
              <a:rPr lang="en-US" b="1" dirty="0" err="1">
                <a:solidFill>
                  <a:srgbClr val="0070C0"/>
                </a:solidFill>
                <a:latin typeface="Arial" panose="020B0604020202020204" pitchFamily="34" charset="0"/>
                <a:cs typeface="Arial" panose="020B0604020202020204" pitchFamily="34" charset="0"/>
              </a:rPr>
              <a:t>Tcl</a:t>
            </a:r>
            <a:r>
              <a:rPr lang="en-US" b="1" dirty="0">
                <a:solidFill>
                  <a:srgbClr val="0070C0"/>
                </a:solidFill>
                <a:latin typeface="Arial" panose="020B0604020202020204" pitchFamily="34" charset="0"/>
                <a:cs typeface="Arial" panose="020B0604020202020204" pitchFamily="34" charset="0"/>
              </a:rPr>
              <a:t> expression</a:t>
            </a:r>
            <a:r>
              <a:rPr lang="en-US" dirty="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2" name="Immagine 1">
            <a:extLst>
              <a:ext uri="{FF2B5EF4-FFF2-40B4-BE49-F238E27FC236}">
                <a16:creationId xmlns:a16="http://schemas.microsoft.com/office/drawing/2014/main" id="{A990761D-4C84-BC29-0A4B-ECAF7C983094}"/>
              </a:ext>
            </a:extLst>
          </p:cNvPr>
          <p:cNvPicPr>
            <a:picLocks noChangeAspect="1"/>
          </p:cNvPicPr>
          <p:nvPr/>
        </p:nvPicPr>
        <p:blipFill>
          <a:blip r:embed="rId2"/>
          <a:stretch>
            <a:fillRect/>
          </a:stretch>
        </p:blipFill>
        <p:spPr>
          <a:xfrm>
            <a:off x="8327332" y="3917902"/>
            <a:ext cx="2552902" cy="2247225"/>
          </a:xfrm>
          <a:prstGeom prst="rect">
            <a:avLst/>
          </a:prstGeom>
        </p:spPr>
      </p:pic>
      <p:pic>
        <p:nvPicPr>
          <p:cNvPr id="18" name="Immagine 17" descr="Immagine che contiene testo, diagramma, Carattere, schermata&#10;&#10;Descrizione generata automaticamente">
            <a:extLst>
              <a:ext uri="{FF2B5EF4-FFF2-40B4-BE49-F238E27FC236}">
                <a16:creationId xmlns:a16="http://schemas.microsoft.com/office/drawing/2014/main" id="{E60C2B1A-964C-13DC-E97F-FCBEB99C3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848" y="1142634"/>
            <a:ext cx="2839752" cy="2157741"/>
          </a:xfrm>
          <a:prstGeom prst="rect">
            <a:avLst/>
          </a:prstGeom>
        </p:spPr>
      </p:pic>
      <p:sp>
        <p:nvSpPr>
          <p:cNvPr id="19" name="CasellaDiTesto 18">
            <a:extLst>
              <a:ext uri="{FF2B5EF4-FFF2-40B4-BE49-F238E27FC236}">
                <a16:creationId xmlns:a16="http://schemas.microsoft.com/office/drawing/2014/main" id="{98F9CDC5-6AA8-2AE3-FFD9-EAA5611AE20B}"/>
              </a:ext>
            </a:extLst>
          </p:cNvPr>
          <p:cNvSpPr txBox="1"/>
          <p:nvPr/>
        </p:nvSpPr>
        <p:spPr>
          <a:xfrm>
            <a:off x="334963" y="3501873"/>
            <a:ext cx="5171847" cy="369332"/>
          </a:xfrm>
          <a:prstGeom prst="rect">
            <a:avLst/>
          </a:prstGeom>
          <a:noFill/>
        </p:spPr>
        <p:txBody>
          <a:bodyPr wrap="square" rtlCol="0">
            <a:spAutoFit/>
          </a:bodyPr>
          <a:lstStyle/>
          <a:p>
            <a:r>
              <a:rPr lang="en-GB" sz="900" dirty="0" err="1">
                <a:latin typeface="Arial" panose="020B0604020202020204" pitchFamily="34" charset="0"/>
                <a:cs typeface="Arial" panose="020B0604020202020204" pitchFamily="34" charset="0"/>
              </a:rPr>
              <a:t>Haselton</a:t>
            </a:r>
            <a:r>
              <a:rPr lang="en-GB" sz="900" dirty="0">
                <a:latin typeface="Arial" panose="020B0604020202020204" pitchFamily="34" charset="0"/>
                <a:cs typeface="Arial" panose="020B0604020202020204" pitchFamily="34" charset="0"/>
              </a:rPr>
              <a:t>, </a:t>
            </a:r>
            <a:r>
              <a:rPr lang="en-GB" sz="900" dirty="0" err="1">
                <a:latin typeface="Arial" panose="020B0604020202020204" pitchFamily="34" charset="0"/>
                <a:cs typeface="Arial" panose="020B0604020202020204" pitchFamily="34" charset="0"/>
              </a:rPr>
              <a:t>Liel</a:t>
            </a:r>
            <a:r>
              <a:rPr lang="en-GB" sz="900" dirty="0">
                <a:latin typeface="Arial" panose="020B0604020202020204" pitchFamily="34" charset="0"/>
                <a:cs typeface="Arial" panose="020B0604020202020204" pitchFamily="34" charset="0"/>
              </a:rPr>
              <a:t>, Taylor-Lange, </a:t>
            </a:r>
            <a:r>
              <a:rPr lang="en-GB" sz="900" dirty="0" err="1">
                <a:latin typeface="Arial" panose="020B0604020202020204" pitchFamily="34" charset="0"/>
                <a:cs typeface="Arial" panose="020B0604020202020204" pitchFamily="34" charset="0"/>
              </a:rPr>
              <a:t>Deierlein</a:t>
            </a:r>
            <a:r>
              <a:rPr lang="en-GB" sz="900" dirty="0">
                <a:latin typeface="Arial" panose="020B0604020202020204" pitchFamily="34" charset="0"/>
                <a:cs typeface="Arial" panose="020B0604020202020204" pitchFamily="34" charset="0"/>
              </a:rPr>
              <a:t> (2016). Calibration of Model to Simulate Response of Reinforced Concrete Beam-Columns to Collapse, ACI Structural Journal, 113(6), 1141-1152</a:t>
            </a:r>
          </a:p>
        </p:txBody>
      </p:sp>
      <p:pic>
        <p:nvPicPr>
          <p:cNvPr id="25" name="Immagine 24" descr="Immagine che contiene testo, schermata, diagramma, linea&#10;&#10;Descrizione generata automaticamente">
            <a:extLst>
              <a:ext uri="{FF2B5EF4-FFF2-40B4-BE49-F238E27FC236}">
                <a16:creationId xmlns:a16="http://schemas.microsoft.com/office/drawing/2014/main" id="{C11509E2-E5C5-9664-571E-EB6C222C4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0857" y="1018553"/>
            <a:ext cx="2981153" cy="2268954"/>
          </a:xfrm>
          <a:prstGeom prst="rect">
            <a:avLst/>
          </a:prstGeom>
        </p:spPr>
      </p:pic>
      <p:sp>
        <p:nvSpPr>
          <p:cNvPr id="26" name="CasellaDiTesto 25">
            <a:extLst>
              <a:ext uri="{FF2B5EF4-FFF2-40B4-BE49-F238E27FC236}">
                <a16:creationId xmlns:a16="http://schemas.microsoft.com/office/drawing/2014/main" id="{809DE6F5-C3C9-1D08-6BDB-CC170BC11B16}"/>
              </a:ext>
            </a:extLst>
          </p:cNvPr>
          <p:cNvSpPr txBox="1"/>
          <p:nvPr/>
        </p:nvSpPr>
        <p:spPr>
          <a:xfrm>
            <a:off x="376199" y="3252639"/>
            <a:ext cx="1627262" cy="261610"/>
          </a:xfrm>
          <a:prstGeom prst="rect">
            <a:avLst/>
          </a:prstGeom>
          <a:noFill/>
        </p:spPr>
        <p:txBody>
          <a:bodyPr wrap="square" rtlCol="0">
            <a:spAutoFit/>
          </a:bodyPr>
          <a:lstStyle/>
          <a:p>
            <a:r>
              <a:rPr lang="en-GB" sz="1100" dirty="0">
                <a:solidFill>
                  <a:srgbClr val="0070C0"/>
                </a:solidFill>
                <a:latin typeface="Arial" panose="020B0604020202020204" pitchFamily="34" charset="0"/>
                <a:cs typeface="Arial" panose="020B0604020202020204" pitchFamily="34" charset="0"/>
              </a:rPr>
              <a:t>Initial stiffness</a:t>
            </a:r>
          </a:p>
        </p:txBody>
      </p:sp>
      <p:sp>
        <p:nvSpPr>
          <p:cNvPr id="27" name="CasellaDiTesto 26">
            <a:extLst>
              <a:ext uri="{FF2B5EF4-FFF2-40B4-BE49-F238E27FC236}">
                <a16:creationId xmlns:a16="http://schemas.microsoft.com/office/drawing/2014/main" id="{9B28294C-6CF6-5D6E-D349-AD2D327E55CA}"/>
              </a:ext>
            </a:extLst>
          </p:cNvPr>
          <p:cNvSpPr txBox="1"/>
          <p:nvPr/>
        </p:nvSpPr>
        <p:spPr>
          <a:xfrm>
            <a:off x="3920784" y="3252639"/>
            <a:ext cx="1627262" cy="261610"/>
          </a:xfrm>
          <a:prstGeom prst="rect">
            <a:avLst/>
          </a:prstGeom>
          <a:noFill/>
        </p:spPr>
        <p:txBody>
          <a:bodyPr wrap="square" rtlCol="0">
            <a:spAutoFit/>
          </a:bodyPr>
          <a:lstStyle/>
          <a:p>
            <a:r>
              <a:rPr lang="en-GB" sz="1100" dirty="0">
                <a:solidFill>
                  <a:srgbClr val="0070C0"/>
                </a:solidFill>
                <a:latin typeface="Arial" panose="020B0604020202020204" pitchFamily="34" charset="0"/>
                <a:cs typeface="Arial" panose="020B0604020202020204" pitchFamily="34" charset="0"/>
              </a:rPr>
              <a:t>Cap rotation capacity</a:t>
            </a:r>
          </a:p>
        </p:txBody>
      </p:sp>
      <p:sp>
        <p:nvSpPr>
          <p:cNvPr id="29" name="CasellaDiTesto 28">
            <a:extLst>
              <a:ext uri="{FF2B5EF4-FFF2-40B4-BE49-F238E27FC236}">
                <a16:creationId xmlns:a16="http://schemas.microsoft.com/office/drawing/2014/main" id="{67A68EF1-5AE3-0AF1-A859-748B39793B2F}"/>
              </a:ext>
            </a:extLst>
          </p:cNvPr>
          <p:cNvSpPr txBox="1"/>
          <p:nvPr/>
        </p:nvSpPr>
        <p:spPr>
          <a:xfrm>
            <a:off x="7465369" y="3252639"/>
            <a:ext cx="2110146" cy="261610"/>
          </a:xfrm>
          <a:prstGeom prst="rect">
            <a:avLst/>
          </a:prstGeom>
          <a:noFill/>
        </p:spPr>
        <p:txBody>
          <a:bodyPr wrap="square" rtlCol="0">
            <a:spAutoFit/>
          </a:bodyPr>
          <a:lstStyle/>
          <a:p>
            <a:r>
              <a:rPr lang="en-GB" sz="1100" dirty="0">
                <a:solidFill>
                  <a:srgbClr val="0070C0"/>
                </a:solidFill>
                <a:latin typeface="Arial" panose="020B0604020202020204" pitchFamily="34" charset="0"/>
                <a:cs typeface="Arial" panose="020B0604020202020204" pitchFamily="34" charset="0"/>
              </a:rPr>
              <a:t>Post-cap rotation capacity</a:t>
            </a:r>
          </a:p>
        </p:txBody>
      </p:sp>
      <p:pic>
        <p:nvPicPr>
          <p:cNvPr id="31" name="Immagine 30" descr="Immagine che contiene testo, diagramma, schermata, linea&#10;&#10;Descrizione generata automaticamente">
            <a:extLst>
              <a:ext uri="{FF2B5EF4-FFF2-40B4-BE49-F238E27FC236}">
                <a16:creationId xmlns:a16="http://schemas.microsoft.com/office/drawing/2014/main" id="{46E09BCC-446D-1794-C9F6-35CABCE5B2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9211" y="1068639"/>
            <a:ext cx="2842462" cy="2168781"/>
          </a:xfrm>
          <a:prstGeom prst="rect">
            <a:avLst/>
          </a:prstGeom>
        </p:spPr>
      </p:pic>
    </p:spTree>
    <p:extLst>
      <p:ext uri="{BB962C8B-B14F-4D97-AF65-F5344CB8AC3E}">
        <p14:creationId xmlns:p14="http://schemas.microsoft.com/office/powerpoint/2010/main" val="4005612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8C1F733-3B51-3ACA-2778-85DBDD98F82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sp>
        <p:nvSpPr>
          <p:cNvPr id="3" name="CasellaDiTesto 13">
            <a:extLst>
              <a:ext uri="{FF2B5EF4-FFF2-40B4-BE49-F238E27FC236}">
                <a16:creationId xmlns:a16="http://schemas.microsoft.com/office/drawing/2014/main" id="{8814B2BB-4AF8-675B-E3EF-6C7998DEE48C}"/>
              </a:ext>
            </a:extLst>
          </p:cNvPr>
          <p:cNvSpPr txBox="1"/>
          <p:nvPr/>
        </p:nvSpPr>
        <p:spPr>
          <a:xfrm>
            <a:off x="334963" y="756660"/>
            <a:ext cx="9106372" cy="2462213"/>
          </a:xfrm>
          <a:prstGeom prst="rect">
            <a:avLst/>
          </a:prstGeom>
          <a:solidFill>
            <a:schemeClr val="accent6">
              <a:lumMod val="20000"/>
              <a:lumOff val="80000"/>
            </a:schemeClr>
          </a:solidFill>
          <a:ln>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b="1" dirty="0">
                <a:latin typeface="Courier New" panose="02070309020205020404" pitchFamily="49" charset="0"/>
                <a:cs typeface="Courier New" panose="02070309020205020404" pitchFamily="49" charset="0"/>
              </a:rPr>
              <a:t>section</a:t>
            </a:r>
            <a:r>
              <a:rPr lang="en-GB" sz="1400" dirty="0">
                <a:latin typeface="Courier New" panose="02070309020205020404" pitchFamily="49" charset="0"/>
                <a:cs typeface="Courier New" panose="02070309020205020404" pitchFamily="49" charset="0"/>
              </a:rPr>
              <a:t> </a:t>
            </a:r>
            <a:r>
              <a:rPr lang="en-GB" sz="1400" b="1" dirty="0">
                <a:latin typeface="Courier New" panose="02070309020205020404" pitchFamily="49" charset="0"/>
                <a:cs typeface="Courier New" panose="02070309020205020404" pitchFamily="49" charset="0"/>
              </a:rPr>
              <a:t>ASDCoupledHinge3D</a:t>
            </a:r>
            <a:r>
              <a:rPr lang="en-GB" sz="1400" dirty="0">
                <a:latin typeface="Courier New" panose="02070309020205020404" pitchFamily="49" charset="0"/>
                <a:cs typeface="Courier New" panose="02070309020205020404" pitchFamily="49" charset="0"/>
              </a:rPr>
              <a:t> $tag $</a:t>
            </a:r>
            <a:r>
              <a:rPr lang="en-GB" sz="1400" dirty="0" err="1">
                <a:latin typeface="Courier New" panose="02070309020205020404" pitchFamily="49" charset="0"/>
                <a:cs typeface="Courier New" panose="02070309020205020404" pitchFamily="49" charset="0"/>
              </a:rPr>
              <a:t>Ktor</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Kax</a:t>
            </a:r>
            <a:r>
              <a:rPr lang="en-GB" sz="1400" dirty="0">
                <a:latin typeface="Courier New" panose="02070309020205020404" pitchFamily="49" charset="0"/>
                <a:cs typeface="Courier New" panose="02070309020205020404" pitchFamily="49" charset="0"/>
              </a:rPr>
              <a:t> </a:t>
            </a: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initialFlexuralStiffness</a:t>
            </a:r>
            <a:r>
              <a:rPr lang="en-GB" sz="1400" dirty="0">
                <a:latin typeface="Courier New" panose="02070309020205020404" pitchFamily="49" charset="0"/>
                <a:cs typeface="Courier New" panose="02070309020205020404" pitchFamily="49" charset="0"/>
              </a:rPr>
              <a:t> $Ky $</a:t>
            </a:r>
            <a:r>
              <a:rPr lang="en-GB" sz="1400" dirty="0" err="1">
                <a:latin typeface="Courier New" panose="02070309020205020404" pitchFamily="49" charset="0"/>
                <a:cs typeface="Courier New" panose="02070309020205020404" pitchFamily="49" charset="0"/>
              </a:rPr>
              <a:t>kz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simpleStrengthDomain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MyMax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MzMax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NMMax</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strengthDomainByPoints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nTheta</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listMz</a:t>
            </a:r>
            <a:r>
              <a:rPr lang="en-GB" sz="1400" dirty="0">
                <a:latin typeface="Courier New" panose="02070309020205020404" pitchFamily="49" charset="0"/>
                <a:cs typeface="Courier New" panose="02070309020205020404" pitchFamily="49" charset="0"/>
              </a:rPr>
              <a:t>}&gt; </a:t>
            </a:r>
          </a:p>
          <a:p>
            <a:r>
              <a:rPr lang="en-GB" sz="1400" dirty="0">
                <a:latin typeface="Courier New" panose="02070309020205020404" pitchFamily="49" charset="0"/>
                <a:cs typeface="Courier New" panose="02070309020205020404" pitchFamily="49" charset="0"/>
              </a:rPr>
              <a:t>	&lt;-hardening $as&gt; </a:t>
            </a: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hystereticParams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uForceN</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damageUnloadStiffness</a:t>
            </a:r>
            <a:r>
              <a:rPr lang="en-GB" sz="1400" dirty="0">
                <a:latin typeface="Courier New" panose="02070309020205020404" pitchFamily="49" charset="0"/>
                <a:cs typeface="Courier New" panose="02070309020205020404" pitchFamily="49" charset="0"/>
              </a:rPr>
              <a:t> gk1? gk2? gk3? gk4? </a:t>
            </a:r>
            <a:r>
              <a:rPr lang="en-GB" sz="1400" dirty="0" err="1">
                <a:latin typeface="Courier New" panose="02070309020205020404" pitchFamily="49" charset="0"/>
                <a:cs typeface="Courier New" panose="02070309020205020404" pitchFamily="49" charset="0"/>
              </a:rPr>
              <a:t>gklim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damageReloadStiffness</a:t>
            </a:r>
            <a:r>
              <a:rPr lang="en-GB" sz="1400" dirty="0">
                <a:latin typeface="Courier New" panose="02070309020205020404" pitchFamily="49" charset="0"/>
                <a:cs typeface="Courier New" panose="02070309020205020404" pitchFamily="49" charset="0"/>
              </a:rPr>
              <a:t> gd1? gd2? gd3? gd4? </a:t>
            </a:r>
            <a:r>
              <a:rPr lang="en-GB" sz="1400" dirty="0" err="1">
                <a:latin typeface="Courier New" panose="02070309020205020404" pitchFamily="49" charset="0"/>
                <a:cs typeface="Courier New" panose="02070309020205020404" pitchFamily="49" charset="0"/>
              </a:rPr>
              <a:t>gdlim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damageForce</a:t>
            </a:r>
            <a:r>
              <a:rPr lang="en-US" sz="1400" dirty="0">
                <a:latin typeface="Courier New" panose="02070309020205020404" pitchFamily="49" charset="0"/>
                <a:cs typeface="Courier New" panose="02070309020205020404" pitchFamily="49" charset="0"/>
              </a:rPr>
              <a:t> gf1? gf2? gf3? gf4? </a:t>
            </a:r>
            <a:r>
              <a:rPr lang="en-US" sz="1400" dirty="0" err="1">
                <a:latin typeface="Courier New" panose="02070309020205020404" pitchFamily="49" charset="0"/>
                <a:cs typeface="Courier New" panose="02070309020205020404" pitchFamily="49" charset="0"/>
              </a:rPr>
              <a:t>gflim</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damageType</a:t>
            </a:r>
            <a:r>
              <a:rPr lang="en-GB" sz="1400" dirty="0">
                <a:latin typeface="Courier New" panose="02070309020205020404" pitchFamily="49" charset="0"/>
                <a:cs typeface="Courier New" panose="02070309020205020404" pitchFamily="49" charset="0"/>
              </a:rPr>
              <a:t> type? </a:t>
            </a:r>
            <a:r>
              <a:rPr lang="en-GB" sz="1400" dirty="0" err="1">
                <a:latin typeface="Courier New" panose="02070309020205020404" pitchFamily="49" charset="0"/>
                <a:cs typeface="Courier New" panose="02070309020205020404" pitchFamily="49" charset="0"/>
              </a:rPr>
              <a:t>ge</a:t>
            </a:r>
            <a:r>
              <a:rPr lang="en-GB" sz="1400" dirty="0">
                <a:latin typeface="Courier New" panose="02070309020205020404" pitchFamily="49" charset="0"/>
                <a:cs typeface="Courier New" panose="02070309020205020404" pitchFamily="49" charset="0"/>
              </a:rPr>
              <a:t>?&gt;</a:t>
            </a:r>
          </a:p>
        </p:txBody>
      </p:sp>
    </p:spTree>
    <p:extLst>
      <p:ext uri="{BB962C8B-B14F-4D97-AF65-F5344CB8AC3E}">
        <p14:creationId xmlns:p14="http://schemas.microsoft.com/office/powerpoint/2010/main" val="2180272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68C1F733-3B51-3ACA-2778-85DBDD98F82B}"/>
              </a:ext>
            </a:extLst>
          </p:cNvPr>
          <p:cNvSpPr>
            <a:spLocks noChangeArrowheads="1"/>
          </p:cNvSpPr>
          <p:nvPr/>
        </p:nvSpPr>
        <p:spPr bwMode="auto">
          <a:xfrm>
            <a:off x="181466" y="115889"/>
            <a:ext cx="117811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it-IT" sz="2400" dirty="0">
                <a:solidFill>
                  <a:srgbClr val="0070C0"/>
                </a:solidFill>
              </a:rPr>
              <a:t>OpenSees implementation</a:t>
            </a:r>
          </a:p>
        </p:txBody>
      </p:sp>
      <p:sp>
        <p:nvSpPr>
          <p:cNvPr id="3" name="CasellaDiTesto 13">
            <a:extLst>
              <a:ext uri="{FF2B5EF4-FFF2-40B4-BE49-F238E27FC236}">
                <a16:creationId xmlns:a16="http://schemas.microsoft.com/office/drawing/2014/main" id="{8814B2BB-4AF8-675B-E3EF-6C7998DEE48C}"/>
              </a:ext>
            </a:extLst>
          </p:cNvPr>
          <p:cNvSpPr txBox="1"/>
          <p:nvPr/>
        </p:nvSpPr>
        <p:spPr>
          <a:xfrm>
            <a:off x="334963" y="756660"/>
            <a:ext cx="9106372" cy="2462213"/>
          </a:xfrm>
          <a:prstGeom prst="rect">
            <a:avLst/>
          </a:prstGeom>
          <a:solidFill>
            <a:schemeClr val="accent6">
              <a:lumMod val="20000"/>
              <a:lumOff val="80000"/>
            </a:schemeClr>
          </a:solidFill>
          <a:ln>
            <a:solidFill>
              <a:schemeClr val="tx1"/>
            </a:solidFill>
          </a:ln>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400" b="1" dirty="0">
                <a:latin typeface="Courier New" panose="02070309020205020404" pitchFamily="49" charset="0"/>
                <a:cs typeface="Courier New" panose="02070309020205020404" pitchFamily="49" charset="0"/>
              </a:rPr>
              <a:t>section</a:t>
            </a:r>
            <a:r>
              <a:rPr lang="en-GB" sz="1400" dirty="0">
                <a:latin typeface="Courier New" panose="02070309020205020404" pitchFamily="49" charset="0"/>
                <a:cs typeface="Courier New" panose="02070309020205020404" pitchFamily="49" charset="0"/>
              </a:rPr>
              <a:t> </a:t>
            </a:r>
            <a:r>
              <a:rPr lang="en-GB" sz="1400" b="1" dirty="0">
                <a:latin typeface="Courier New" panose="02070309020205020404" pitchFamily="49" charset="0"/>
                <a:cs typeface="Courier New" panose="02070309020205020404" pitchFamily="49" charset="0"/>
              </a:rPr>
              <a:t>ASDCoupledHinge3D</a:t>
            </a:r>
            <a:r>
              <a:rPr lang="en-GB" sz="1400" dirty="0">
                <a:latin typeface="Courier New" panose="02070309020205020404" pitchFamily="49" charset="0"/>
                <a:cs typeface="Courier New" panose="02070309020205020404" pitchFamily="49" charset="0"/>
              </a:rPr>
              <a:t> $tag $</a:t>
            </a:r>
            <a:r>
              <a:rPr lang="en-GB" sz="1400" dirty="0" err="1">
                <a:latin typeface="Courier New" panose="02070309020205020404" pitchFamily="49" charset="0"/>
                <a:cs typeface="Courier New" panose="02070309020205020404" pitchFamily="49" charset="0"/>
              </a:rPr>
              <a:t>Ktor</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Kvz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Kax</a:t>
            </a:r>
            <a:r>
              <a:rPr lang="en-GB" sz="1400" dirty="0">
                <a:latin typeface="Courier New" panose="02070309020205020404" pitchFamily="49" charset="0"/>
                <a:cs typeface="Courier New" panose="02070309020205020404" pitchFamily="49" charset="0"/>
              </a:rPr>
              <a:t> </a:t>
            </a: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initialFlexuralStiffness</a:t>
            </a:r>
            <a:r>
              <a:rPr lang="en-GB" sz="1400" dirty="0">
                <a:latin typeface="Courier New" panose="02070309020205020404" pitchFamily="49" charset="0"/>
                <a:cs typeface="Courier New" panose="02070309020205020404" pitchFamily="49" charset="0"/>
              </a:rPr>
              <a:t> $Ky $</a:t>
            </a:r>
            <a:r>
              <a:rPr lang="en-GB" sz="1400" dirty="0" err="1">
                <a:latin typeface="Courier New" panose="02070309020205020404" pitchFamily="49" charset="0"/>
                <a:cs typeface="Courier New" panose="02070309020205020404" pitchFamily="49" charset="0"/>
              </a:rPr>
              <a:t>kz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thetaPz</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thetaPCz</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simpleStrengthDomain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Nmin</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MyMax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MzMax</a:t>
            </a:r>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NMMax</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strengthDomainByPoints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nTheta</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listMy</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listMz</a:t>
            </a:r>
            <a:r>
              <a:rPr lang="en-GB" sz="1400" dirty="0">
                <a:latin typeface="Courier New" panose="02070309020205020404" pitchFamily="49" charset="0"/>
                <a:cs typeface="Courier New" panose="02070309020205020404" pitchFamily="49" charset="0"/>
              </a:rPr>
              <a:t>}&gt; </a:t>
            </a:r>
          </a:p>
          <a:p>
            <a:r>
              <a:rPr lang="en-GB" sz="1400" dirty="0">
                <a:latin typeface="Courier New" panose="02070309020205020404" pitchFamily="49" charset="0"/>
                <a:cs typeface="Courier New" panose="02070309020205020404" pitchFamily="49" charset="0"/>
              </a:rPr>
              <a:t>	&lt;-hardening $as&gt; </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hystereticParams</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uForceP</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rDispN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rForceN</a:t>
            </a:r>
            <a:r>
              <a:rPr lang="en-GB" sz="1400" dirty="0">
                <a:latin typeface="Courier New" panose="02070309020205020404" pitchFamily="49" charset="0"/>
                <a:cs typeface="Courier New" panose="02070309020205020404" pitchFamily="49" charset="0"/>
              </a:rPr>
              <a:t>? </a:t>
            </a:r>
            <a:r>
              <a:rPr lang="en-GB" sz="1400" dirty="0" err="1">
                <a:latin typeface="Courier New" panose="02070309020205020404" pitchFamily="49" charset="0"/>
                <a:cs typeface="Courier New" panose="02070309020205020404" pitchFamily="49" charset="0"/>
              </a:rPr>
              <a:t>uForceN</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damageUnloadStiffness</a:t>
            </a:r>
            <a:r>
              <a:rPr lang="en-GB" sz="1400" dirty="0">
                <a:latin typeface="Courier New" panose="02070309020205020404" pitchFamily="49" charset="0"/>
                <a:cs typeface="Courier New" panose="02070309020205020404" pitchFamily="49" charset="0"/>
              </a:rPr>
              <a:t> gk1? gk2? gk3? gk4? </a:t>
            </a:r>
            <a:r>
              <a:rPr lang="en-GB" sz="1400" dirty="0" err="1">
                <a:latin typeface="Courier New" panose="02070309020205020404" pitchFamily="49" charset="0"/>
                <a:cs typeface="Courier New" panose="02070309020205020404" pitchFamily="49" charset="0"/>
              </a:rPr>
              <a:t>gklim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damageReloadStiffness</a:t>
            </a:r>
            <a:r>
              <a:rPr lang="en-GB" sz="1400" dirty="0">
                <a:latin typeface="Courier New" panose="02070309020205020404" pitchFamily="49" charset="0"/>
                <a:cs typeface="Courier New" panose="02070309020205020404" pitchFamily="49" charset="0"/>
              </a:rPr>
              <a:t> gd1? gd2? gd3? gd4? </a:t>
            </a:r>
            <a:r>
              <a:rPr lang="en-GB" sz="1400" dirty="0" err="1">
                <a:latin typeface="Courier New" panose="02070309020205020404" pitchFamily="49" charset="0"/>
                <a:cs typeface="Courier New" panose="02070309020205020404" pitchFamily="49" charset="0"/>
              </a:rPr>
              <a:t>gdlim</a:t>
            </a:r>
            <a:r>
              <a:rPr lang="en-GB" sz="1400" dirty="0">
                <a:latin typeface="Courier New" panose="02070309020205020404" pitchFamily="49" charset="0"/>
                <a:cs typeface="Courier New" panose="02070309020205020404" pitchFamily="49" charset="0"/>
              </a:rPr>
              <a:t>?&gt;</a:t>
            </a:r>
          </a:p>
          <a:p>
            <a:r>
              <a:rPr lang="en-GB" sz="1400" dirty="0">
                <a:latin typeface="Courier New" panose="02070309020205020404" pitchFamily="49" charset="0"/>
                <a:cs typeface="Courier New" panose="02070309020205020404" pitchFamily="49" charset="0"/>
              </a:rPr>
              <a:t>	</a:t>
            </a:r>
            <a:r>
              <a:rPr lang="en-US" sz="1400" dirty="0">
                <a:latin typeface="Courier New" panose="02070309020205020404" pitchFamily="49" charset="0"/>
                <a:cs typeface="Courier New" panose="02070309020205020404" pitchFamily="49" charset="0"/>
              </a:rPr>
              <a:t>&lt;-</a:t>
            </a:r>
            <a:r>
              <a:rPr lang="en-US" sz="1400" dirty="0" err="1">
                <a:latin typeface="Courier New" panose="02070309020205020404" pitchFamily="49" charset="0"/>
                <a:cs typeface="Courier New" panose="02070309020205020404" pitchFamily="49" charset="0"/>
              </a:rPr>
              <a:t>damageForce</a:t>
            </a:r>
            <a:r>
              <a:rPr lang="en-US" sz="1400" dirty="0">
                <a:latin typeface="Courier New" panose="02070309020205020404" pitchFamily="49" charset="0"/>
                <a:cs typeface="Courier New" panose="02070309020205020404" pitchFamily="49" charset="0"/>
              </a:rPr>
              <a:t> gf1? gf2? gf3? gf4? </a:t>
            </a:r>
            <a:r>
              <a:rPr lang="en-US" sz="1400" dirty="0" err="1">
                <a:latin typeface="Courier New" panose="02070309020205020404" pitchFamily="49" charset="0"/>
                <a:cs typeface="Courier New" panose="02070309020205020404" pitchFamily="49" charset="0"/>
              </a:rPr>
              <a:t>gflim</a:t>
            </a:r>
            <a:r>
              <a:rPr lang="en-US" sz="1400" dirty="0">
                <a:latin typeface="Courier New" panose="02070309020205020404" pitchFamily="49" charset="0"/>
                <a:cs typeface="Courier New" panose="02070309020205020404" pitchFamily="49" charset="0"/>
              </a:rPr>
              <a:t>?&gt;</a:t>
            </a:r>
            <a:endParaRPr lang="en-GB" sz="1400" dirty="0">
              <a:latin typeface="Courier New" panose="02070309020205020404" pitchFamily="49" charset="0"/>
              <a:cs typeface="Courier New" panose="02070309020205020404" pitchFamily="49" charset="0"/>
            </a:endParaRPr>
          </a:p>
          <a:p>
            <a:r>
              <a:rPr lang="en-GB" sz="1400" dirty="0">
                <a:latin typeface="Courier New" panose="02070309020205020404" pitchFamily="49" charset="0"/>
                <a:cs typeface="Courier New" panose="02070309020205020404" pitchFamily="49" charset="0"/>
              </a:rPr>
              <a:t>	&lt;-</a:t>
            </a:r>
            <a:r>
              <a:rPr lang="en-GB" sz="1400" dirty="0" err="1">
                <a:latin typeface="Courier New" panose="02070309020205020404" pitchFamily="49" charset="0"/>
                <a:cs typeface="Courier New" panose="02070309020205020404" pitchFamily="49" charset="0"/>
              </a:rPr>
              <a:t>damageType</a:t>
            </a:r>
            <a:r>
              <a:rPr lang="en-GB" sz="1400" dirty="0">
                <a:latin typeface="Courier New" panose="02070309020205020404" pitchFamily="49" charset="0"/>
                <a:cs typeface="Courier New" panose="02070309020205020404" pitchFamily="49" charset="0"/>
              </a:rPr>
              <a:t> type? </a:t>
            </a:r>
            <a:r>
              <a:rPr lang="en-GB" sz="1400" dirty="0" err="1">
                <a:latin typeface="Courier New" panose="02070309020205020404" pitchFamily="49" charset="0"/>
                <a:cs typeface="Courier New" panose="02070309020205020404" pitchFamily="49" charset="0"/>
              </a:rPr>
              <a:t>ge</a:t>
            </a:r>
            <a:r>
              <a:rPr lang="en-GB" sz="1400" dirty="0">
                <a:latin typeface="Courier New" panose="02070309020205020404" pitchFamily="49" charset="0"/>
                <a:cs typeface="Courier New" panose="02070309020205020404" pitchFamily="49" charset="0"/>
              </a:rPr>
              <a:t>?&gt;</a:t>
            </a:r>
          </a:p>
        </p:txBody>
      </p:sp>
      <p:sp>
        <p:nvSpPr>
          <p:cNvPr id="5" name="Rettangolo con angoli arrotondati 4">
            <a:extLst>
              <a:ext uri="{FF2B5EF4-FFF2-40B4-BE49-F238E27FC236}">
                <a16:creationId xmlns:a16="http://schemas.microsoft.com/office/drawing/2014/main" id="{1F7284E4-1F64-1886-0C2F-6FBB32DDA59E}"/>
              </a:ext>
            </a:extLst>
          </p:cNvPr>
          <p:cNvSpPr/>
          <p:nvPr/>
        </p:nvSpPr>
        <p:spPr>
          <a:xfrm>
            <a:off x="565079" y="3730022"/>
            <a:ext cx="4643919" cy="1540621"/>
          </a:xfrm>
          <a:prstGeom prst="roundRect">
            <a:avLst/>
          </a:prstGeom>
          <a:solidFill>
            <a:schemeClr val="accent4">
              <a:lumMod val="20000"/>
              <a:lumOff val="80000"/>
            </a:schemeClr>
          </a:solid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sp>
        <p:nvSpPr>
          <p:cNvPr id="8" name="Rettangolo con angoli arrotondati 7">
            <a:extLst>
              <a:ext uri="{FF2B5EF4-FFF2-40B4-BE49-F238E27FC236}">
                <a16:creationId xmlns:a16="http://schemas.microsoft.com/office/drawing/2014/main" id="{C0641B68-07AF-9AC2-9946-59651AE668DA}"/>
              </a:ext>
            </a:extLst>
          </p:cNvPr>
          <p:cNvSpPr/>
          <p:nvPr/>
        </p:nvSpPr>
        <p:spPr>
          <a:xfrm>
            <a:off x="3143891" y="729045"/>
            <a:ext cx="2746625" cy="359658"/>
          </a:xfrm>
          <a:prstGeom prst="roundRect">
            <a:avLst/>
          </a:prstGeom>
          <a:noFill/>
          <a:ln w="1905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latin typeface="Courier New" panose="02070309020205020404" pitchFamily="49" charset="0"/>
              <a:cs typeface="Courier New" panose="02070309020205020404" pitchFamily="49" charset="0"/>
            </a:endParaRPr>
          </a:p>
        </p:txBody>
      </p:sp>
      <p:cxnSp>
        <p:nvCxnSpPr>
          <p:cNvPr id="10" name="Connettore 2 9">
            <a:extLst>
              <a:ext uri="{FF2B5EF4-FFF2-40B4-BE49-F238E27FC236}">
                <a16:creationId xmlns:a16="http://schemas.microsoft.com/office/drawing/2014/main" id="{6AB9AECE-B8D4-97E8-64FD-8A6B5695E5D6}"/>
              </a:ext>
            </a:extLst>
          </p:cNvPr>
          <p:cNvCxnSpPr>
            <a:cxnSpLocks/>
            <a:stCxn id="8" idx="2"/>
            <a:endCxn id="5" idx="0"/>
          </p:cNvCxnSpPr>
          <p:nvPr/>
        </p:nvCxnSpPr>
        <p:spPr>
          <a:xfrm flipH="1">
            <a:off x="2887039" y="1088703"/>
            <a:ext cx="1630165" cy="2641319"/>
          </a:xfrm>
          <a:prstGeom prst="straightConnector1">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3" name="CasellaDiTesto 12">
            <a:extLst>
              <a:ext uri="{FF2B5EF4-FFF2-40B4-BE49-F238E27FC236}">
                <a16:creationId xmlns:a16="http://schemas.microsoft.com/office/drawing/2014/main" id="{52063261-2F40-CE61-BAF3-9E16360DD2EB}"/>
              </a:ext>
            </a:extLst>
          </p:cNvPr>
          <p:cNvSpPr txBox="1"/>
          <p:nvPr/>
        </p:nvSpPr>
        <p:spPr>
          <a:xfrm>
            <a:off x="729465" y="3935002"/>
            <a:ext cx="4274050" cy="120032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Basic parameters for the section (e.g. unique tag identifying the section, penalty stiffnesses for axial, torsion and shear DOFs)</a:t>
            </a:r>
          </a:p>
        </p:txBody>
      </p:sp>
    </p:spTree>
    <p:extLst>
      <p:ext uri="{BB962C8B-B14F-4D97-AF65-F5344CB8AC3E}">
        <p14:creationId xmlns:p14="http://schemas.microsoft.com/office/powerpoint/2010/main" val="1599795541"/>
      </p:ext>
    </p:extLst>
  </p:cSld>
  <p:clrMapOvr>
    <a:masterClrMapping/>
  </p:clrMapOvr>
</p:sld>
</file>

<file path=ppt/theme/theme1.xml><?xml version="1.0" encoding="utf-8"?>
<a:theme xmlns:a="http://schemas.openxmlformats.org/drawingml/2006/main" name="Tema di Office">
  <a:themeElements>
    <a:clrScheme name="Diego IUAV">
      <a:dk1>
        <a:srgbClr val="000000"/>
      </a:dk1>
      <a:lt1>
        <a:srgbClr val="FFFFFF"/>
      </a:lt1>
      <a:dk2>
        <a:srgbClr val="000000"/>
      </a:dk2>
      <a:lt2>
        <a:srgbClr val="B2B2B2"/>
      </a:lt2>
      <a:accent1>
        <a:srgbClr val="FF3300"/>
      </a:accent1>
      <a:accent2>
        <a:srgbClr val="333399"/>
      </a:accent2>
      <a:accent3>
        <a:srgbClr val="00CC66"/>
      </a:accent3>
      <a:accent4>
        <a:srgbClr val="CC00FF"/>
      </a:accent4>
      <a:accent5>
        <a:srgbClr val="FFADAA"/>
      </a:accent5>
      <a:accent6>
        <a:srgbClr val="FFCC00"/>
      </a:accent6>
      <a:hlink>
        <a:srgbClr val="009999"/>
      </a:hlink>
      <a:folHlink>
        <a:srgbClr val="99CC00"/>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5115</TotalTime>
  <Words>1897</Words>
  <Application>Microsoft Office PowerPoint</Application>
  <PresentationFormat>Widescreen</PresentationFormat>
  <Paragraphs>251</Paragraphs>
  <Slides>27</Slides>
  <Notes>5</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27</vt:i4>
      </vt:variant>
    </vt:vector>
  </HeadingPairs>
  <TitlesOfParts>
    <vt:vector size="35" baseType="lpstr">
      <vt:lpstr>Arial</vt:lpstr>
      <vt:lpstr>Arial Narrow</vt:lpstr>
      <vt:lpstr>Calibri</vt:lpstr>
      <vt:lpstr>Calibri Light</vt:lpstr>
      <vt:lpstr>Cambria Math</vt:lpstr>
      <vt:lpstr>Courier New</vt:lpstr>
      <vt:lpstr>Verdana</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iuav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Anna</dc:creator>
  <cp:lastModifiedBy>Diego Alejandro Talledo</cp:lastModifiedBy>
  <cp:revision>214</cp:revision>
  <cp:lastPrinted>2024-04-24T15:52:55Z</cp:lastPrinted>
  <dcterms:created xsi:type="dcterms:W3CDTF">2010-02-13T14:18:32Z</dcterms:created>
  <dcterms:modified xsi:type="dcterms:W3CDTF">2024-04-24T17:10:58Z</dcterms:modified>
</cp:coreProperties>
</file>