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</p:sldMasterIdLst>
  <p:notesMasterIdLst>
    <p:notesMasterId r:id="rId18"/>
  </p:notesMasterIdLst>
  <p:handoutMasterIdLst>
    <p:handoutMasterId r:id="rId19"/>
  </p:handoutMasterIdLst>
  <p:sldIdLst>
    <p:sldId id="308" r:id="rId2"/>
    <p:sldId id="353" r:id="rId3"/>
    <p:sldId id="310" r:id="rId4"/>
    <p:sldId id="391" r:id="rId5"/>
    <p:sldId id="402" r:id="rId6"/>
    <p:sldId id="469" r:id="rId7"/>
    <p:sldId id="470" r:id="rId8"/>
    <p:sldId id="464" r:id="rId9"/>
    <p:sldId id="462" r:id="rId10"/>
    <p:sldId id="465" r:id="rId11"/>
    <p:sldId id="468" r:id="rId12"/>
    <p:sldId id="463" r:id="rId13"/>
    <p:sldId id="466" r:id="rId14"/>
    <p:sldId id="471" r:id="rId15"/>
    <p:sldId id="325" r:id="rId16"/>
    <p:sldId id="292" r:id="rId17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20"/>
    </p:embeddedFont>
    <p:embeddedFont>
      <p:font typeface="Open Sans" panose="020B0606030504020204" pitchFamily="34" charset="0"/>
      <p:regular r:id="rId21"/>
      <p:bold r:id="rId22"/>
      <p:italic r:id="rId23"/>
      <p:boldItalic r:id="rId24"/>
    </p:embeddedFont>
    <p:embeddedFont>
      <p:font typeface="Open Sans ExtraBold" panose="020B0906030804020204" pitchFamily="34" charset="0"/>
      <p:bold r:id="rId25"/>
      <p:boldItalic r:id="rId26"/>
    </p:embeddedFont>
    <p:embeddedFont>
      <p:font typeface="Open Sans Light" panose="020B0306030504020204" pitchFamily="34" charset="0"/>
      <p:regular r:id="rId27"/>
      <p:italic r:id="rId28"/>
    </p:embeddedFont>
    <p:embeddedFont>
      <p:font typeface="Open Sans Semibold" panose="020B0706030804020204" pitchFamily="34" charset="0"/>
      <p:bold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FF"/>
    <a:srgbClr val="1CADE4"/>
    <a:srgbClr val="56C2EB"/>
    <a:srgbClr val="0000FF"/>
    <a:srgbClr val="38373D"/>
    <a:srgbClr val="95B8FF"/>
    <a:srgbClr val="6600FF"/>
    <a:srgbClr val="9D71FF"/>
    <a:srgbClr val="C5E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89286" autoAdjust="0"/>
  </p:normalViewPr>
  <p:slideViewPr>
    <p:cSldViewPr snapToGrid="0">
      <p:cViewPr varScale="1">
        <p:scale>
          <a:sx n="134" d="100"/>
          <a:sy n="134" d="100"/>
        </p:scale>
        <p:origin x="279" y="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10/6/2021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‹#›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10887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66356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52210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628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58422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405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5389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63409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7997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8270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495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265F9C74-D256-460F-A036-D63C9CA130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165" y="60359"/>
            <a:ext cx="1210579" cy="5098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3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isoscele 74">
            <a:extLst>
              <a:ext uri="{FF2B5EF4-FFF2-40B4-BE49-F238E27FC236}">
                <a16:creationId xmlns:a16="http://schemas.microsoft.com/office/drawing/2014/main" id="{4ABD13D4-57F6-44DD-953C-2B5D4B20CB23}"/>
              </a:ext>
            </a:extLst>
          </p:cNvPr>
          <p:cNvSpPr/>
          <p:nvPr userDrawn="1"/>
        </p:nvSpPr>
        <p:spPr>
          <a:xfrm rot="10800000">
            <a:off x="4930374" y="593799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sp>
        <p:nvSpPr>
          <p:cNvPr id="12" name="Rettangolo 51">
            <a:extLst>
              <a:ext uri="{FF2B5EF4-FFF2-40B4-BE49-F238E27FC236}">
                <a16:creationId xmlns:a16="http://schemas.microsoft.com/office/drawing/2014/main" id="{87657EF4-1F58-4437-951E-921DCDC61C1D}"/>
              </a:ext>
            </a:extLst>
          </p:cNvPr>
          <p:cNvSpPr/>
          <p:nvPr userDrawn="1"/>
        </p:nvSpPr>
        <p:spPr>
          <a:xfrm>
            <a:off x="-1" y="594230"/>
            <a:ext cx="6899027" cy="4547289"/>
          </a:xfrm>
          <a:prstGeom prst="rect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74">
            <a:extLst>
              <a:ext uri="{FF2B5EF4-FFF2-40B4-BE49-F238E27FC236}">
                <a16:creationId xmlns:a16="http://schemas.microsoft.com/office/drawing/2014/main" id="{7545DA56-EAA6-461E-8F3A-5941FBD7E4EC}"/>
              </a:ext>
            </a:extLst>
          </p:cNvPr>
          <p:cNvSpPr/>
          <p:nvPr userDrawn="1"/>
        </p:nvSpPr>
        <p:spPr>
          <a:xfrm>
            <a:off x="-1972137" y="591598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14" name="Immagine 9">
            <a:extLst>
              <a:ext uri="{FF2B5EF4-FFF2-40B4-BE49-F238E27FC236}">
                <a16:creationId xmlns:a16="http://schemas.microsoft.com/office/drawing/2014/main" id="{0A1725AF-1FC2-46BF-8236-3CF4DDDC7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9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671199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7" name="Immagine 9">
            <a:extLst>
              <a:ext uri="{FF2B5EF4-FFF2-40B4-BE49-F238E27FC236}">
                <a16:creationId xmlns:a16="http://schemas.microsoft.com/office/drawing/2014/main" id="{0043C89A-4766-4082-9FEF-D498AD683A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033" y="4612353"/>
            <a:ext cx="1098471" cy="4626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F3F7A36E-1D87-438C-9063-1633E6FEA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748"/>
            <a:ext cx="9144000" cy="5243119"/>
          </a:xfrm>
          <a:prstGeom prst="rect">
            <a:avLst/>
          </a:prstGeom>
        </p:spPr>
      </p:pic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4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14" y="45361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78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9">
            <a:extLst>
              <a:ext uri="{FF2B5EF4-FFF2-40B4-BE49-F238E27FC236}">
                <a16:creationId xmlns:a16="http://schemas.microsoft.com/office/drawing/2014/main" id="{22087679-CC85-452F-AB85-C8D8737D9A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550" y="75936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bg>
      <p:bgPr>
        <a:solidFill>
          <a:schemeClr val="bg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D260D765-AFB3-4838-A34C-2CBD22F249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9619"/>
            <a:ext cx="9144000" cy="5243119"/>
          </a:xfrm>
          <a:prstGeom prst="rect">
            <a:avLst/>
          </a:prstGeom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807" y="50989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magine 9">
            <a:extLst>
              <a:ext uri="{FF2B5EF4-FFF2-40B4-BE49-F238E27FC236}">
                <a16:creationId xmlns:a16="http://schemas.microsoft.com/office/drawing/2014/main" id="{965575AA-8B68-4BFD-A28D-866FB10262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7" y="89745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2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</a:t>
            </a:r>
            <a:r>
              <a:rPr lang="it-IT" dirty="0" err="1"/>
              <a:t>ins</a:t>
            </a:r>
            <a:r>
              <a:rPr lang="it-IT" dirty="0"/>
              <a:t>&lt;</a:t>
            </a:r>
            <a:r>
              <a:rPr lang="it-IT" dirty="0" err="1"/>
              <a:t>erire</a:t>
            </a:r>
            <a:r>
              <a:rPr lang="it-IT" dirty="0"/>
              <a:t>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19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186FBAED-16B1-4132-B0EB-57BA0670AE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330" y="44539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yout personalizza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9">
            <a:extLst>
              <a:ext uri="{FF2B5EF4-FFF2-40B4-BE49-F238E27FC236}">
                <a16:creationId xmlns:a16="http://schemas.microsoft.com/office/drawing/2014/main" id="{89DFB4C3-B602-4FA3-95E2-678B511240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431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9" y="107139"/>
            <a:ext cx="8286808" cy="535785"/>
          </a:xfrm>
        </p:spPr>
        <p:txBody>
          <a:bodyPr/>
          <a:lstStyle>
            <a:lvl1pPr>
              <a:defRPr sz="2100"/>
            </a:lvl1pPr>
          </a:lstStyle>
          <a:p>
            <a:r>
              <a:rPr lang="en-US" dirty="0"/>
              <a:t>Click to edit Master title style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750082"/>
            <a:ext cx="8286808" cy="3844541"/>
          </a:xfrm>
        </p:spPr>
        <p:txBody>
          <a:bodyPr/>
          <a:lstStyle>
            <a:lvl1pPr>
              <a:buNone/>
              <a:defRPr sz="1200">
                <a:latin typeface="Open Sans" panose="020B0606030504020204" pitchFamily="34" charset="0"/>
              </a:defRPr>
            </a:lvl1pPr>
            <a:lvl2pPr>
              <a:buNone/>
              <a:defRPr sz="1050">
                <a:latin typeface="Open Sans" panose="020B0606030504020204" pitchFamily="34" charset="0"/>
              </a:defRPr>
            </a:lvl2pPr>
            <a:lvl3pPr>
              <a:buNone/>
              <a:defRPr sz="1050">
                <a:latin typeface="Open Sans" panose="020B0606030504020204" pitchFamily="34" charset="0"/>
              </a:defRPr>
            </a:lvl3pPr>
            <a:lvl4pPr>
              <a:buNone/>
              <a:defRPr sz="1050">
                <a:latin typeface="Open Sans" panose="020B0606030504020204" pitchFamily="34" charset="0"/>
              </a:defRPr>
            </a:lvl4pPr>
            <a:lvl5pPr>
              <a:buNone/>
              <a:defRPr sz="1050">
                <a:latin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it-IT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20A33-00F9-46CC-AD6C-F7AC6A879C4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872744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8785B-2B63-449E-95D5-AA90E4A65FE9}" type="slidenum">
              <a:rPr lang="it-IT">
                <a:solidFill>
                  <a:srgbClr val="000000"/>
                </a:solidFill>
              </a:rPr>
              <a:pPr/>
              <a:t>‹#›</a:t>
            </a:fld>
            <a:endParaRPr 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726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D86A798F-96FA-4F1A-92F0-D3E2EE00E6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2C501BB5-2942-42A7-92A7-30C0104D2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3603BD85-9289-4FC1-9777-290482CA7F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B0F25-238F-4FE5-AAAE-6FC79B9230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993" y="628190"/>
            <a:ext cx="2567684" cy="212171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FAB89E-7A30-490F-8BDA-CE9BBB7F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842"/>
          <a:stretch/>
        </p:blipFill>
        <p:spPr>
          <a:xfrm>
            <a:off x="3071082" y="632336"/>
            <a:ext cx="2544304" cy="21175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7C79C2-2CDD-4F73-9810-126000C90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9274" y="628190"/>
            <a:ext cx="2548132" cy="2117572"/>
          </a:xfrm>
          <a:prstGeom prst="rect">
            <a:avLst/>
          </a:prstGeom>
          <a:ln>
            <a:noFill/>
          </a:ln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3" name="Immagine 9">
            <a:extLst>
              <a:ext uri="{FF2B5EF4-FFF2-40B4-BE49-F238E27FC236}">
                <a16:creationId xmlns:a16="http://schemas.microsoft.com/office/drawing/2014/main" id="{9334689C-8374-47F1-9F5A-143B323BF1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75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94B78BA1-D001-43A1-AA75-23C645D58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6927" y="1674446"/>
            <a:ext cx="2572351" cy="3466797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1C598754-CA08-4547-85CE-06A60FDF6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9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25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74" r:id="rId7"/>
    <p:sldLayoutId id="2147483671" r:id="rId8"/>
    <p:sldLayoutId id="2147483673" r:id="rId9"/>
    <p:sldLayoutId id="2147483678" r:id="rId10"/>
    <p:sldLayoutId id="2147483672" r:id="rId11"/>
    <p:sldLayoutId id="2147483669" r:id="rId12"/>
    <p:sldLayoutId id="2147483650" r:id="rId13"/>
    <p:sldLayoutId id="2147483676" r:id="rId14"/>
    <p:sldLayoutId id="2147483677" r:id="rId15"/>
    <p:sldLayoutId id="2147483663" r:id="rId16"/>
    <p:sldLayoutId id="2147483675" r:id="rId17"/>
    <p:sldLayoutId id="2147483664" r:id="rId18"/>
    <p:sldLayoutId id="2147483680" r:id="rId19"/>
    <p:sldLayoutId id="2147483670" r:id="rId20"/>
    <p:sldLayoutId id="2147483679" r:id="rId21"/>
    <p:sldLayoutId id="2147483681" r:id="rId22"/>
    <p:sldLayoutId id="2147483682" r:id="rId2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hdfgroup.org/" TargetMode="External"/><Relationship Id="rId13" Type="http://schemas.openxmlformats.org/officeDocument/2006/relationships/hyperlink" Target="https://opensees.berkeley.edu/index.php" TargetMode="External"/><Relationship Id="rId18" Type="http://schemas.openxmlformats.org/officeDocument/2006/relationships/hyperlink" Target="https://www.facebook.com/groups/opensees/" TargetMode="External"/><Relationship Id="rId26" Type="http://schemas.openxmlformats.org/officeDocument/2006/relationships/hyperlink" Target="http://www.nafems.org/" TargetMode="External"/><Relationship Id="rId3" Type="http://schemas.openxmlformats.org/officeDocument/2006/relationships/hyperlink" Target="https://asdeasoft.net/pdf/STKO%20Installation%20guide.pdf" TargetMode="External"/><Relationship Id="rId21" Type="http://schemas.openxmlformats.org/officeDocument/2006/relationships/hyperlink" Target="https://www.youtube.com/channel/UCNnQc_JjWz-gJh4GQwQZHNA" TargetMode="External"/><Relationship Id="rId7" Type="http://schemas.openxmlformats.org/officeDocument/2006/relationships/hyperlink" Target="https://asdeasoft.net/?opensees_validation" TargetMode="External"/><Relationship Id="rId12" Type="http://schemas.openxmlformats.org/officeDocument/2006/relationships/hyperlink" Target="https://asdeasoft.net/?webinar" TargetMode="External"/><Relationship Id="rId17" Type="http://schemas.openxmlformats.org/officeDocument/2006/relationships/hyperlink" Target="https://opensees.berkeley.edu/community/index.php" TargetMode="External"/><Relationship Id="rId25" Type="http://schemas.openxmlformats.org/officeDocument/2006/relationships/hyperlink" Target="https://asdeasoft.net/?product-stko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s://opensees.github.io/OpenSeesDocumentation/index.html" TargetMode="External"/><Relationship Id="rId20" Type="http://schemas.openxmlformats.org/officeDocument/2006/relationships/hyperlink" Target="https://opensees.berkeley.edu/wiki/index.php/Examples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asdeasoft.net/pdf/MPCO_Recorder.pdf" TargetMode="External"/><Relationship Id="rId11" Type="http://schemas.openxmlformats.org/officeDocument/2006/relationships/hyperlink" Target="http://www1.coe.neu.edu/~jfhajjar/home/Denavit%20and%20Hajjar%20-%20Geometric%20Nonlinearity%20in%20OpenSees%20-%20Report%20No.%20NEU-CEE-2013-02%202013.pdf" TargetMode="External"/><Relationship Id="rId24" Type="http://schemas.openxmlformats.org/officeDocument/2006/relationships/hyperlink" Target="https://portwooddigital.com/" TargetMode="External"/><Relationship Id="rId5" Type="http://schemas.openxmlformats.org/officeDocument/2006/relationships/hyperlink" Target="https://asdeasoft.net/stko-wiki/" TargetMode="External"/><Relationship Id="rId15" Type="http://schemas.openxmlformats.org/officeDocument/2006/relationships/hyperlink" Target="https://opensees.berkeley.edu/OpenSees/manuals/usermanual/OpenSeesCommandLanguageManualJune2006.pdf" TargetMode="External"/><Relationship Id="rId23" Type="http://schemas.openxmlformats.org/officeDocument/2006/relationships/hyperlink" Target="https://courses.silviasbrainery.com/" TargetMode="External"/><Relationship Id="rId28" Type="http://schemas.openxmlformats.org/officeDocument/2006/relationships/hyperlink" Target="https://www.youtube.com/playlist?list=PLxIjVL0KnONuxLl5QkvVxyiSKy3Gah29Q" TargetMode="External"/><Relationship Id="rId10" Type="http://schemas.openxmlformats.org/officeDocument/2006/relationships/hyperlink" Target="https://portwooddigital.com/2021/04/28/syllabus-by-blogging/" TargetMode="External"/><Relationship Id="rId19" Type="http://schemas.openxmlformats.org/officeDocument/2006/relationships/hyperlink" Target="https://github.com/OpenSees/OpenSees" TargetMode="External"/><Relationship Id="rId4" Type="http://schemas.openxmlformats.org/officeDocument/2006/relationships/hyperlink" Target="https://docs.python.org/3/tutorial/index.html" TargetMode="External"/><Relationship Id="rId9" Type="http://schemas.openxmlformats.org/officeDocument/2006/relationships/hyperlink" Target="https://www.hdfgroup.org/downloads/hdfview/" TargetMode="External"/><Relationship Id="rId14" Type="http://schemas.openxmlformats.org/officeDocument/2006/relationships/hyperlink" Target="https://opensees.berkeley.edu/wiki/index.php/Main_Page" TargetMode="External"/><Relationship Id="rId22" Type="http://schemas.openxmlformats.org/officeDocument/2006/relationships/hyperlink" Target="mailto:pchi893@aucklanduni.ac.nz" TargetMode="External"/><Relationship Id="rId27" Type="http://schemas.openxmlformats.org/officeDocument/2006/relationships/hyperlink" Target="https://asdeasoft.net/pdf/_STKO%20Manual_.pd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asdeasoft.net/?get-started-webinars" TargetMode="Externa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" panose="020B0606030504020204" pitchFamily="34" charset="0"/>
              </a:rPr>
              <a:t>30</a:t>
            </a:r>
          </a:p>
          <a:p>
            <a:pPr algn="ctr"/>
            <a:r>
              <a:rPr lang="it-IT" b="1" dirty="0">
                <a:latin typeface="Open Sans" panose="020B0606030504020204" pitchFamily="34" charset="0"/>
              </a:rPr>
              <a:t>min</a:t>
            </a:r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latin typeface="Open Sans" panose="020B0606030504020204" pitchFamily="34" charset="0"/>
              </a:rPr>
              <a:t>??</a:t>
            </a:r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B4F2D-13E1-4E3E-97BE-7C7F7AC1BA4A}"/>
              </a:ext>
            </a:extLst>
          </p:cNvPr>
          <p:cNvSpPr txBox="1"/>
          <p:nvPr/>
        </p:nvSpPr>
        <p:spPr>
          <a:xfrm>
            <a:off x="7411334" y="561931"/>
            <a:ext cx="1732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Image courtesy of ESO</a:t>
            </a:r>
          </a:p>
        </p:txBody>
      </p:sp>
      <p:sp>
        <p:nvSpPr>
          <p:cNvPr id="35" name="Oval 3">
            <a:extLst>
              <a:ext uri="{FF2B5EF4-FFF2-40B4-BE49-F238E27FC236}">
                <a16:creationId xmlns:a16="http://schemas.microsoft.com/office/drawing/2014/main" id="{7F35BC8C-6F81-4A6D-9D6A-2B3C5098C943}"/>
              </a:ext>
            </a:extLst>
          </p:cNvPr>
          <p:cNvSpPr/>
          <p:nvPr/>
        </p:nvSpPr>
        <p:spPr>
          <a:xfrm>
            <a:off x="2215978" y="4295623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modalProperties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modalProperties</a:t>
            </a:r>
            <a:r>
              <a:rPr lang="it-IT" dirty="0"/>
              <a:t> </a:t>
            </a:r>
            <a:r>
              <a:rPr lang="it-IT" dirty="0" err="1"/>
              <a:t>Command</a:t>
            </a:r>
            <a:endParaRPr lang="en-GB" b="0" i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CasellaDiTesto 4">
                <a:extLst>
                  <a:ext uri="{FF2B5EF4-FFF2-40B4-BE49-F238E27FC236}">
                    <a16:creationId xmlns:a16="http://schemas.microsoft.com/office/drawing/2014/main" id="{F473AC3E-C55D-4B6A-B362-0F22AF7EC679}"/>
                  </a:ext>
                </a:extLst>
              </p:cNvPr>
              <p:cNvSpPr txBox="1"/>
              <p:nvPr/>
            </p:nvSpPr>
            <p:spPr>
              <a:xfrm>
                <a:off x="3236846" y="901825"/>
                <a:ext cx="1105111" cy="2317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it-IT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it-IT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𝜙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  <m:sup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𝑀</m:t>
                      </m:r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𝜙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1" name="CasellaDiTesto 4">
                <a:extLst>
                  <a:ext uri="{FF2B5EF4-FFF2-40B4-BE49-F238E27FC236}">
                    <a16:creationId xmlns:a16="http://schemas.microsoft.com/office/drawing/2014/main" id="{F473AC3E-C55D-4B6A-B362-0F22AF7EC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6846" y="901825"/>
                <a:ext cx="1105111" cy="231730"/>
              </a:xfrm>
              <a:prstGeom prst="rect">
                <a:avLst/>
              </a:prstGeom>
              <a:blipFill>
                <a:blip r:embed="rId3"/>
                <a:stretch>
                  <a:fillRect l="-1657" b="-315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CasellaDiTesto 20">
                <a:extLst>
                  <a:ext uri="{FF2B5EF4-FFF2-40B4-BE49-F238E27FC236}">
                    <a16:creationId xmlns:a16="http://schemas.microsoft.com/office/drawing/2014/main" id="{13C11CA6-BA7F-46B2-ACE9-BC53B2F24B13}"/>
                  </a:ext>
                </a:extLst>
              </p:cNvPr>
              <p:cNvSpPr txBox="1"/>
              <p:nvPr/>
            </p:nvSpPr>
            <p:spPr>
              <a:xfrm>
                <a:off x="3299381" y="2018827"/>
                <a:ext cx="1195199" cy="44108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b="0" i="1" smtClean="0">
                              <a:latin typeface="Cambria Math" panose="02040503050406030204" pitchFamily="18" charset="0"/>
                            </a:rPr>
                            <m:t>Γ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it-IT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  <m:sSup>
                        <m:sSup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sSub>
                            <m:sSubPr>
                              <m:ctrlPr>
                                <a:rPr lang="it-IT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𝜙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  <m:sup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𝑀𝑇</m:t>
                      </m:r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2" name="CasellaDiTesto 20">
                <a:extLst>
                  <a:ext uri="{FF2B5EF4-FFF2-40B4-BE49-F238E27FC236}">
                    <a16:creationId xmlns:a16="http://schemas.microsoft.com/office/drawing/2014/main" id="{13C11CA6-BA7F-46B2-ACE9-BC53B2F24B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381" y="2018827"/>
                <a:ext cx="1195199" cy="441083"/>
              </a:xfrm>
              <a:prstGeom prst="rect">
                <a:avLst/>
              </a:prstGeom>
              <a:blipFill>
                <a:blip r:embed="rId4"/>
                <a:stretch>
                  <a:fillRect l="-2551" r="-2041" b="-82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CasellaDiTesto 21">
                <a:extLst>
                  <a:ext uri="{FF2B5EF4-FFF2-40B4-BE49-F238E27FC236}">
                    <a16:creationId xmlns:a16="http://schemas.microsoft.com/office/drawing/2014/main" id="{9F086483-4770-4D32-8AFF-8B592BEAC1B3}"/>
                  </a:ext>
                </a:extLst>
              </p:cNvPr>
              <p:cNvSpPr txBox="1"/>
              <p:nvPr/>
            </p:nvSpPr>
            <p:spPr>
              <a:xfrm>
                <a:off x="2963701" y="4721869"/>
                <a:ext cx="1158651" cy="2287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it-IT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it-IT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it-IT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r>
                              <a:rPr lang="it-IT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  <m:sup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𝑒𝑓𝑓</m:t>
                        </m:r>
                      </m:sup>
                    </m:sSup>
                    <m:r>
                      <a:rPr lang="it-IT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it-IT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it-I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l-GR" i="1">
                                <a:latin typeface="Cambria Math" panose="02040503050406030204" pitchFamily="18" charset="0"/>
                              </a:rPr>
                              <m:t>Γ</m:t>
                            </m:r>
                          </m:e>
                          <m:sub>
                            <m:r>
                              <a:rPr lang="it-IT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  <m:sup>
                        <m:r>
                          <a:rPr lang="it-IT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it-IT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it-I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it-IT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r>
                          <a:rPr lang="it-IT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it-IT" dirty="0"/>
              </a:p>
            </p:txBody>
          </p:sp>
        </mc:Choice>
        <mc:Fallback>
          <p:sp>
            <p:nvSpPr>
              <p:cNvPr id="13" name="CasellaDiTesto 21">
                <a:extLst>
                  <a:ext uri="{FF2B5EF4-FFF2-40B4-BE49-F238E27FC236}">
                    <a16:creationId xmlns:a16="http://schemas.microsoft.com/office/drawing/2014/main" id="{9F086483-4770-4D32-8AFF-8B592BEAC1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3701" y="4721869"/>
                <a:ext cx="1158651" cy="228781"/>
              </a:xfrm>
              <a:prstGeom prst="rect">
                <a:avLst/>
              </a:prstGeom>
              <a:blipFill>
                <a:blip r:embed="rId5"/>
                <a:stretch>
                  <a:fillRect l="-3684" r="-1579" b="-18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CasellaDiTesto 9">
                <a:extLst>
                  <a:ext uri="{FF2B5EF4-FFF2-40B4-BE49-F238E27FC236}">
                    <a16:creationId xmlns:a16="http://schemas.microsoft.com/office/drawing/2014/main" id="{EC171167-03CF-4513-8BAB-939DBD0E1CA2}"/>
                  </a:ext>
                </a:extLst>
              </p:cNvPr>
              <p:cNvSpPr txBox="1"/>
              <p:nvPr/>
            </p:nvSpPr>
            <p:spPr>
              <a:xfrm>
                <a:off x="2454393" y="3090908"/>
                <a:ext cx="3051797" cy="122193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6"/>
                                    <m:mcJc m:val="center"/>
                                  </m:mcPr>
                                </m:mc>
                              </m:mcs>
                              <m:ctrlPr>
                                <a:rPr lang="it-IT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𝑑𝑧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𝑑𝑦</m:t>
                                </m:r>
                              </m:e>
                            </m:mr>
                            <m:mr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𝑑𝑧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e>
                            </m:mr>
                            <m:mr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𝑑𝑦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𝑑𝑥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it-IT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it-IT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it-IT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it-IT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it-IT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it-IT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it-IT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it-IT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it-IT" i="1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it-IT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4" name="CasellaDiTesto 9">
                <a:extLst>
                  <a:ext uri="{FF2B5EF4-FFF2-40B4-BE49-F238E27FC236}">
                    <a16:creationId xmlns:a16="http://schemas.microsoft.com/office/drawing/2014/main" id="{EC171167-03CF-4513-8BAB-939DBD0E1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4393" y="3090908"/>
                <a:ext cx="3051797" cy="12219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CasellaDiTesto 23">
            <a:extLst>
              <a:ext uri="{FF2B5EF4-FFF2-40B4-BE49-F238E27FC236}">
                <a16:creationId xmlns:a16="http://schemas.microsoft.com/office/drawing/2014/main" id="{630625E0-B62C-4E19-BD8C-AD4429D36475}"/>
              </a:ext>
            </a:extLst>
          </p:cNvPr>
          <p:cNvSpPr txBox="1"/>
          <p:nvPr/>
        </p:nvSpPr>
        <p:spPr>
          <a:xfrm>
            <a:off x="316360" y="567731"/>
            <a:ext cx="21641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Generalized mass</a:t>
            </a:r>
            <a:endParaRPr lang="it-IT" dirty="0">
              <a:solidFill>
                <a:schemeClr val="tx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6" name="CasellaDiTesto 25">
            <a:extLst>
              <a:ext uri="{FF2B5EF4-FFF2-40B4-BE49-F238E27FC236}">
                <a16:creationId xmlns:a16="http://schemas.microsoft.com/office/drawing/2014/main" id="{697578A0-AF65-4B65-9D9E-5D0ED9E91780}"/>
              </a:ext>
            </a:extLst>
          </p:cNvPr>
          <p:cNvSpPr txBox="1"/>
          <p:nvPr/>
        </p:nvSpPr>
        <p:spPr>
          <a:xfrm>
            <a:off x="316360" y="1302578"/>
            <a:ext cx="31365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Modal Participation Factors</a:t>
            </a:r>
            <a:endParaRPr lang="it-IT" dirty="0">
              <a:solidFill>
                <a:schemeClr val="tx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CasellaDiTesto 14">
            <a:extLst>
              <a:ext uri="{FF2B5EF4-FFF2-40B4-BE49-F238E27FC236}">
                <a16:creationId xmlns:a16="http://schemas.microsoft.com/office/drawing/2014/main" id="{6B8C4331-67EA-44FC-A6A9-2D3E8617D8CE}"/>
              </a:ext>
            </a:extLst>
          </p:cNvPr>
          <p:cNvSpPr txBox="1"/>
          <p:nvPr/>
        </p:nvSpPr>
        <p:spPr>
          <a:xfrm>
            <a:off x="316359" y="1526966"/>
            <a:ext cx="79561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tx1"/>
                </a:solidFill>
                <a:latin typeface="+mj-lt"/>
              </a:rPr>
              <a:t>for a certain mode, it indicates how strongly motion in the global x-, y- or z-direction or rotation about one of these axes is represented in the eigenvector of that mode.</a:t>
            </a:r>
          </a:p>
        </p:txBody>
      </p:sp>
      <p:sp>
        <p:nvSpPr>
          <p:cNvPr id="18" name="CasellaDiTesto 34">
            <a:extLst>
              <a:ext uri="{FF2B5EF4-FFF2-40B4-BE49-F238E27FC236}">
                <a16:creationId xmlns:a16="http://schemas.microsoft.com/office/drawing/2014/main" id="{5CFCFF34-4813-4EB6-A684-856C7F880B07}"/>
              </a:ext>
            </a:extLst>
          </p:cNvPr>
          <p:cNvSpPr txBox="1"/>
          <p:nvPr/>
        </p:nvSpPr>
        <p:spPr>
          <a:xfrm>
            <a:off x="385329" y="2542933"/>
            <a:ext cx="739659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tx1"/>
                </a:solidFill>
                <a:latin typeface="+mj-lt"/>
              </a:rPr>
              <a:t>defines the magnitude of the rigid body response of a degree of freedom to imposed rigid body motion (displacement or infinitesimal rotation) in the </a:t>
            </a:r>
            <a:r>
              <a:rPr lang="en-US" sz="1100" i="1" dirty="0" err="1">
                <a:solidFill>
                  <a:schemeClr val="tx1"/>
                </a:solidFill>
                <a:latin typeface="+mj-lt"/>
              </a:rPr>
              <a:t>i</a:t>
            </a:r>
            <a:r>
              <a:rPr lang="en-US" sz="1100" i="1" dirty="0">
                <a:solidFill>
                  <a:schemeClr val="tx1"/>
                </a:solidFill>
                <a:latin typeface="+mj-lt"/>
              </a:rPr>
              <a:t>-direction</a:t>
            </a:r>
            <a:endParaRPr lang="it-IT" sz="1100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9" name="CasellaDiTesto 35">
            <a:extLst>
              <a:ext uri="{FF2B5EF4-FFF2-40B4-BE49-F238E27FC236}">
                <a16:creationId xmlns:a16="http://schemas.microsoft.com/office/drawing/2014/main" id="{E5B5709A-BA0B-4F25-97BC-289731212181}"/>
              </a:ext>
            </a:extLst>
          </p:cNvPr>
          <p:cNvSpPr txBox="1"/>
          <p:nvPr/>
        </p:nvSpPr>
        <p:spPr>
          <a:xfrm>
            <a:off x="385329" y="4403404"/>
            <a:ext cx="28477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Modal participation masses</a:t>
            </a:r>
            <a:endParaRPr lang="it-IT" dirty="0">
              <a:solidFill>
                <a:schemeClr val="tx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143746-7896-412F-ACC6-923C4FB55D76}"/>
              </a:ext>
            </a:extLst>
          </p:cNvPr>
          <p:cNvSpPr txBox="1"/>
          <p:nvPr/>
        </p:nvSpPr>
        <p:spPr>
          <a:xfrm>
            <a:off x="5523487" y="3090908"/>
            <a:ext cx="139065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i="1" dirty="0">
                <a:solidFill>
                  <a:srgbClr val="FF0000"/>
                </a:solidFill>
                <a:latin typeface="+mj-lt"/>
              </a:rPr>
              <a:t>coupling between translational and rotational masses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6F707A2-0539-4965-8CF6-AF4B7A87F853}"/>
              </a:ext>
            </a:extLst>
          </p:cNvPr>
          <p:cNvSpPr/>
          <p:nvPr/>
        </p:nvSpPr>
        <p:spPr>
          <a:xfrm>
            <a:off x="3690938" y="3090908"/>
            <a:ext cx="1419225" cy="61908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36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modalProperties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modalProperties</a:t>
            </a:r>
            <a:r>
              <a:rPr lang="it-IT" dirty="0"/>
              <a:t> </a:t>
            </a:r>
            <a:r>
              <a:rPr lang="it-IT" dirty="0" err="1"/>
              <a:t>Command</a:t>
            </a:r>
            <a:endParaRPr lang="en-GB" b="0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01F661-52B0-4FBA-8F2D-BE7826B5EE79}"/>
              </a:ext>
            </a:extLst>
          </p:cNvPr>
          <p:cNvSpPr txBox="1"/>
          <p:nvPr/>
        </p:nvSpPr>
        <p:spPr>
          <a:xfrm>
            <a:off x="384261" y="552376"/>
            <a:ext cx="7154777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Domain size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Eigenvalue analysis </a:t>
            </a:r>
          </a:p>
          <a:p>
            <a:pPr marL="266700"/>
            <a:r>
              <a:rPr lang="en-US" i="1" dirty="0">
                <a:latin typeface="+mj-lt"/>
              </a:rPr>
              <a:t>(eigenvalues)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Total mass of the structure </a:t>
            </a:r>
          </a:p>
          <a:p>
            <a:pPr marL="266700"/>
            <a:r>
              <a:rPr lang="en-US" i="1" dirty="0">
                <a:latin typeface="+mj-lt"/>
              </a:rPr>
              <a:t>(rotational mass are the direction rotational + the translational times the distance to the center of mass, including masses of constrained nodes if present)</a:t>
            </a:r>
            <a:endParaRPr lang="en-US" dirty="0">
              <a:latin typeface="+mj-lt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Total free mass of the structure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</a:rPr>
              <a:t>Center of mass of free masses</a:t>
            </a:r>
          </a:p>
          <a:p>
            <a:pPr marL="266700"/>
            <a:r>
              <a:rPr lang="en-GB" i="1" dirty="0">
                <a:latin typeface="+mj-lt"/>
              </a:rPr>
              <a:t>(coordinates of the center of mass)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+mj-lt"/>
              </a:rPr>
              <a:t>Modal participation factor</a:t>
            </a:r>
          </a:p>
          <a:p>
            <a:pPr marL="266700"/>
            <a:r>
              <a:rPr lang="en-GB" i="1" dirty="0">
                <a:latin typeface="+mj-lt"/>
              </a:rPr>
              <a:t>(the participation factor for a certain mode 'a' in a certain direction 'i’ indicates how strongly displacement along (or rotation about) the global axes is represented in the eigenvector of that mode)</a:t>
            </a:r>
            <a:endParaRPr lang="en-GB" dirty="0">
              <a:latin typeface="+mj-lt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+mj-lt"/>
              </a:rPr>
              <a:t>Modal participation masses </a:t>
            </a:r>
            <a:r>
              <a:rPr lang="en-GB" dirty="0">
                <a:latin typeface="+mj-lt"/>
              </a:rPr>
              <a:t>for each node (absolute)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+mj-lt"/>
              </a:rPr>
              <a:t>Modal participation cumulative mass </a:t>
            </a:r>
            <a:r>
              <a:rPr lang="en-GB" dirty="0">
                <a:latin typeface="+mj-lt"/>
              </a:rPr>
              <a:t>for each node (absolute)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+mj-lt"/>
              </a:rPr>
              <a:t>Modal participation mass rati</a:t>
            </a:r>
            <a:r>
              <a:rPr lang="en-GB" dirty="0">
                <a:latin typeface="+mj-lt"/>
              </a:rPr>
              <a:t>os for each node (%)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b="1" dirty="0">
                <a:latin typeface="+mj-lt"/>
              </a:rPr>
              <a:t>Modal participation cumulative mass ratios </a:t>
            </a:r>
            <a:r>
              <a:rPr lang="en-GB" dirty="0">
                <a:latin typeface="+mj-lt"/>
              </a:rPr>
              <a:t>for each mode (%)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55438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179174" y="4165592"/>
            <a:ext cx="1993336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responseSpectrum</a:t>
            </a:r>
            <a:endParaRPr lang="en-US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responseSpectrum</a:t>
            </a:r>
            <a:r>
              <a:rPr lang="it-IT" dirty="0"/>
              <a:t> </a:t>
            </a:r>
            <a:r>
              <a:rPr lang="it-IT" dirty="0" err="1"/>
              <a:t>Command</a:t>
            </a:r>
            <a:endParaRPr lang="en-GB" b="0" i="1" dirty="0"/>
          </a:p>
        </p:txBody>
      </p:sp>
      <p:sp>
        <p:nvSpPr>
          <p:cNvPr id="9" name="Rettangolo 19">
            <a:extLst>
              <a:ext uri="{FF2B5EF4-FFF2-40B4-BE49-F238E27FC236}">
                <a16:creationId xmlns:a16="http://schemas.microsoft.com/office/drawing/2014/main" id="{6A82638A-CB0B-42F5-83D3-EB84F5B18C36}"/>
              </a:ext>
            </a:extLst>
          </p:cNvPr>
          <p:cNvSpPr/>
          <p:nvPr/>
        </p:nvSpPr>
        <p:spPr>
          <a:xfrm>
            <a:off x="0" y="713259"/>
            <a:ext cx="9144000" cy="345565"/>
          </a:xfrm>
          <a:prstGeom prst="rect">
            <a:avLst/>
          </a:prstGeom>
          <a:solidFill>
            <a:srgbClr val="FF99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83C707-18F7-4C8E-9E6E-959A648FC811}"/>
              </a:ext>
            </a:extLst>
          </p:cNvPr>
          <p:cNvSpPr txBox="1"/>
          <p:nvPr/>
        </p:nvSpPr>
        <p:spPr>
          <a:xfrm>
            <a:off x="253312" y="684043"/>
            <a:ext cx="92331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responseSpectrum</a:t>
            </a:r>
            <a:r>
              <a:rPr lang="fr-FR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fr-FR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tsTag</a:t>
            </a:r>
            <a:r>
              <a:rPr lang="fr-FR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$direction &lt;-</a:t>
            </a:r>
            <a:r>
              <a:rPr lang="fr-FR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scale</a:t>
            </a:r>
            <a:r>
              <a:rPr lang="fr-FR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$</a:t>
            </a:r>
            <a:r>
              <a:rPr lang="fr-FR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scale</a:t>
            </a:r>
            <a:r>
              <a:rPr lang="fr-FR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&gt; &lt;-mode $mode&gt;</a:t>
            </a:r>
            <a:endParaRPr lang="en-US" sz="2000" dirty="0"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CFDA94A-4617-4FFF-AB8B-6F909D7D4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2846" y="1237262"/>
            <a:ext cx="2958715" cy="37147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EDA163-7FE2-494B-A965-13C843E70BDE}"/>
              </a:ext>
            </a:extLst>
          </p:cNvPr>
          <p:cNvSpPr txBox="1"/>
          <p:nvPr/>
        </p:nvSpPr>
        <p:spPr>
          <a:xfrm>
            <a:off x="253312" y="1343233"/>
            <a:ext cx="3428101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latin typeface="+mj-lt"/>
              </a:rPr>
              <a:t>tsTag</a:t>
            </a:r>
            <a:endParaRPr lang="en-US" b="1" dirty="0">
              <a:latin typeface="+mj-lt"/>
            </a:endParaRPr>
          </a:p>
          <a:p>
            <a:r>
              <a:rPr lang="en-US" sz="1200" i="1" dirty="0">
                <a:latin typeface="+mj-lt"/>
              </a:rPr>
              <a:t>(</a:t>
            </a:r>
            <a:r>
              <a:rPr lang="en-US" sz="1200" i="1" dirty="0" err="1">
                <a:latin typeface="+mj-lt"/>
              </a:rPr>
              <a:t>timeSeries</a:t>
            </a:r>
            <a:r>
              <a:rPr lang="en-US" sz="1200" i="1" dirty="0">
                <a:latin typeface="+mj-lt"/>
              </a:rPr>
              <a:t> path with the </a:t>
            </a:r>
            <a:r>
              <a:rPr lang="en-US" sz="1200" i="1" dirty="0" err="1">
                <a:latin typeface="+mj-lt"/>
              </a:rPr>
              <a:t>responseSpectrum</a:t>
            </a:r>
            <a:r>
              <a:rPr lang="en-US" sz="1200" i="1" dirty="0">
                <a:latin typeface="+mj-lt"/>
              </a:rPr>
              <a:t> to be studied)</a:t>
            </a: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endParaRPr lang="en-US" dirty="0">
              <a:latin typeface="+mj-lt"/>
            </a:endParaRPr>
          </a:p>
          <a:p>
            <a:r>
              <a:rPr lang="en-US" b="1" dirty="0">
                <a:latin typeface="+mj-lt"/>
              </a:rPr>
              <a:t>direction</a:t>
            </a:r>
          </a:p>
          <a:p>
            <a:r>
              <a:rPr lang="en-US" sz="1200" i="1" dirty="0">
                <a:latin typeface="+mj-lt"/>
              </a:rPr>
              <a:t>(direction of the response spectrum analysis)</a:t>
            </a:r>
          </a:p>
          <a:p>
            <a:endParaRPr lang="en-US" i="1" dirty="0">
              <a:latin typeface="+mj-lt"/>
            </a:endParaRPr>
          </a:p>
          <a:p>
            <a:r>
              <a:rPr lang="en-US" b="1" dirty="0">
                <a:latin typeface="+mj-lt"/>
              </a:rPr>
              <a:t>-mode (optional)</a:t>
            </a:r>
          </a:p>
          <a:p>
            <a:r>
              <a:rPr lang="en-US" sz="1200" i="1" dirty="0">
                <a:latin typeface="+mj-lt"/>
              </a:rPr>
              <a:t>(extract results only at the specified mode)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53A5044-96F5-4EF3-974E-165DC562C0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" y="1982407"/>
            <a:ext cx="3309938" cy="1241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050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Post-processing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Results</a:t>
            </a:r>
            <a:r>
              <a:rPr lang="it-IT" dirty="0"/>
              <a:t> post-processing – </a:t>
            </a:r>
            <a:r>
              <a:rPr lang="it-IT" dirty="0" err="1"/>
              <a:t>Modal</a:t>
            </a:r>
            <a:r>
              <a:rPr lang="it-IT" dirty="0"/>
              <a:t> </a:t>
            </a:r>
            <a:r>
              <a:rPr lang="it-IT" dirty="0" err="1"/>
              <a:t>combination</a:t>
            </a:r>
            <a:endParaRPr lang="en-GB" b="0" i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06E9CE8-F2B5-444B-97DD-C686DE07DF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521" t="19039" b="1943"/>
          <a:stretch/>
        </p:blipFill>
        <p:spPr>
          <a:xfrm>
            <a:off x="424742" y="684823"/>
            <a:ext cx="6676894" cy="35956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2727CF-EB9A-41F9-A93A-AD08B3DBD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364" y="2997769"/>
            <a:ext cx="4338636" cy="1927969"/>
          </a:xfrm>
          <a:prstGeom prst="rect">
            <a:avLst/>
          </a:prstGeom>
          <a:ln>
            <a:solidFill>
              <a:srgbClr val="FF9900"/>
            </a:solidFill>
          </a:ln>
        </p:spPr>
      </p:pic>
      <p:sp>
        <p:nvSpPr>
          <p:cNvPr id="14" name="CasellaDiTesto 46">
            <a:extLst>
              <a:ext uri="{FF2B5EF4-FFF2-40B4-BE49-F238E27FC236}">
                <a16:creationId xmlns:a16="http://schemas.microsoft.com/office/drawing/2014/main" id="{FFCBFD9C-129C-466F-A094-9849D08DCC4D}"/>
              </a:ext>
            </a:extLst>
          </p:cNvPr>
          <p:cNvSpPr txBox="1"/>
          <p:nvPr/>
        </p:nvSpPr>
        <p:spPr>
          <a:xfrm>
            <a:off x="5511279" y="4771850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utils_18.py</a:t>
            </a:r>
            <a:endParaRPr lang="en-GB" b="1" i="1" dirty="0">
              <a:solidFill>
                <a:srgbClr val="FF99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12809DC-F75B-4CC2-BF38-FF877D410C45}"/>
              </a:ext>
            </a:extLst>
          </p:cNvPr>
          <p:cNvSpPr/>
          <p:nvPr/>
        </p:nvSpPr>
        <p:spPr>
          <a:xfrm>
            <a:off x="4349229" y="1991800"/>
            <a:ext cx="2734990" cy="744256"/>
          </a:xfrm>
          <a:prstGeom prst="rect">
            <a:avLst/>
          </a:prstGeom>
          <a:solidFill>
            <a:srgbClr val="FF9900">
              <a:alpha val="4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1D9433-B006-4577-A3C4-CA854297ECDF}"/>
              </a:ext>
            </a:extLst>
          </p:cNvPr>
          <p:cNvSpPr txBox="1"/>
          <p:nvPr/>
        </p:nvSpPr>
        <p:spPr>
          <a:xfrm>
            <a:off x="6397243" y="191488"/>
            <a:ext cx="224954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600" b="1" i="1" dirty="0">
                <a:latin typeface="+mj-lt"/>
              </a:rPr>
              <a:t>as many steps as many modes in the eigenvalue analysis</a:t>
            </a:r>
          </a:p>
        </p:txBody>
      </p:sp>
    </p:spTree>
    <p:extLst>
      <p:ext uri="{BB962C8B-B14F-4D97-AF65-F5344CB8AC3E}">
        <p14:creationId xmlns:p14="http://schemas.microsoft.com/office/powerpoint/2010/main" val="937851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3F2CD2-51BD-4B32-B5A5-80D4A3A08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743" y="645766"/>
            <a:ext cx="6094256" cy="421610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Post-processing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Results</a:t>
            </a:r>
            <a:r>
              <a:rPr lang="it-IT" dirty="0"/>
              <a:t> post-processing – </a:t>
            </a:r>
            <a:r>
              <a:rPr lang="it-IT" dirty="0" err="1"/>
              <a:t>Modal</a:t>
            </a:r>
            <a:r>
              <a:rPr lang="it-IT" dirty="0"/>
              <a:t> </a:t>
            </a:r>
            <a:r>
              <a:rPr lang="it-IT" dirty="0" err="1"/>
              <a:t>combination</a:t>
            </a:r>
            <a:endParaRPr lang="en-GB" b="0" i="1" dirty="0"/>
          </a:p>
        </p:txBody>
      </p:sp>
      <p:sp>
        <p:nvSpPr>
          <p:cNvPr id="14" name="CasellaDiTesto 46">
            <a:extLst>
              <a:ext uri="{FF2B5EF4-FFF2-40B4-BE49-F238E27FC236}">
                <a16:creationId xmlns:a16="http://schemas.microsoft.com/office/drawing/2014/main" id="{FFCBFD9C-129C-466F-A094-9849D08DCC4D}"/>
              </a:ext>
            </a:extLst>
          </p:cNvPr>
          <p:cNvSpPr txBox="1"/>
          <p:nvPr/>
        </p:nvSpPr>
        <p:spPr>
          <a:xfrm>
            <a:off x="5511279" y="4771850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utils_18.py</a:t>
            </a:r>
            <a:endParaRPr lang="en-GB" b="1" i="1" dirty="0">
              <a:solidFill>
                <a:srgbClr val="FF99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7ADCD3-8450-4241-84E7-DC2D6A796E73}"/>
              </a:ext>
            </a:extLst>
          </p:cNvPr>
          <p:cNvSpPr/>
          <p:nvPr/>
        </p:nvSpPr>
        <p:spPr>
          <a:xfrm>
            <a:off x="4619625" y="1497807"/>
            <a:ext cx="2324100" cy="219075"/>
          </a:xfrm>
          <a:prstGeom prst="rect">
            <a:avLst/>
          </a:prstGeom>
          <a:solidFill>
            <a:srgbClr val="FF9900">
              <a:alpha val="43000"/>
            </a:srgbClr>
          </a:solidFill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3FA2758-FE84-4098-950C-9A3D4D966D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993" y="3485870"/>
            <a:ext cx="4547095" cy="1359441"/>
          </a:xfrm>
          <a:prstGeom prst="rect">
            <a:avLst/>
          </a:prstGeom>
          <a:ln>
            <a:solidFill>
              <a:srgbClr val="FF9900"/>
            </a:solidFill>
          </a:ln>
        </p:spPr>
      </p:pic>
    </p:spTree>
    <p:extLst>
      <p:ext uri="{BB962C8B-B14F-4D97-AF65-F5344CB8AC3E}">
        <p14:creationId xmlns:p14="http://schemas.microsoft.com/office/powerpoint/2010/main" val="41381123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111701" cy="262691"/>
          </a:xfrm>
        </p:spPr>
        <p:txBody>
          <a:bodyPr/>
          <a:lstStyle/>
          <a:p>
            <a:r>
              <a:rPr lang="it-IT" dirty="0"/>
              <a:t>MORE 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4296727" y="632336"/>
            <a:ext cx="3037523" cy="43812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Installation guide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4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Python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PyMpc</a:t>
            </a: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MPCO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OpenSees Validation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group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viewer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10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 Scott’s blog index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spcAft>
                <a:spcPts val="600"/>
              </a:spcAft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Geometric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nonlinearities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in OpenSees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Modal and Response Spectrum Analysis from </a:t>
            </a:r>
            <a:r>
              <a:rPr lang="en-GB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Dr.</a:t>
            </a: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</a:t>
            </a:r>
            <a:r>
              <a:rPr lang="en-GB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Petracca</a:t>
            </a: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(webinar #17)</a:t>
            </a: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2D648361-1132-4A04-AB18-82C959E2FDB2}"/>
              </a:ext>
            </a:extLst>
          </p:cNvPr>
          <p:cNvSpPr txBox="1">
            <a:spLocks/>
          </p:cNvSpPr>
          <p:nvPr/>
        </p:nvSpPr>
        <p:spPr>
          <a:xfrm>
            <a:off x="286624" y="632336"/>
            <a:ext cx="4117813" cy="423438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Official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webpage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14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 Manual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GitHub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documentation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 Community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 Facebook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source code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Basic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Examples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 support group on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youtube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lnSpc>
                <a:spcPct val="150000"/>
              </a:lnSpc>
              <a:buClr>
                <a:srgbClr val="FF9900"/>
              </a:buClr>
            </a:pP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pchi893@aucklanduni.ac.nz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it-IT" sz="10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Silvia </a:t>
            </a:r>
            <a:r>
              <a:rPr lang="en-GB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Mazzoni’s</a:t>
            </a: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 site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4"/>
              </a:rPr>
              <a:t>Michael Scott blog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STKO purchase page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NAFEMS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STKO Manual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8"/>
              </a:rPr>
              <a:t>Tutorial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8"/>
              </a:rPr>
              <a:t>videos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1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" y="1525942"/>
            <a:ext cx="5566410" cy="901309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507480" y="58752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into the </a:t>
            </a:r>
            <a:r>
              <a:rPr lang="en-US" i="1" dirty="0">
                <a:solidFill>
                  <a:srgbClr val="1CA6DF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forum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57150" y="449961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Ovale 40">
            <a:extLst>
              <a:ext uri="{FF2B5EF4-FFF2-40B4-BE49-F238E27FC236}">
                <a16:creationId xmlns:a16="http://schemas.microsoft.com/office/drawing/2014/main" id="{AF5F3121-BBED-4C49-9089-AB0973768370}"/>
              </a:ext>
            </a:extLst>
          </p:cNvPr>
          <p:cNvSpPr/>
          <p:nvPr/>
        </p:nvSpPr>
        <p:spPr>
          <a:xfrm>
            <a:off x="3962199" y="3370053"/>
            <a:ext cx="177722" cy="177722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64506" y="9822"/>
            <a:ext cx="2244910" cy="5133678"/>
          </a:xfrm>
          <a:prstGeom prst="rect">
            <a:avLst/>
          </a:prstGeom>
          <a:blipFill>
            <a:blip r:embed="rId3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E033EC-E0F8-48F0-AADB-48D625378BB8}"/>
              </a:ext>
            </a:extLst>
          </p:cNvPr>
          <p:cNvSpPr/>
          <p:nvPr/>
        </p:nvSpPr>
        <p:spPr>
          <a:xfrm>
            <a:off x="4233495" y="4070546"/>
            <a:ext cx="4154978" cy="295847"/>
          </a:xfrm>
          <a:prstGeom prst="rect">
            <a:avLst/>
          </a:prstGeom>
          <a:solidFill>
            <a:srgbClr val="FF99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161805" y="203466"/>
            <a:ext cx="4843206" cy="480033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000" b="1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28/04/21 – 27/10/2021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STKO – Scientific Toolkit for OS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definition overview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Geometry, Interactions, Selection sets, Local axes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 properties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Definitions and Conditions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Mesh and Analysis 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1-2)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3-4)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Postprocessing and results visualization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Linear elastic analysis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Material and geometrical nonlinearities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Modelling approaches to plasticity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Nonlinear static (pushover) analysis</a:t>
            </a:r>
          </a:p>
          <a:p>
            <a:pPr>
              <a:spcAft>
                <a:spcPts val="300"/>
              </a:spcAft>
            </a:pPr>
            <a:r>
              <a:rPr lang="en-US" sz="12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Nonlinear time history analysis</a:t>
            </a:r>
          </a:p>
          <a:p>
            <a:pPr>
              <a:spcBef>
                <a:spcPts val="600"/>
              </a:spcBef>
            </a:pPr>
            <a:r>
              <a:rPr lang="en-US" sz="1600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Modal and response spectrum analysis</a:t>
            </a:r>
          </a:p>
          <a:p>
            <a:pPr>
              <a:spcBef>
                <a:spcPts val="1200"/>
              </a:spcBef>
            </a:pPr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concrete, steel and masonry frame structures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847451" y="4077097"/>
            <a:ext cx="315884" cy="309397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768480" y="4088734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17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847451" y="4582830"/>
            <a:ext cx="315884" cy="309397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768480" y="4599980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003315" y="4396511"/>
            <a:ext cx="0" cy="203469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23026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17B80B6-279C-421A-A109-D2A5429BA736}"/>
              </a:ext>
            </a:extLst>
          </p:cNvPr>
          <p:cNvGrpSpPr/>
          <p:nvPr/>
        </p:nvGrpSpPr>
        <p:grpSpPr>
          <a:xfrm>
            <a:off x="8909416" y="3814622"/>
            <a:ext cx="234584" cy="1319056"/>
            <a:chOff x="8909416" y="3611494"/>
            <a:chExt cx="234584" cy="1522184"/>
          </a:xfrm>
        </p:grpSpPr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164FAB1C-1406-4644-BD9A-415ED16B6E42}"/>
                </a:ext>
              </a:extLst>
            </p:cNvPr>
            <p:cNvSpPr/>
            <p:nvPr/>
          </p:nvSpPr>
          <p:spPr>
            <a:xfrm>
              <a:off x="8909416" y="3611494"/>
              <a:ext cx="234584" cy="640563"/>
            </a:xfrm>
            <a:prstGeom prst="rect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F0940CE1-BB24-418E-9C06-CBEFF5ADC298}"/>
                </a:ext>
              </a:extLst>
            </p:cNvPr>
            <p:cNvSpPr/>
            <p:nvPr/>
          </p:nvSpPr>
          <p:spPr>
            <a:xfrm>
              <a:off x="8909416" y="4251219"/>
              <a:ext cx="234584" cy="882459"/>
            </a:xfrm>
            <a:prstGeom prst="rect">
              <a:avLst/>
            </a:prstGeom>
            <a:solidFill>
              <a:srgbClr val="1CA6DF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  <p:sp>
        <p:nvSpPr>
          <p:cNvPr id="38" name="Rettangolo 46">
            <a:extLst>
              <a:ext uri="{FF2B5EF4-FFF2-40B4-BE49-F238E27FC236}">
                <a16:creationId xmlns:a16="http://schemas.microsoft.com/office/drawing/2014/main" id="{61D29007-FDBA-4881-8FB5-1B085982795B}"/>
              </a:ext>
            </a:extLst>
          </p:cNvPr>
          <p:cNvSpPr/>
          <p:nvPr/>
        </p:nvSpPr>
        <p:spPr>
          <a:xfrm>
            <a:off x="8909416" y="-3"/>
            <a:ext cx="234584" cy="3814624"/>
          </a:xfrm>
          <a:prstGeom prst="rect">
            <a:avLst/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15704BE7-E429-416A-BCBA-CB3ED9BFCC85}"/>
              </a:ext>
            </a:extLst>
          </p:cNvPr>
          <p:cNvGrpSpPr/>
          <p:nvPr/>
        </p:nvGrpSpPr>
        <p:grpSpPr>
          <a:xfrm>
            <a:off x="3861248" y="488256"/>
            <a:ext cx="372247" cy="2842250"/>
            <a:chOff x="3818824" y="438547"/>
            <a:chExt cx="414671" cy="3166172"/>
          </a:xfrm>
        </p:grpSpPr>
        <p:sp>
          <p:nvSpPr>
            <p:cNvPr id="4" name="Ovale 3">
              <a:extLst>
                <a:ext uri="{FF2B5EF4-FFF2-40B4-BE49-F238E27FC236}">
                  <a16:creationId xmlns:a16="http://schemas.microsoft.com/office/drawing/2014/main" id="{1B798194-513C-45B8-9D3A-D3C0F37EE3B6}"/>
                </a:ext>
              </a:extLst>
            </p:cNvPr>
            <p:cNvSpPr/>
            <p:nvPr/>
          </p:nvSpPr>
          <p:spPr>
            <a:xfrm>
              <a:off x="3931955" y="438547"/>
              <a:ext cx="197975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15" name="Ovale 14">
              <a:extLst>
                <a:ext uri="{FF2B5EF4-FFF2-40B4-BE49-F238E27FC236}">
                  <a16:creationId xmlns:a16="http://schemas.microsoft.com/office/drawing/2014/main" id="{E104245F-7041-40F5-9869-862DB56AA4FD}"/>
                </a:ext>
              </a:extLst>
            </p:cNvPr>
            <p:cNvSpPr/>
            <p:nvPr/>
          </p:nvSpPr>
          <p:spPr>
            <a:xfrm>
              <a:off x="3931280" y="681466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2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39" name="Ovale 38">
              <a:extLst>
                <a:ext uri="{FF2B5EF4-FFF2-40B4-BE49-F238E27FC236}">
                  <a16:creationId xmlns:a16="http://schemas.microsoft.com/office/drawing/2014/main" id="{AD37080A-C842-4984-90B3-3942B61B1EF2}"/>
                </a:ext>
              </a:extLst>
            </p:cNvPr>
            <p:cNvSpPr/>
            <p:nvPr/>
          </p:nvSpPr>
          <p:spPr>
            <a:xfrm>
              <a:off x="3931280" y="91092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3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0" name="Ovale 39">
              <a:extLst>
                <a:ext uri="{FF2B5EF4-FFF2-40B4-BE49-F238E27FC236}">
                  <a16:creationId xmlns:a16="http://schemas.microsoft.com/office/drawing/2014/main" id="{0DC2CE5A-9658-4E04-8E70-4B1D628E9614}"/>
                </a:ext>
              </a:extLst>
            </p:cNvPr>
            <p:cNvSpPr/>
            <p:nvPr/>
          </p:nvSpPr>
          <p:spPr>
            <a:xfrm>
              <a:off x="3931280" y="1147796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4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4" name="Ovale 43">
              <a:extLst>
                <a:ext uri="{FF2B5EF4-FFF2-40B4-BE49-F238E27FC236}">
                  <a16:creationId xmlns:a16="http://schemas.microsoft.com/office/drawing/2014/main" id="{58143DB2-C762-4A61-82F4-8D7BBCE00267}"/>
                </a:ext>
              </a:extLst>
            </p:cNvPr>
            <p:cNvSpPr/>
            <p:nvPr/>
          </p:nvSpPr>
          <p:spPr>
            <a:xfrm>
              <a:off x="3931280" y="139037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5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1" name="Ovale 40">
              <a:extLst>
                <a:ext uri="{FF2B5EF4-FFF2-40B4-BE49-F238E27FC236}">
                  <a16:creationId xmlns:a16="http://schemas.microsoft.com/office/drawing/2014/main" id="{81C1F93D-1F91-42A9-B405-88C0DD79F58D}"/>
                </a:ext>
              </a:extLst>
            </p:cNvPr>
            <p:cNvSpPr/>
            <p:nvPr/>
          </p:nvSpPr>
          <p:spPr>
            <a:xfrm>
              <a:off x="3931280" y="164297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6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2" name="Ovale 40">
              <a:extLst>
                <a:ext uri="{FF2B5EF4-FFF2-40B4-BE49-F238E27FC236}">
                  <a16:creationId xmlns:a16="http://schemas.microsoft.com/office/drawing/2014/main" id="{1D46B0D1-CA4B-41F9-826A-BEE312CBCF08}"/>
                </a:ext>
              </a:extLst>
            </p:cNvPr>
            <p:cNvSpPr/>
            <p:nvPr/>
          </p:nvSpPr>
          <p:spPr>
            <a:xfrm>
              <a:off x="3931280" y="1893199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7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6" name="Ovale 40">
              <a:extLst>
                <a:ext uri="{FF2B5EF4-FFF2-40B4-BE49-F238E27FC236}">
                  <a16:creationId xmlns:a16="http://schemas.microsoft.com/office/drawing/2014/main" id="{1028587D-32A7-4D9B-B91E-1F5B10E0ED65}"/>
                </a:ext>
              </a:extLst>
            </p:cNvPr>
            <p:cNvSpPr/>
            <p:nvPr/>
          </p:nvSpPr>
          <p:spPr>
            <a:xfrm>
              <a:off x="3931280" y="2143313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8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7" name="Ovale 40">
              <a:extLst>
                <a:ext uri="{FF2B5EF4-FFF2-40B4-BE49-F238E27FC236}">
                  <a16:creationId xmlns:a16="http://schemas.microsoft.com/office/drawing/2014/main" id="{50D0AA7F-8174-4E16-999B-114543ACC280}"/>
                </a:ext>
              </a:extLst>
            </p:cNvPr>
            <p:cNvSpPr/>
            <p:nvPr/>
          </p:nvSpPr>
          <p:spPr>
            <a:xfrm>
              <a:off x="3931280" y="2393426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000" b="1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9</a:t>
              </a:r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5" name="Ovale 40">
              <a:extLst>
                <a:ext uri="{FF2B5EF4-FFF2-40B4-BE49-F238E27FC236}">
                  <a16:creationId xmlns:a16="http://schemas.microsoft.com/office/drawing/2014/main" id="{B2326C79-856B-4D0A-9A14-E6D3CF4E1CC4}"/>
                </a:ext>
              </a:extLst>
            </p:cNvPr>
            <p:cNvSpPr/>
            <p:nvPr/>
          </p:nvSpPr>
          <p:spPr>
            <a:xfrm>
              <a:off x="3931280" y="2626719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0F5751FD-9A06-4E00-8DBD-963A61731698}"/>
                </a:ext>
              </a:extLst>
            </p:cNvPr>
            <p:cNvSpPr txBox="1"/>
            <p:nvPr/>
          </p:nvSpPr>
          <p:spPr>
            <a:xfrm>
              <a:off x="3818824" y="2590776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10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5" name="Ovale 40">
              <a:extLst>
                <a:ext uri="{FF2B5EF4-FFF2-40B4-BE49-F238E27FC236}">
                  <a16:creationId xmlns:a16="http://schemas.microsoft.com/office/drawing/2014/main" id="{FF83BE36-68DE-40B9-9419-F50EFA3012F6}"/>
                </a:ext>
              </a:extLst>
            </p:cNvPr>
            <p:cNvSpPr/>
            <p:nvPr/>
          </p:nvSpPr>
          <p:spPr>
            <a:xfrm>
              <a:off x="3931280" y="286969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8" name="CasellaDiTesto 47">
              <a:extLst>
                <a:ext uri="{FF2B5EF4-FFF2-40B4-BE49-F238E27FC236}">
                  <a16:creationId xmlns:a16="http://schemas.microsoft.com/office/drawing/2014/main" id="{A6D4982E-FFD2-4C4E-9B36-F50FA42F8236}"/>
                </a:ext>
              </a:extLst>
            </p:cNvPr>
            <p:cNvSpPr txBox="1"/>
            <p:nvPr/>
          </p:nvSpPr>
          <p:spPr>
            <a:xfrm>
              <a:off x="3818824" y="2833580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11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49" name="Ovale 40">
              <a:extLst>
                <a:ext uri="{FF2B5EF4-FFF2-40B4-BE49-F238E27FC236}">
                  <a16:creationId xmlns:a16="http://schemas.microsoft.com/office/drawing/2014/main" id="{0B3258BF-7675-485A-A13D-37659A1B4B40}"/>
                </a:ext>
              </a:extLst>
            </p:cNvPr>
            <p:cNvSpPr/>
            <p:nvPr/>
          </p:nvSpPr>
          <p:spPr>
            <a:xfrm>
              <a:off x="3931280" y="3121793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6" name="CasellaDiTesto 55">
              <a:extLst>
                <a:ext uri="{FF2B5EF4-FFF2-40B4-BE49-F238E27FC236}">
                  <a16:creationId xmlns:a16="http://schemas.microsoft.com/office/drawing/2014/main" id="{6B01336C-6E39-473A-99ED-DE385218934A}"/>
                </a:ext>
              </a:extLst>
            </p:cNvPr>
            <p:cNvSpPr txBox="1"/>
            <p:nvPr/>
          </p:nvSpPr>
          <p:spPr>
            <a:xfrm>
              <a:off x="3818824" y="3082313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12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7" name="Ovale 40">
              <a:extLst>
                <a:ext uri="{FF2B5EF4-FFF2-40B4-BE49-F238E27FC236}">
                  <a16:creationId xmlns:a16="http://schemas.microsoft.com/office/drawing/2014/main" id="{B8B419BD-7768-47DE-A022-A16268556033}"/>
                </a:ext>
              </a:extLst>
            </p:cNvPr>
            <p:cNvSpPr/>
            <p:nvPr/>
          </p:nvSpPr>
          <p:spPr>
            <a:xfrm>
              <a:off x="3931280" y="3394440"/>
              <a:ext cx="197976" cy="197976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58" name="CasellaDiTesto 57">
              <a:extLst>
                <a:ext uri="{FF2B5EF4-FFF2-40B4-BE49-F238E27FC236}">
                  <a16:creationId xmlns:a16="http://schemas.microsoft.com/office/drawing/2014/main" id="{DCDDFB98-213C-426F-B329-9B7B2E1F2987}"/>
                </a:ext>
              </a:extLst>
            </p:cNvPr>
            <p:cNvSpPr txBox="1"/>
            <p:nvPr/>
          </p:nvSpPr>
          <p:spPr>
            <a:xfrm>
              <a:off x="3818824" y="3358498"/>
              <a:ext cx="41467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13</a:t>
              </a:r>
              <a:endParaRPr lang="en-GB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5451D59C-4730-46F4-A4BD-96A540468E32}"/>
              </a:ext>
            </a:extLst>
          </p:cNvPr>
          <p:cNvSpPr txBox="1"/>
          <p:nvPr/>
        </p:nvSpPr>
        <p:spPr>
          <a:xfrm>
            <a:off x="3860320" y="3336780"/>
            <a:ext cx="372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14</a:t>
            </a:r>
            <a:endParaRPr lang="en-GB" sz="1000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3" name="Ovale 40">
            <a:extLst>
              <a:ext uri="{FF2B5EF4-FFF2-40B4-BE49-F238E27FC236}">
                <a16:creationId xmlns:a16="http://schemas.microsoft.com/office/drawing/2014/main" id="{A18FDEF7-E61D-49C5-B615-057EAF9056EA}"/>
              </a:ext>
            </a:extLst>
          </p:cNvPr>
          <p:cNvSpPr/>
          <p:nvPr/>
        </p:nvSpPr>
        <p:spPr>
          <a:xfrm>
            <a:off x="3962199" y="3594517"/>
            <a:ext cx="177722" cy="177722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BD0EBC22-5EEA-4FCF-A6A8-BA8368E59040}"/>
              </a:ext>
            </a:extLst>
          </p:cNvPr>
          <p:cNvSpPr txBox="1"/>
          <p:nvPr/>
        </p:nvSpPr>
        <p:spPr>
          <a:xfrm>
            <a:off x="3860320" y="3561244"/>
            <a:ext cx="372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15</a:t>
            </a:r>
            <a:endParaRPr lang="en-GB" sz="1000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0" name="Ovale 40">
            <a:extLst>
              <a:ext uri="{FF2B5EF4-FFF2-40B4-BE49-F238E27FC236}">
                <a16:creationId xmlns:a16="http://schemas.microsoft.com/office/drawing/2014/main" id="{05480E2C-4C57-4A10-9C25-CECF88461A62}"/>
              </a:ext>
            </a:extLst>
          </p:cNvPr>
          <p:cNvSpPr/>
          <p:nvPr/>
        </p:nvSpPr>
        <p:spPr>
          <a:xfrm>
            <a:off x="3962199" y="3818608"/>
            <a:ext cx="177722" cy="177722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62" name="CasellaDiTesto 58">
            <a:extLst>
              <a:ext uri="{FF2B5EF4-FFF2-40B4-BE49-F238E27FC236}">
                <a16:creationId xmlns:a16="http://schemas.microsoft.com/office/drawing/2014/main" id="{0C0F1333-D649-4E03-82AC-BF869EA495EC}"/>
              </a:ext>
            </a:extLst>
          </p:cNvPr>
          <p:cNvSpPr txBox="1"/>
          <p:nvPr/>
        </p:nvSpPr>
        <p:spPr>
          <a:xfrm>
            <a:off x="3860320" y="3785335"/>
            <a:ext cx="37224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16</a:t>
            </a:r>
            <a:endParaRPr lang="en-GB" sz="1000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89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A4B487-A212-4CE5-BD5E-1440F8A404AC}"/>
              </a:ext>
            </a:extLst>
          </p:cNvPr>
          <p:cNvCxnSpPr>
            <a:cxnSpLocks/>
          </p:cNvCxnSpPr>
          <p:nvPr/>
        </p:nvCxnSpPr>
        <p:spPr>
          <a:xfrm flipH="1">
            <a:off x="4913896" y="2798574"/>
            <a:ext cx="356803" cy="0"/>
          </a:xfrm>
          <a:prstGeom prst="line">
            <a:avLst/>
          </a:prstGeom>
          <a:ln w="28575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6665" y="789485"/>
            <a:ext cx="2892425" cy="1585913"/>
          </a:xfrm>
        </p:spPr>
        <p:txBody>
          <a:bodyPr/>
          <a:lstStyle/>
          <a:p>
            <a:pPr marL="90488" indent="0"/>
            <a:r>
              <a:rPr lang="en-US" dirty="0"/>
              <a:t>Modal and response spectrum analysis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317946" y="541159"/>
            <a:ext cx="365586" cy="365586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bg2">
                  <a:lumMod val="2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089090" y="2258634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282637" y="2258638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3438746" y="2258638"/>
            <a:ext cx="1185285" cy="844417"/>
          </a:xfrm>
          <a:prstGeom prst="rect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250113" y="2258636"/>
            <a:ext cx="1526359" cy="8444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</a:rPr>
              <a:t>Modal and response spectrum</a:t>
            </a:r>
          </a:p>
        </p:txBody>
      </p:sp>
      <p:sp>
        <p:nvSpPr>
          <p:cNvPr id="103" name="Rettangolo 102">
            <a:extLst>
              <a:ext uri="{FF2B5EF4-FFF2-40B4-BE49-F238E27FC236}">
                <a16:creationId xmlns:a16="http://schemas.microsoft.com/office/drawing/2014/main" id="{E959FF78-933C-4E50-A2A2-44097056F2CB}"/>
              </a:ext>
            </a:extLst>
          </p:cNvPr>
          <p:cNvSpPr/>
          <p:nvPr/>
        </p:nvSpPr>
        <p:spPr>
          <a:xfrm>
            <a:off x="5028562" y="3452386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04" name="Triangolo isoscele 103">
            <a:extLst>
              <a:ext uri="{FF2B5EF4-FFF2-40B4-BE49-F238E27FC236}">
                <a16:creationId xmlns:a16="http://schemas.microsoft.com/office/drawing/2014/main" id="{9C9267EC-0296-48C9-97AC-71B81FAA2374}"/>
              </a:ext>
            </a:extLst>
          </p:cNvPr>
          <p:cNvSpPr/>
          <p:nvPr/>
        </p:nvSpPr>
        <p:spPr>
          <a:xfrm>
            <a:off x="4893595" y="3452384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06" name="Rettangolo 105">
            <a:extLst>
              <a:ext uri="{FF2B5EF4-FFF2-40B4-BE49-F238E27FC236}">
                <a16:creationId xmlns:a16="http://schemas.microsoft.com/office/drawing/2014/main" id="{6F907D64-28E9-43CD-A6A6-A2CA4CB1E98A}"/>
              </a:ext>
            </a:extLst>
          </p:cNvPr>
          <p:cNvSpPr/>
          <p:nvPr/>
        </p:nvSpPr>
        <p:spPr>
          <a:xfrm>
            <a:off x="5233276" y="2934945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07" name="Triangolo isoscele 106">
            <a:extLst>
              <a:ext uri="{FF2B5EF4-FFF2-40B4-BE49-F238E27FC236}">
                <a16:creationId xmlns:a16="http://schemas.microsoft.com/office/drawing/2014/main" id="{A3606AF4-660F-4A22-975A-4E1A05433E7F}"/>
              </a:ext>
            </a:extLst>
          </p:cNvPr>
          <p:cNvSpPr/>
          <p:nvPr/>
        </p:nvSpPr>
        <p:spPr>
          <a:xfrm>
            <a:off x="5098309" y="2934943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6F7B6F2B-CE1F-4941-BEEA-736F10E3E27C}"/>
              </a:ext>
            </a:extLst>
          </p:cNvPr>
          <p:cNvSpPr txBox="1"/>
          <p:nvPr/>
        </p:nvSpPr>
        <p:spPr>
          <a:xfrm>
            <a:off x="5395081" y="2417115"/>
            <a:ext cx="24186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Common errors</a:t>
            </a: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F1842F98-AD61-4963-9BBC-7F7A7E9DD871}"/>
              </a:ext>
            </a:extLst>
          </p:cNvPr>
          <p:cNvSpPr txBox="1"/>
          <p:nvPr/>
        </p:nvSpPr>
        <p:spPr>
          <a:xfrm>
            <a:off x="4756675" y="4021594"/>
            <a:ext cx="43483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Results post-processing</a:t>
            </a:r>
          </a:p>
        </p:txBody>
      </p:sp>
      <p:sp>
        <p:nvSpPr>
          <p:cNvPr id="116" name="Segnaposto testo 3">
            <a:extLst>
              <a:ext uri="{FF2B5EF4-FFF2-40B4-BE49-F238E27FC236}">
                <a16:creationId xmlns:a16="http://schemas.microsoft.com/office/drawing/2014/main" id="{13FF3860-054A-44E4-8EE8-D745733A19BD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06 October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Modal and response spectrum analysis</a:t>
            </a:r>
          </a:p>
        </p:txBody>
      </p:sp>
      <p:sp>
        <p:nvSpPr>
          <p:cNvPr id="117" name="Ovale 116">
            <a:extLst>
              <a:ext uri="{FF2B5EF4-FFF2-40B4-BE49-F238E27FC236}">
                <a16:creationId xmlns:a16="http://schemas.microsoft.com/office/drawing/2014/main" id="{A48A4C48-0787-4EA2-8FC9-CB9184FC9B8E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3034C8D-DF0B-4C69-9159-42EC844B761C}"/>
              </a:ext>
            </a:extLst>
          </p:cNvPr>
          <p:cNvCxnSpPr>
            <a:cxnSpLocks/>
            <a:stCxn id="72" idx="2"/>
          </p:cNvCxnSpPr>
          <p:nvPr/>
        </p:nvCxnSpPr>
        <p:spPr>
          <a:xfrm flipV="1">
            <a:off x="4621708" y="1332531"/>
            <a:ext cx="1293574" cy="3005914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ttangolo 105">
            <a:extLst>
              <a:ext uri="{FF2B5EF4-FFF2-40B4-BE49-F238E27FC236}">
                <a16:creationId xmlns:a16="http://schemas.microsoft.com/office/drawing/2014/main" id="{06C0E1CD-8105-4E71-80E7-7382A1A36338}"/>
              </a:ext>
            </a:extLst>
          </p:cNvPr>
          <p:cNvSpPr/>
          <p:nvPr/>
        </p:nvSpPr>
        <p:spPr>
          <a:xfrm>
            <a:off x="5449809" y="2431684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6" name="Triangolo isoscele 106">
            <a:extLst>
              <a:ext uri="{FF2B5EF4-FFF2-40B4-BE49-F238E27FC236}">
                <a16:creationId xmlns:a16="http://schemas.microsoft.com/office/drawing/2014/main" id="{7EB47788-E92E-4D2D-9181-CA91065C89BF}"/>
              </a:ext>
            </a:extLst>
          </p:cNvPr>
          <p:cNvSpPr/>
          <p:nvPr/>
        </p:nvSpPr>
        <p:spPr>
          <a:xfrm>
            <a:off x="5325285" y="2433468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7" name="CasellaDiTesto 113">
            <a:extLst>
              <a:ext uri="{FF2B5EF4-FFF2-40B4-BE49-F238E27FC236}">
                <a16:creationId xmlns:a16="http://schemas.microsoft.com/office/drawing/2014/main" id="{8BBF125A-BB1C-4754-AE67-349FFFBDD2E2}"/>
              </a:ext>
            </a:extLst>
          </p:cNvPr>
          <p:cNvSpPr txBox="1"/>
          <p:nvPr/>
        </p:nvSpPr>
        <p:spPr>
          <a:xfrm>
            <a:off x="4981354" y="3473889"/>
            <a:ext cx="38634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Response</a:t>
            </a:r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Spectrum</a:t>
            </a:r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analysis</a:t>
            </a:r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STKO</a:t>
            </a:r>
            <a:endParaRPr lang="en-US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E936FC9-A8A4-439A-BBA7-17EA836BE8D3}"/>
              </a:ext>
            </a:extLst>
          </p:cNvPr>
          <p:cNvSpPr txBox="1"/>
          <p:nvPr/>
        </p:nvSpPr>
        <p:spPr>
          <a:xfrm>
            <a:off x="192337" y="523897"/>
            <a:ext cx="597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38373D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17</a:t>
            </a:r>
            <a:endParaRPr lang="en-GB" b="1" dirty="0">
              <a:solidFill>
                <a:srgbClr val="38373D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F4E4E0E-6247-4D07-8B79-15D9685CD06E}"/>
              </a:ext>
            </a:extLst>
          </p:cNvPr>
          <p:cNvSpPr txBox="1"/>
          <p:nvPr/>
        </p:nvSpPr>
        <p:spPr>
          <a:xfrm>
            <a:off x="3905020" y="286124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17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5" name="Rettangolo 105">
            <a:extLst>
              <a:ext uri="{FF2B5EF4-FFF2-40B4-BE49-F238E27FC236}">
                <a16:creationId xmlns:a16="http://schemas.microsoft.com/office/drawing/2014/main" id="{7D176A23-67C0-44BE-B803-5156C8F36C86}"/>
              </a:ext>
            </a:extLst>
          </p:cNvPr>
          <p:cNvSpPr/>
          <p:nvPr/>
        </p:nvSpPr>
        <p:spPr>
          <a:xfrm>
            <a:off x="5693171" y="1858394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26" name="Triangolo isoscele 106">
            <a:extLst>
              <a:ext uri="{FF2B5EF4-FFF2-40B4-BE49-F238E27FC236}">
                <a16:creationId xmlns:a16="http://schemas.microsoft.com/office/drawing/2014/main" id="{0D016289-1A10-4612-9B61-F145EAB5A6E5}"/>
              </a:ext>
            </a:extLst>
          </p:cNvPr>
          <p:cNvSpPr/>
          <p:nvPr/>
        </p:nvSpPr>
        <p:spPr>
          <a:xfrm>
            <a:off x="5558064" y="1860178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27" name="CasellaDiTesto 113">
            <a:extLst>
              <a:ext uri="{FF2B5EF4-FFF2-40B4-BE49-F238E27FC236}">
                <a16:creationId xmlns:a16="http://schemas.microsoft.com/office/drawing/2014/main" id="{FABB953D-619A-4348-872F-69188228B652}"/>
              </a:ext>
            </a:extLst>
          </p:cNvPr>
          <p:cNvSpPr txBox="1"/>
          <p:nvPr/>
        </p:nvSpPr>
        <p:spPr>
          <a:xfrm>
            <a:off x="5188368" y="2938914"/>
            <a:ext cx="24602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Modal</a:t>
            </a:r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analysis</a:t>
            </a:r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STKO</a:t>
            </a:r>
            <a:endParaRPr lang="en-US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Rettangolo 105">
            <a:extLst>
              <a:ext uri="{FF2B5EF4-FFF2-40B4-BE49-F238E27FC236}">
                <a16:creationId xmlns:a16="http://schemas.microsoft.com/office/drawing/2014/main" id="{1A7C9C15-02A7-434D-B4F4-A71248922316}"/>
              </a:ext>
            </a:extLst>
          </p:cNvPr>
          <p:cNvSpPr/>
          <p:nvPr/>
        </p:nvSpPr>
        <p:spPr>
          <a:xfrm>
            <a:off x="5915282" y="1337750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6" name="Triangolo isoscele 106">
            <a:extLst>
              <a:ext uri="{FF2B5EF4-FFF2-40B4-BE49-F238E27FC236}">
                <a16:creationId xmlns:a16="http://schemas.microsoft.com/office/drawing/2014/main" id="{ABFFA104-29AF-4021-B6EC-876FCFB33D24}"/>
              </a:ext>
            </a:extLst>
          </p:cNvPr>
          <p:cNvSpPr/>
          <p:nvPr/>
        </p:nvSpPr>
        <p:spPr>
          <a:xfrm>
            <a:off x="5790758" y="1339534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7" name="CasellaDiTesto 113">
            <a:extLst>
              <a:ext uri="{FF2B5EF4-FFF2-40B4-BE49-F238E27FC236}">
                <a16:creationId xmlns:a16="http://schemas.microsoft.com/office/drawing/2014/main" id="{DF8B04A5-892D-4F0E-B831-A0857D1EBC07}"/>
              </a:ext>
            </a:extLst>
          </p:cNvPr>
          <p:cNvSpPr txBox="1"/>
          <p:nvPr/>
        </p:nvSpPr>
        <p:spPr>
          <a:xfrm>
            <a:off x="5925865" y="1332527"/>
            <a:ext cx="30552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Eigen</a:t>
            </a:r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command</a:t>
            </a:r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OpenSees</a:t>
            </a:r>
            <a:endParaRPr lang="en-US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CasellaDiTesto 113">
            <a:extLst>
              <a:ext uri="{FF2B5EF4-FFF2-40B4-BE49-F238E27FC236}">
                <a16:creationId xmlns:a16="http://schemas.microsoft.com/office/drawing/2014/main" id="{D544568F-577F-45B7-8DCD-F79064852C2D}"/>
              </a:ext>
            </a:extLst>
          </p:cNvPr>
          <p:cNvSpPr txBox="1"/>
          <p:nvPr/>
        </p:nvSpPr>
        <p:spPr>
          <a:xfrm>
            <a:off x="5693171" y="1846119"/>
            <a:ext cx="30552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Eigenvalue</a:t>
            </a:r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6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analysis</a:t>
            </a:r>
            <a:r>
              <a:rPr lang="it-IT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STKO</a:t>
            </a:r>
            <a:endParaRPr lang="en-US" sz="16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1" name="Rettangolo 102">
            <a:extLst>
              <a:ext uri="{FF2B5EF4-FFF2-40B4-BE49-F238E27FC236}">
                <a16:creationId xmlns:a16="http://schemas.microsoft.com/office/drawing/2014/main" id="{3298BCB3-93DE-42B8-922C-2EF8903D8523}"/>
              </a:ext>
            </a:extLst>
          </p:cNvPr>
          <p:cNvSpPr/>
          <p:nvPr/>
        </p:nvSpPr>
        <p:spPr>
          <a:xfrm>
            <a:off x="4756675" y="4012169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2" name="Triangolo isoscele 103">
            <a:extLst>
              <a:ext uri="{FF2B5EF4-FFF2-40B4-BE49-F238E27FC236}">
                <a16:creationId xmlns:a16="http://schemas.microsoft.com/office/drawing/2014/main" id="{7CB4E539-C6F8-4317-9503-B37135A89357}"/>
              </a:ext>
            </a:extLst>
          </p:cNvPr>
          <p:cNvSpPr/>
          <p:nvPr/>
        </p:nvSpPr>
        <p:spPr>
          <a:xfrm>
            <a:off x="4621708" y="4012167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0"/>
            <a:ext cx="1820341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Week 17 </a:t>
            </a:r>
          </a:p>
        </p:txBody>
      </p:sp>
      <p:sp>
        <p:nvSpPr>
          <p:cNvPr id="51" name="CasellaDiTesto 46">
            <a:extLst>
              <a:ext uri="{FF2B5EF4-FFF2-40B4-BE49-F238E27FC236}">
                <a16:creationId xmlns:a16="http://schemas.microsoft.com/office/drawing/2014/main" id="{913BEC62-C4EE-44AC-AFEC-31A971AE2B09}"/>
              </a:ext>
            </a:extLst>
          </p:cNvPr>
          <p:cNvSpPr txBox="1"/>
          <p:nvPr/>
        </p:nvSpPr>
        <p:spPr>
          <a:xfrm>
            <a:off x="5687491" y="4771850"/>
            <a:ext cx="25622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i="1" dirty="0">
                <a:solidFill>
                  <a:srgbClr val="FF9900"/>
                </a:solidFill>
                <a:latin typeface="+mj-lt"/>
              </a:rPr>
              <a:t>See </a:t>
            </a:r>
            <a:r>
              <a:rPr lang="en-GB" sz="1400" b="1" i="1" dirty="0">
                <a:solidFill>
                  <a:srgbClr val="FF9900"/>
                </a:solidFill>
                <a:latin typeface="+mj-lt"/>
              </a:rPr>
              <a:t>ex27.scd</a:t>
            </a:r>
            <a:endParaRPr lang="en-GB" b="1" i="1" dirty="0">
              <a:solidFill>
                <a:srgbClr val="FF99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0EB8C3-3C04-4469-95A4-1BCFBC043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380" y="160248"/>
            <a:ext cx="3049794" cy="38749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500EF5-74C4-4C08-A8A5-E610840D4C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7613" y="160249"/>
            <a:ext cx="3143088" cy="3874996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EEA6434-6068-443F-9D92-7F369DCBB153}"/>
              </a:ext>
            </a:extLst>
          </p:cNvPr>
          <p:cNvSpPr txBox="1"/>
          <p:nvPr/>
        </p:nvSpPr>
        <p:spPr>
          <a:xfrm>
            <a:off x="194001" y="4430848"/>
            <a:ext cx="2215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 err="1">
                <a:latin typeface="+mj-lt"/>
              </a:rPr>
              <a:t>EdgeMass</a:t>
            </a:r>
            <a:endParaRPr lang="it-IT" sz="1200" i="1" dirty="0">
              <a:latin typeface="+mj-lt"/>
            </a:endParaRPr>
          </a:p>
          <a:p>
            <a:r>
              <a:rPr lang="it-IT" sz="1200" i="1" dirty="0" err="1">
                <a:latin typeface="+mj-lt"/>
              </a:rPr>
              <a:t>FaceMasses</a:t>
            </a:r>
            <a:endParaRPr lang="en-GB" sz="1200" i="1" dirty="0">
              <a:latin typeface="+mj-lt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558B11D8-2E09-43C6-8B00-6CBD3D0B5233}"/>
              </a:ext>
            </a:extLst>
          </p:cNvPr>
          <p:cNvSpPr txBox="1"/>
          <p:nvPr/>
        </p:nvSpPr>
        <p:spPr>
          <a:xfrm>
            <a:off x="223515" y="4094547"/>
            <a:ext cx="3482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latin typeface="+mj-lt"/>
              </a:rPr>
              <a:t>3D frame </a:t>
            </a:r>
            <a:r>
              <a:rPr lang="it-IT" sz="1200" i="1" dirty="0" err="1">
                <a:latin typeface="+mj-lt"/>
              </a:rPr>
              <a:t>structure</a:t>
            </a:r>
            <a:r>
              <a:rPr lang="it-IT" sz="1200" i="1" dirty="0">
                <a:latin typeface="+mj-lt"/>
              </a:rPr>
              <a:t> with </a:t>
            </a:r>
            <a:r>
              <a:rPr lang="it-IT" sz="1200" i="1" dirty="0" err="1">
                <a:latin typeface="+mj-lt"/>
              </a:rPr>
              <a:t>rigid</a:t>
            </a:r>
            <a:r>
              <a:rPr lang="it-IT" sz="1200" i="1" dirty="0">
                <a:latin typeface="+mj-lt"/>
              </a:rPr>
              <a:t> </a:t>
            </a:r>
            <a:r>
              <a:rPr lang="it-IT" sz="1200" i="1" dirty="0" err="1">
                <a:latin typeface="+mj-lt"/>
              </a:rPr>
              <a:t>diaphragms</a:t>
            </a:r>
            <a:endParaRPr lang="en-GB" sz="1200" i="1" dirty="0">
              <a:latin typeface="+mj-lt"/>
            </a:endParaRP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Example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98577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eigen in OS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eigenCommand</a:t>
            </a:r>
            <a:endParaRPr lang="en-GB" b="0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87B38D-7213-404E-BB3D-BEFCA9C05E47}"/>
              </a:ext>
            </a:extLst>
          </p:cNvPr>
          <p:cNvSpPr txBox="1"/>
          <p:nvPr/>
        </p:nvSpPr>
        <p:spPr>
          <a:xfrm>
            <a:off x="288618" y="1125546"/>
            <a:ext cx="776572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lt"/>
              </a:rPr>
              <a:t>Compute just eigenvalues (lambdas) </a:t>
            </a:r>
            <a:r>
              <a:rPr lang="en-US" sz="1600" dirty="0">
                <a:latin typeface="+mj-lt"/>
              </a:rPr>
              <a:t>without providing any derived quantities useful in modal analysis.</a:t>
            </a:r>
          </a:p>
          <a:p>
            <a:endParaRPr lang="en-US" sz="1600" dirty="0">
              <a:latin typeface="+mj-lt"/>
            </a:endParaRPr>
          </a:p>
          <a:p>
            <a:endParaRPr lang="en-US" dirty="0">
              <a:latin typeface="+mj-lt"/>
            </a:endParaRPr>
          </a:p>
        </p:txBody>
      </p:sp>
      <p:sp>
        <p:nvSpPr>
          <p:cNvPr id="18" name="Rettangolo 13">
            <a:extLst>
              <a:ext uri="{FF2B5EF4-FFF2-40B4-BE49-F238E27FC236}">
                <a16:creationId xmlns:a16="http://schemas.microsoft.com/office/drawing/2014/main" id="{67931611-1DA4-47C9-97AE-24909762F038}"/>
              </a:ext>
            </a:extLst>
          </p:cNvPr>
          <p:cNvSpPr/>
          <p:nvPr/>
        </p:nvSpPr>
        <p:spPr>
          <a:xfrm>
            <a:off x="0" y="680579"/>
            <a:ext cx="9144000" cy="345565"/>
          </a:xfrm>
          <a:prstGeom prst="rect">
            <a:avLst/>
          </a:prstGeom>
          <a:solidFill>
            <a:srgbClr val="FF99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2F0647-4204-4400-8562-277C106C3086}"/>
              </a:ext>
            </a:extLst>
          </p:cNvPr>
          <p:cNvSpPr txBox="1"/>
          <p:nvPr/>
        </p:nvSpPr>
        <p:spPr>
          <a:xfrm>
            <a:off x="288619" y="653306"/>
            <a:ext cx="45878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eigen &lt;$solver&gt; $</a:t>
            </a:r>
            <a:r>
              <a:rPr lang="en-US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numEigenvalues</a:t>
            </a:r>
            <a:endParaRPr lang="en-US" sz="2000" dirty="0"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15F00D1-FEEE-4A41-8FA4-701D4CCD6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980" y="1787963"/>
            <a:ext cx="2524745" cy="316988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D709100-E6AD-43B0-8BA9-DA4045DFC371}"/>
              </a:ext>
            </a:extLst>
          </p:cNvPr>
          <p:cNvSpPr txBox="1"/>
          <p:nvPr/>
        </p:nvSpPr>
        <p:spPr>
          <a:xfrm>
            <a:off x="288617" y="1886381"/>
            <a:ext cx="3582365" cy="3262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i="1" dirty="0">
                <a:latin typeface="+mj-lt"/>
              </a:rPr>
              <a:t>Default setup:</a:t>
            </a:r>
          </a:p>
          <a:p>
            <a:endParaRPr lang="en-US" dirty="0">
              <a:latin typeface="+mj-lt"/>
            </a:endParaRPr>
          </a:p>
          <a:p>
            <a:r>
              <a:rPr lang="en-US" b="1" dirty="0">
                <a:latin typeface="+mj-lt"/>
              </a:rPr>
              <a:t>-generalized </a:t>
            </a:r>
          </a:p>
          <a:p>
            <a:r>
              <a:rPr lang="en-US" sz="1200" i="1" dirty="0">
                <a:latin typeface="+mj-lt"/>
              </a:rPr>
              <a:t>(modal analysis is a generalized analysis)</a:t>
            </a:r>
          </a:p>
          <a:p>
            <a:endParaRPr lang="en-US" sz="1200" i="1" dirty="0">
              <a:latin typeface="+mj-lt"/>
            </a:endParaRPr>
          </a:p>
          <a:p>
            <a:r>
              <a:rPr lang="en-US" b="1" dirty="0">
                <a:latin typeface="+mj-lt"/>
              </a:rPr>
              <a:t>-</a:t>
            </a:r>
            <a:r>
              <a:rPr lang="en-US" b="1" dirty="0" err="1">
                <a:latin typeface="+mj-lt"/>
              </a:rPr>
              <a:t>findLargest</a:t>
            </a:r>
            <a:r>
              <a:rPr lang="en-US" b="1" dirty="0">
                <a:latin typeface="+mj-lt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False</a:t>
            </a:r>
            <a:r>
              <a:rPr lang="en-US" b="1" dirty="0">
                <a:latin typeface="+mj-lt"/>
              </a:rPr>
              <a:t> </a:t>
            </a:r>
          </a:p>
          <a:p>
            <a:r>
              <a:rPr lang="en-US" sz="1200" i="1" dirty="0">
                <a:latin typeface="+mj-lt"/>
              </a:rPr>
              <a:t>(we are interested in lowest eigenvalues which give us the highest periods)</a:t>
            </a:r>
          </a:p>
          <a:p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-</a:t>
            </a:r>
            <a:r>
              <a:rPr lang="en-US" b="1" dirty="0" err="1">
                <a:latin typeface="+mj-lt"/>
              </a:rPr>
              <a:t>genBandArpack</a:t>
            </a:r>
            <a:r>
              <a:rPr lang="en-US" dirty="0">
                <a:latin typeface="+mj-lt"/>
              </a:rPr>
              <a:t> solver </a:t>
            </a:r>
            <a:r>
              <a:rPr lang="en-US" sz="1200" i="1" dirty="0">
                <a:latin typeface="+mj-lt"/>
              </a:rPr>
              <a:t>(functions with sparse matrices for large models, limited to N-1 number of eigenvalues)</a:t>
            </a:r>
          </a:p>
          <a:p>
            <a:endParaRPr lang="en-US" sz="1200" i="1" dirty="0">
              <a:latin typeface="+mj-lt"/>
            </a:endParaRPr>
          </a:p>
          <a:p>
            <a:endParaRPr lang="en-US" sz="1200" dirty="0">
              <a:latin typeface="+mj-lt"/>
            </a:endParaRPr>
          </a:p>
          <a:p>
            <a:r>
              <a:rPr lang="en-US" sz="1200" b="1" u="sng" dirty="0">
                <a:latin typeface="+mj-lt"/>
              </a:rPr>
              <a:t>You do not choose the normalization method</a:t>
            </a:r>
            <a:r>
              <a:rPr lang="en-US" sz="1200" dirty="0">
                <a:latin typeface="+mj-lt"/>
              </a:rPr>
              <a:t>, the solver does!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28217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eigen in OS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eigenCommand</a:t>
            </a:r>
            <a:endParaRPr lang="en-GB" b="0" i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87B38D-7213-404E-BB3D-BEFCA9C05E47}"/>
              </a:ext>
            </a:extLst>
          </p:cNvPr>
          <p:cNvSpPr txBox="1"/>
          <p:nvPr/>
        </p:nvSpPr>
        <p:spPr>
          <a:xfrm>
            <a:off x="288619" y="559954"/>
            <a:ext cx="6890555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latin typeface="+mj-lt"/>
              </a:rPr>
              <a:t>3 options:</a:t>
            </a:r>
          </a:p>
          <a:p>
            <a:endParaRPr lang="en-US" dirty="0">
              <a:latin typeface="+mj-lt"/>
            </a:endParaRPr>
          </a:p>
          <a:p>
            <a:r>
              <a:rPr lang="en-US" b="1" dirty="0">
                <a:solidFill>
                  <a:srgbClr val="00B050"/>
                </a:solidFill>
                <a:latin typeface="+mj-lt"/>
              </a:rPr>
              <a:t>-generalized </a:t>
            </a:r>
            <a:r>
              <a:rPr lang="en-US" b="1" dirty="0">
                <a:latin typeface="+mj-lt"/>
              </a:rPr>
              <a:t>(frequency) or 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–standard </a:t>
            </a:r>
            <a:r>
              <a:rPr lang="en-US" i="1" dirty="0">
                <a:solidFill>
                  <a:schemeClr val="tx1"/>
                </a:solidFill>
                <a:latin typeface="+mj-lt"/>
              </a:rPr>
              <a:t>(to find eigenvalues of a matrix – not used)</a:t>
            </a:r>
          </a:p>
          <a:p>
            <a:endParaRPr lang="en-US" b="1" dirty="0">
              <a:solidFill>
                <a:srgbClr val="FF0000"/>
              </a:solidFill>
              <a:latin typeface="+mj-lt"/>
            </a:endParaRPr>
          </a:p>
          <a:p>
            <a:r>
              <a:rPr lang="en-US" b="1" dirty="0">
                <a:solidFill>
                  <a:srgbClr val="FF0000"/>
                </a:solidFill>
                <a:latin typeface="+mj-lt"/>
              </a:rPr>
              <a:t>-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findLargest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i="1" dirty="0">
                <a:latin typeface="+mj-lt"/>
              </a:rPr>
              <a:t>(to find the highest periods – buckling?)</a:t>
            </a:r>
          </a:p>
          <a:p>
            <a:endParaRPr lang="en-US" b="1" dirty="0">
              <a:latin typeface="+mj-lt"/>
            </a:endParaRPr>
          </a:p>
          <a:p>
            <a:r>
              <a:rPr lang="en-US" b="1" dirty="0">
                <a:latin typeface="+mj-lt"/>
              </a:rPr>
              <a:t>-solver:</a:t>
            </a:r>
          </a:p>
          <a:p>
            <a:pPr marL="536575"/>
            <a:r>
              <a:rPr lang="en-US" b="1" dirty="0">
                <a:solidFill>
                  <a:srgbClr val="00B050"/>
                </a:solidFill>
                <a:latin typeface="+mj-lt"/>
              </a:rPr>
              <a:t>-</a:t>
            </a:r>
            <a:r>
              <a:rPr lang="en-US" b="1" dirty="0" err="1">
                <a:solidFill>
                  <a:srgbClr val="00B050"/>
                </a:solidFill>
                <a:latin typeface="+mj-lt"/>
              </a:rPr>
              <a:t>genBandArpack</a:t>
            </a:r>
            <a:r>
              <a:rPr lang="en-US" dirty="0">
                <a:solidFill>
                  <a:srgbClr val="00B050"/>
                </a:solidFill>
                <a:latin typeface="+mj-lt"/>
              </a:rPr>
              <a:t> </a:t>
            </a:r>
            <a:r>
              <a:rPr lang="en-US" dirty="0">
                <a:latin typeface="+mj-lt"/>
              </a:rPr>
              <a:t>(default and </a:t>
            </a:r>
            <a:r>
              <a:rPr lang="en-US" u="sng" dirty="0">
                <a:latin typeface="+mj-lt"/>
              </a:rPr>
              <a:t>suggested!</a:t>
            </a:r>
            <a:r>
              <a:rPr lang="en-US" dirty="0">
                <a:latin typeface="+mj-lt"/>
              </a:rPr>
              <a:t>) </a:t>
            </a:r>
          </a:p>
          <a:p>
            <a:pPr marL="536575"/>
            <a:r>
              <a:rPr lang="en-US" sz="1200" i="1" dirty="0">
                <a:latin typeface="+mj-lt"/>
              </a:rPr>
              <a:t>(it searches </a:t>
            </a:r>
            <a:r>
              <a:rPr lang="en-US" sz="1200" b="1" i="1" u="sng" dirty="0">
                <a:latin typeface="+mj-lt"/>
              </a:rPr>
              <a:t>just</a:t>
            </a:r>
            <a:r>
              <a:rPr lang="en-US" sz="1200" i="1" dirty="0">
                <a:latin typeface="+mj-lt"/>
              </a:rPr>
              <a:t> for the eigenvalues that you are requesting, and it works with </a:t>
            </a:r>
            <a:r>
              <a:rPr lang="en-US" sz="1200" b="1" i="1" dirty="0">
                <a:latin typeface="+mj-lt"/>
              </a:rPr>
              <a:t>sparse matrices</a:t>
            </a:r>
            <a:r>
              <a:rPr lang="en-US" sz="1200" i="1" dirty="0">
                <a:latin typeface="+mj-lt"/>
              </a:rPr>
              <a:t>, a </a:t>
            </a:r>
            <a:r>
              <a:rPr lang="en-US" sz="1200" b="1" i="1" dirty="0">
                <a:latin typeface="+mj-lt"/>
              </a:rPr>
              <a:t>mass-normalization</a:t>
            </a:r>
            <a:r>
              <a:rPr lang="en-US" sz="1200" i="1" dirty="0">
                <a:latin typeface="+mj-lt"/>
              </a:rPr>
              <a:t> is operated on the eigenvalues which means the effective modal mass is the identity – limitation: </a:t>
            </a:r>
            <a:r>
              <a:rPr lang="en-US" sz="1200" b="1" dirty="0">
                <a:latin typeface="+mj-lt"/>
              </a:rPr>
              <a:t>if you try to extract more eigenvalues &gt; NDOF with an associated mass it will fail)</a:t>
            </a:r>
            <a:endParaRPr lang="en-US" b="1" dirty="0">
              <a:latin typeface="+mj-lt"/>
            </a:endParaRPr>
          </a:p>
          <a:p>
            <a:pPr marL="536575">
              <a:spcBef>
                <a:spcPts val="600"/>
              </a:spcBef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-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symmetricBandLapack</a:t>
            </a:r>
            <a:r>
              <a:rPr lang="en-US" dirty="0">
                <a:solidFill>
                  <a:srgbClr val="FF0000"/>
                </a:solidFill>
                <a:latin typeface="+mj-lt"/>
              </a:rPr>
              <a:t> </a:t>
            </a:r>
          </a:p>
          <a:p>
            <a:pPr marL="536575"/>
            <a:r>
              <a:rPr lang="en-US" sz="1200" i="1" dirty="0">
                <a:latin typeface="+mj-lt"/>
              </a:rPr>
              <a:t>(actually, diagonal matrix is required, for standard problems - for nodal masses is fine but if you use consistent mass matrices, for example with the displacement beam column or with solid elements it will fail)</a:t>
            </a:r>
            <a:endParaRPr lang="en-US" dirty="0">
              <a:latin typeface="+mj-lt"/>
            </a:endParaRPr>
          </a:p>
          <a:p>
            <a:pPr marL="536575">
              <a:spcBef>
                <a:spcPts val="600"/>
              </a:spcBef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-</a:t>
            </a:r>
            <a:r>
              <a:rPr lang="en-US" b="1" dirty="0" err="1">
                <a:solidFill>
                  <a:srgbClr val="FF0000"/>
                </a:solidFill>
                <a:latin typeface="+mj-lt"/>
              </a:rPr>
              <a:t>fullGenLapack</a:t>
            </a:r>
            <a:r>
              <a:rPr lang="en-US" b="1" dirty="0">
                <a:solidFill>
                  <a:srgbClr val="FF0000"/>
                </a:solidFill>
                <a:latin typeface="+mj-lt"/>
              </a:rPr>
              <a:t> </a:t>
            </a:r>
          </a:p>
          <a:p>
            <a:pPr marL="536575"/>
            <a:r>
              <a:rPr lang="en-US" sz="1200" i="1" dirty="0">
                <a:latin typeface="+mj-lt"/>
              </a:rPr>
              <a:t>(it searches for </a:t>
            </a:r>
            <a:r>
              <a:rPr lang="en-US" sz="1200" b="1" i="1" u="sng" dirty="0">
                <a:latin typeface="+mj-lt"/>
              </a:rPr>
              <a:t>all</a:t>
            </a:r>
            <a:r>
              <a:rPr lang="en-US" sz="1200" i="1" dirty="0">
                <a:latin typeface="+mj-lt"/>
              </a:rPr>
              <a:t> the possible eigenvalues, and works with </a:t>
            </a:r>
            <a:r>
              <a:rPr lang="en-US" sz="1200" b="1" i="1" dirty="0">
                <a:latin typeface="+mj-lt"/>
              </a:rPr>
              <a:t>dense matrices</a:t>
            </a:r>
            <a:r>
              <a:rPr lang="en-US" sz="1200" i="1" dirty="0">
                <a:latin typeface="+mj-lt"/>
              </a:rPr>
              <a:t>, a </a:t>
            </a:r>
            <a:r>
              <a:rPr lang="en-US" sz="1200" b="1" i="1" dirty="0">
                <a:latin typeface="+mj-lt"/>
              </a:rPr>
              <a:t>displacement-normalization</a:t>
            </a:r>
            <a:r>
              <a:rPr lang="en-US" sz="1200" i="1" dirty="0">
                <a:latin typeface="+mj-lt"/>
              </a:rPr>
              <a:t> is operated based on the maximum displacement or rotation depending on the kind of mass applied - </a:t>
            </a:r>
            <a:r>
              <a:rPr lang="en-US" sz="1200" b="1" dirty="0">
                <a:latin typeface="+mj-lt"/>
              </a:rPr>
              <a:t>if your model is small it will work, with a large model you will run out of memory!)</a:t>
            </a:r>
          </a:p>
        </p:txBody>
      </p:sp>
    </p:spTree>
    <p:extLst>
      <p:ext uri="{BB962C8B-B14F-4D97-AF65-F5344CB8AC3E}">
        <p14:creationId xmlns:p14="http://schemas.microsoft.com/office/powerpoint/2010/main" val="1535769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6BDC493C-FD64-4434-9A2E-68E14CC462E5}"/>
              </a:ext>
            </a:extLst>
          </p:cNvPr>
          <p:cNvGrpSpPr/>
          <p:nvPr/>
        </p:nvGrpSpPr>
        <p:grpSpPr>
          <a:xfrm>
            <a:off x="2975610" y="191488"/>
            <a:ext cx="2350771" cy="1854840"/>
            <a:chOff x="5261611" y="536193"/>
            <a:chExt cx="2913514" cy="2298863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9598B59-5196-4619-A1B2-B70991CD1001}"/>
                </a:ext>
              </a:extLst>
            </p:cNvPr>
            <p:cNvGrpSpPr/>
            <p:nvPr/>
          </p:nvGrpSpPr>
          <p:grpSpPr>
            <a:xfrm>
              <a:off x="5414963" y="536193"/>
              <a:ext cx="2760162" cy="1913702"/>
              <a:chOff x="3992734" y="436108"/>
              <a:chExt cx="4426829" cy="3069251"/>
            </a:xfrm>
          </p:grpSpPr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97DD53BB-7FDC-4254-8417-C4D95C2C18F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51250" t="10699" r="24369" b="36987"/>
              <a:stretch/>
            </p:blipFill>
            <p:spPr>
              <a:xfrm>
                <a:off x="6190160" y="436108"/>
                <a:ext cx="2229403" cy="2046168"/>
              </a:xfrm>
              <a:prstGeom prst="rect">
                <a:avLst/>
              </a:prstGeom>
            </p:spPr>
          </p:pic>
          <p:pic>
            <p:nvPicPr>
              <p:cNvPr id="21" name="Picture 20" descr="Chart&#10;&#10;Description automatically generated">
                <a:extLst>
                  <a:ext uri="{FF2B5EF4-FFF2-40B4-BE49-F238E27FC236}">
                    <a16:creationId xmlns:a16="http://schemas.microsoft.com/office/drawing/2014/main" id="{62E77BB4-BDD9-4C16-8E69-FA4117C02B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50729" t="8616" r="23229" b="37365"/>
              <a:stretch/>
            </p:blipFill>
            <p:spPr>
              <a:xfrm>
                <a:off x="3992734" y="1403903"/>
                <a:ext cx="2381250" cy="2101456"/>
              </a:xfrm>
              <a:prstGeom prst="rect">
                <a:avLst/>
              </a:prstGeom>
            </p:spPr>
          </p:pic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475C7BD-7456-4AE5-92F8-07AE5846D732}"/>
                </a:ext>
              </a:extLst>
            </p:cNvPr>
            <p:cNvSpPr/>
            <p:nvPr/>
          </p:nvSpPr>
          <p:spPr>
            <a:xfrm>
              <a:off x="5261611" y="1788467"/>
              <a:ext cx="304328" cy="1046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eigen in STKO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Eigen</a:t>
            </a:r>
            <a:r>
              <a:rPr lang="it-IT" dirty="0"/>
              <a:t> </a:t>
            </a:r>
            <a:r>
              <a:rPr lang="it-IT" dirty="0" err="1"/>
              <a:t>analysis</a:t>
            </a:r>
            <a:r>
              <a:rPr lang="it-IT" dirty="0"/>
              <a:t> in STKO</a:t>
            </a:r>
            <a:endParaRPr lang="en-GB" b="0" i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479EF17-57FE-4B9E-80BC-4D5DF674E88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115"/>
          <a:stretch/>
        </p:blipFill>
        <p:spPr>
          <a:xfrm>
            <a:off x="224019" y="1852028"/>
            <a:ext cx="6955155" cy="168365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4169004-A4FD-4EC9-AD98-770BD79E12B4}"/>
              </a:ext>
            </a:extLst>
          </p:cNvPr>
          <p:cNvSpPr/>
          <p:nvPr/>
        </p:nvSpPr>
        <p:spPr>
          <a:xfrm>
            <a:off x="-110490" y="2941324"/>
            <a:ext cx="9654540" cy="229015"/>
          </a:xfrm>
          <a:prstGeom prst="rect">
            <a:avLst/>
          </a:prstGeom>
          <a:solidFill>
            <a:srgbClr val="FF990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2E7F79-1A98-4CED-A867-3FBBD01992C3}"/>
              </a:ext>
            </a:extLst>
          </p:cNvPr>
          <p:cNvSpPr txBox="1"/>
          <p:nvPr/>
        </p:nvSpPr>
        <p:spPr>
          <a:xfrm>
            <a:off x="4453619" y="1251087"/>
            <a:ext cx="37128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i="1" dirty="0">
                <a:latin typeface="+mj-lt"/>
              </a:rPr>
              <a:t>gravity or dummy analysis before</a:t>
            </a:r>
          </a:p>
          <a:p>
            <a:pPr algn="r"/>
            <a:r>
              <a:rPr lang="en-US" sz="1600" i="1" dirty="0">
                <a:latin typeface="+mj-lt"/>
              </a:rPr>
              <a:t>(otherwise default analysis setup!)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FDB508-21BF-4F2E-A9DC-C7DAB128200B}"/>
              </a:ext>
            </a:extLst>
          </p:cNvPr>
          <p:cNvSpPr txBox="1"/>
          <p:nvPr/>
        </p:nvSpPr>
        <p:spPr>
          <a:xfrm>
            <a:off x="224018" y="3636566"/>
            <a:ext cx="74645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latin typeface="+mj-lt"/>
              </a:rPr>
              <a:t>record command after</a:t>
            </a:r>
          </a:p>
          <a:p>
            <a:r>
              <a:rPr lang="en-US" sz="1600" i="1" dirty="0">
                <a:latin typeface="+mj-lt"/>
              </a:rPr>
              <a:t>(otherwise </a:t>
            </a:r>
            <a:r>
              <a:rPr lang="en-US" sz="1600" i="1" dirty="0" err="1">
                <a:latin typeface="+mj-lt"/>
              </a:rPr>
              <a:t>modesOfVibration</a:t>
            </a:r>
            <a:r>
              <a:rPr lang="en-US" sz="1600" i="1" dirty="0">
                <a:latin typeface="+mj-lt"/>
              </a:rPr>
              <a:t> will not be saved in the </a:t>
            </a:r>
            <a:r>
              <a:rPr lang="en-US" sz="1600" i="1" dirty="0" err="1">
                <a:latin typeface="+mj-lt"/>
              </a:rPr>
              <a:t>mpco</a:t>
            </a:r>
            <a:r>
              <a:rPr lang="en-US" sz="1600" i="1" dirty="0">
                <a:latin typeface="+mj-lt"/>
              </a:rPr>
              <a:t> database)</a:t>
            </a:r>
          </a:p>
          <a:p>
            <a:endParaRPr lang="en-US" sz="16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862877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Common errors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204581"/>
            <a:ext cx="7651097" cy="262691"/>
          </a:xfrm>
        </p:spPr>
        <p:txBody>
          <a:bodyPr/>
          <a:lstStyle/>
          <a:p>
            <a:r>
              <a:rPr lang="it-IT" dirty="0"/>
              <a:t>Common </a:t>
            </a:r>
            <a:r>
              <a:rPr lang="it-IT" dirty="0" err="1"/>
              <a:t>errors</a:t>
            </a:r>
            <a:r>
              <a:rPr lang="it-IT" dirty="0"/>
              <a:t> in </a:t>
            </a:r>
            <a:r>
              <a:rPr lang="it-IT" dirty="0" err="1"/>
              <a:t>eigenvalue</a:t>
            </a:r>
            <a:r>
              <a:rPr lang="it-IT" dirty="0"/>
              <a:t> </a:t>
            </a:r>
            <a:r>
              <a:rPr lang="it-IT" dirty="0" err="1"/>
              <a:t>analysis</a:t>
            </a:r>
            <a:r>
              <a:rPr lang="it-IT" dirty="0"/>
              <a:t> in OpenSees with STKO</a:t>
            </a:r>
            <a:endParaRPr lang="en-GB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B4C1C2-4AD5-414A-8B71-DB797FCB8268}"/>
              </a:ext>
            </a:extLst>
          </p:cNvPr>
          <p:cNvSpPr txBox="1"/>
          <p:nvPr/>
        </p:nvSpPr>
        <p:spPr>
          <a:xfrm>
            <a:off x="273749" y="756282"/>
            <a:ext cx="7784401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“Starting vector is 0” </a:t>
            </a:r>
            <a:r>
              <a:rPr lang="en-US" dirty="0">
                <a:latin typeface="+mj-lt"/>
              </a:rPr>
              <a:t>– </a:t>
            </a:r>
            <a:r>
              <a:rPr lang="en-US" i="1" dirty="0">
                <a:latin typeface="+mj-lt"/>
              </a:rPr>
              <a:t>There are no dynamic </a:t>
            </a:r>
            <a:r>
              <a:rPr lang="en-US" i="1" dirty="0" err="1">
                <a:latin typeface="+mj-lt"/>
              </a:rPr>
              <a:t>dofs</a:t>
            </a:r>
            <a:r>
              <a:rPr lang="en-US" i="1" dirty="0">
                <a:latin typeface="+mj-lt"/>
              </a:rPr>
              <a:t> in your model, did you input mass??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“Eigenvalues were never set” </a:t>
            </a:r>
            <a:r>
              <a:rPr lang="en-US" dirty="0">
                <a:latin typeface="+mj-lt"/>
              </a:rPr>
              <a:t>– </a:t>
            </a:r>
            <a:r>
              <a:rPr lang="en-US" i="1" dirty="0">
                <a:latin typeface="+mj-lt"/>
              </a:rPr>
              <a:t>Are you asking too many eigenvalues with </a:t>
            </a:r>
            <a:r>
              <a:rPr lang="en-US" i="1" dirty="0" err="1">
                <a:latin typeface="+mj-lt"/>
              </a:rPr>
              <a:t>genBandArpack</a:t>
            </a:r>
            <a:r>
              <a:rPr lang="en-US" i="1" dirty="0">
                <a:latin typeface="+mj-lt"/>
              </a:rPr>
              <a:t> solver?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Weird results! </a:t>
            </a:r>
            <a:r>
              <a:rPr lang="en-US" dirty="0">
                <a:latin typeface="+mj-lt"/>
              </a:rPr>
              <a:t>– </a:t>
            </a:r>
            <a:r>
              <a:rPr lang="en-US" i="1" dirty="0">
                <a:latin typeface="+mj-lt"/>
              </a:rPr>
              <a:t>Are you assign the eigen command without a setup analysis before?</a:t>
            </a: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Still weird results!!! </a:t>
            </a:r>
            <a:r>
              <a:rPr lang="en-US" dirty="0">
                <a:latin typeface="+mj-lt"/>
              </a:rPr>
              <a:t>– </a:t>
            </a:r>
            <a:r>
              <a:rPr lang="en-US" i="1" dirty="0">
                <a:latin typeface="+mj-lt"/>
              </a:rPr>
              <a:t>Are you using wipe in your setup analysis?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Other </a:t>
            </a:r>
            <a:r>
              <a:rPr lang="en-US" dirty="0">
                <a:latin typeface="+mj-lt"/>
              </a:rPr>
              <a:t>-  </a:t>
            </a:r>
            <a:r>
              <a:rPr lang="en-US" i="1" dirty="0">
                <a:latin typeface="+mj-lt"/>
              </a:rPr>
              <a:t>Are you trying to run the eigen command on parallel processes? YOU CAN’T!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I can’t see the eigenvector results!! </a:t>
            </a:r>
            <a:r>
              <a:rPr lang="en-US" dirty="0">
                <a:latin typeface="+mj-lt"/>
              </a:rPr>
              <a:t>– </a:t>
            </a:r>
            <a:r>
              <a:rPr lang="en-US" i="1" dirty="0">
                <a:latin typeface="+mj-lt"/>
              </a:rPr>
              <a:t>Did you put the record command in a </a:t>
            </a:r>
            <a:r>
              <a:rPr lang="en-US" i="1" dirty="0" err="1">
                <a:latin typeface="+mj-lt"/>
              </a:rPr>
              <a:t>customCommand</a:t>
            </a:r>
            <a:r>
              <a:rPr lang="en-US" i="1" dirty="0">
                <a:latin typeface="+mj-lt"/>
              </a:rPr>
              <a:t> after your eigen analysis?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My periods are too high!! </a:t>
            </a:r>
            <a:r>
              <a:rPr lang="en-US" dirty="0">
                <a:latin typeface="+mj-lt"/>
              </a:rPr>
              <a:t>– </a:t>
            </a:r>
            <a:r>
              <a:rPr lang="en-US" i="1" dirty="0">
                <a:latin typeface="+mj-lt"/>
              </a:rPr>
              <a:t>Check your units!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latin typeface="+mj-lt"/>
              </a:rPr>
              <a:t>Argument not in valid range </a:t>
            </a:r>
            <a:r>
              <a:rPr lang="en-US" dirty="0">
                <a:latin typeface="+mj-lt"/>
              </a:rPr>
              <a:t>– </a:t>
            </a:r>
            <a:r>
              <a:rPr lang="en-US" i="1" dirty="0">
                <a:latin typeface="+mj-lt"/>
              </a:rPr>
              <a:t>You may have negative eigenvalues, maybe </a:t>
            </a:r>
          </a:p>
          <a:p>
            <a:pPr indent="266700"/>
            <a:r>
              <a:rPr lang="en-US" i="1" dirty="0">
                <a:latin typeface="+mj-lt"/>
              </a:rPr>
              <a:t>your model is not well constrained, check your boundary conditions.</a:t>
            </a:r>
          </a:p>
        </p:txBody>
      </p:sp>
    </p:spTree>
    <p:extLst>
      <p:ext uri="{BB962C8B-B14F-4D97-AF65-F5344CB8AC3E}">
        <p14:creationId xmlns:p14="http://schemas.microsoft.com/office/powerpoint/2010/main" val="29093535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9">
            <a:extLst>
              <a:ext uri="{FF2B5EF4-FFF2-40B4-BE49-F238E27FC236}">
                <a16:creationId xmlns:a16="http://schemas.microsoft.com/office/drawing/2014/main" id="{212B9EC7-90E0-4387-B791-C578C4E0D827}"/>
              </a:ext>
            </a:extLst>
          </p:cNvPr>
          <p:cNvSpPr/>
          <p:nvPr/>
        </p:nvSpPr>
        <p:spPr>
          <a:xfrm>
            <a:off x="0" y="713259"/>
            <a:ext cx="9144000" cy="345565"/>
          </a:xfrm>
          <a:prstGeom prst="rect">
            <a:avLst/>
          </a:prstGeom>
          <a:solidFill>
            <a:srgbClr val="FF99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modalProperties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modalProperties</a:t>
            </a:r>
            <a:r>
              <a:rPr lang="it-IT" dirty="0"/>
              <a:t> </a:t>
            </a:r>
            <a:r>
              <a:rPr lang="it-IT" dirty="0" err="1"/>
              <a:t>Command</a:t>
            </a:r>
            <a:endParaRPr lang="en-GB" b="0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AA9EBF-CA6D-4953-8681-2F039974A080}"/>
              </a:ext>
            </a:extLst>
          </p:cNvPr>
          <p:cNvSpPr txBox="1"/>
          <p:nvPr/>
        </p:nvSpPr>
        <p:spPr>
          <a:xfrm>
            <a:off x="253312" y="1113369"/>
            <a:ext cx="4680638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lt"/>
              </a:rPr>
              <a:t>Modal results for each mode</a:t>
            </a:r>
          </a:p>
          <a:p>
            <a:r>
              <a:rPr lang="en-US" sz="1200" i="1" dirty="0">
                <a:latin typeface="+mj-lt"/>
              </a:rPr>
              <a:t>No mandatory parameters</a:t>
            </a:r>
          </a:p>
          <a:p>
            <a:endParaRPr lang="en-US" dirty="0">
              <a:latin typeface="+mj-lt"/>
            </a:endParaRPr>
          </a:p>
          <a:p>
            <a:r>
              <a:rPr lang="en-US" b="1" dirty="0">
                <a:latin typeface="+mj-lt"/>
              </a:rPr>
              <a:t>-print</a:t>
            </a:r>
          </a:p>
          <a:p>
            <a:r>
              <a:rPr lang="en-US" sz="1200" i="1" dirty="0">
                <a:latin typeface="+mj-lt"/>
              </a:rPr>
              <a:t>(prints modal properties in the command window, without printing they will be available for response spectrum analysis, but they won’t be accessible)</a:t>
            </a:r>
          </a:p>
          <a:p>
            <a:endParaRPr lang="en-US" dirty="0">
              <a:latin typeface="+mj-lt"/>
            </a:endParaRPr>
          </a:p>
          <a:p>
            <a:r>
              <a:rPr lang="en-US" b="1" dirty="0">
                <a:latin typeface="+mj-lt"/>
              </a:rPr>
              <a:t>-file</a:t>
            </a:r>
          </a:p>
          <a:p>
            <a:r>
              <a:rPr lang="en-US" sz="1200" i="1" dirty="0">
                <a:latin typeface="+mj-lt"/>
              </a:rPr>
              <a:t>(prints modal properties on an external file)</a:t>
            </a:r>
          </a:p>
          <a:p>
            <a:endParaRPr lang="en-US" i="1" dirty="0">
              <a:latin typeface="+mj-lt"/>
            </a:endParaRPr>
          </a:p>
          <a:p>
            <a:r>
              <a:rPr lang="en-US" b="1" dirty="0">
                <a:latin typeface="+mj-lt"/>
              </a:rPr>
              <a:t>-</a:t>
            </a:r>
            <a:r>
              <a:rPr lang="en-US" b="1" dirty="0" err="1">
                <a:latin typeface="+mj-lt"/>
              </a:rPr>
              <a:t>reportFileName</a:t>
            </a:r>
            <a:endParaRPr lang="en-US" b="1" dirty="0">
              <a:latin typeface="+mj-lt"/>
            </a:endParaRPr>
          </a:p>
          <a:p>
            <a:r>
              <a:rPr lang="en-US" sz="1200" i="1" dirty="0">
                <a:latin typeface="+mj-lt"/>
              </a:rPr>
              <a:t>(name of the file - the file will be inside the folder in which you are running OpenSees, unless you specify a relative path)</a:t>
            </a:r>
          </a:p>
          <a:p>
            <a:endParaRPr lang="en-US" b="1" dirty="0">
              <a:latin typeface="+mj-lt"/>
            </a:endParaRPr>
          </a:p>
          <a:p>
            <a:r>
              <a:rPr lang="en-US" b="1" dirty="0">
                <a:latin typeface="+mj-lt"/>
              </a:rPr>
              <a:t>-</a:t>
            </a:r>
            <a:r>
              <a:rPr lang="en-US" b="1" dirty="0" err="1">
                <a:latin typeface="+mj-lt"/>
              </a:rPr>
              <a:t>unorm</a:t>
            </a:r>
            <a:endParaRPr lang="en-US" b="1" dirty="0">
              <a:latin typeface="+mj-lt"/>
            </a:endParaRPr>
          </a:p>
          <a:p>
            <a:r>
              <a:rPr lang="en-GB" sz="1200" i="1" dirty="0">
                <a:latin typeface="+mj-lt"/>
              </a:rPr>
              <a:t>(displacement-normalized version of the eigenvectors – only modal participation factors are influences by normalization, not the participation masses)</a:t>
            </a:r>
            <a:endParaRPr lang="en-US" sz="1200" i="1" dirty="0"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317BFE-8D57-490D-84A6-0496D85C5301}"/>
              </a:ext>
            </a:extLst>
          </p:cNvPr>
          <p:cNvSpPr txBox="1"/>
          <p:nvPr/>
        </p:nvSpPr>
        <p:spPr>
          <a:xfrm>
            <a:off x="253312" y="684043"/>
            <a:ext cx="92331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modalProperties</a:t>
            </a:r>
            <a:r>
              <a:rPr lang="en-US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 &lt;-print&gt; &lt;-file $</a:t>
            </a:r>
            <a:r>
              <a:rPr lang="en-US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reportFileName</a:t>
            </a:r>
            <a:r>
              <a:rPr lang="en-US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&gt; &lt;-</a:t>
            </a:r>
            <a:r>
              <a:rPr lang="en-US" sz="2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unorm</a:t>
            </a:r>
            <a:r>
              <a:rPr lang="en-US" sz="2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&gt;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B6CF2A3-D924-4D02-99DB-D7164D225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923" y="1205530"/>
            <a:ext cx="2176327" cy="273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62826"/>
      </p:ext>
    </p:extLst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10614</TotalTime>
  <Words>1269</Words>
  <Application>Microsoft Office PowerPoint</Application>
  <PresentationFormat>On-screen Show (16:9)</PresentationFormat>
  <Paragraphs>247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Open Sans ExtraBold</vt:lpstr>
      <vt:lpstr>Open Sans</vt:lpstr>
      <vt:lpstr>Open Sans Light</vt:lpstr>
      <vt:lpstr>Open Sans Semibold</vt:lpstr>
      <vt:lpstr>Cambria Math</vt:lpstr>
      <vt:lpstr>Arial</vt:lpstr>
      <vt:lpstr>Westmoreland template</vt:lpstr>
      <vt:lpstr>GET STARTED in OpenSees with STKO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Francesca Marafini</cp:lastModifiedBy>
  <cp:revision>452</cp:revision>
  <dcterms:modified xsi:type="dcterms:W3CDTF">2021-10-06T17:08:21Z</dcterms:modified>
</cp:coreProperties>
</file>