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wmv" ContentType="video/x-ms-wm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autoCompressPictures="0">
  <p:sldMasterIdLst>
    <p:sldMasterId id="2147483661" r:id="rId1"/>
  </p:sldMasterIdLst>
  <p:notesMasterIdLst>
    <p:notesMasterId r:id="rId22"/>
  </p:notesMasterIdLst>
  <p:handoutMasterIdLst>
    <p:handoutMasterId r:id="rId23"/>
  </p:handoutMasterIdLst>
  <p:sldIdLst>
    <p:sldId id="308" r:id="rId2"/>
    <p:sldId id="287" r:id="rId3"/>
    <p:sldId id="310" r:id="rId4"/>
    <p:sldId id="288" r:id="rId5"/>
    <p:sldId id="326" r:id="rId6"/>
    <p:sldId id="311" r:id="rId7"/>
    <p:sldId id="327" r:id="rId8"/>
    <p:sldId id="316" r:id="rId9"/>
    <p:sldId id="317" r:id="rId10"/>
    <p:sldId id="318" r:id="rId11"/>
    <p:sldId id="319" r:id="rId12"/>
    <p:sldId id="321" r:id="rId13"/>
    <p:sldId id="322" r:id="rId14"/>
    <p:sldId id="323" r:id="rId15"/>
    <p:sldId id="290" r:id="rId16"/>
    <p:sldId id="303" r:id="rId17"/>
    <p:sldId id="324" r:id="rId18"/>
    <p:sldId id="325" r:id="rId19"/>
    <p:sldId id="292" r:id="rId20"/>
    <p:sldId id="293" r:id="rId21"/>
  </p:sldIdLst>
  <p:sldSz cx="9144000" cy="5143500" type="screen16x9"/>
  <p:notesSz cx="6858000" cy="9144000"/>
  <p:embeddedFontLst>
    <p:embeddedFont>
      <p:font typeface="Open Sans" panose="020B0606030504020204" pitchFamily="34" charset="0"/>
      <p:regular r:id="rId24"/>
      <p:bold r:id="rId25"/>
      <p:italic r:id="rId26"/>
      <p:boldItalic r:id="rId27"/>
    </p:embeddedFont>
    <p:embeddedFont>
      <p:font typeface="Open Sans ExtraBold" panose="020B0906030804020204" pitchFamily="34" charset="0"/>
      <p:bold r:id="rId28"/>
      <p:boldItalic r:id="rId29"/>
    </p:embeddedFont>
    <p:embeddedFont>
      <p:font typeface="Open Sans Light" panose="020B0306030504020204" pitchFamily="34" charset="0"/>
      <p:regular r:id="rId30"/>
      <p:italic r:id="rId31"/>
    </p:embeddedFont>
    <p:embeddedFont>
      <p:font typeface="Open Sans Semibold" panose="020B0706030804020204" pitchFamily="34" charset="0"/>
      <p:bold r:id="rId32"/>
      <p:boldItalic r:id="rId3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rancesca Marafini" initials="FM" lastIdx="1" clrIdx="0">
    <p:extLst>
      <p:ext uri="{19B8F6BF-5375-455C-9EA6-DF929625EA0E}">
        <p15:presenceInfo xmlns:p15="http://schemas.microsoft.com/office/powerpoint/2012/main" userId="fe38742bd9c37475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A6DF"/>
    <a:srgbClr val="FFB13F"/>
    <a:srgbClr val="FF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7B9FCAC-5A45-4CCA-AE65-77CEF21B6FB7}">
  <a:tblStyle styleId="{C7B9FCAC-5A45-4CCA-AE65-77CEF21B6FB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48" autoAdjust="0"/>
    <p:restoredTop sz="91080" autoAdjust="0"/>
  </p:normalViewPr>
  <p:slideViewPr>
    <p:cSldViewPr snapToGrid="0">
      <p:cViewPr varScale="1">
        <p:scale>
          <a:sx n="137" d="100"/>
          <a:sy n="137" d="100"/>
        </p:scale>
        <p:origin x="867" y="4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2835" y="6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font" Target="fonts/font5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3F59597-4041-4257-84BA-78160488B67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9B4AB08-8A89-4413-A677-2EF8014F138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CFAE29-2401-4C43-9441-9F81BA54D091}" type="datetimeFigureOut">
              <a:rPr lang="en-US" smtClean="0"/>
              <a:t>5/3/2021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07CD97-F0C7-46E2-8DED-7C2A56818D3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4D55BE-A700-47F0-B9CE-6773C633E93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E2CB3B-3DE4-43D7-B3DE-48EC312F3C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7601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3675612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Open Sans" panose="020B0606030504020204" pitchFamily="34" charset="0"/>
        <a:ea typeface="Open Sans" panose="020B0606030504020204" pitchFamily="34" charset="0"/>
        <a:cs typeface="Open Sans" panose="020B0606030504020204" pitchFamily="34" charset="0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it-IT" dirty="0">
              <a:ea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82292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72130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412306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226180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81375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2919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60830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547032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616743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8507238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09439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66493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342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b="0" i="0" dirty="0">
              <a:solidFill>
                <a:srgbClr val="40404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8638683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59948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userDrawn="1">
  <p:cSld name="TITL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>
            <a:off x="12" y="-19"/>
            <a:ext cx="5713277" cy="5147878"/>
          </a:xfrm>
          <a:custGeom>
            <a:avLst/>
            <a:gdLst/>
            <a:ahLst/>
            <a:cxnLst/>
            <a:rect l="l" t="t" r="r" b="b"/>
            <a:pathLst>
              <a:path w="4644941" h="4202349" extrusionOk="0">
                <a:moveTo>
                  <a:pt x="2816531" y="4202349"/>
                </a:moveTo>
                <a:lnTo>
                  <a:pt x="0" y="4202349"/>
                </a:lnTo>
                <a:lnTo>
                  <a:pt x="0" y="0"/>
                </a:lnTo>
                <a:lnTo>
                  <a:pt x="4644942" y="0"/>
                </a:lnTo>
                <a:lnTo>
                  <a:pt x="2816531" y="4202349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3807571" y="1106345"/>
            <a:ext cx="1603739" cy="2930810"/>
          </a:xfrm>
          <a:custGeom>
            <a:avLst/>
            <a:gdLst/>
            <a:ahLst/>
            <a:cxnLst/>
            <a:rect l="l" t="t" r="r" b="b"/>
            <a:pathLst>
              <a:path w="1303852" h="2392498" extrusionOk="0">
                <a:moveTo>
                  <a:pt x="1040950" y="0"/>
                </a:moveTo>
                <a:lnTo>
                  <a:pt x="0" y="2392499"/>
                </a:lnTo>
                <a:lnTo>
                  <a:pt x="262902" y="2392499"/>
                </a:lnTo>
                <a:lnTo>
                  <a:pt x="1303852" y="0"/>
                </a:lnTo>
                <a:lnTo>
                  <a:pt x="104095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algn="bl" rotWithShape="0">
              <a:schemeClr val="dk1">
                <a:alpha val="30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457200" y="2065057"/>
            <a:ext cx="3477000" cy="901309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3000" b="1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336131C-E084-4319-BACC-268159EA41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577" y="1631081"/>
            <a:ext cx="3476625" cy="337191"/>
          </a:xfrm>
          <a:prstGeom prst="rect">
            <a:avLst/>
          </a:prstGeom>
        </p:spPr>
        <p:txBody>
          <a:bodyPr/>
          <a:lstStyle>
            <a:lvl1pPr marL="76200" indent="0">
              <a:buNone/>
              <a:defRPr lang="en-GB" sz="1400" b="0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defRPr>
            </a:lvl1pPr>
          </a:lstStyle>
          <a:p>
            <a:pPr lvl="0"/>
            <a:r>
              <a:rPr lang="it-IT" dirty="0"/>
              <a:t>Fare clic inserire la settimana</a:t>
            </a:r>
            <a:endParaRPr lang="en-GB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A3EED8FB-7F10-483B-8D80-04848E95A16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322" y="92428"/>
            <a:ext cx="4992687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serie</a:t>
            </a:r>
            <a:endParaRPr lang="en-GB" dirty="0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00ED64F6-4CFA-4B91-8408-59847B5DE1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 - 1/3" userDrawn="1">
  <p:cSld name="Blank - 1/3">
    <p:bg>
      <p:bgRef idx="1001">
        <a:schemeClr val="bg1"/>
      </p:bgRef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/>
          <p:nvPr/>
        </p:nvSpPr>
        <p:spPr>
          <a:xfrm>
            <a:off x="1" y="0"/>
            <a:ext cx="4042035" cy="5171276"/>
          </a:xfrm>
          <a:custGeom>
            <a:avLst/>
            <a:gdLst/>
            <a:ahLst/>
            <a:cxnLst/>
            <a:rect l="l" t="t" r="r" b="b"/>
            <a:pathLst>
              <a:path w="161407" h="206500" extrusionOk="0">
                <a:moveTo>
                  <a:pt x="71935" y="206500"/>
                </a:moveTo>
                <a:lnTo>
                  <a:pt x="161407" y="0"/>
                </a:lnTo>
                <a:lnTo>
                  <a:pt x="0" y="0"/>
                </a:lnTo>
                <a:lnTo>
                  <a:pt x="0" y="20614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</p:sp>
      <p:sp>
        <p:nvSpPr>
          <p:cNvPr id="69" name="Google Shape;69;p12"/>
          <p:cNvSpPr/>
          <p:nvPr/>
        </p:nvSpPr>
        <p:spPr>
          <a:xfrm>
            <a:off x="2385871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266841-FA86-43B5-BBD7-066DFE33A2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321" y="9242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lezione</a:t>
            </a:r>
            <a:endParaRPr lang="en-GB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8C940D76-128E-4708-8080-94F18F637C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314" y="720265"/>
            <a:ext cx="2892425" cy="1585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358775" indent="-276225">
              <a:buFont typeface="+mj-lt"/>
              <a:buNone/>
              <a:defRPr lang="en-GB" sz="2400" b="1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541337" lvl="0" indent="-457200">
              <a:lnSpc>
                <a:spcPct val="90000"/>
              </a:lnSpc>
              <a:spcBef>
                <a:spcPts val="0"/>
              </a:spcBef>
              <a:buSzPts val="4200"/>
            </a:pPr>
            <a:r>
              <a:rPr lang="it-IT" dirty="0"/>
              <a:t>Fare clic inserire titolo sezione</a:t>
            </a:r>
            <a:endParaRPr lang="en-GB" dirty="0"/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16453E12-3EC7-432A-BCC2-43A2FC1855B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70020" y="720265"/>
            <a:ext cx="4983480" cy="3577417"/>
          </a:xfrm>
          <a:prstGeom prst="rect">
            <a:avLst/>
          </a:prstGeom>
        </p:spPr>
        <p:txBody>
          <a:bodyPr/>
          <a:lstStyle>
            <a:lvl1pPr marL="358775" indent="-274638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it-IT" dirty="0"/>
              <a:t>Fare clic per inserire elenco puntato contenuti</a:t>
            </a:r>
            <a:endParaRPr lang="en-GB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822D44AD-E30E-43AB-95F9-500D7502AF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69327" y="4596463"/>
            <a:ext cx="1190179" cy="504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0087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 - 1/3" preserve="1" userDrawn="1">
  <p:cSld name="1_Blank - 1/3">
    <p:bg>
      <p:bgRef idx="1001">
        <a:schemeClr val="bg1"/>
      </p:bgRef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/>
          <p:nvPr/>
        </p:nvSpPr>
        <p:spPr>
          <a:xfrm>
            <a:off x="1" y="0"/>
            <a:ext cx="4042035" cy="5171276"/>
          </a:xfrm>
          <a:custGeom>
            <a:avLst/>
            <a:gdLst/>
            <a:ahLst/>
            <a:cxnLst/>
            <a:rect l="l" t="t" r="r" b="b"/>
            <a:pathLst>
              <a:path w="161407" h="206500" extrusionOk="0">
                <a:moveTo>
                  <a:pt x="71935" y="206500"/>
                </a:moveTo>
                <a:lnTo>
                  <a:pt x="161407" y="0"/>
                </a:lnTo>
                <a:lnTo>
                  <a:pt x="0" y="0"/>
                </a:lnTo>
                <a:lnTo>
                  <a:pt x="0" y="20614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</p:sp>
      <p:sp>
        <p:nvSpPr>
          <p:cNvPr id="69" name="Google Shape;69;p12"/>
          <p:cNvSpPr/>
          <p:nvPr/>
        </p:nvSpPr>
        <p:spPr>
          <a:xfrm>
            <a:off x="2385871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00095B15-CC3D-4B46-9239-32D4F03A62E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69327" y="4596463"/>
            <a:ext cx="1190179" cy="504924"/>
          </a:xfrm>
          <a:prstGeom prst="rect">
            <a:avLst/>
          </a:prstGeom>
        </p:spPr>
      </p:pic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266841-FA86-43B5-BBD7-066DFE33A2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321" y="9242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lezione</a:t>
            </a:r>
            <a:endParaRPr lang="en-GB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8C940D76-128E-4708-8080-94F18F637C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314" y="720265"/>
            <a:ext cx="2892425" cy="1585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358775" indent="-276225">
              <a:buFont typeface="+mj-lt"/>
              <a:buNone/>
              <a:defRPr lang="en-GB" sz="24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541337" lvl="0" indent="-457200">
              <a:lnSpc>
                <a:spcPct val="90000"/>
              </a:lnSpc>
              <a:spcBef>
                <a:spcPts val="0"/>
              </a:spcBef>
              <a:buSzPts val="4200"/>
            </a:pPr>
            <a:r>
              <a:rPr lang="it-IT" dirty="0"/>
              <a:t>Fare clic inserire titolo sezione</a:t>
            </a:r>
            <a:endParaRPr lang="en-GB" dirty="0"/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16453E12-3EC7-432A-BCC2-43A2FC1855B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70020" y="720265"/>
            <a:ext cx="4983480" cy="3577417"/>
          </a:xfrm>
          <a:prstGeom prst="rect">
            <a:avLst/>
          </a:prstGeom>
        </p:spPr>
        <p:txBody>
          <a:bodyPr/>
          <a:lstStyle>
            <a:lvl1pPr marL="358775" indent="-274638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it-IT" dirty="0"/>
              <a:t>Fare clic per inserire elenco puntato contenuti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19171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">
  <p:cSld name="BLANK_1_1_1">
    <p:bg>
      <p:bgPr>
        <a:solidFill>
          <a:schemeClr val="bg1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 - 2/3">
  <p:cSld name="BLANK_1_1">
    <p:bg>
      <p:bgRef idx="1001">
        <a:schemeClr val="bg1"/>
      </p:bgRef>
    </p:bg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preserve="1" userDrawn="1">
  <p:cSld name="1_Titl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>
            <a:off x="12" y="-19"/>
            <a:ext cx="5713277" cy="5147878"/>
          </a:xfrm>
          <a:custGeom>
            <a:avLst/>
            <a:gdLst/>
            <a:ahLst/>
            <a:cxnLst/>
            <a:rect l="l" t="t" r="r" b="b"/>
            <a:pathLst>
              <a:path w="4644941" h="4202349" extrusionOk="0">
                <a:moveTo>
                  <a:pt x="2816531" y="4202349"/>
                </a:moveTo>
                <a:lnTo>
                  <a:pt x="0" y="4202349"/>
                </a:lnTo>
                <a:lnTo>
                  <a:pt x="0" y="0"/>
                </a:lnTo>
                <a:lnTo>
                  <a:pt x="4644942" y="0"/>
                </a:lnTo>
                <a:lnTo>
                  <a:pt x="2816531" y="4202349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3807571" y="1106345"/>
            <a:ext cx="1603739" cy="2930810"/>
          </a:xfrm>
          <a:custGeom>
            <a:avLst/>
            <a:gdLst/>
            <a:ahLst/>
            <a:cxnLst/>
            <a:rect l="l" t="t" r="r" b="b"/>
            <a:pathLst>
              <a:path w="1303852" h="2392498" extrusionOk="0">
                <a:moveTo>
                  <a:pt x="1040950" y="0"/>
                </a:moveTo>
                <a:lnTo>
                  <a:pt x="0" y="2392499"/>
                </a:lnTo>
                <a:lnTo>
                  <a:pt x="262902" y="2392499"/>
                </a:lnTo>
                <a:lnTo>
                  <a:pt x="1303852" y="0"/>
                </a:lnTo>
                <a:lnTo>
                  <a:pt x="1040950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7150" dist="19050" algn="bl" rotWithShape="0">
              <a:schemeClr val="dk1">
                <a:alpha val="30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457200" y="2065057"/>
            <a:ext cx="3477000" cy="901309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3000" b="1" i="0" u="none" strike="noStrike" cap="none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336131C-E084-4319-BACC-268159EA41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577" y="1631081"/>
            <a:ext cx="3476625" cy="337191"/>
          </a:xfrm>
          <a:prstGeom prst="rect">
            <a:avLst/>
          </a:prstGeom>
        </p:spPr>
        <p:txBody>
          <a:bodyPr/>
          <a:lstStyle>
            <a:lvl1pPr marL="76200" indent="0">
              <a:buNone/>
              <a:defRPr lang="en-GB" sz="1400" b="0" i="0" u="none" strike="noStrike" cap="none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defRPr>
            </a:lvl1pPr>
          </a:lstStyle>
          <a:p>
            <a:pPr lvl="0"/>
            <a:r>
              <a:rPr lang="it-IT" dirty="0"/>
              <a:t>Fare clic inserire la settimana</a:t>
            </a:r>
            <a:endParaRPr lang="en-GB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A3EED8FB-7F10-483B-8D80-04848E95A16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322" y="92428"/>
            <a:ext cx="4992687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serie</a:t>
            </a:r>
            <a:endParaRPr lang="en-GB" dirty="0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00ED64F6-4CFA-4B91-8408-59847B5DE1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76691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461DB742-2EF3-403D-BAAB-ADB5BD0115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6197" y="4581735"/>
            <a:ext cx="1210579" cy="509884"/>
          </a:xfrm>
          <a:prstGeom prst="rect">
            <a:avLst/>
          </a:prstGeom>
        </p:spPr>
      </p:pic>
      <p:sp>
        <p:nvSpPr>
          <p:cNvPr id="12" name="Segnaposto testo 9">
            <a:extLst>
              <a:ext uri="{FF2B5EF4-FFF2-40B4-BE49-F238E27FC236}">
                <a16:creationId xmlns:a16="http://schemas.microsoft.com/office/drawing/2014/main" id="{20031232-4D3D-460B-911B-435EFB4777A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35252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rgbClr val="FFB13F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461DB742-2EF3-403D-BAAB-ADB5BD0115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6197" y="4581735"/>
            <a:ext cx="1210579" cy="509884"/>
          </a:xfrm>
          <a:prstGeom prst="rect">
            <a:avLst/>
          </a:prstGeom>
        </p:spPr>
      </p:pic>
      <p:sp>
        <p:nvSpPr>
          <p:cNvPr id="12" name="Segnaposto testo 9">
            <a:extLst>
              <a:ext uri="{FF2B5EF4-FFF2-40B4-BE49-F238E27FC236}">
                <a16:creationId xmlns:a16="http://schemas.microsoft.com/office/drawing/2014/main" id="{20031232-4D3D-460B-911B-435EFB4777A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60994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461DB742-2EF3-403D-BAAB-ADB5BD0115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6197" y="4581735"/>
            <a:ext cx="1210579" cy="509884"/>
          </a:xfrm>
          <a:prstGeom prst="rect">
            <a:avLst/>
          </a:prstGeom>
        </p:spPr>
      </p:pic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02821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461DB742-2EF3-403D-BAAB-ADB5BD0115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6197" y="4581735"/>
            <a:ext cx="1210579" cy="509884"/>
          </a:xfrm>
          <a:prstGeom prst="rect">
            <a:avLst/>
          </a:prstGeom>
        </p:spPr>
      </p:pic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87778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rgbClr val="FFB13F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461DB742-2EF3-403D-BAAB-ADB5BD0115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6197" y="4581735"/>
            <a:ext cx="1210579" cy="509884"/>
          </a:xfrm>
          <a:prstGeom prst="rect">
            <a:avLst/>
          </a:prstGeom>
        </p:spPr>
      </p:pic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011811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 userDrawn="1">
  <p:cSld name="TITLE_1_1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953989" y="-7325"/>
            <a:ext cx="7236025" cy="5158150"/>
          </a:xfrm>
          <a:custGeom>
            <a:avLst/>
            <a:gdLst/>
            <a:ahLst/>
            <a:cxnLst/>
            <a:rect l="l" t="t" r="r" b="b"/>
            <a:pathLst>
              <a:path w="289441" h="206326" extrusionOk="0">
                <a:moveTo>
                  <a:pt x="0" y="206326"/>
                </a:moveTo>
                <a:lnTo>
                  <a:pt x="90725" y="0"/>
                </a:lnTo>
                <a:lnTo>
                  <a:pt x="289441" y="0"/>
                </a:lnTo>
                <a:lnTo>
                  <a:pt x="199009" y="20603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</p:spPr>
        <p:txBody>
          <a:bodyPr/>
          <a:lstStyle/>
          <a:p>
            <a:endParaRPr lang="en-GB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Google Shape;23;p4"/>
          <p:cNvSpPr/>
          <p:nvPr/>
        </p:nvSpPr>
        <p:spPr>
          <a:xfrm>
            <a:off x="1541830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24" name="Google Shape;24;p4"/>
          <p:cNvSpPr/>
          <p:nvPr/>
        </p:nvSpPr>
        <p:spPr>
          <a:xfrm>
            <a:off x="6510922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07004EA5-B6C8-4EEE-9BE0-9A0FD0E7CA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Google Shape;13;p2">
            <a:extLst>
              <a:ext uri="{FF2B5EF4-FFF2-40B4-BE49-F238E27FC236}">
                <a16:creationId xmlns:a16="http://schemas.microsoft.com/office/drawing/2014/main" id="{905C883D-915A-41F6-B8EF-620C993070EB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833500" y="1283233"/>
            <a:ext cx="3477000" cy="2465158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1800" b="1" i="1" u="none" strike="noStrike" cap="none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preserve="1" userDrawn="1">
  <p:cSld name="1_Titl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457200" y="2065057"/>
            <a:ext cx="3477000" cy="901309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3000" b="1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336131C-E084-4319-BACC-268159EA41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577" y="1631081"/>
            <a:ext cx="3476625" cy="337191"/>
          </a:xfrm>
          <a:prstGeom prst="rect">
            <a:avLst/>
          </a:prstGeom>
        </p:spPr>
        <p:txBody>
          <a:bodyPr/>
          <a:lstStyle>
            <a:lvl1pPr marL="76200" indent="0">
              <a:buNone/>
              <a:defRPr lang="en-GB" sz="1400" b="0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defRPr>
            </a:lvl1pPr>
          </a:lstStyle>
          <a:p>
            <a:pPr lvl="0"/>
            <a:r>
              <a:rPr lang="it-IT" dirty="0"/>
              <a:t>Fare clic inserire la settimana</a:t>
            </a:r>
            <a:endParaRPr lang="en-GB" dirty="0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00ED64F6-4CFA-4B91-8408-59847B5DE1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77219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blipFill dpi="0" rotWithShape="1">
          <a:blip r:embed="rId15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Google Shape;9;p1"/>
          <p:cNvCxnSpPr>
            <a:cxnSpLocks/>
          </p:cNvCxnSpPr>
          <p:nvPr/>
        </p:nvCxnSpPr>
        <p:spPr>
          <a:xfrm>
            <a:off x="457200" y="2982549"/>
            <a:ext cx="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3" name="Immagine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Immagine 3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5181" y="4612352"/>
            <a:ext cx="1210579" cy="509884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65" r:id="rId2"/>
    <p:sldLayoutId id="2147483666" r:id="rId3"/>
    <p:sldLayoutId id="2147483667" r:id="rId4"/>
    <p:sldLayoutId id="2147483662" r:id="rId5"/>
    <p:sldLayoutId id="2147483668" r:id="rId6"/>
    <p:sldLayoutId id="2147483669" r:id="rId7"/>
    <p:sldLayoutId id="2147483650" r:id="rId8"/>
    <p:sldLayoutId id="2147483663" r:id="rId9"/>
    <p:sldLayoutId id="2147483664" r:id="rId10"/>
    <p:sldLayoutId id="2147483670" r:id="rId11"/>
    <p:sldLayoutId id="2147483660" r:id="rId12"/>
    <p:sldLayoutId id="2147483659" r:id="rId13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asdeasoft.net/?get-started-webinars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hyperlink" Target="https://asdeasoft.net/forum/viewforum.php?f=53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opensees.berkeley.edu/OpenSees/manuals/usermanual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g"/><Relationship Id="rId3" Type="http://schemas.openxmlformats.org/officeDocument/2006/relationships/hyperlink" Target="https://asdeasoft.net/?home" TargetMode="External"/><Relationship Id="rId7" Type="http://schemas.microsoft.com/office/2007/relationships/hdphoto" Target="../media/hdphoto6.wd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png"/><Relationship Id="rId5" Type="http://schemas.openxmlformats.org/officeDocument/2006/relationships/hyperlink" Target="https://www.pucp.edu.pe/profesor/sabino-tarque-ruiz/producciones/" TargetMode="External"/><Relationship Id="rId4" Type="http://schemas.openxmlformats.org/officeDocument/2006/relationships/hyperlink" Target="https://drive.google.com/file/d/1ETGQ3Y9HOmxdfyA6k2edwwYo0zW5Mk7C/view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cl.tk/man/tcl/TclCmd/contents.htm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opensees.github.io/OpenSeesDocumentation/index.html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opensees.berkeley.edu/wiki/index.php/Main_Page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github.com/OpenSees/OpenSees" TargetMode="External"/><Relationship Id="rId13" Type="http://schemas.openxmlformats.org/officeDocument/2006/relationships/hyperlink" Target="https://courses.silviasbrainery.com/" TargetMode="External"/><Relationship Id="rId3" Type="http://schemas.openxmlformats.org/officeDocument/2006/relationships/hyperlink" Target="https://opensees.berkeley.edu/wiki/index.php/Main_Page" TargetMode="External"/><Relationship Id="rId7" Type="http://schemas.openxmlformats.org/officeDocument/2006/relationships/hyperlink" Target="https://www.facebook.com/groups/opensees/" TargetMode="External"/><Relationship Id="rId12" Type="http://schemas.openxmlformats.org/officeDocument/2006/relationships/hyperlink" Target="https://www.slideshare.net/openseesdays/d1-001-005mckennaosdpt2014" TargetMode="External"/><Relationship Id="rId2" Type="http://schemas.openxmlformats.org/officeDocument/2006/relationships/hyperlink" Target="https://opensees.berkeley.edu/index.php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opensees.berkeley.edu/community/index.php" TargetMode="External"/><Relationship Id="rId11" Type="http://schemas.openxmlformats.org/officeDocument/2006/relationships/hyperlink" Target="mailto:pchi893@aucklanduni.ac.nz" TargetMode="External"/><Relationship Id="rId5" Type="http://schemas.openxmlformats.org/officeDocument/2006/relationships/hyperlink" Target="https://opensees.github.io/OpenSeesDocumentation/index.html" TargetMode="External"/><Relationship Id="rId10" Type="http://schemas.openxmlformats.org/officeDocument/2006/relationships/hyperlink" Target="https://www.youtube.com/channel/UCNnQc_JjWz-gJh4GQwQZHNA" TargetMode="External"/><Relationship Id="rId4" Type="http://schemas.openxmlformats.org/officeDocument/2006/relationships/hyperlink" Target="https://opensees.berkeley.edu/OpenSees/manuals/usermanual/OpenSeesCommandLanguageManualJune2006.pdf" TargetMode="External"/><Relationship Id="rId9" Type="http://schemas.openxmlformats.org/officeDocument/2006/relationships/hyperlink" Target="https://opensees.berkeley.edu/wiki/index.php/Examples" TargetMode="External"/><Relationship Id="rId14" Type="http://schemas.openxmlformats.org/officeDocument/2006/relationships/hyperlink" Target="https://portwooddigital.com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asdeasoft.net/forum/viewforum.php?f=54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Relationship Id="rId5" Type="http://schemas.openxmlformats.org/officeDocument/2006/relationships/hyperlink" Target="div%3eIcons%20made%20by%20%3ca%20href=%22https:/www.freepik.com%22%20title=%22Freepik%22%3eFreepik%3c/a%3e%20from%20%3ca%20href=%22https:/www.flaticon.com/%22%20title=%22Flaticon%22%3ewww.flaticon.com%3c/a%3e%3c/div" TargetMode="External"/><Relationship Id="rId4" Type="http://schemas.openxmlformats.org/officeDocument/2006/relationships/hyperlink" Target="https://www.slidescarnival.com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asdeasoft.net/?get-started-webinars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hyperlink" Target="https://openseespydoc.readthedocs.io/en/latest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hyperlink" Target="https://github.com/OpenSees/OpenSees" TargetMode="Externa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opensees.berkeley.edu/OpenSees/home/about.ph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opensees.berkeley.edu/OpenSees/manuals/usermanual/OpenSeesCommandLanguageManualJune2006.pdf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microsoft.com/office/2007/relationships/hdphoto" Target="../media/hdphoto5.wdp"/><Relationship Id="rId3" Type="http://schemas.openxmlformats.org/officeDocument/2006/relationships/image" Target="../media/image10.png"/><Relationship Id="rId7" Type="http://schemas.openxmlformats.org/officeDocument/2006/relationships/image" Target="../media/image11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11" Type="http://schemas.openxmlformats.org/officeDocument/2006/relationships/image" Target="../media/image13.png"/><Relationship Id="rId5" Type="http://schemas.microsoft.com/office/2007/relationships/hdphoto" Target="../media/hdphoto2.wdp"/><Relationship Id="rId10" Type="http://schemas.microsoft.com/office/2007/relationships/hdphoto" Target="../media/hdphoto4.wdp"/><Relationship Id="rId4" Type="http://schemas.openxmlformats.org/officeDocument/2006/relationships/image" Target="../media/image8.png"/><Relationship Id="rId9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13" Type="http://schemas.openxmlformats.org/officeDocument/2006/relationships/image" Target="../media/image19.jpg"/><Relationship Id="rId3" Type="http://schemas.microsoft.com/office/2007/relationships/media" Target="../media/media2.mp4"/><Relationship Id="rId7" Type="http://schemas.openxmlformats.org/officeDocument/2006/relationships/slideLayout" Target="../slideLayouts/slideLayout6.xml"/><Relationship Id="rId12" Type="http://schemas.openxmlformats.org/officeDocument/2006/relationships/image" Target="../media/image18.jp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video" Target="../media/media3.wmv"/><Relationship Id="rId11" Type="http://schemas.openxmlformats.org/officeDocument/2006/relationships/image" Target="../media/image17.png"/><Relationship Id="rId5" Type="http://schemas.microsoft.com/office/2007/relationships/media" Target="../media/media3.wmv"/><Relationship Id="rId10" Type="http://schemas.openxmlformats.org/officeDocument/2006/relationships/image" Target="../media/image16.png"/><Relationship Id="rId4" Type="http://schemas.openxmlformats.org/officeDocument/2006/relationships/video" Target="../media/media2.mp4"/><Relationship Id="rId9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opensees.berkeley.edu/OpenSees/manuals/usermanual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riangolo isoscele 27">
            <a:extLst>
              <a:ext uri="{FF2B5EF4-FFF2-40B4-BE49-F238E27FC236}">
                <a16:creationId xmlns:a16="http://schemas.microsoft.com/office/drawing/2014/main" id="{13DA0902-F6D5-4899-85F1-BEFC00C2B41A}"/>
              </a:ext>
            </a:extLst>
          </p:cNvPr>
          <p:cNvSpPr/>
          <p:nvPr/>
        </p:nvSpPr>
        <p:spPr>
          <a:xfrm rot="10800000">
            <a:off x="606428" y="2832165"/>
            <a:ext cx="520694" cy="628728"/>
          </a:xfrm>
          <a:prstGeom prst="triangle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Titolo 6">
            <a:extLst>
              <a:ext uri="{FF2B5EF4-FFF2-40B4-BE49-F238E27FC236}">
                <a16:creationId xmlns:a16="http://schemas.microsoft.com/office/drawing/2014/main" id="{984B2710-353E-41B4-B5D7-0585159A9B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599" y="434955"/>
            <a:ext cx="4563883" cy="901309"/>
          </a:xfrm>
        </p:spPr>
        <p:txBody>
          <a:bodyPr/>
          <a:lstStyle/>
          <a:p>
            <a:r>
              <a:rPr lang="en-US" dirty="0"/>
              <a:t>GET STARTED in OpenSees with STKO</a:t>
            </a:r>
          </a:p>
        </p:txBody>
      </p:sp>
      <p:sp>
        <p:nvSpPr>
          <p:cNvPr id="10" name="Segnaposto testo 7">
            <a:extLst>
              <a:ext uri="{FF2B5EF4-FFF2-40B4-BE49-F238E27FC236}">
                <a16:creationId xmlns:a16="http://schemas.microsoft.com/office/drawing/2014/main" id="{C00FD74A-8B91-4E53-A3A5-A621BFCD9B1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7322" y="1347840"/>
            <a:ext cx="4563883" cy="2601546"/>
          </a:xfrm>
        </p:spPr>
        <p:txBody>
          <a:bodyPr/>
          <a:lstStyle/>
          <a:p>
            <a:r>
              <a:rPr lang="en-US" sz="1800" dirty="0">
                <a:solidFill>
                  <a:schemeClr val="bg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rPr>
              <a:t>starting </a:t>
            </a:r>
            <a:r>
              <a:rPr lang="en-US" sz="1800" b="1" u="sng" dirty="0">
                <a:solidFill>
                  <a:schemeClr val="bg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rPr>
              <a:t>from scratch</a:t>
            </a:r>
          </a:p>
          <a:p>
            <a:endParaRPr lang="en-US" sz="1800" dirty="0">
              <a:solidFill>
                <a:schemeClr val="bg1"/>
              </a:solidFill>
              <a:latin typeface="+mn-lt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>
              <a:tabLst>
                <a:tab pos="898525" algn="l"/>
                <a:tab pos="1433513" algn="l"/>
              </a:tabLst>
            </a:pPr>
            <a:r>
              <a:rPr lang="en-US" sz="1800" b="1" dirty="0">
                <a:solidFill>
                  <a:schemeClr val="bg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rPr>
              <a:t>20 classes</a:t>
            </a:r>
          </a:p>
        </p:txBody>
      </p:sp>
      <p:sp>
        <p:nvSpPr>
          <p:cNvPr id="12" name="Segnaposto testo 8">
            <a:extLst>
              <a:ext uri="{FF2B5EF4-FFF2-40B4-BE49-F238E27FC236}">
                <a16:creationId xmlns:a16="http://schemas.microsoft.com/office/drawing/2014/main" id="{15B2AD9F-5DC3-4F63-9603-8A1321F4D496}"/>
              </a:ext>
            </a:extLst>
          </p:cNvPr>
          <p:cNvSpPr txBox="1">
            <a:spLocks/>
          </p:cNvSpPr>
          <p:nvPr/>
        </p:nvSpPr>
        <p:spPr>
          <a:xfrm>
            <a:off x="87322" y="92428"/>
            <a:ext cx="3381091" cy="26269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76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/>
              <a:t>Welcome to: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F43EFBEB-6123-41DE-B54B-B2BD97A99F30}"/>
              </a:ext>
            </a:extLst>
          </p:cNvPr>
          <p:cNvSpPr txBox="1"/>
          <p:nvPr/>
        </p:nvSpPr>
        <p:spPr>
          <a:xfrm>
            <a:off x="137549" y="4334353"/>
            <a:ext cx="311266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i="1" dirty="0">
                <a:solidFill>
                  <a:schemeClr val="bg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rPr>
              <a:t>Support materials uploaded </a:t>
            </a:r>
            <a:r>
              <a:rPr lang="en-US" sz="1100" i="1" dirty="0">
                <a:solidFill>
                  <a:schemeClr val="bg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  <a:hlinkClick r:id="rId3"/>
              </a:rPr>
              <a:t>here</a:t>
            </a:r>
            <a:r>
              <a:rPr lang="en-US" sz="1100" i="1" dirty="0">
                <a:solidFill>
                  <a:schemeClr val="bg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rPr>
              <a:t> within 24h</a:t>
            </a:r>
            <a:endParaRPr lang="en-US" sz="1100" i="1" dirty="0"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F831D080-6302-42A2-8557-D98D7523F0EF}"/>
              </a:ext>
            </a:extLst>
          </p:cNvPr>
          <p:cNvSpPr/>
          <p:nvPr/>
        </p:nvSpPr>
        <p:spPr>
          <a:xfrm>
            <a:off x="214668" y="2832165"/>
            <a:ext cx="652108" cy="628729"/>
          </a:xfrm>
          <a:prstGeom prst="rect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/>
              <a:t>30</a:t>
            </a:r>
          </a:p>
          <a:p>
            <a:pPr algn="ctr"/>
            <a:r>
              <a:rPr lang="it-IT" b="1" dirty="0"/>
              <a:t>min</a:t>
            </a:r>
            <a:endParaRPr lang="en-GB" b="1" dirty="0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2038E18C-B5C4-4613-83B2-70325195C1DA}"/>
              </a:ext>
            </a:extLst>
          </p:cNvPr>
          <p:cNvSpPr/>
          <p:nvPr/>
        </p:nvSpPr>
        <p:spPr>
          <a:xfrm>
            <a:off x="1225710" y="2832165"/>
            <a:ext cx="652108" cy="628729"/>
          </a:xfrm>
          <a:prstGeom prst="rect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dirty="0"/>
              <a:t>??</a:t>
            </a:r>
            <a:endParaRPr lang="en-GB" sz="2800" b="1" dirty="0"/>
          </a:p>
        </p:txBody>
      </p:sp>
      <p:sp>
        <p:nvSpPr>
          <p:cNvPr id="29" name="Triangolo isoscele 28">
            <a:extLst>
              <a:ext uri="{FF2B5EF4-FFF2-40B4-BE49-F238E27FC236}">
                <a16:creationId xmlns:a16="http://schemas.microsoft.com/office/drawing/2014/main" id="{93DE2BAB-5A11-44A0-A729-DF8C31610CB0}"/>
              </a:ext>
            </a:extLst>
          </p:cNvPr>
          <p:cNvSpPr/>
          <p:nvPr/>
        </p:nvSpPr>
        <p:spPr>
          <a:xfrm>
            <a:off x="963022" y="2832165"/>
            <a:ext cx="520694" cy="628728"/>
          </a:xfrm>
          <a:prstGeom prst="triangle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Triangolo isoscele 29">
            <a:extLst>
              <a:ext uri="{FF2B5EF4-FFF2-40B4-BE49-F238E27FC236}">
                <a16:creationId xmlns:a16="http://schemas.microsoft.com/office/drawing/2014/main" id="{E64404CA-6CA8-4CEE-B5C2-B563517E97C0}"/>
              </a:ext>
            </a:extLst>
          </p:cNvPr>
          <p:cNvSpPr/>
          <p:nvPr/>
        </p:nvSpPr>
        <p:spPr>
          <a:xfrm rot="10800000" flipV="1">
            <a:off x="2368166" y="2832165"/>
            <a:ext cx="520694" cy="628728"/>
          </a:xfrm>
          <a:prstGeom prst="triangle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1" name="Rettangolo 30">
            <a:extLst>
              <a:ext uri="{FF2B5EF4-FFF2-40B4-BE49-F238E27FC236}">
                <a16:creationId xmlns:a16="http://schemas.microsoft.com/office/drawing/2014/main" id="{BB1618C2-4CE3-4F08-A122-A1576D2BCDB6}"/>
              </a:ext>
            </a:extLst>
          </p:cNvPr>
          <p:cNvSpPr/>
          <p:nvPr/>
        </p:nvSpPr>
        <p:spPr>
          <a:xfrm flipV="1">
            <a:off x="1976406" y="2832164"/>
            <a:ext cx="652108" cy="628729"/>
          </a:xfrm>
          <a:prstGeom prst="rect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/>
          </a:p>
        </p:txBody>
      </p:sp>
      <p:sp>
        <p:nvSpPr>
          <p:cNvPr id="32" name="Rettangolo 31">
            <a:extLst>
              <a:ext uri="{FF2B5EF4-FFF2-40B4-BE49-F238E27FC236}">
                <a16:creationId xmlns:a16="http://schemas.microsoft.com/office/drawing/2014/main" id="{277909E9-F8A4-49CD-B999-3C008C4DA5AB}"/>
              </a:ext>
            </a:extLst>
          </p:cNvPr>
          <p:cNvSpPr/>
          <p:nvPr/>
        </p:nvSpPr>
        <p:spPr>
          <a:xfrm flipV="1">
            <a:off x="2987448" y="2832164"/>
            <a:ext cx="652108" cy="628729"/>
          </a:xfrm>
          <a:prstGeom prst="rect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/>
          </a:p>
        </p:txBody>
      </p:sp>
      <p:sp>
        <p:nvSpPr>
          <p:cNvPr id="33" name="Triangolo isoscele 32">
            <a:extLst>
              <a:ext uri="{FF2B5EF4-FFF2-40B4-BE49-F238E27FC236}">
                <a16:creationId xmlns:a16="http://schemas.microsoft.com/office/drawing/2014/main" id="{C130CFD9-C0B1-4428-9ACA-437E2B8B4D6E}"/>
              </a:ext>
            </a:extLst>
          </p:cNvPr>
          <p:cNvSpPr/>
          <p:nvPr/>
        </p:nvSpPr>
        <p:spPr>
          <a:xfrm flipV="1">
            <a:off x="2729523" y="2832165"/>
            <a:ext cx="520694" cy="628728"/>
          </a:xfrm>
          <a:prstGeom prst="triangle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19" name="Google Shape;371;p40">
            <a:extLst>
              <a:ext uri="{FF2B5EF4-FFF2-40B4-BE49-F238E27FC236}">
                <a16:creationId xmlns:a16="http://schemas.microsoft.com/office/drawing/2014/main" id="{AB1FB888-6F6E-4893-858F-278ED2347B52}"/>
              </a:ext>
            </a:extLst>
          </p:cNvPr>
          <p:cNvGrpSpPr/>
          <p:nvPr/>
        </p:nvGrpSpPr>
        <p:grpSpPr>
          <a:xfrm>
            <a:off x="2186485" y="2948263"/>
            <a:ext cx="321571" cy="399999"/>
            <a:chOff x="596350" y="929175"/>
            <a:chExt cx="407950" cy="497475"/>
          </a:xfrm>
        </p:grpSpPr>
        <p:sp>
          <p:nvSpPr>
            <p:cNvPr id="20" name="Google Shape;372;p40">
              <a:extLst>
                <a:ext uri="{FF2B5EF4-FFF2-40B4-BE49-F238E27FC236}">
                  <a16:creationId xmlns:a16="http://schemas.microsoft.com/office/drawing/2014/main" id="{6DEA7E16-479D-43BE-9585-FCE77AB19903}"/>
                </a:ext>
              </a:extLst>
            </p:cNvPr>
            <p:cNvSpPr/>
            <p:nvPr/>
          </p:nvSpPr>
          <p:spPr>
            <a:xfrm>
              <a:off x="596350" y="953550"/>
              <a:ext cx="387250" cy="473100"/>
            </a:xfrm>
            <a:custGeom>
              <a:avLst/>
              <a:gdLst/>
              <a:ahLst/>
              <a:cxnLst/>
              <a:rect l="l" t="t" r="r" b="b"/>
              <a:pathLst>
                <a:path w="15490" h="18924" fill="none" extrusionOk="0">
                  <a:moveTo>
                    <a:pt x="15490" y="17828"/>
                  </a:moveTo>
                  <a:lnTo>
                    <a:pt x="15490" y="17828"/>
                  </a:lnTo>
                  <a:lnTo>
                    <a:pt x="15466" y="17998"/>
                  </a:lnTo>
                  <a:lnTo>
                    <a:pt x="15417" y="18169"/>
                  </a:lnTo>
                  <a:lnTo>
                    <a:pt x="15319" y="18364"/>
                  </a:lnTo>
                  <a:lnTo>
                    <a:pt x="15198" y="18534"/>
                  </a:lnTo>
                  <a:lnTo>
                    <a:pt x="15052" y="18680"/>
                  </a:lnTo>
                  <a:lnTo>
                    <a:pt x="14881" y="18802"/>
                  </a:lnTo>
                  <a:lnTo>
                    <a:pt x="14735" y="18900"/>
                  </a:lnTo>
                  <a:lnTo>
                    <a:pt x="14564" y="18924"/>
                  </a:lnTo>
                  <a:lnTo>
                    <a:pt x="1023" y="18924"/>
                  </a:lnTo>
                  <a:lnTo>
                    <a:pt x="1023" y="18924"/>
                  </a:lnTo>
                  <a:lnTo>
                    <a:pt x="853" y="18900"/>
                  </a:lnTo>
                  <a:lnTo>
                    <a:pt x="682" y="18802"/>
                  </a:lnTo>
                  <a:lnTo>
                    <a:pt x="512" y="18680"/>
                  </a:lnTo>
                  <a:lnTo>
                    <a:pt x="341" y="18534"/>
                  </a:lnTo>
                  <a:lnTo>
                    <a:pt x="219" y="18364"/>
                  </a:lnTo>
                  <a:lnTo>
                    <a:pt x="98" y="18169"/>
                  </a:lnTo>
                  <a:lnTo>
                    <a:pt x="25" y="17998"/>
                  </a:lnTo>
                  <a:lnTo>
                    <a:pt x="0" y="17828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25" y="706"/>
                  </a:lnTo>
                  <a:lnTo>
                    <a:pt x="98" y="560"/>
                  </a:lnTo>
                  <a:lnTo>
                    <a:pt x="195" y="414"/>
                  </a:lnTo>
                  <a:lnTo>
                    <a:pt x="341" y="268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28" y="24"/>
                  </a:lnTo>
                  <a:lnTo>
                    <a:pt x="974" y="0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1" name="Google Shape;373;p40">
              <a:extLst>
                <a:ext uri="{FF2B5EF4-FFF2-40B4-BE49-F238E27FC236}">
                  <a16:creationId xmlns:a16="http://schemas.microsoft.com/office/drawing/2014/main" id="{EEB9E200-C10D-4C6A-B7F4-CB8ADA8F482D}"/>
                </a:ext>
              </a:extLst>
            </p:cNvPr>
            <p:cNvSpPr/>
            <p:nvPr/>
          </p:nvSpPr>
          <p:spPr>
            <a:xfrm>
              <a:off x="626775" y="929175"/>
              <a:ext cx="377525" cy="462775"/>
            </a:xfrm>
            <a:custGeom>
              <a:avLst/>
              <a:gdLst/>
              <a:ahLst/>
              <a:cxnLst/>
              <a:rect l="l" t="t" r="r" b="b"/>
              <a:pathLst>
                <a:path w="15101" h="18511" fill="none" extrusionOk="0">
                  <a:moveTo>
                    <a:pt x="15101" y="3362"/>
                  </a:moveTo>
                  <a:lnTo>
                    <a:pt x="15101" y="17731"/>
                  </a:lnTo>
                  <a:lnTo>
                    <a:pt x="15101" y="17731"/>
                  </a:lnTo>
                  <a:lnTo>
                    <a:pt x="15077" y="17877"/>
                  </a:lnTo>
                  <a:lnTo>
                    <a:pt x="15028" y="18024"/>
                  </a:lnTo>
                  <a:lnTo>
                    <a:pt x="14979" y="18145"/>
                  </a:lnTo>
                  <a:lnTo>
                    <a:pt x="14882" y="18267"/>
                  </a:lnTo>
                  <a:lnTo>
                    <a:pt x="14760" y="18365"/>
                  </a:lnTo>
                  <a:lnTo>
                    <a:pt x="14614" y="18438"/>
                  </a:lnTo>
                  <a:lnTo>
                    <a:pt x="14468" y="18486"/>
                  </a:lnTo>
                  <a:lnTo>
                    <a:pt x="14322" y="18511"/>
                  </a:lnTo>
                  <a:lnTo>
                    <a:pt x="780" y="18511"/>
                  </a:lnTo>
                  <a:lnTo>
                    <a:pt x="780" y="18511"/>
                  </a:lnTo>
                  <a:lnTo>
                    <a:pt x="634" y="18486"/>
                  </a:lnTo>
                  <a:lnTo>
                    <a:pt x="488" y="18438"/>
                  </a:lnTo>
                  <a:lnTo>
                    <a:pt x="342" y="18365"/>
                  </a:lnTo>
                  <a:lnTo>
                    <a:pt x="220" y="18267"/>
                  </a:lnTo>
                  <a:lnTo>
                    <a:pt x="123" y="18145"/>
                  </a:lnTo>
                  <a:lnTo>
                    <a:pt x="74" y="18024"/>
                  </a:lnTo>
                  <a:lnTo>
                    <a:pt x="25" y="17877"/>
                  </a:lnTo>
                  <a:lnTo>
                    <a:pt x="1" y="17731"/>
                  </a:lnTo>
                  <a:lnTo>
                    <a:pt x="1" y="780"/>
                  </a:lnTo>
                  <a:lnTo>
                    <a:pt x="1" y="780"/>
                  </a:lnTo>
                  <a:lnTo>
                    <a:pt x="25" y="610"/>
                  </a:lnTo>
                  <a:lnTo>
                    <a:pt x="74" y="464"/>
                  </a:lnTo>
                  <a:lnTo>
                    <a:pt x="123" y="342"/>
                  </a:lnTo>
                  <a:lnTo>
                    <a:pt x="220" y="220"/>
                  </a:lnTo>
                  <a:lnTo>
                    <a:pt x="342" y="123"/>
                  </a:lnTo>
                  <a:lnTo>
                    <a:pt x="488" y="50"/>
                  </a:lnTo>
                  <a:lnTo>
                    <a:pt x="634" y="1"/>
                  </a:lnTo>
                  <a:lnTo>
                    <a:pt x="780" y="1"/>
                  </a:lnTo>
                  <a:lnTo>
                    <a:pt x="11740" y="1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2" name="Google Shape;374;p40">
              <a:extLst>
                <a:ext uri="{FF2B5EF4-FFF2-40B4-BE49-F238E27FC236}">
                  <a16:creationId xmlns:a16="http://schemas.microsoft.com/office/drawing/2014/main" id="{496361D6-AE77-4AB8-96D7-7FA45A0A8DFC}"/>
                </a:ext>
              </a:extLst>
            </p:cNvPr>
            <p:cNvSpPr/>
            <p:nvPr/>
          </p:nvSpPr>
          <p:spPr>
            <a:xfrm>
              <a:off x="688900" y="1256150"/>
              <a:ext cx="133975" cy="25"/>
            </a:xfrm>
            <a:custGeom>
              <a:avLst/>
              <a:gdLst/>
              <a:ahLst/>
              <a:cxnLst/>
              <a:rect l="l" t="t" r="r" b="b"/>
              <a:pathLst>
                <a:path w="5359" h="1" fill="none" extrusionOk="0">
                  <a:moveTo>
                    <a:pt x="5358" y="0"/>
                  </a:moveTo>
                  <a:lnTo>
                    <a:pt x="0" y="0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3" name="Google Shape;375;p40">
              <a:extLst>
                <a:ext uri="{FF2B5EF4-FFF2-40B4-BE49-F238E27FC236}">
                  <a16:creationId xmlns:a16="http://schemas.microsoft.com/office/drawing/2014/main" id="{F645E16D-C435-459D-B5D1-B77471298503}"/>
                </a:ext>
              </a:extLst>
            </p:cNvPr>
            <p:cNvSpPr/>
            <p:nvPr/>
          </p:nvSpPr>
          <p:spPr>
            <a:xfrm>
              <a:off x="688900" y="1201350"/>
              <a:ext cx="255750" cy="25"/>
            </a:xfrm>
            <a:custGeom>
              <a:avLst/>
              <a:gdLst/>
              <a:ahLst/>
              <a:cxnLst/>
              <a:rect l="l" t="t" r="r" b="b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4" name="Google Shape;376;p40">
              <a:extLst>
                <a:ext uri="{FF2B5EF4-FFF2-40B4-BE49-F238E27FC236}">
                  <a16:creationId xmlns:a16="http://schemas.microsoft.com/office/drawing/2014/main" id="{7E156DB8-3C3A-4E6F-9A17-60986A9563BD}"/>
                </a:ext>
              </a:extLst>
            </p:cNvPr>
            <p:cNvSpPr/>
            <p:nvPr/>
          </p:nvSpPr>
          <p:spPr>
            <a:xfrm>
              <a:off x="688900" y="1145950"/>
              <a:ext cx="255750" cy="25"/>
            </a:xfrm>
            <a:custGeom>
              <a:avLst/>
              <a:gdLst/>
              <a:ahLst/>
              <a:cxnLst/>
              <a:rect l="l" t="t" r="r" b="b"/>
              <a:pathLst>
                <a:path w="10230" h="1" fill="none" extrusionOk="0">
                  <a:moveTo>
                    <a:pt x="10229" y="0"/>
                  </a:moveTo>
                  <a:lnTo>
                    <a:pt x="0" y="0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5" name="Google Shape;377;p40">
              <a:extLst>
                <a:ext uri="{FF2B5EF4-FFF2-40B4-BE49-F238E27FC236}">
                  <a16:creationId xmlns:a16="http://schemas.microsoft.com/office/drawing/2014/main" id="{7A132601-8FCD-44E0-AA57-138CC0A0F47C}"/>
                </a:ext>
              </a:extLst>
            </p:cNvPr>
            <p:cNvSpPr/>
            <p:nvPr/>
          </p:nvSpPr>
          <p:spPr>
            <a:xfrm>
              <a:off x="688900" y="1090525"/>
              <a:ext cx="255750" cy="25"/>
            </a:xfrm>
            <a:custGeom>
              <a:avLst/>
              <a:gdLst/>
              <a:ahLst/>
              <a:cxnLst/>
              <a:rect l="l" t="t" r="r" b="b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6" name="Google Shape;378;p40">
              <a:extLst>
                <a:ext uri="{FF2B5EF4-FFF2-40B4-BE49-F238E27FC236}">
                  <a16:creationId xmlns:a16="http://schemas.microsoft.com/office/drawing/2014/main" id="{A087B05C-FB2B-4F3C-9ECC-5E847C26D944}"/>
                </a:ext>
              </a:extLst>
            </p:cNvPr>
            <p:cNvSpPr/>
            <p:nvPr/>
          </p:nvSpPr>
          <p:spPr>
            <a:xfrm>
              <a:off x="920250" y="929175"/>
              <a:ext cx="84050" cy="84050"/>
            </a:xfrm>
            <a:custGeom>
              <a:avLst/>
              <a:gdLst/>
              <a:ahLst/>
              <a:cxnLst/>
              <a:rect l="l" t="t" r="r" b="b"/>
              <a:pathLst>
                <a:path w="3362" h="3362" fill="none" extrusionOk="0">
                  <a:moveTo>
                    <a:pt x="1" y="2582"/>
                  </a:moveTo>
                  <a:lnTo>
                    <a:pt x="1" y="1"/>
                  </a:lnTo>
                  <a:lnTo>
                    <a:pt x="3362" y="3362"/>
                  </a:lnTo>
                  <a:lnTo>
                    <a:pt x="780" y="3362"/>
                  </a:lnTo>
                  <a:lnTo>
                    <a:pt x="780" y="3362"/>
                  </a:lnTo>
                  <a:lnTo>
                    <a:pt x="610" y="3337"/>
                  </a:lnTo>
                  <a:lnTo>
                    <a:pt x="464" y="3289"/>
                  </a:lnTo>
                  <a:lnTo>
                    <a:pt x="342" y="3216"/>
                  </a:lnTo>
                  <a:lnTo>
                    <a:pt x="220" y="3118"/>
                  </a:lnTo>
                  <a:lnTo>
                    <a:pt x="123" y="3021"/>
                  </a:lnTo>
                  <a:lnTo>
                    <a:pt x="50" y="2875"/>
                  </a:lnTo>
                  <a:lnTo>
                    <a:pt x="1" y="2729"/>
                  </a:lnTo>
                  <a:lnTo>
                    <a:pt x="1" y="2582"/>
                  </a:lnTo>
                  <a:lnTo>
                    <a:pt x="1" y="2582"/>
                  </a:lnTo>
                  <a:close/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7" name="Google Shape;386;p40">
            <a:hlinkClick r:id="rId4"/>
            <a:extLst>
              <a:ext uri="{FF2B5EF4-FFF2-40B4-BE49-F238E27FC236}">
                <a16:creationId xmlns:a16="http://schemas.microsoft.com/office/drawing/2014/main" id="{9566E8EB-C1CC-4D5F-840D-EB6B9E2B47CB}"/>
              </a:ext>
            </a:extLst>
          </p:cNvPr>
          <p:cNvSpPr/>
          <p:nvPr/>
        </p:nvSpPr>
        <p:spPr>
          <a:xfrm>
            <a:off x="3076444" y="2948263"/>
            <a:ext cx="433242" cy="399999"/>
          </a:xfrm>
          <a:custGeom>
            <a:avLst/>
            <a:gdLst/>
            <a:ahLst/>
            <a:cxnLst/>
            <a:rect l="l" t="t" r="r" b="b"/>
            <a:pathLst>
              <a:path w="16173" h="14711" fill="none" extrusionOk="0">
                <a:moveTo>
                  <a:pt x="8087" y="1"/>
                </a:moveTo>
                <a:lnTo>
                  <a:pt x="8087" y="1"/>
                </a:lnTo>
                <a:lnTo>
                  <a:pt x="7672" y="1"/>
                </a:lnTo>
                <a:lnTo>
                  <a:pt x="7258" y="25"/>
                </a:lnTo>
                <a:lnTo>
                  <a:pt x="6844" y="74"/>
                </a:lnTo>
                <a:lnTo>
                  <a:pt x="6455" y="122"/>
                </a:lnTo>
                <a:lnTo>
                  <a:pt x="6065" y="195"/>
                </a:lnTo>
                <a:lnTo>
                  <a:pt x="5675" y="293"/>
                </a:lnTo>
                <a:lnTo>
                  <a:pt x="5310" y="415"/>
                </a:lnTo>
                <a:lnTo>
                  <a:pt x="4945" y="536"/>
                </a:lnTo>
                <a:lnTo>
                  <a:pt x="4579" y="658"/>
                </a:lnTo>
                <a:lnTo>
                  <a:pt x="4238" y="829"/>
                </a:lnTo>
                <a:lnTo>
                  <a:pt x="3897" y="975"/>
                </a:lnTo>
                <a:lnTo>
                  <a:pt x="3557" y="1170"/>
                </a:lnTo>
                <a:lnTo>
                  <a:pt x="3240" y="1364"/>
                </a:lnTo>
                <a:lnTo>
                  <a:pt x="2948" y="1559"/>
                </a:lnTo>
                <a:lnTo>
                  <a:pt x="2655" y="1778"/>
                </a:lnTo>
                <a:lnTo>
                  <a:pt x="2363" y="1998"/>
                </a:lnTo>
                <a:lnTo>
                  <a:pt x="2095" y="2241"/>
                </a:lnTo>
                <a:lnTo>
                  <a:pt x="1852" y="2485"/>
                </a:lnTo>
                <a:lnTo>
                  <a:pt x="1608" y="2753"/>
                </a:lnTo>
                <a:lnTo>
                  <a:pt x="1389" y="3021"/>
                </a:lnTo>
                <a:lnTo>
                  <a:pt x="1170" y="3288"/>
                </a:lnTo>
                <a:lnTo>
                  <a:pt x="975" y="3581"/>
                </a:lnTo>
                <a:lnTo>
                  <a:pt x="804" y="3873"/>
                </a:lnTo>
                <a:lnTo>
                  <a:pt x="634" y="4190"/>
                </a:lnTo>
                <a:lnTo>
                  <a:pt x="488" y="4506"/>
                </a:lnTo>
                <a:lnTo>
                  <a:pt x="366" y="4823"/>
                </a:lnTo>
                <a:lnTo>
                  <a:pt x="244" y="5139"/>
                </a:lnTo>
                <a:lnTo>
                  <a:pt x="171" y="5480"/>
                </a:lnTo>
                <a:lnTo>
                  <a:pt x="98" y="5821"/>
                </a:lnTo>
                <a:lnTo>
                  <a:pt x="49" y="6162"/>
                </a:lnTo>
                <a:lnTo>
                  <a:pt x="1" y="6503"/>
                </a:lnTo>
                <a:lnTo>
                  <a:pt x="1" y="6869"/>
                </a:lnTo>
                <a:lnTo>
                  <a:pt x="1" y="6869"/>
                </a:lnTo>
                <a:lnTo>
                  <a:pt x="1" y="7234"/>
                </a:lnTo>
                <a:lnTo>
                  <a:pt x="49" y="7624"/>
                </a:lnTo>
                <a:lnTo>
                  <a:pt x="98" y="7989"/>
                </a:lnTo>
                <a:lnTo>
                  <a:pt x="196" y="8330"/>
                </a:lnTo>
                <a:lnTo>
                  <a:pt x="293" y="8695"/>
                </a:lnTo>
                <a:lnTo>
                  <a:pt x="415" y="9036"/>
                </a:lnTo>
                <a:lnTo>
                  <a:pt x="561" y="9377"/>
                </a:lnTo>
                <a:lnTo>
                  <a:pt x="731" y="9718"/>
                </a:lnTo>
                <a:lnTo>
                  <a:pt x="902" y="10035"/>
                </a:lnTo>
                <a:lnTo>
                  <a:pt x="1097" y="10327"/>
                </a:lnTo>
                <a:lnTo>
                  <a:pt x="1340" y="10644"/>
                </a:lnTo>
                <a:lnTo>
                  <a:pt x="1559" y="10936"/>
                </a:lnTo>
                <a:lnTo>
                  <a:pt x="1827" y="11204"/>
                </a:lnTo>
                <a:lnTo>
                  <a:pt x="2095" y="11472"/>
                </a:lnTo>
                <a:lnTo>
                  <a:pt x="2387" y="11740"/>
                </a:lnTo>
                <a:lnTo>
                  <a:pt x="2680" y="11983"/>
                </a:lnTo>
                <a:lnTo>
                  <a:pt x="2680" y="11983"/>
                </a:lnTo>
                <a:lnTo>
                  <a:pt x="2485" y="12349"/>
                </a:lnTo>
                <a:lnTo>
                  <a:pt x="2266" y="12714"/>
                </a:lnTo>
                <a:lnTo>
                  <a:pt x="2022" y="13104"/>
                </a:lnTo>
                <a:lnTo>
                  <a:pt x="1706" y="13469"/>
                </a:lnTo>
                <a:lnTo>
                  <a:pt x="1365" y="13834"/>
                </a:lnTo>
                <a:lnTo>
                  <a:pt x="1170" y="14005"/>
                </a:lnTo>
                <a:lnTo>
                  <a:pt x="951" y="14151"/>
                </a:lnTo>
                <a:lnTo>
                  <a:pt x="731" y="14297"/>
                </a:lnTo>
                <a:lnTo>
                  <a:pt x="512" y="14443"/>
                </a:lnTo>
                <a:lnTo>
                  <a:pt x="269" y="14540"/>
                </a:lnTo>
                <a:lnTo>
                  <a:pt x="1" y="14662"/>
                </a:lnTo>
                <a:lnTo>
                  <a:pt x="1" y="14662"/>
                </a:lnTo>
                <a:lnTo>
                  <a:pt x="122" y="14662"/>
                </a:lnTo>
                <a:lnTo>
                  <a:pt x="488" y="14711"/>
                </a:lnTo>
                <a:lnTo>
                  <a:pt x="1024" y="14711"/>
                </a:lnTo>
                <a:lnTo>
                  <a:pt x="1365" y="14711"/>
                </a:lnTo>
                <a:lnTo>
                  <a:pt x="1706" y="14687"/>
                </a:lnTo>
                <a:lnTo>
                  <a:pt x="2095" y="14614"/>
                </a:lnTo>
                <a:lnTo>
                  <a:pt x="2485" y="14540"/>
                </a:lnTo>
                <a:lnTo>
                  <a:pt x="2899" y="14419"/>
                </a:lnTo>
                <a:lnTo>
                  <a:pt x="3313" y="14273"/>
                </a:lnTo>
                <a:lnTo>
                  <a:pt x="3751" y="14078"/>
                </a:lnTo>
                <a:lnTo>
                  <a:pt x="4165" y="13834"/>
                </a:lnTo>
                <a:lnTo>
                  <a:pt x="4579" y="13566"/>
                </a:lnTo>
                <a:lnTo>
                  <a:pt x="4969" y="13201"/>
                </a:lnTo>
                <a:lnTo>
                  <a:pt x="4969" y="13201"/>
                </a:lnTo>
                <a:lnTo>
                  <a:pt x="5334" y="13323"/>
                </a:lnTo>
                <a:lnTo>
                  <a:pt x="5700" y="13444"/>
                </a:lnTo>
                <a:lnTo>
                  <a:pt x="6089" y="13518"/>
                </a:lnTo>
                <a:lnTo>
                  <a:pt x="6479" y="13591"/>
                </a:lnTo>
                <a:lnTo>
                  <a:pt x="6869" y="13664"/>
                </a:lnTo>
                <a:lnTo>
                  <a:pt x="7258" y="13712"/>
                </a:lnTo>
                <a:lnTo>
                  <a:pt x="7672" y="13737"/>
                </a:lnTo>
                <a:lnTo>
                  <a:pt x="8087" y="13737"/>
                </a:lnTo>
                <a:lnTo>
                  <a:pt x="8087" y="13737"/>
                </a:lnTo>
                <a:lnTo>
                  <a:pt x="8501" y="13737"/>
                </a:lnTo>
                <a:lnTo>
                  <a:pt x="8915" y="13712"/>
                </a:lnTo>
                <a:lnTo>
                  <a:pt x="9329" y="13664"/>
                </a:lnTo>
                <a:lnTo>
                  <a:pt x="9718" y="13591"/>
                </a:lnTo>
                <a:lnTo>
                  <a:pt x="10108" y="13518"/>
                </a:lnTo>
                <a:lnTo>
                  <a:pt x="10498" y="13420"/>
                </a:lnTo>
                <a:lnTo>
                  <a:pt x="10863" y="13323"/>
                </a:lnTo>
                <a:lnTo>
                  <a:pt x="11228" y="13201"/>
                </a:lnTo>
                <a:lnTo>
                  <a:pt x="11594" y="13055"/>
                </a:lnTo>
                <a:lnTo>
                  <a:pt x="11935" y="12909"/>
                </a:lnTo>
                <a:lnTo>
                  <a:pt x="12276" y="12738"/>
                </a:lnTo>
                <a:lnTo>
                  <a:pt x="12617" y="12568"/>
                </a:lnTo>
                <a:lnTo>
                  <a:pt x="12933" y="12373"/>
                </a:lnTo>
                <a:lnTo>
                  <a:pt x="13225" y="12178"/>
                </a:lnTo>
                <a:lnTo>
                  <a:pt x="13518" y="11959"/>
                </a:lnTo>
                <a:lnTo>
                  <a:pt x="13810" y="11715"/>
                </a:lnTo>
                <a:lnTo>
                  <a:pt x="14078" y="11496"/>
                </a:lnTo>
                <a:lnTo>
                  <a:pt x="14321" y="11228"/>
                </a:lnTo>
                <a:lnTo>
                  <a:pt x="14565" y="10985"/>
                </a:lnTo>
                <a:lnTo>
                  <a:pt x="14784" y="10717"/>
                </a:lnTo>
                <a:lnTo>
                  <a:pt x="15003" y="10424"/>
                </a:lnTo>
                <a:lnTo>
                  <a:pt x="15198" y="10132"/>
                </a:lnTo>
                <a:lnTo>
                  <a:pt x="15369" y="9840"/>
                </a:lnTo>
                <a:lnTo>
                  <a:pt x="15539" y="9548"/>
                </a:lnTo>
                <a:lnTo>
                  <a:pt x="15685" y="9231"/>
                </a:lnTo>
                <a:lnTo>
                  <a:pt x="15807" y="8914"/>
                </a:lnTo>
                <a:lnTo>
                  <a:pt x="15929" y="8574"/>
                </a:lnTo>
                <a:lnTo>
                  <a:pt x="16002" y="8257"/>
                </a:lnTo>
                <a:lnTo>
                  <a:pt x="16075" y="7916"/>
                </a:lnTo>
                <a:lnTo>
                  <a:pt x="16124" y="7575"/>
                </a:lnTo>
                <a:lnTo>
                  <a:pt x="16172" y="7210"/>
                </a:lnTo>
                <a:lnTo>
                  <a:pt x="16172" y="6869"/>
                </a:lnTo>
                <a:lnTo>
                  <a:pt x="16172" y="6869"/>
                </a:lnTo>
                <a:lnTo>
                  <a:pt x="16172" y="6503"/>
                </a:lnTo>
                <a:lnTo>
                  <a:pt x="16124" y="6162"/>
                </a:lnTo>
                <a:lnTo>
                  <a:pt x="16075" y="5821"/>
                </a:lnTo>
                <a:lnTo>
                  <a:pt x="16002" y="5480"/>
                </a:lnTo>
                <a:lnTo>
                  <a:pt x="15929" y="5139"/>
                </a:lnTo>
                <a:lnTo>
                  <a:pt x="15807" y="4823"/>
                </a:lnTo>
                <a:lnTo>
                  <a:pt x="15685" y="4506"/>
                </a:lnTo>
                <a:lnTo>
                  <a:pt x="15539" y="4190"/>
                </a:lnTo>
                <a:lnTo>
                  <a:pt x="15369" y="3873"/>
                </a:lnTo>
                <a:lnTo>
                  <a:pt x="15198" y="3581"/>
                </a:lnTo>
                <a:lnTo>
                  <a:pt x="15003" y="3288"/>
                </a:lnTo>
                <a:lnTo>
                  <a:pt x="14784" y="3021"/>
                </a:lnTo>
                <a:lnTo>
                  <a:pt x="14565" y="2753"/>
                </a:lnTo>
                <a:lnTo>
                  <a:pt x="14321" y="2485"/>
                </a:lnTo>
                <a:lnTo>
                  <a:pt x="14078" y="2241"/>
                </a:lnTo>
                <a:lnTo>
                  <a:pt x="13810" y="1998"/>
                </a:lnTo>
                <a:lnTo>
                  <a:pt x="13518" y="1778"/>
                </a:lnTo>
                <a:lnTo>
                  <a:pt x="13225" y="1559"/>
                </a:lnTo>
                <a:lnTo>
                  <a:pt x="12933" y="1364"/>
                </a:lnTo>
                <a:lnTo>
                  <a:pt x="12617" y="1170"/>
                </a:lnTo>
                <a:lnTo>
                  <a:pt x="12276" y="975"/>
                </a:lnTo>
                <a:lnTo>
                  <a:pt x="11935" y="829"/>
                </a:lnTo>
                <a:lnTo>
                  <a:pt x="11594" y="658"/>
                </a:lnTo>
                <a:lnTo>
                  <a:pt x="11228" y="536"/>
                </a:lnTo>
                <a:lnTo>
                  <a:pt x="10863" y="415"/>
                </a:lnTo>
                <a:lnTo>
                  <a:pt x="10498" y="293"/>
                </a:lnTo>
                <a:lnTo>
                  <a:pt x="10108" y="195"/>
                </a:lnTo>
                <a:lnTo>
                  <a:pt x="9718" y="122"/>
                </a:lnTo>
                <a:lnTo>
                  <a:pt x="9329" y="74"/>
                </a:lnTo>
                <a:lnTo>
                  <a:pt x="8915" y="25"/>
                </a:lnTo>
                <a:lnTo>
                  <a:pt x="8501" y="1"/>
                </a:lnTo>
                <a:lnTo>
                  <a:pt x="8087" y="1"/>
                </a:lnTo>
                <a:lnTo>
                  <a:pt x="8087" y="1"/>
                </a:lnTo>
                <a:close/>
              </a:path>
            </a:pathLst>
          </a:custGeom>
          <a:noFill/>
          <a:ln w="19050" cap="rnd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Arrow: Curved Up 1">
            <a:extLst>
              <a:ext uri="{FF2B5EF4-FFF2-40B4-BE49-F238E27FC236}">
                <a16:creationId xmlns:a16="http://schemas.microsoft.com/office/drawing/2014/main" id="{847D0A45-E47D-4A48-9CF9-273D6902A5AB}"/>
              </a:ext>
            </a:extLst>
          </p:cNvPr>
          <p:cNvSpPr/>
          <p:nvPr/>
        </p:nvSpPr>
        <p:spPr>
          <a:xfrm>
            <a:off x="540722" y="3590772"/>
            <a:ext cx="956779" cy="358613"/>
          </a:xfrm>
          <a:prstGeom prst="curvedUpArrow">
            <a:avLst/>
          </a:prstGeom>
          <a:solidFill>
            <a:srgbClr val="1CA6DF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6" name="Picture 5" descr="Shape, icon&#10;&#10;Description automatically generated">
            <a:extLst>
              <a:ext uri="{FF2B5EF4-FFF2-40B4-BE49-F238E27FC236}">
                <a16:creationId xmlns:a16="http://schemas.microsoft.com/office/drawing/2014/main" id="{8CD9A8F8-3AD7-4D5B-BE07-B514FEA43C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3715" y="3751108"/>
            <a:ext cx="358613" cy="358613"/>
          </a:xfrm>
          <a:prstGeom prst="rect">
            <a:avLst/>
          </a:prstGeom>
        </p:spPr>
      </p:pic>
      <p:sp>
        <p:nvSpPr>
          <p:cNvPr id="34" name="Arrow: Curved Up 33">
            <a:extLst>
              <a:ext uri="{FF2B5EF4-FFF2-40B4-BE49-F238E27FC236}">
                <a16:creationId xmlns:a16="http://schemas.microsoft.com/office/drawing/2014/main" id="{4DD5918C-ADA4-4EDD-9B75-9E24A87B96A6}"/>
              </a:ext>
            </a:extLst>
          </p:cNvPr>
          <p:cNvSpPr/>
          <p:nvPr/>
        </p:nvSpPr>
        <p:spPr>
          <a:xfrm flipV="1">
            <a:off x="2293438" y="2376714"/>
            <a:ext cx="956779" cy="338096"/>
          </a:xfrm>
          <a:prstGeom prst="curvedUpArrow">
            <a:avLst/>
          </a:prstGeom>
          <a:solidFill>
            <a:srgbClr val="1CA6DF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BD2E884C-4FB2-4389-A912-90D650CA735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06483" y="2130444"/>
            <a:ext cx="480965" cy="480965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B6ED283F-EF6A-4E47-9D20-AA5C43F7320B}"/>
              </a:ext>
            </a:extLst>
          </p:cNvPr>
          <p:cNvSpPr/>
          <p:nvPr/>
        </p:nvSpPr>
        <p:spPr>
          <a:xfrm>
            <a:off x="3521222" y="2890402"/>
            <a:ext cx="77460" cy="774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1743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BA2DDFC-8505-474D-B8EE-72433F72479D}"/>
              </a:ext>
            </a:extLst>
          </p:cNvPr>
          <p:cNvCxnSpPr>
            <a:cxnSpLocks/>
          </p:cNvCxnSpPr>
          <p:nvPr/>
        </p:nvCxnSpPr>
        <p:spPr>
          <a:xfrm flipH="1">
            <a:off x="4071627" y="1201436"/>
            <a:ext cx="203757" cy="39201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>
            <a:extLst>
              <a:ext uri="{FF2B5EF4-FFF2-40B4-BE49-F238E27FC236}">
                <a16:creationId xmlns:a16="http://schemas.microsoft.com/office/drawing/2014/main" id="{8CC346DC-0A4B-4466-A3F8-D90A43A8771E}"/>
              </a:ext>
            </a:extLst>
          </p:cNvPr>
          <p:cNvGrpSpPr/>
          <p:nvPr/>
        </p:nvGrpSpPr>
        <p:grpSpPr>
          <a:xfrm>
            <a:off x="3494974" y="598513"/>
            <a:ext cx="1627599" cy="609241"/>
            <a:chOff x="3149189" y="504827"/>
            <a:chExt cx="2255891" cy="844422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A34F7105-11A4-4505-B302-69D03E905DAC}"/>
                </a:ext>
              </a:extLst>
            </p:cNvPr>
            <p:cNvGrpSpPr/>
            <p:nvPr/>
          </p:nvGrpSpPr>
          <p:grpSpPr>
            <a:xfrm>
              <a:off x="3154344" y="504827"/>
              <a:ext cx="2250736" cy="844422"/>
              <a:chOff x="2737980" y="2101273"/>
              <a:chExt cx="2250736" cy="844422"/>
            </a:xfrm>
          </p:grpSpPr>
          <p:sp>
            <p:nvSpPr>
              <p:cNvPr id="36" name="Triangolo isoscele 50">
                <a:extLst>
                  <a:ext uri="{FF2B5EF4-FFF2-40B4-BE49-F238E27FC236}">
                    <a16:creationId xmlns:a16="http://schemas.microsoft.com/office/drawing/2014/main" id="{A669DEAC-AE5A-4F73-875E-7609B84A2057}"/>
                  </a:ext>
                </a:extLst>
              </p:cNvPr>
              <p:cNvSpPr/>
              <p:nvPr/>
            </p:nvSpPr>
            <p:spPr>
              <a:xfrm rot="10800000">
                <a:off x="4289396" y="2101278"/>
                <a:ext cx="699320" cy="844415"/>
              </a:xfrm>
              <a:prstGeom prst="triangle">
                <a:avLst/>
              </a:prstGeom>
              <a:solidFill>
                <a:schemeClr val="accent4">
                  <a:lumMod val="60000"/>
                  <a:lumOff val="40000"/>
                  <a:alpha val="6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Rettangolo 51">
                <a:extLst>
                  <a:ext uri="{FF2B5EF4-FFF2-40B4-BE49-F238E27FC236}">
                    <a16:creationId xmlns:a16="http://schemas.microsoft.com/office/drawing/2014/main" id="{D730B760-C12B-49FF-B6B1-E296D88516F9}"/>
                  </a:ext>
                </a:extLst>
              </p:cNvPr>
              <p:cNvSpPr/>
              <p:nvPr/>
            </p:nvSpPr>
            <p:spPr>
              <a:xfrm>
                <a:off x="3087277" y="2101278"/>
                <a:ext cx="1546624" cy="844417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  <a:alpha val="6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/>
              </a:p>
            </p:txBody>
          </p:sp>
          <p:sp>
            <p:nvSpPr>
              <p:cNvPr id="38" name="Triangolo isoscele 74">
                <a:extLst>
                  <a:ext uri="{FF2B5EF4-FFF2-40B4-BE49-F238E27FC236}">
                    <a16:creationId xmlns:a16="http://schemas.microsoft.com/office/drawing/2014/main" id="{0CEFA46C-3920-4390-8FE5-EA1DA2716B6D}"/>
                  </a:ext>
                </a:extLst>
              </p:cNvPr>
              <p:cNvSpPr/>
              <p:nvPr/>
            </p:nvSpPr>
            <p:spPr>
              <a:xfrm>
                <a:off x="2737980" y="2101273"/>
                <a:ext cx="699320" cy="844415"/>
              </a:xfrm>
              <a:prstGeom prst="triangle">
                <a:avLst/>
              </a:prstGeom>
              <a:solidFill>
                <a:schemeClr val="accent4">
                  <a:lumMod val="60000"/>
                  <a:lumOff val="40000"/>
                  <a:alpha val="6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9048D4B1-D6F5-4EF0-AE4B-4C2660792B4A}"/>
                </a:ext>
              </a:extLst>
            </p:cNvPr>
            <p:cNvCxnSpPr>
              <a:cxnSpLocks/>
              <a:stCxn id="38" idx="0"/>
              <a:endCxn id="36" idx="2"/>
            </p:cNvCxnSpPr>
            <p:nvPr/>
          </p:nvCxnSpPr>
          <p:spPr>
            <a:xfrm>
              <a:off x="3504004" y="504827"/>
              <a:ext cx="1901076" cy="5"/>
            </a:xfrm>
            <a:prstGeom prst="line">
              <a:avLst/>
            </a:prstGeom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4024F79F-E79C-424A-ACAB-6DE440AFBA39}"/>
                </a:ext>
              </a:extLst>
            </p:cNvPr>
            <p:cNvCxnSpPr>
              <a:cxnSpLocks/>
            </p:cNvCxnSpPr>
            <p:nvPr/>
          </p:nvCxnSpPr>
          <p:spPr>
            <a:xfrm>
              <a:off x="3149189" y="1338246"/>
              <a:ext cx="1901076" cy="5"/>
            </a:xfrm>
            <a:prstGeom prst="line">
              <a:avLst/>
            </a:prstGeom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8" name="TextBox 107">
            <a:extLst>
              <a:ext uri="{FF2B5EF4-FFF2-40B4-BE49-F238E27FC236}">
                <a16:creationId xmlns:a16="http://schemas.microsoft.com/office/drawing/2014/main" id="{36FD9A05-1214-4C5E-B31F-5D1D42E4A0BE}"/>
              </a:ext>
            </a:extLst>
          </p:cNvPr>
          <p:cNvSpPr txBox="1"/>
          <p:nvPr/>
        </p:nvSpPr>
        <p:spPr>
          <a:xfrm>
            <a:off x="2197036" y="3612397"/>
            <a:ext cx="47557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fix </a:t>
            </a:r>
            <a:r>
              <a:rPr lang="en-US" sz="1800" dirty="0" err="1">
                <a:solidFill>
                  <a:schemeClr val="bg1">
                    <a:lumMod val="75000"/>
                  </a:schemeClr>
                </a:solidFill>
                <a:latin typeface="+mn-lt"/>
              </a:rPr>
              <a:t>equalDOF</a:t>
            </a:r>
            <a:r>
              <a:rPr lang="en-US" sz="18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 mass pattern </a:t>
            </a:r>
            <a:r>
              <a:rPr lang="en-US" sz="1800" dirty="0" err="1">
                <a:solidFill>
                  <a:schemeClr val="bg1">
                    <a:lumMod val="75000"/>
                  </a:schemeClr>
                </a:solidFill>
                <a:latin typeface="+mn-lt"/>
              </a:rPr>
              <a:t>eleLoad</a:t>
            </a:r>
            <a:r>
              <a:rPr lang="en-US" sz="18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 load </a:t>
            </a:r>
            <a:r>
              <a:rPr lang="en-US" sz="1800" dirty="0" err="1">
                <a:solidFill>
                  <a:schemeClr val="bg1">
                    <a:lumMod val="75000"/>
                  </a:schemeClr>
                </a:solidFill>
                <a:latin typeface="+mn-lt"/>
              </a:rPr>
              <a:t>sp</a:t>
            </a:r>
            <a:r>
              <a:rPr lang="en-US" sz="18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bg1">
                    <a:lumMod val="75000"/>
                  </a:schemeClr>
                </a:solidFill>
                <a:latin typeface="+mn-lt"/>
              </a:rPr>
              <a:t>mp</a:t>
            </a:r>
            <a:r>
              <a:rPr lang="en-US" sz="18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bg1">
                    <a:lumMod val="75000"/>
                  </a:schemeClr>
                </a:solidFill>
                <a:latin typeface="+mn-lt"/>
              </a:rPr>
              <a:t>uniaxialMaterial</a:t>
            </a:r>
            <a:r>
              <a:rPr lang="en-US" sz="18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bg1">
                    <a:lumMod val="75000"/>
                  </a:schemeClr>
                </a:solidFill>
                <a:latin typeface="+mn-lt"/>
              </a:rPr>
              <a:t>nDMaterial</a:t>
            </a:r>
            <a:r>
              <a:rPr lang="en-US" sz="18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 section </a:t>
            </a:r>
            <a:r>
              <a:rPr lang="en-US" sz="1800" dirty="0" err="1">
                <a:solidFill>
                  <a:schemeClr val="bg1">
                    <a:lumMod val="75000"/>
                  </a:schemeClr>
                </a:solidFill>
                <a:latin typeface="+mn-lt"/>
              </a:rPr>
              <a:t>geomTransf</a:t>
            </a:r>
            <a:r>
              <a:rPr lang="en-US" sz="18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 fiber patch element node </a:t>
            </a:r>
            <a:r>
              <a:rPr lang="en-US" sz="1800" dirty="0" err="1">
                <a:solidFill>
                  <a:schemeClr val="bg1">
                    <a:lumMod val="75000"/>
                  </a:schemeClr>
                </a:solidFill>
                <a:latin typeface="+mn-lt"/>
              </a:rPr>
              <a:t>elasticBeamElement</a:t>
            </a:r>
            <a:r>
              <a:rPr lang="en-US" sz="18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 </a:t>
            </a:r>
            <a:r>
              <a:rPr lang="en-US" sz="1800" dirty="0" err="1">
                <a:solidFill>
                  <a:schemeClr val="bg1">
                    <a:lumMod val="75000"/>
                  </a:schemeClr>
                </a:solidFill>
                <a:latin typeface="+mn-lt"/>
              </a:rPr>
              <a:t>timeSeries</a:t>
            </a:r>
            <a:r>
              <a:rPr lang="en-US" sz="18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 ……………….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3DA0D704-56C8-4995-A1CE-2B88F2D40C21}"/>
              </a:ext>
            </a:extLst>
          </p:cNvPr>
          <p:cNvGrpSpPr/>
          <p:nvPr/>
        </p:nvGrpSpPr>
        <p:grpSpPr>
          <a:xfrm>
            <a:off x="143380" y="1603109"/>
            <a:ext cx="1678306" cy="629660"/>
            <a:chOff x="2737980" y="2101273"/>
            <a:chExt cx="2250736" cy="844422"/>
          </a:xfrm>
        </p:grpSpPr>
        <p:sp>
          <p:nvSpPr>
            <p:cNvPr id="41" name="Triangolo isoscele 50">
              <a:extLst>
                <a:ext uri="{FF2B5EF4-FFF2-40B4-BE49-F238E27FC236}">
                  <a16:creationId xmlns:a16="http://schemas.microsoft.com/office/drawing/2014/main" id="{EFF7D945-9A6D-430B-97B4-6E2C50CBEF29}"/>
                </a:ext>
              </a:extLst>
            </p:cNvPr>
            <p:cNvSpPr/>
            <p:nvPr/>
          </p:nvSpPr>
          <p:spPr>
            <a:xfrm rot="10800000">
              <a:off x="4289396" y="2101278"/>
              <a:ext cx="699320" cy="84441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ttangolo 51">
              <a:extLst>
                <a:ext uri="{FF2B5EF4-FFF2-40B4-BE49-F238E27FC236}">
                  <a16:creationId xmlns:a16="http://schemas.microsoft.com/office/drawing/2014/main" id="{754E9B1F-979F-4847-9C2A-6E767CCAE2B0}"/>
                </a:ext>
              </a:extLst>
            </p:cNvPr>
            <p:cNvSpPr/>
            <p:nvPr/>
          </p:nvSpPr>
          <p:spPr>
            <a:xfrm>
              <a:off x="3087277" y="2101278"/>
              <a:ext cx="1546624" cy="844417"/>
            </a:xfrm>
            <a:prstGeom prst="rect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43" name="Triangolo isoscele 74">
              <a:extLst>
                <a:ext uri="{FF2B5EF4-FFF2-40B4-BE49-F238E27FC236}">
                  <a16:creationId xmlns:a16="http://schemas.microsoft.com/office/drawing/2014/main" id="{590FFF5D-9A29-4148-8B6D-2299E478F5CE}"/>
                </a:ext>
              </a:extLst>
            </p:cNvPr>
            <p:cNvSpPr/>
            <p:nvPr/>
          </p:nvSpPr>
          <p:spPr>
            <a:xfrm>
              <a:off x="2737980" y="2101273"/>
              <a:ext cx="699320" cy="84441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DCB7C5DC-2164-46E9-AE45-4905F0A445EB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10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egnaposto testo 5">
            <a:extLst>
              <a:ext uri="{FF2B5EF4-FFF2-40B4-BE49-F238E27FC236}">
                <a16:creationId xmlns:a16="http://schemas.microsoft.com/office/drawing/2014/main" id="{80D5259D-8FAB-4D5F-8A59-DBA11917FB7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/>
              <a:t>LOGIC AND ABSTRACTIONS</a:t>
            </a:r>
            <a:endParaRPr lang="en-GB" dirty="0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C1E5B00E-29BA-48E8-93FB-4D3F7696B9D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13" name="Triangolo isoscele 12">
            <a:extLst>
              <a:ext uri="{FF2B5EF4-FFF2-40B4-BE49-F238E27FC236}">
                <a16:creationId xmlns:a16="http://schemas.microsoft.com/office/drawing/2014/main" id="{020EBF5B-CC3E-4CAB-8B35-428E52494284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986A97C8-5AF2-4C37-8623-22B36F828D9E}"/>
              </a:ext>
            </a:extLst>
          </p:cNvPr>
          <p:cNvSpPr/>
          <p:nvPr/>
        </p:nvSpPr>
        <p:spPr>
          <a:xfrm>
            <a:off x="8224551" y="4165592"/>
            <a:ext cx="919450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How?</a:t>
            </a:r>
          </a:p>
        </p:txBody>
      </p:sp>
      <p:sp>
        <p:nvSpPr>
          <p:cNvPr id="20" name="Elaborazione 13">
            <a:extLst>
              <a:ext uri="{FF2B5EF4-FFF2-40B4-BE49-F238E27FC236}">
                <a16:creationId xmlns:a16="http://schemas.microsoft.com/office/drawing/2014/main" id="{1E3CCEF7-C880-4F4C-960D-7400E3031A67}"/>
              </a:ext>
            </a:extLst>
          </p:cNvPr>
          <p:cNvSpPr/>
          <p:nvPr/>
        </p:nvSpPr>
        <p:spPr>
          <a:xfrm>
            <a:off x="143379" y="1640376"/>
            <a:ext cx="1678306" cy="5417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18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Element</a:t>
            </a:r>
            <a:endParaRPr lang="en-US" sz="20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39" name="Elaborazione 3">
            <a:extLst>
              <a:ext uri="{FF2B5EF4-FFF2-40B4-BE49-F238E27FC236}">
                <a16:creationId xmlns:a16="http://schemas.microsoft.com/office/drawing/2014/main" id="{908BF8E2-95CE-4287-AB03-1D579DDC0083}"/>
              </a:ext>
            </a:extLst>
          </p:cNvPr>
          <p:cNvSpPr/>
          <p:nvPr/>
        </p:nvSpPr>
        <p:spPr>
          <a:xfrm>
            <a:off x="3538067" y="617652"/>
            <a:ext cx="1589319" cy="5619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it-IT" sz="20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Domain</a:t>
            </a: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94378400-A9D3-4BC1-93F6-1993F319EF73}"/>
              </a:ext>
            </a:extLst>
          </p:cNvPr>
          <p:cNvGrpSpPr/>
          <p:nvPr/>
        </p:nvGrpSpPr>
        <p:grpSpPr>
          <a:xfrm>
            <a:off x="1758186" y="1603109"/>
            <a:ext cx="1678306" cy="629660"/>
            <a:chOff x="2737980" y="2101273"/>
            <a:chExt cx="2250736" cy="844422"/>
          </a:xfrm>
        </p:grpSpPr>
        <p:sp>
          <p:nvSpPr>
            <p:cNvPr id="50" name="Triangolo isoscele 50">
              <a:extLst>
                <a:ext uri="{FF2B5EF4-FFF2-40B4-BE49-F238E27FC236}">
                  <a16:creationId xmlns:a16="http://schemas.microsoft.com/office/drawing/2014/main" id="{1CD0BDDE-9249-4999-A702-8B75EEE2F3FA}"/>
                </a:ext>
              </a:extLst>
            </p:cNvPr>
            <p:cNvSpPr/>
            <p:nvPr/>
          </p:nvSpPr>
          <p:spPr>
            <a:xfrm rot="10800000">
              <a:off x="4289396" y="2101278"/>
              <a:ext cx="699320" cy="84441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ttangolo 51">
              <a:extLst>
                <a:ext uri="{FF2B5EF4-FFF2-40B4-BE49-F238E27FC236}">
                  <a16:creationId xmlns:a16="http://schemas.microsoft.com/office/drawing/2014/main" id="{27C37A12-7D28-46F6-8375-CB01E4C49FB7}"/>
                </a:ext>
              </a:extLst>
            </p:cNvPr>
            <p:cNvSpPr/>
            <p:nvPr/>
          </p:nvSpPr>
          <p:spPr>
            <a:xfrm>
              <a:off x="3087277" y="2101278"/>
              <a:ext cx="1546624" cy="844417"/>
            </a:xfrm>
            <a:prstGeom prst="rect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52" name="Triangolo isoscele 74">
              <a:extLst>
                <a:ext uri="{FF2B5EF4-FFF2-40B4-BE49-F238E27FC236}">
                  <a16:creationId xmlns:a16="http://schemas.microsoft.com/office/drawing/2014/main" id="{3D145595-395F-4DC1-BCFE-5558B4FFD97F}"/>
                </a:ext>
              </a:extLst>
            </p:cNvPr>
            <p:cNvSpPr/>
            <p:nvPr/>
          </p:nvSpPr>
          <p:spPr>
            <a:xfrm>
              <a:off x="2737980" y="2101273"/>
              <a:ext cx="699320" cy="84441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A71B27E9-F041-4E74-94A1-3E744010711A}"/>
              </a:ext>
            </a:extLst>
          </p:cNvPr>
          <p:cNvGrpSpPr/>
          <p:nvPr/>
        </p:nvGrpSpPr>
        <p:grpSpPr>
          <a:xfrm>
            <a:off x="6232360" y="1603109"/>
            <a:ext cx="1678306" cy="629660"/>
            <a:chOff x="2737980" y="2101273"/>
            <a:chExt cx="2250736" cy="844422"/>
          </a:xfrm>
        </p:grpSpPr>
        <p:sp>
          <p:nvSpPr>
            <p:cNvPr id="54" name="Triangolo isoscele 50">
              <a:extLst>
                <a:ext uri="{FF2B5EF4-FFF2-40B4-BE49-F238E27FC236}">
                  <a16:creationId xmlns:a16="http://schemas.microsoft.com/office/drawing/2014/main" id="{58FE4D9D-460A-454E-ABED-D50F6BA5BC59}"/>
                </a:ext>
              </a:extLst>
            </p:cNvPr>
            <p:cNvSpPr/>
            <p:nvPr/>
          </p:nvSpPr>
          <p:spPr>
            <a:xfrm rot="10800000">
              <a:off x="4289396" y="2101278"/>
              <a:ext cx="699320" cy="84441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ettangolo 51">
              <a:extLst>
                <a:ext uri="{FF2B5EF4-FFF2-40B4-BE49-F238E27FC236}">
                  <a16:creationId xmlns:a16="http://schemas.microsoft.com/office/drawing/2014/main" id="{1CD8D8B2-BFCF-498B-81E2-136991F18A8C}"/>
                </a:ext>
              </a:extLst>
            </p:cNvPr>
            <p:cNvSpPr/>
            <p:nvPr/>
          </p:nvSpPr>
          <p:spPr>
            <a:xfrm>
              <a:off x="3087277" y="2101278"/>
              <a:ext cx="1546624" cy="844417"/>
            </a:xfrm>
            <a:prstGeom prst="rect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56" name="Triangolo isoscele 74">
              <a:extLst>
                <a:ext uri="{FF2B5EF4-FFF2-40B4-BE49-F238E27FC236}">
                  <a16:creationId xmlns:a16="http://schemas.microsoft.com/office/drawing/2014/main" id="{E94880B0-438F-46F5-88F8-5C50122B859D}"/>
                </a:ext>
              </a:extLst>
            </p:cNvPr>
            <p:cNvSpPr/>
            <p:nvPr/>
          </p:nvSpPr>
          <p:spPr>
            <a:xfrm>
              <a:off x="2737980" y="2101273"/>
              <a:ext cx="699320" cy="84441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91E6D84-DC1F-4A40-8391-25FCF9FAE981}"/>
              </a:ext>
            </a:extLst>
          </p:cNvPr>
          <p:cNvGrpSpPr/>
          <p:nvPr/>
        </p:nvGrpSpPr>
        <p:grpSpPr>
          <a:xfrm>
            <a:off x="1659843" y="2501023"/>
            <a:ext cx="2116456" cy="629660"/>
            <a:chOff x="2154554" y="2677240"/>
            <a:chExt cx="2116456" cy="629660"/>
          </a:xfrm>
        </p:grpSpPr>
        <p:sp>
          <p:nvSpPr>
            <p:cNvPr id="58" name="Triangolo isoscele 50">
              <a:extLst>
                <a:ext uri="{FF2B5EF4-FFF2-40B4-BE49-F238E27FC236}">
                  <a16:creationId xmlns:a16="http://schemas.microsoft.com/office/drawing/2014/main" id="{C1453CEF-FA86-433E-891C-CE707E11773C}"/>
                </a:ext>
              </a:extLst>
            </p:cNvPr>
            <p:cNvSpPr/>
            <p:nvPr/>
          </p:nvSpPr>
          <p:spPr>
            <a:xfrm rot="10800000">
              <a:off x="3749548" y="2677244"/>
              <a:ext cx="521462" cy="62965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ttangolo 51">
              <a:extLst>
                <a:ext uri="{FF2B5EF4-FFF2-40B4-BE49-F238E27FC236}">
                  <a16:creationId xmlns:a16="http://schemas.microsoft.com/office/drawing/2014/main" id="{A58F86A0-BEEE-48A8-AD07-B8B15C2A87D5}"/>
                </a:ext>
              </a:extLst>
            </p:cNvPr>
            <p:cNvSpPr/>
            <p:nvPr/>
          </p:nvSpPr>
          <p:spPr>
            <a:xfrm>
              <a:off x="2415014" y="2677244"/>
              <a:ext cx="1604536" cy="629656"/>
            </a:xfrm>
            <a:prstGeom prst="rect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60" name="Triangolo isoscele 74">
              <a:extLst>
                <a:ext uri="{FF2B5EF4-FFF2-40B4-BE49-F238E27FC236}">
                  <a16:creationId xmlns:a16="http://schemas.microsoft.com/office/drawing/2014/main" id="{07B4D095-6479-4A57-BE95-0F5E84A9A022}"/>
                </a:ext>
              </a:extLst>
            </p:cNvPr>
            <p:cNvSpPr/>
            <p:nvPr/>
          </p:nvSpPr>
          <p:spPr>
            <a:xfrm>
              <a:off x="2154554" y="2677240"/>
              <a:ext cx="521462" cy="62965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25E44732-F01E-4B88-8C19-6FF7AB23F731}"/>
              </a:ext>
            </a:extLst>
          </p:cNvPr>
          <p:cNvGrpSpPr/>
          <p:nvPr/>
        </p:nvGrpSpPr>
        <p:grpSpPr>
          <a:xfrm>
            <a:off x="143380" y="3297570"/>
            <a:ext cx="1678306" cy="629660"/>
            <a:chOff x="2737980" y="2101273"/>
            <a:chExt cx="2250736" cy="844422"/>
          </a:xfrm>
        </p:grpSpPr>
        <p:sp>
          <p:nvSpPr>
            <p:cNvPr id="70" name="Triangolo isoscele 50">
              <a:extLst>
                <a:ext uri="{FF2B5EF4-FFF2-40B4-BE49-F238E27FC236}">
                  <a16:creationId xmlns:a16="http://schemas.microsoft.com/office/drawing/2014/main" id="{CC359FCC-856F-4DEC-81CF-CB2CB51971BE}"/>
                </a:ext>
              </a:extLst>
            </p:cNvPr>
            <p:cNvSpPr/>
            <p:nvPr/>
          </p:nvSpPr>
          <p:spPr>
            <a:xfrm rot="10800000">
              <a:off x="4289396" y="2101278"/>
              <a:ext cx="699320" cy="84441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ttangolo 51">
              <a:extLst>
                <a:ext uri="{FF2B5EF4-FFF2-40B4-BE49-F238E27FC236}">
                  <a16:creationId xmlns:a16="http://schemas.microsoft.com/office/drawing/2014/main" id="{29BDDB57-3CCB-4545-ACB4-472BE156FD11}"/>
                </a:ext>
              </a:extLst>
            </p:cNvPr>
            <p:cNvSpPr/>
            <p:nvPr/>
          </p:nvSpPr>
          <p:spPr>
            <a:xfrm>
              <a:off x="3087277" y="2101278"/>
              <a:ext cx="1546624" cy="844417"/>
            </a:xfrm>
            <a:prstGeom prst="rect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72" name="Triangolo isoscele 74">
              <a:extLst>
                <a:ext uri="{FF2B5EF4-FFF2-40B4-BE49-F238E27FC236}">
                  <a16:creationId xmlns:a16="http://schemas.microsoft.com/office/drawing/2014/main" id="{094A80E6-AB69-4610-BDE5-807AECD9A55B}"/>
                </a:ext>
              </a:extLst>
            </p:cNvPr>
            <p:cNvSpPr/>
            <p:nvPr/>
          </p:nvSpPr>
          <p:spPr>
            <a:xfrm>
              <a:off x="2737980" y="2101273"/>
              <a:ext cx="699320" cy="84441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Elaborazione 14">
            <a:extLst>
              <a:ext uri="{FF2B5EF4-FFF2-40B4-BE49-F238E27FC236}">
                <a16:creationId xmlns:a16="http://schemas.microsoft.com/office/drawing/2014/main" id="{2751A757-0EB8-4E39-A0F6-0CF80EAFD3CE}"/>
              </a:ext>
            </a:extLst>
          </p:cNvPr>
          <p:cNvSpPr/>
          <p:nvPr/>
        </p:nvSpPr>
        <p:spPr>
          <a:xfrm>
            <a:off x="1933392" y="1645146"/>
            <a:ext cx="1323778" cy="5417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18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Node</a:t>
            </a:r>
          </a:p>
        </p:txBody>
      </p:sp>
      <p:sp>
        <p:nvSpPr>
          <p:cNvPr id="23" name="Elaborazione 16">
            <a:extLst>
              <a:ext uri="{FF2B5EF4-FFF2-40B4-BE49-F238E27FC236}">
                <a16:creationId xmlns:a16="http://schemas.microsoft.com/office/drawing/2014/main" id="{741CEB34-6304-4719-9824-59C388A83155}"/>
              </a:ext>
            </a:extLst>
          </p:cNvPr>
          <p:cNvSpPr/>
          <p:nvPr/>
        </p:nvSpPr>
        <p:spPr>
          <a:xfrm>
            <a:off x="1439452" y="2521862"/>
            <a:ext cx="2566238" cy="574502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1800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SP_Constraint</a:t>
            </a:r>
            <a:endParaRPr lang="en-US" sz="18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25" name="Elaborazione 18">
            <a:extLst>
              <a:ext uri="{FF2B5EF4-FFF2-40B4-BE49-F238E27FC236}">
                <a16:creationId xmlns:a16="http://schemas.microsoft.com/office/drawing/2014/main" id="{6BCD4611-688B-4DE4-8ADA-944549B8ED52}"/>
              </a:ext>
            </a:extLst>
          </p:cNvPr>
          <p:cNvSpPr/>
          <p:nvPr/>
        </p:nvSpPr>
        <p:spPr>
          <a:xfrm>
            <a:off x="6082314" y="1645901"/>
            <a:ext cx="1974282" cy="5417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18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Timeseries</a:t>
            </a: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155C4376-FA2D-403F-B4EB-19E76BAE425E}"/>
              </a:ext>
            </a:extLst>
          </p:cNvPr>
          <p:cNvGrpSpPr/>
          <p:nvPr/>
        </p:nvGrpSpPr>
        <p:grpSpPr>
          <a:xfrm>
            <a:off x="3636262" y="2501023"/>
            <a:ext cx="2116456" cy="629660"/>
            <a:chOff x="2154554" y="2677240"/>
            <a:chExt cx="2116456" cy="629660"/>
          </a:xfrm>
        </p:grpSpPr>
        <p:sp>
          <p:nvSpPr>
            <p:cNvPr id="78" name="Triangolo isoscele 50">
              <a:extLst>
                <a:ext uri="{FF2B5EF4-FFF2-40B4-BE49-F238E27FC236}">
                  <a16:creationId xmlns:a16="http://schemas.microsoft.com/office/drawing/2014/main" id="{743031CC-9F84-436F-934A-9E13232A28C5}"/>
                </a:ext>
              </a:extLst>
            </p:cNvPr>
            <p:cNvSpPr/>
            <p:nvPr/>
          </p:nvSpPr>
          <p:spPr>
            <a:xfrm rot="10800000">
              <a:off x="3749548" y="2677244"/>
              <a:ext cx="521462" cy="62965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Rettangolo 51">
              <a:extLst>
                <a:ext uri="{FF2B5EF4-FFF2-40B4-BE49-F238E27FC236}">
                  <a16:creationId xmlns:a16="http://schemas.microsoft.com/office/drawing/2014/main" id="{EDABCEFD-FFF6-4C2F-B2EB-FCA4EE8B72C6}"/>
                </a:ext>
              </a:extLst>
            </p:cNvPr>
            <p:cNvSpPr/>
            <p:nvPr/>
          </p:nvSpPr>
          <p:spPr>
            <a:xfrm>
              <a:off x="2415014" y="2677244"/>
              <a:ext cx="1604536" cy="629656"/>
            </a:xfrm>
            <a:prstGeom prst="rect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80" name="Triangolo isoscele 74">
              <a:extLst>
                <a:ext uri="{FF2B5EF4-FFF2-40B4-BE49-F238E27FC236}">
                  <a16:creationId xmlns:a16="http://schemas.microsoft.com/office/drawing/2014/main" id="{706E45EB-FA8C-4DFB-A1E2-FBE8F7B1EB96}"/>
                </a:ext>
              </a:extLst>
            </p:cNvPr>
            <p:cNvSpPr/>
            <p:nvPr/>
          </p:nvSpPr>
          <p:spPr>
            <a:xfrm>
              <a:off x="2154554" y="2677240"/>
              <a:ext cx="521462" cy="62965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63F47824-0BDD-44B8-94C4-B504C95AD0C9}"/>
              </a:ext>
            </a:extLst>
          </p:cNvPr>
          <p:cNvGrpSpPr/>
          <p:nvPr/>
        </p:nvGrpSpPr>
        <p:grpSpPr>
          <a:xfrm>
            <a:off x="5612871" y="2501023"/>
            <a:ext cx="2116456" cy="629660"/>
            <a:chOff x="2154554" y="2677240"/>
            <a:chExt cx="2116456" cy="629660"/>
          </a:xfrm>
        </p:grpSpPr>
        <p:sp>
          <p:nvSpPr>
            <p:cNvPr id="82" name="Triangolo isoscele 50">
              <a:extLst>
                <a:ext uri="{FF2B5EF4-FFF2-40B4-BE49-F238E27FC236}">
                  <a16:creationId xmlns:a16="http://schemas.microsoft.com/office/drawing/2014/main" id="{7B1345AF-6A0A-474C-8CE0-B579802A1B0D}"/>
                </a:ext>
              </a:extLst>
            </p:cNvPr>
            <p:cNvSpPr/>
            <p:nvPr/>
          </p:nvSpPr>
          <p:spPr>
            <a:xfrm rot="10800000">
              <a:off x="3749548" y="2677244"/>
              <a:ext cx="521462" cy="62965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Rettangolo 51">
              <a:extLst>
                <a:ext uri="{FF2B5EF4-FFF2-40B4-BE49-F238E27FC236}">
                  <a16:creationId xmlns:a16="http://schemas.microsoft.com/office/drawing/2014/main" id="{A4DF87D9-C845-4CCB-B40D-B642DF1D611B}"/>
                </a:ext>
              </a:extLst>
            </p:cNvPr>
            <p:cNvSpPr/>
            <p:nvPr/>
          </p:nvSpPr>
          <p:spPr>
            <a:xfrm>
              <a:off x="2415014" y="2677244"/>
              <a:ext cx="1604536" cy="629656"/>
            </a:xfrm>
            <a:prstGeom prst="rect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84" name="Triangolo isoscele 74">
              <a:extLst>
                <a:ext uri="{FF2B5EF4-FFF2-40B4-BE49-F238E27FC236}">
                  <a16:creationId xmlns:a16="http://schemas.microsoft.com/office/drawing/2014/main" id="{F26BDFC0-ED0A-4106-B238-743EA1657505}"/>
                </a:ext>
              </a:extLst>
            </p:cNvPr>
            <p:cNvSpPr/>
            <p:nvPr/>
          </p:nvSpPr>
          <p:spPr>
            <a:xfrm>
              <a:off x="2154554" y="2677240"/>
              <a:ext cx="521462" cy="62965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3E0A9A99-6EEA-4216-A0B1-2BFF48740B44}"/>
              </a:ext>
            </a:extLst>
          </p:cNvPr>
          <p:cNvGrpSpPr/>
          <p:nvPr/>
        </p:nvGrpSpPr>
        <p:grpSpPr>
          <a:xfrm>
            <a:off x="141182" y="4131618"/>
            <a:ext cx="2116456" cy="629660"/>
            <a:chOff x="2154554" y="2677240"/>
            <a:chExt cx="2116456" cy="629660"/>
          </a:xfrm>
        </p:grpSpPr>
        <p:sp>
          <p:nvSpPr>
            <p:cNvPr id="86" name="Triangolo isoscele 50">
              <a:extLst>
                <a:ext uri="{FF2B5EF4-FFF2-40B4-BE49-F238E27FC236}">
                  <a16:creationId xmlns:a16="http://schemas.microsoft.com/office/drawing/2014/main" id="{DDA3611B-D314-4750-9F76-E1C2C1330838}"/>
                </a:ext>
              </a:extLst>
            </p:cNvPr>
            <p:cNvSpPr/>
            <p:nvPr/>
          </p:nvSpPr>
          <p:spPr>
            <a:xfrm rot="10800000">
              <a:off x="3749548" y="2677244"/>
              <a:ext cx="521462" cy="62965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Rettangolo 51">
              <a:extLst>
                <a:ext uri="{FF2B5EF4-FFF2-40B4-BE49-F238E27FC236}">
                  <a16:creationId xmlns:a16="http://schemas.microsoft.com/office/drawing/2014/main" id="{6ED18671-711E-4389-ACE0-35611021913E}"/>
                </a:ext>
              </a:extLst>
            </p:cNvPr>
            <p:cNvSpPr/>
            <p:nvPr/>
          </p:nvSpPr>
          <p:spPr>
            <a:xfrm>
              <a:off x="2415014" y="2677244"/>
              <a:ext cx="1604536" cy="629656"/>
            </a:xfrm>
            <a:prstGeom prst="rect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88" name="Triangolo isoscele 74">
              <a:extLst>
                <a:ext uri="{FF2B5EF4-FFF2-40B4-BE49-F238E27FC236}">
                  <a16:creationId xmlns:a16="http://schemas.microsoft.com/office/drawing/2014/main" id="{34EA9070-DCDA-4333-973E-FDD31F8C26E9}"/>
                </a:ext>
              </a:extLst>
            </p:cNvPr>
            <p:cNvSpPr/>
            <p:nvPr/>
          </p:nvSpPr>
          <p:spPr>
            <a:xfrm>
              <a:off x="2154554" y="2677240"/>
              <a:ext cx="521462" cy="629655"/>
            </a:xfrm>
            <a:prstGeom prst="triangle">
              <a:avLst/>
            </a:prstGeom>
            <a:solidFill>
              <a:schemeClr val="bg1">
                <a:lumMod val="85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Elaborazione 13">
            <a:extLst>
              <a:ext uri="{FF2B5EF4-FFF2-40B4-BE49-F238E27FC236}">
                <a16:creationId xmlns:a16="http://schemas.microsoft.com/office/drawing/2014/main" id="{F9FD3BC5-8C19-404C-BBE8-9C7043975868}"/>
              </a:ext>
            </a:extLst>
          </p:cNvPr>
          <p:cNvSpPr/>
          <p:nvPr/>
        </p:nvSpPr>
        <p:spPr>
          <a:xfrm>
            <a:off x="0" y="4262381"/>
            <a:ext cx="2390270" cy="36812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1800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GeomTransform</a:t>
            </a:r>
            <a:endParaRPr lang="en-US" sz="18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22" name="Elaborazione 15">
            <a:extLst>
              <a:ext uri="{FF2B5EF4-FFF2-40B4-BE49-F238E27FC236}">
                <a16:creationId xmlns:a16="http://schemas.microsoft.com/office/drawing/2014/main" id="{FB803E4C-B609-4B76-ABA4-09E04119C534}"/>
              </a:ext>
            </a:extLst>
          </p:cNvPr>
          <p:cNvSpPr/>
          <p:nvPr/>
        </p:nvSpPr>
        <p:spPr>
          <a:xfrm>
            <a:off x="3316747" y="2544996"/>
            <a:ext cx="2745136" cy="5417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1800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MP_Constraint</a:t>
            </a:r>
            <a:endParaRPr lang="en-US" sz="18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24" name="Elaborazione 17">
            <a:extLst>
              <a:ext uri="{FF2B5EF4-FFF2-40B4-BE49-F238E27FC236}">
                <a16:creationId xmlns:a16="http://schemas.microsoft.com/office/drawing/2014/main" id="{2EF81B54-2A50-43AA-87DE-24DE1841ECD7}"/>
              </a:ext>
            </a:extLst>
          </p:cNvPr>
          <p:cNvSpPr/>
          <p:nvPr/>
        </p:nvSpPr>
        <p:spPr>
          <a:xfrm>
            <a:off x="5907445" y="2538259"/>
            <a:ext cx="1581881" cy="5417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1800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LoadPattern</a:t>
            </a:r>
            <a:endParaRPr lang="en-US" sz="18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47" name="Elaborazione 13">
            <a:extLst>
              <a:ext uri="{FF2B5EF4-FFF2-40B4-BE49-F238E27FC236}">
                <a16:creationId xmlns:a16="http://schemas.microsoft.com/office/drawing/2014/main" id="{BA453DDF-D40B-4981-8B3F-29E639368344}"/>
              </a:ext>
            </a:extLst>
          </p:cNvPr>
          <p:cNvSpPr/>
          <p:nvPr/>
        </p:nvSpPr>
        <p:spPr>
          <a:xfrm>
            <a:off x="401642" y="3441066"/>
            <a:ext cx="1211368" cy="38016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18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Material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4E41423-3F83-43BE-8DE8-B381DB181B1F}"/>
              </a:ext>
            </a:extLst>
          </p:cNvPr>
          <p:cNvCxnSpPr>
            <a:cxnSpLocks/>
          </p:cNvCxnSpPr>
          <p:nvPr/>
        </p:nvCxnSpPr>
        <p:spPr>
          <a:xfrm>
            <a:off x="401642" y="1603113"/>
            <a:ext cx="750902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6489902-DD22-4BC1-833E-94BEEF5476F3}"/>
              </a:ext>
            </a:extLst>
          </p:cNvPr>
          <p:cNvCxnSpPr>
            <a:cxnSpLocks/>
            <a:stCxn id="82" idx="2"/>
            <a:endCxn id="60" idx="0"/>
          </p:cNvCxnSpPr>
          <p:nvPr/>
        </p:nvCxnSpPr>
        <p:spPr>
          <a:xfrm flipH="1" flipV="1">
            <a:off x="1920574" y="2501023"/>
            <a:ext cx="5808753" cy="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348EE666-0D65-45E6-A443-EA25377F2186}"/>
              </a:ext>
            </a:extLst>
          </p:cNvPr>
          <p:cNvCxnSpPr>
            <a:cxnSpLocks/>
          </p:cNvCxnSpPr>
          <p:nvPr/>
        </p:nvCxnSpPr>
        <p:spPr>
          <a:xfrm flipH="1">
            <a:off x="4855979" y="1609851"/>
            <a:ext cx="445127" cy="89529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FBD7BCE-3F78-40E1-AFAF-20CA40A2DCDB}"/>
              </a:ext>
            </a:extLst>
          </p:cNvPr>
          <p:cNvCxnSpPr>
            <a:stCxn id="72" idx="0"/>
            <a:endCxn id="70" idx="2"/>
          </p:cNvCxnSpPr>
          <p:nvPr/>
        </p:nvCxnSpPr>
        <p:spPr>
          <a:xfrm>
            <a:off x="404111" y="3297570"/>
            <a:ext cx="1417575" cy="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1AAEAFE0-EC5E-410B-88BC-329D67A465DF}"/>
              </a:ext>
            </a:extLst>
          </p:cNvPr>
          <p:cNvCxnSpPr>
            <a:stCxn id="42" idx="2"/>
            <a:endCxn id="71" idx="0"/>
          </p:cNvCxnSpPr>
          <p:nvPr/>
        </p:nvCxnSpPr>
        <p:spPr>
          <a:xfrm>
            <a:off x="980476" y="2232769"/>
            <a:ext cx="0" cy="106480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3886E004-377E-408A-9278-3A60F5A9AD66}"/>
              </a:ext>
            </a:extLst>
          </p:cNvPr>
          <p:cNvCxnSpPr>
            <a:stCxn id="88" idx="0"/>
            <a:endCxn id="86" idx="2"/>
          </p:cNvCxnSpPr>
          <p:nvPr/>
        </p:nvCxnSpPr>
        <p:spPr>
          <a:xfrm>
            <a:off x="401913" y="4131618"/>
            <a:ext cx="1855725" cy="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32FA9099-4CD1-4C40-A532-C17B663374FD}"/>
              </a:ext>
            </a:extLst>
          </p:cNvPr>
          <p:cNvCxnSpPr>
            <a:cxnSpLocks/>
            <a:stCxn id="71" idx="2"/>
          </p:cNvCxnSpPr>
          <p:nvPr/>
        </p:nvCxnSpPr>
        <p:spPr>
          <a:xfrm>
            <a:off x="980476" y="3927230"/>
            <a:ext cx="0" cy="20438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Rettangolo 37">
            <a:extLst>
              <a:ext uri="{FF2B5EF4-FFF2-40B4-BE49-F238E27FC236}">
                <a16:creationId xmlns:a16="http://schemas.microsoft.com/office/drawing/2014/main" id="{34EA4781-9830-4BA8-BC2F-E2B8B1E4E05B}"/>
              </a:ext>
            </a:extLst>
          </p:cNvPr>
          <p:cNvSpPr/>
          <p:nvPr/>
        </p:nvSpPr>
        <p:spPr>
          <a:xfrm>
            <a:off x="25463" y="4881890"/>
            <a:ext cx="693902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105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/>
              </a:rPr>
              <a:t>http://opensees.berkeley.edu/OpenSees/manuals/usermanual</a:t>
            </a:r>
            <a:endParaRPr lang="en-US" sz="1050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335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Rettangolo 51">
            <a:extLst>
              <a:ext uri="{FF2B5EF4-FFF2-40B4-BE49-F238E27FC236}">
                <a16:creationId xmlns:a16="http://schemas.microsoft.com/office/drawing/2014/main" id="{B4168C94-C742-4492-B67B-6A2519F5ABCA}"/>
              </a:ext>
            </a:extLst>
          </p:cNvPr>
          <p:cNvSpPr/>
          <p:nvPr/>
        </p:nvSpPr>
        <p:spPr>
          <a:xfrm>
            <a:off x="5954561" y="949858"/>
            <a:ext cx="1705901" cy="470975"/>
          </a:xfrm>
          <a:prstGeom prst="rect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11" name="Segnaposto testo 5">
            <a:extLst>
              <a:ext uri="{FF2B5EF4-FFF2-40B4-BE49-F238E27FC236}">
                <a16:creationId xmlns:a16="http://schemas.microsoft.com/office/drawing/2014/main" id="{80D5259D-8FAB-4D5F-8A59-DBA11917FB7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77201"/>
            <a:ext cx="3638859" cy="262691"/>
          </a:xfrm>
        </p:spPr>
        <p:txBody>
          <a:bodyPr/>
          <a:lstStyle/>
          <a:p>
            <a:r>
              <a:rPr lang="it-IT" dirty="0"/>
              <a:t>LOGIC AND ABSTRACTIONS</a:t>
            </a:r>
            <a:endParaRPr lang="en-GB" dirty="0"/>
          </a:p>
        </p:txBody>
      </p:sp>
      <p:sp>
        <p:nvSpPr>
          <p:cNvPr id="47" name="Rettangolo 9">
            <a:extLst>
              <a:ext uri="{FF2B5EF4-FFF2-40B4-BE49-F238E27FC236}">
                <a16:creationId xmlns:a16="http://schemas.microsoft.com/office/drawing/2014/main" id="{7B275671-5EB5-4C3A-AEAF-66BA7853338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48" name="Triangolo isoscele 12">
            <a:extLst>
              <a:ext uri="{FF2B5EF4-FFF2-40B4-BE49-F238E27FC236}">
                <a16:creationId xmlns:a16="http://schemas.microsoft.com/office/drawing/2014/main" id="{07A3B516-8D67-454B-9FAB-2A5E9E9D4284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ttangolo 15">
            <a:extLst>
              <a:ext uri="{FF2B5EF4-FFF2-40B4-BE49-F238E27FC236}">
                <a16:creationId xmlns:a16="http://schemas.microsoft.com/office/drawing/2014/main" id="{839B8D8C-FA6E-418F-B43D-49172F57DCB5}"/>
              </a:ext>
            </a:extLst>
          </p:cNvPr>
          <p:cNvSpPr/>
          <p:nvPr/>
        </p:nvSpPr>
        <p:spPr>
          <a:xfrm>
            <a:off x="8224551" y="4165592"/>
            <a:ext cx="919450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How?</a:t>
            </a:r>
          </a:p>
        </p:txBody>
      </p:sp>
      <p:sp>
        <p:nvSpPr>
          <p:cNvPr id="50" name="CasellaDiTesto 7">
            <a:extLst>
              <a:ext uri="{FF2B5EF4-FFF2-40B4-BE49-F238E27FC236}">
                <a16:creationId xmlns:a16="http://schemas.microsoft.com/office/drawing/2014/main" id="{45371134-6A35-4C65-A831-72A8CEECB738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11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54CB10D-25EF-4F5A-9925-5D5845FE364B}"/>
              </a:ext>
            </a:extLst>
          </p:cNvPr>
          <p:cNvSpPr txBox="1"/>
          <p:nvPr/>
        </p:nvSpPr>
        <p:spPr>
          <a:xfrm>
            <a:off x="2415145" y="4348979"/>
            <a:ext cx="2636449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buNone/>
              <a:defRPr sz="16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GB" dirty="0"/>
              <a:t>provide the solution</a:t>
            </a:r>
            <a:endParaRPr lang="en-US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2190F6B-F700-44E0-8AA9-DBC92580157D}"/>
              </a:ext>
            </a:extLst>
          </p:cNvPr>
          <p:cNvSpPr txBox="1"/>
          <p:nvPr/>
        </p:nvSpPr>
        <p:spPr>
          <a:xfrm>
            <a:off x="191695" y="1981971"/>
            <a:ext cx="2099076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buNone/>
              <a:defRPr sz="16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GB" dirty="0"/>
              <a:t>numbers </a:t>
            </a:r>
          </a:p>
          <a:p>
            <a:r>
              <a:rPr lang="en-GB" dirty="0"/>
              <a:t>the </a:t>
            </a:r>
            <a:r>
              <a:rPr lang="en-GB" dirty="0" err="1"/>
              <a:t>dof</a:t>
            </a:r>
            <a:endParaRPr lang="en-US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E76F3DD-0C63-4E35-870E-D297FE2589A0}"/>
              </a:ext>
            </a:extLst>
          </p:cNvPr>
          <p:cNvSpPr txBox="1"/>
          <p:nvPr/>
        </p:nvSpPr>
        <p:spPr>
          <a:xfrm>
            <a:off x="896257" y="3084257"/>
            <a:ext cx="2615664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buNone/>
              <a:defRPr sz="16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GB" dirty="0"/>
              <a:t>determines the next time step for an analysis</a:t>
            </a:r>
            <a:endParaRPr lang="en-US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2DEAF6D-5258-48B1-A423-1DA35C380B29}"/>
              </a:ext>
            </a:extLst>
          </p:cNvPr>
          <p:cNvSpPr txBox="1"/>
          <p:nvPr/>
        </p:nvSpPr>
        <p:spPr>
          <a:xfrm>
            <a:off x="1716515" y="3664618"/>
            <a:ext cx="2581566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buNone/>
              <a:defRPr sz="16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GB" dirty="0"/>
              <a:t>iterates from the last time step to the current </a:t>
            </a:r>
            <a:endParaRPr lang="en-US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C0E2AD9-9B25-47F7-8365-5AFC99E0D1BC}"/>
              </a:ext>
            </a:extLst>
          </p:cNvPr>
          <p:cNvSpPr txBox="1"/>
          <p:nvPr/>
        </p:nvSpPr>
        <p:spPr>
          <a:xfrm>
            <a:off x="610632" y="2549370"/>
            <a:ext cx="2663125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ctr">
              <a:buNone/>
              <a:defRPr sz="16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GB" dirty="0"/>
              <a:t>tests the convergence </a:t>
            </a:r>
          </a:p>
          <a:p>
            <a:r>
              <a:rPr lang="en-GB" dirty="0"/>
              <a:t>of the solution</a:t>
            </a:r>
            <a:endParaRPr lang="en-US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2C70200E-8B31-46A0-B6F8-4419F0D2098B}"/>
              </a:ext>
            </a:extLst>
          </p:cNvPr>
          <p:cNvSpPr txBox="1"/>
          <p:nvPr/>
        </p:nvSpPr>
        <p:spPr>
          <a:xfrm>
            <a:off x="421168" y="930754"/>
            <a:ext cx="1409540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ctr">
              <a:buNone/>
              <a:defRPr sz="16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GB" dirty="0"/>
              <a:t>handles the constraints</a:t>
            </a:r>
            <a:endParaRPr lang="en-US" dirty="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4F2CAC7D-7AEF-494A-AFC1-DA0B68E4A2EF}"/>
              </a:ext>
            </a:extLst>
          </p:cNvPr>
          <p:cNvSpPr txBox="1"/>
          <p:nvPr/>
        </p:nvSpPr>
        <p:spPr>
          <a:xfrm>
            <a:off x="5523601" y="599980"/>
            <a:ext cx="2875466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buNone/>
              <a:defRPr sz="16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GB" dirty="0"/>
              <a:t>defines the type of analysis</a:t>
            </a:r>
            <a:endParaRPr lang="en-US" dirty="0"/>
          </a:p>
        </p:txBody>
      </p:sp>
      <p:sp>
        <p:nvSpPr>
          <p:cNvPr id="70" name="Triangolo isoscele 50">
            <a:extLst>
              <a:ext uri="{FF2B5EF4-FFF2-40B4-BE49-F238E27FC236}">
                <a16:creationId xmlns:a16="http://schemas.microsoft.com/office/drawing/2014/main" id="{4A9E98FC-AC90-44D8-9E7C-64E1A4E2BEB5}"/>
              </a:ext>
            </a:extLst>
          </p:cNvPr>
          <p:cNvSpPr/>
          <p:nvPr/>
        </p:nvSpPr>
        <p:spPr>
          <a:xfrm rot="10800000">
            <a:off x="3835682" y="2602073"/>
            <a:ext cx="390047" cy="470974"/>
          </a:xfrm>
          <a:prstGeom prst="triangle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ttangolo 51">
            <a:extLst>
              <a:ext uri="{FF2B5EF4-FFF2-40B4-BE49-F238E27FC236}">
                <a16:creationId xmlns:a16="http://schemas.microsoft.com/office/drawing/2014/main" id="{9274D08F-565E-4285-B7BD-BD5BDFED1162}"/>
              </a:ext>
            </a:extLst>
          </p:cNvPr>
          <p:cNvSpPr/>
          <p:nvPr/>
        </p:nvSpPr>
        <p:spPr>
          <a:xfrm>
            <a:off x="3165198" y="2602073"/>
            <a:ext cx="862632" cy="470975"/>
          </a:xfrm>
          <a:prstGeom prst="rect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72" name="Triangolo isoscele 74">
            <a:extLst>
              <a:ext uri="{FF2B5EF4-FFF2-40B4-BE49-F238E27FC236}">
                <a16:creationId xmlns:a16="http://schemas.microsoft.com/office/drawing/2014/main" id="{DA23D11A-3177-43CA-86F4-01CD46887EBA}"/>
              </a:ext>
            </a:extLst>
          </p:cNvPr>
          <p:cNvSpPr/>
          <p:nvPr/>
        </p:nvSpPr>
        <p:spPr>
          <a:xfrm>
            <a:off x="2970377" y="2602070"/>
            <a:ext cx="390047" cy="470974"/>
          </a:xfrm>
          <a:prstGeom prst="triangle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Elaborazione 13">
            <a:extLst>
              <a:ext uri="{FF2B5EF4-FFF2-40B4-BE49-F238E27FC236}">
                <a16:creationId xmlns:a16="http://schemas.microsoft.com/office/drawing/2014/main" id="{A9FE51D6-608F-4E59-B582-EC5BD190287D}"/>
              </a:ext>
            </a:extLst>
          </p:cNvPr>
          <p:cNvSpPr/>
          <p:nvPr/>
        </p:nvSpPr>
        <p:spPr>
          <a:xfrm>
            <a:off x="3013607" y="2639337"/>
            <a:ext cx="1199144" cy="38354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1800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CTest</a:t>
            </a:r>
            <a:endParaRPr lang="en-US" sz="20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74" name="Triangolo isoscele 50">
            <a:extLst>
              <a:ext uri="{FF2B5EF4-FFF2-40B4-BE49-F238E27FC236}">
                <a16:creationId xmlns:a16="http://schemas.microsoft.com/office/drawing/2014/main" id="{C545B9D3-8A26-41BF-AF65-4008C96FBA23}"/>
              </a:ext>
            </a:extLst>
          </p:cNvPr>
          <p:cNvSpPr/>
          <p:nvPr/>
        </p:nvSpPr>
        <p:spPr>
          <a:xfrm rot="10800000">
            <a:off x="5113090" y="3131534"/>
            <a:ext cx="390047" cy="470974"/>
          </a:xfrm>
          <a:prstGeom prst="triangle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ttangolo 51">
            <a:extLst>
              <a:ext uri="{FF2B5EF4-FFF2-40B4-BE49-F238E27FC236}">
                <a16:creationId xmlns:a16="http://schemas.microsoft.com/office/drawing/2014/main" id="{2AFAB41D-D793-4526-ACFC-CF997E29AEF1}"/>
              </a:ext>
            </a:extLst>
          </p:cNvPr>
          <p:cNvSpPr/>
          <p:nvPr/>
        </p:nvSpPr>
        <p:spPr>
          <a:xfrm>
            <a:off x="3598053" y="3131534"/>
            <a:ext cx="1705901" cy="470975"/>
          </a:xfrm>
          <a:prstGeom prst="rect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76" name="Triangolo isoscele 74">
            <a:extLst>
              <a:ext uri="{FF2B5EF4-FFF2-40B4-BE49-F238E27FC236}">
                <a16:creationId xmlns:a16="http://schemas.microsoft.com/office/drawing/2014/main" id="{E7EE14F3-902D-493A-BACE-2DC1E0CF6A01}"/>
              </a:ext>
            </a:extLst>
          </p:cNvPr>
          <p:cNvSpPr/>
          <p:nvPr/>
        </p:nvSpPr>
        <p:spPr>
          <a:xfrm>
            <a:off x="3403233" y="3131531"/>
            <a:ext cx="390047" cy="470974"/>
          </a:xfrm>
          <a:prstGeom prst="triangle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Elaborazione 13">
            <a:extLst>
              <a:ext uri="{FF2B5EF4-FFF2-40B4-BE49-F238E27FC236}">
                <a16:creationId xmlns:a16="http://schemas.microsoft.com/office/drawing/2014/main" id="{ED81D1E6-D066-46B0-B448-3BEAE74C4E2E}"/>
              </a:ext>
            </a:extLst>
          </p:cNvPr>
          <p:cNvSpPr/>
          <p:nvPr/>
        </p:nvSpPr>
        <p:spPr>
          <a:xfrm>
            <a:off x="3604113" y="3096164"/>
            <a:ext cx="1754205" cy="5417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1800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SolnAlgorithm</a:t>
            </a:r>
            <a:endParaRPr lang="en-US" sz="20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78" name="Triangolo isoscele 50">
            <a:extLst>
              <a:ext uri="{FF2B5EF4-FFF2-40B4-BE49-F238E27FC236}">
                <a16:creationId xmlns:a16="http://schemas.microsoft.com/office/drawing/2014/main" id="{8F8C90FF-35C7-4CC3-B6D8-E84BA5E017F2}"/>
              </a:ext>
            </a:extLst>
          </p:cNvPr>
          <p:cNvSpPr/>
          <p:nvPr/>
        </p:nvSpPr>
        <p:spPr>
          <a:xfrm rot="10800000">
            <a:off x="5920687" y="3714924"/>
            <a:ext cx="390047" cy="470974"/>
          </a:xfrm>
          <a:prstGeom prst="triangle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ttangolo 51">
            <a:extLst>
              <a:ext uri="{FF2B5EF4-FFF2-40B4-BE49-F238E27FC236}">
                <a16:creationId xmlns:a16="http://schemas.microsoft.com/office/drawing/2014/main" id="{A09C3CAE-C6DD-4F8F-88DC-1FA799A5D891}"/>
              </a:ext>
            </a:extLst>
          </p:cNvPr>
          <p:cNvSpPr/>
          <p:nvPr/>
        </p:nvSpPr>
        <p:spPr>
          <a:xfrm>
            <a:off x="4405650" y="3714924"/>
            <a:ext cx="1705901" cy="470975"/>
          </a:xfrm>
          <a:prstGeom prst="rect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80" name="Triangolo isoscele 74">
            <a:extLst>
              <a:ext uri="{FF2B5EF4-FFF2-40B4-BE49-F238E27FC236}">
                <a16:creationId xmlns:a16="http://schemas.microsoft.com/office/drawing/2014/main" id="{277FF2B1-29F8-46C0-9EBA-BA8A66D63AE4}"/>
              </a:ext>
            </a:extLst>
          </p:cNvPr>
          <p:cNvSpPr/>
          <p:nvPr/>
        </p:nvSpPr>
        <p:spPr>
          <a:xfrm>
            <a:off x="4210830" y="3714921"/>
            <a:ext cx="390047" cy="470974"/>
          </a:xfrm>
          <a:prstGeom prst="triangle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Elaborazione 13">
            <a:extLst>
              <a:ext uri="{FF2B5EF4-FFF2-40B4-BE49-F238E27FC236}">
                <a16:creationId xmlns:a16="http://schemas.microsoft.com/office/drawing/2014/main" id="{23ED1765-4B50-404E-9EDA-82884B41209B}"/>
              </a:ext>
            </a:extLst>
          </p:cNvPr>
          <p:cNvSpPr/>
          <p:nvPr/>
        </p:nvSpPr>
        <p:spPr>
          <a:xfrm>
            <a:off x="4411710" y="3679554"/>
            <a:ext cx="1754205" cy="5417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18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Integrator</a:t>
            </a:r>
            <a:endParaRPr lang="en-US" sz="20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83" name="Triangolo isoscele 50">
            <a:extLst>
              <a:ext uri="{FF2B5EF4-FFF2-40B4-BE49-F238E27FC236}">
                <a16:creationId xmlns:a16="http://schemas.microsoft.com/office/drawing/2014/main" id="{6F5F608E-B01E-468D-8BDF-991F210092E6}"/>
              </a:ext>
            </a:extLst>
          </p:cNvPr>
          <p:cNvSpPr/>
          <p:nvPr/>
        </p:nvSpPr>
        <p:spPr>
          <a:xfrm rot="10800000">
            <a:off x="6435307" y="4292002"/>
            <a:ext cx="390047" cy="470974"/>
          </a:xfrm>
          <a:prstGeom prst="triangle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ttangolo 51">
            <a:extLst>
              <a:ext uri="{FF2B5EF4-FFF2-40B4-BE49-F238E27FC236}">
                <a16:creationId xmlns:a16="http://schemas.microsoft.com/office/drawing/2014/main" id="{91791F68-1260-400A-871E-BFD98B7758E4}"/>
              </a:ext>
            </a:extLst>
          </p:cNvPr>
          <p:cNvSpPr/>
          <p:nvPr/>
        </p:nvSpPr>
        <p:spPr>
          <a:xfrm>
            <a:off x="4920270" y="4292002"/>
            <a:ext cx="1705901" cy="470975"/>
          </a:xfrm>
          <a:prstGeom prst="rect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85" name="Triangolo isoscele 74">
            <a:extLst>
              <a:ext uri="{FF2B5EF4-FFF2-40B4-BE49-F238E27FC236}">
                <a16:creationId xmlns:a16="http://schemas.microsoft.com/office/drawing/2014/main" id="{23FD6E73-5E77-4A60-BFA2-3EE692AEBDEF}"/>
              </a:ext>
            </a:extLst>
          </p:cNvPr>
          <p:cNvSpPr/>
          <p:nvPr/>
        </p:nvSpPr>
        <p:spPr>
          <a:xfrm>
            <a:off x="4725450" y="4291999"/>
            <a:ext cx="390047" cy="470974"/>
          </a:xfrm>
          <a:prstGeom prst="triangle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Elaborazione 13">
            <a:extLst>
              <a:ext uri="{FF2B5EF4-FFF2-40B4-BE49-F238E27FC236}">
                <a16:creationId xmlns:a16="http://schemas.microsoft.com/office/drawing/2014/main" id="{6672ADF9-B1B5-4108-9A73-F5B845287EC6}"/>
              </a:ext>
            </a:extLst>
          </p:cNvPr>
          <p:cNvSpPr/>
          <p:nvPr/>
        </p:nvSpPr>
        <p:spPr>
          <a:xfrm>
            <a:off x="4926330" y="4256632"/>
            <a:ext cx="1754205" cy="5417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18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Solver</a:t>
            </a:r>
            <a:endParaRPr lang="en-US" sz="20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88" name="Triangolo isoscele 50">
            <a:extLst>
              <a:ext uri="{FF2B5EF4-FFF2-40B4-BE49-F238E27FC236}">
                <a16:creationId xmlns:a16="http://schemas.microsoft.com/office/drawing/2014/main" id="{E16D9026-9035-4185-9AB6-969C16DA5792}"/>
              </a:ext>
            </a:extLst>
          </p:cNvPr>
          <p:cNvSpPr/>
          <p:nvPr/>
        </p:nvSpPr>
        <p:spPr>
          <a:xfrm rot="10800000">
            <a:off x="3430735" y="2053372"/>
            <a:ext cx="390047" cy="470974"/>
          </a:xfrm>
          <a:prstGeom prst="triangle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ettangolo 51">
            <a:extLst>
              <a:ext uri="{FF2B5EF4-FFF2-40B4-BE49-F238E27FC236}">
                <a16:creationId xmlns:a16="http://schemas.microsoft.com/office/drawing/2014/main" id="{627A0D58-3225-492E-AE43-A69F6BEC7ED6}"/>
              </a:ext>
            </a:extLst>
          </p:cNvPr>
          <p:cNvSpPr/>
          <p:nvPr/>
        </p:nvSpPr>
        <p:spPr>
          <a:xfrm>
            <a:off x="1915698" y="2053372"/>
            <a:ext cx="1705901" cy="470975"/>
          </a:xfrm>
          <a:prstGeom prst="rect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90" name="Triangolo isoscele 74">
            <a:extLst>
              <a:ext uri="{FF2B5EF4-FFF2-40B4-BE49-F238E27FC236}">
                <a16:creationId xmlns:a16="http://schemas.microsoft.com/office/drawing/2014/main" id="{B04E565E-1644-4051-9D17-9B96E2886B2B}"/>
              </a:ext>
            </a:extLst>
          </p:cNvPr>
          <p:cNvSpPr/>
          <p:nvPr/>
        </p:nvSpPr>
        <p:spPr>
          <a:xfrm>
            <a:off x="1720878" y="2053369"/>
            <a:ext cx="390047" cy="470974"/>
          </a:xfrm>
          <a:prstGeom prst="triangle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Elaborazione 13">
            <a:extLst>
              <a:ext uri="{FF2B5EF4-FFF2-40B4-BE49-F238E27FC236}">
                <a16:creationId xmlns:a16="http://schemas.microsoft.com/office/drawing/2014/main" id="{04FF16D8-EDE0-4941-881A-3D06984BCDB8}"/>
              </a:ext>
            </a:extLst>
          </p:cNvPr>
          <p:cNvSpPr/>
          <p:nvPr/>
        </p:nvSpPr>
        <p:spPr>
          <a:xfrm>
            <a:off x="2092366" y="2094875"/>
            <a:ext cx="1356928" cy="35896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18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Numberer</a:t>
            </a:r>
            <a:endParaRPr lang="en-US" sz="20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93" name="Triangolo isoscele 50">
            <a:extLst>
              <a:ext uri="{FF2B5EF4-FFF2-40B4-BE49-F238E27FC236}">
                <a16:creationId xmlns:a16="http://schemas.microsoft.com/office/drawing/2014/main" id="{A9FAB655-C8BD-4CAD-9C9B-C8A7C7AE5A1E}"/>
              </a:ext>
            </a:extLst>
          </p:cNvPr>
          <p:cNvSpPr/>
          <p:nvPr/>
        </p:nvSpPr>
        <p:spPr>
          <a:xfrm rot="10800000">
            <a:off x="2423145" y="1504953"/>
            <a:ext cx="390047" cy="477911"/>
          </a:xfrm>
          <a:prstGeom prst="triangle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ttangolo 51">
            <a:extLst>
              <a:ext uri="{FF2B5EF4-FFF2-40B4-BE49-F238E27FC236}">
                <a16:creationId xmlns:a16="http://schemas.microsoft.com/office/drawing/2014/main" id="{8F5C8BC0-4A8E-4FBB-86DF-3C879F2923F5}"/>
              </a:ext>
            </a:extLst>
          </p:cNvPr>
          <p:cNvSpPr/>
          <p:nvPr/>
        </p:nvSpPr>
        <p:spPr>
          <a:xfrm>
            <a:off x="908108" y="1504953"/>
            <a:ext cx="1705901" cy="477912"/>
          </a:xfrm>
          <a:prstGeom prst="rect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95" name="Triangolo isoscele 74">
            <a:extLst>
              <a:ext uri="{FF2B5EF4-FFF2-40B4-BE49-F238E27FC236}">
                <a16:creationId xmlns:a16="http://schemas.microsoft.com/office/drawing/2014/main" id="{DFDFF60B-0E6C-4D44-8B08-9766EA77338B}"/>
              </a:ext>
            </a:extLst>
          </p:cNvPr>
          <p:cNvSpPr/>
          <p:nvPr/>
        </p:nvSpPr>
        <p:spPr>
          <a:xfrm>
            <a:off x="713288" y="1504950"/>
            <a:ext cx="390047" cy="477911"/>
          </a:xfrm>
          <a:prstGeom prst="triangle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Elaborazione 13">
            <a:extLst>
              <a:ext uri="{FF2B5EF4-FFF2-40B4-BE49-F238E27FC236}">
                <a16:creationId xmlns:a16="http://schemas.microsoft.com/office/drawing/2014/main" id="{EE3EDCBC-FFE2-4F0B-AC02-474043D60C04}"/>
              </a:ext>
            </a:extLst>
          </p:cNvPr>
          <p:cNvSpPr/>
          <p:nvPr/>
        </p:nvSpPr>
        <p:spPr>
          <a:xfrm>
            <a:off x="924087" y="1468787"/>
            <a:ext cx="1678306" cy="5417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1800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CHandler</a:t>
            </a:r>
            <a:endParaRPr lang="en-US" sz="20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ABB92AA-C6F9-43F0-A669-4B42116E8C49}"/>
              </a:ext>
            </a:extLst>
          </p:cNvPr>
          <p:cNvCxnSpPr>
            <a:cxnSpLocks/>
            <a:stCxn id="95" idx="0"/>
            <a:endCxn id="93" idx="2"/>
          </p:cNvCxnSpPr>
          <p:nvPr/>
        </p:nvCxnSpPr>
        <p:spPr>
          <a:xfrm>
            <a:off x="908312" y="1504950"/>
            <a:ext cx="1904880" cy="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07F5F9FB-E0C3-481D-B97D-8F2A3A9684EA}"/>
              </a:ext>
            </a:extLst>
          </p:cNvPr>
          <p:cNvCxnSpPr>
            <a:cxnSpLocks/>
            <a:endCxn id="88" idx="2"/>
          </p:cNvCxnSpPr>
          <p:nvPr/>
        </p:nvCxnSpPr>
        <p:spPr>
          <a:xfrm>
            <a:off x="1898912" y="2053369"/>
            <a:ext cx="1921870" cy="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511B51AD-8151-4CD8-8437-F27972FE7D17}"/>
              </a:ext>
            </a:extLst>
          </p:cNvPr>
          <p:cNvCxnSpPr>
            <a:cxnSpLocks/>
          </p:cNvCxnSpPr>
          <p:nvPr/>
        </p:nvCxnSpPr>
        <p:spPr>
          <a:xfrm>
            <a:off x="3165691" y="2590856"/>
            <a:ext cx="104513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03A48C6C-089F-4EBE-8574-2EA14DC3883F}"/>
              </a:ext>
            </a:extLst>
          </p:cNvPr>
          <p:cNvCxnSpPr>
            <a:cxnSpLocks/>
            <a:endCxn id="74" idx="2"/>
          </p:cNvCxnSpPr>
          <p:nvPr/>
        </p:nvCxnSpPr>
        <p:spPr>
          <a:xfrm flipV="1">
            <a:off x="3598053" y="3131534"/>
            <a:ext cx="1905084" cy="5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0FBF76CC-26C7-409C-9841-EB39A44301A8}"/>
              </a:ext>
            </a:extLst>
          </p:cNvPr>
          <p:cNvCxnSpPr>
            <a:cxnSpLocks/>
            <a:endCxn id="78" idx="2"/>
          </p:cNvCxnSpPr>
          <p:nvPr/>
        </p:nvCxnSpPr>
        <p:spPr>
          <a:xfrm>
            <a:off x="4416474" y="3714921"/>
            <a:ext cx="1894260" cy="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AB826967-3CB3-4393-8395-75C883EDFF81}"/>
              </a:ext>
            </a:extLst>
          </p:cNvPr>
          <p:cNvCxnSpPr>
            <a:cxnSpLocks/>
            <a:endCxn id="83" idx="2"/>
          </p:cNvCxnSpPr>
          <p:nvPr/>
        </p:nvCxnSpPr>
        <p:spPr>
          <a:xfrm>
            <a:off x="4920270" y="4291999"/>
            <a:ext cx="1905084" cy="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4AD68739-C049-4694-87F6-5A71530BE2EE}"/>
              </a:ext>
            </a:extLst>
          </p:cNvPr>
          <p:cNvCxnSpPr>
            <a:cxnSpLocks/>
            <a:stCxn id="74" idx="0"/>
          </p:cNvCxnSpPr>
          <p:nvPr/>
        </p:nvCxnSpPr>
        <p:spPr>
          <a:xfrm flipV="1">
            <a:off x="5308113" y="1664584"/>
            <a:ext cx="802468" cy="193792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B59C078F-CC75-4D43-B03D-693B48F74C25}"/>
              </a:ext>
            </a:extLst>
          </p:cNvPr>
          <p:cNvCxnSpPr>
            <a:cxnSpLocks/>
          </p:cNvCxnSpPr>
          <p:nvPr/>
        </p:nvCxnSpPr>
        <p:spPr>
          <a:xfrm flipV="1">
            <a:off x="4018301" y="1671097"/>
            <a:ext cx="580529" cy="140195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>
            <a:extLst>
              <a:ext uri="{FF2B5EF4-FFF2-40B4-BE49-F238E27FC236}">
                <a16:creationId xmlns:a16="http://schemas.microsoft.com/office/drawing/2014/main" id="{A29562C6-807C-4581-A548-522F8DA55CF3}"/>
              </a:ext>
            </a:extLst>
          </p:cNvPr>
          <p:cNvCxnSpPr>
            <a:cxnSpLocks/>
          </p:cNvCxnSpPr>
          <p:nvPr/>
        </p:nvCxnSpPr>
        <p:spPr>
          <a:xfrm flipV="1">
            <a:off x="6108646" y="1664439"/>
            <a:ext cx="1046798" cy="252797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2217E76F-6148-449D-9D3F-6A31D6D44130}"/>
              </a:ext>
            </a:extLst>
          </p:cNvPr>
          <p:cNvCxnSpPr>
            <a:cxnSpLocks/>
          </p:cNvCxnSpPr>
          <p:nvPr/>
        </p:nvCxnSpPr>
        <p:spPr>
          <a:xfrm flipV="1">
            <a:off x="6641783" y="1664439"/>
            <a:ext cx="1280142" cy="309148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EE3507C2-574C-413D-B620-1FB96B712340}"/>
              </a:ext>
            </a:extLst>
          </p:cNvPr>
          <p:cNvCxnSpPr>
            <a:cxnSpLocks/>
          </p:cNvCxnSpPr>
          <p:nvPr/>
        </p:nvCxnSpPr>
        <p:spPr>
          <a:xfrm flipV="1">
            <a:off x="3629490" y="1190252"/>
            <a:ext cx="551286" cy="133133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2F2D618F-B87D-44F1-8488-8BAD1C401F87}"/>
              </a:ext>
            </a:extLst>
          </p:cNvPr>
          <p:cNvCxnSpPr>
            <a:cxnSpLocks/>
          </p:cNvCxnSpPr>
          <p:nvPr/>
        </p:nvCxnSpPr>
        <p:spPr>
          <a:xfrm>
            <a:off x="3971925" y="1671097"/>
            <a:ext cx="395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2F0F2CE1-6EA8-4BD4-A666-8FE1627FA1D8}"/>
              </a:ext>
            </a:extLst>
          </p:cNvPr>
          <p:cNvCxnSpPr>
            <a:cxnSpLocks/>
          </p:cNvCxnSpPr>
          <p:nvPr/>
        </p:nvCxnSpPr>
        <p:spPr>
          <a:xfrm flipV="1">
            <a:off x="2619709" y="1368082"/>
            <a:ext cx="254627" cy="61491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44011744-9B37-41AA-9880-627BF1CD01F3}"/>
              </a:ext>
            </a:extLst>
          </p:cNvPr>
          <p:cNvCxnSpPr>
            <a:cxnSpLocks/>
          </p:cNvCxnSpPr>
          <p:nvPr/>
        </p:nvCxnSpPr>
        <p:spPr>
          <a:xfrm>
            <a:off x="2870740" y="1368082"/>
            <a:ext cx="123026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1C09789-0EDB-4BC0-A177-4FC5081BB48E}"/>
              </a:ext>
            </a:extLst>
          </p:cNvPr>
          <p:cNvGrpSpPr/>
          <p:nvPr/>
        </p:nvGrpSpPr>
        <p:grpSpPr>
          <a:xfrm>
            <a:off x="3436546" y="598513"/>
            <a:ext cx="1627599" cy="609241"/>
            <a:chOff x="3149189" y="504827"/>
            <a:chExt cx="2255891" cy="844422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90165537-DC98-4B20-A695-9A2D413BF1E5}"/>
                </a:ext>
              </a:extLst>
            </p:cNvPr>
            <p:cNvGrpSpPr/>
            <p:nvPr/>
          </p:nvGrpSpPr>
          <p:grpSpPr>
            <a:xfrm>
              <a:off x="3154344" y="504827"/>
              <a:ext cx="2250736" cy="844422"/>
              <a:chOff x="2737980" y="2101273"/>
              <a:chExt cx="2250736" cy="844422"/>
            </a:xfrm>
          </p:grpSpPr>
          <p:sp>
            <p:nvSpPr>
              <p:cNvPr id="31" name="Triangolo isoscele 50">
                <a:extLst>
                  <a:ext uri="{FF2B5EF4-FFF2-40B4-BE49-F238E27FC236}">
                    <a16:creationId xmlns:a16="http://schemas.microsoft.com/office/drawing/2014/main" id="{2608C9D5-524E-4463-8DC7-244ADC304ED6}"/>
                  </a:ext>
                </a:extLst>
              </p:cNvPr>
              <p:cNvSpPr/>
              <p:nvPr/>
            </p:nvSpPr>
            <p:spPr>
              <a:xfrm rot="10800000">
                <a:off x="4289396" y="2101278"/>
                <a:ext cx="699320" cy="844415"/>
              </a:xfrm>
              <a:prstGeom prst="triangle">
                <a:avLst/>
              </a:prstGeom>
              <a:solidFill>
                <a:schemeClr val="accent4">
                  <a:lumMod val="60000"/>
                  <a:lumOff val="40000"/>
                  <a:alpha val="6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Rettangolo 51">
                <a:extLst>
                  <a:ext uri="{FF2B5EF4-FFF2-40B4-BE49-F238E27FC236}">
                    <a16:creationId xmlns:a16="http://schemas.microsoft.com/office/drawing/2014/main" id="{C375EEEC-2EE1-4DED-9CC3-20101A7357BE}"/>
                  </a:ext>
                </a:extLst>
              </p:cNvPr>
              <p:cNvSpPr/>
              <p:nvPr/>
            </p:nvSpPr>
            <p:spPr>
              <a:xfrm>
                <a:off x="3087277" y="2101278"/>
                <a:ext cx="1546624" cy="844417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  <a:alpha val="6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/>
              </a:p>
            </p:txBody>
          </p:sp>
          <p:sp>
            <p:nvSpPr>
              <p:cNvPr id="33" name="Triangolo isoscele 74">
                <a:extLst>
                  <a:ext uri="{FF2B5EF4-FFF2-40B4-BE49-F238E27FC236}">
                    <a16:creationId xmlns:a16="http://schemas.microsoft.com/office/drawing/2014/main" id="{EC2FA715-2644-471C-91D1-BA59033273AC}"/>
                  </a:ext>
                </a:extLst>
              </p:cNvPr>
              <p:cNvSpPr/>
              <p:nvPr/>
            </p:nvSpPr>
            <p:spPr>
              <a:xfrm>
                <a:off x="2737980" y="2101273"/>
                <a:ext cx="699320" cy="844415"/>
              </a:xfrm>
              <a:prstGeom prst="triangle">
                <a:avLst/>
              </a:prstGeom>
              <a:solidFill>
                <a:schemeClr val="accent4">
                  <a:lumMod val="60000"/>
                  <a:lumOff val="40000"/>
                  <a:alpha val="69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8CB8DA35-1272-4AEC-A2BF-D4016DF31C94}"/>
                </a:ext>
              </a:extLst>
            </p:cNvPr>
            <p:cNvCxnSpPr>
              <a:cxnSpLocks/>
              <a:stCxn id="33" idx="0"/>
              <a:endCxn id="31" idx="2"/>
            </p:cNvCxnSpPr>
            <p:nvPr/>
          </p:nvCxnSpPr>
          <p:spPr>
            <a:xfrm>
              <a:off x="3504004" y="504827"/>
              <a:ext cx="1901076" cy="5"/>
            </a:xfrm>
            <a:prstGeom prst="line">
              <a:avLst/>
            </a:prstGeom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5864AAE-E5B0-4CF9-A011-9E98662CF7E0}"/>
                </a:ext>
              </a:extLst>
            </p:cNvPr>
            <p:cNvCxnSpPr>
              <a:cxnSpLocks/>
            </p:cNvCxnSpPr>
            <p:nvPr/>
          </p:nvCxnSpPr>
          <p:spPr>
            <a:xfrm>
              <a:off x="3149189" y="1338246"/>
              <a:ext cx="1901076" cy="5"/>
            </a:xfrm>
            <a:prstGeom prst="line">
              <a:avLst/>
            </a:prstGeom>
            <a:ln w="381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Elaborazione 5">
            <a:extLst>
              <a:ext uri="{FF2B5EF4-FFF2-40B4-BE49-F238E27FC236}">
                <a16:creationId xmlns:a16="http://schemas.microsoft.com/office/drawing/2014/main" id="{334DD55A-8E4D-4039-BEDF-4ACE06EBB636}"/>
              </a:ext>
            </a:extLst>
          </p:cNvPr>
          <p:cNvSpPr/>
          <p:nvPr/>
        </p:nvSpPr>
        <p:spPr>
          <a:xfrm>
            <a:off x="3461028" y="599717"/>
            <a:ext cx="1589319" cy="58511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it-IT" sz="20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Analysis</a:t>
            </a:r>
          </a:p>
        </p:txBody>
      </p:sp>
      <p:cxnSp>
        <p:nvCxnSpPr>
          <p:cNvPr id="140" name="Straight Connector 139">
            <a:extLst>
              <a:ext uri="{FF2B5EF4-FFF2-40B4-BE49-F238E27FC236}">
                <a16:creationId xmlns:a16="http://schemas.microsoft.com/office/drawing/2014/main" id="{412DC3A5-7F12-46B1-BF92-610E041D92A2}"/>
              </a:ext>
            </a:extLst>
          </p:cNvPr>
          <p:cNvCxnSpPr>
            <a:cxnSpLocks/>
          </p:cNvCxnSpPr>
          <p:nvPr/>
        </p:nvCxnSpPr>
        <p:spPr>
          <a:xfrm flipV="1">
            <a:off x="5651231" y="952436"/>
            <a:ext cx="295694" cy="71408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Triangolo isoscele 50">
            <a:extLst>
              <a:ext uri="{FF2B5EF4-FFF2-40B4-BE49-F238E27FC236}">
                <a16:creationId xmlns:a16="http://schemas.microsoft.com/office/drawing/2014/main" id="{DC4D825A-756C-4378-AF2B-84AA2F6D5FB7}"/>
              </a:ext>
            </a:extLst>
          </p:cNvPr>
          <p:cNvSpPr/>
          <p:nvPr/>
        </p:nvSpPr>
        <p:spPr>
          <a:xfrm rot="10800000">
            <a:off x="7468469" y="953605"/>
            <a:ext cx="390047" cy="470974"/>
          </a:xfrm>
          <a:prstGeom prst="triangle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Triangolo isoscele 74">
            <a:extLst>
              <a:ext uri="{FF2B5EF4-FFF2-40B4-BE49-F238E27FC236}">
                <a16:creationId xmlns:a16="http://schemas.microsoft.com/office/drawing/2014/main" id="{1A57CA60-262C-4A7C-871B-906F4E956A08}"/>
              </a:ext>
            </a:extLst>
          </p:cNvPr>
          <p:cNvSpPr/>
          <p:nvPr/>
        </p:nvSpPr>
        <p:spPr>
          <a:xfrm>
            <a:off x="5758612" y="957977"/>
            <a:ext cx="390047" cy="470974"/>
          </a:xfrm>
          <a:prstGeom prst="triangle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Elaborazione 13">
            <a:extLst>
              <a:ext uri="{FF2B5EF4-FFF2-40B4-BE49-F238E27FC236}">
                <a16:creationId xmlns:a16="http://schemas.microsoft.com/office/drawing/2014/main" id="{2453B557-909F-47C8-9BF3-14DF062278C5}"/>
              </a:ext>
            </a:extLst>
          </p:cNvPr>
          <p:cNvSpPr/>
          <p:nvPr/>
        </p:nvSpPr>
        <p:spPr>
          <a:xfrm>
            <a:off x="5847888" y="922610"/>
            <a:ext cx="1865810" cy="54170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US" sz="1800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AnalysisModel</a:t>
            </a:r>
            <a:endParaRPr lang="en-US" sz="20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cxnSp>
        <p:nvCxnSpPr>
          <p:cNvPr id="145" name="Straight Connector 144">
            <a:extLst>
              <a:ext uri="{FF2B5EF4-FFF2-40B4-BE49-F238E27FC236}">
                <a16:creationId xmlns:a16="http://schemas.microsoft.com/office/drawing/2014/main" id="{9BFA041E-8A41-4DE1-9228-37E08D134211}"/>
              </a:ext>
            </a:extLst>
          </p:cNvPr>
          <p:cNvCxnSpPr>
            <a:cxnSpLocks/>
          </p:cNvCxnSpPr>
          <p:nvPr/>
        </p:nvCxnSpPr>
        <p:spPr>
          <a:xfrm flipV="1">
            <a:off x="5755155" y="1429613"/>
            <a:ext cx="1905084" cy="5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29927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testo 5">
            <a:extLst>
              <a:ext uri="{FF2B5EF4-FFF2-40B4-BE49-F238E27FC236}">
                <a16:creationId xmlns:a16="http://schemas.microsoft.com/office/drawing/2014/main" id="{80D5259D-8FAB-4D5F-8A59-DBA11917FB7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77201"/>
            <a:ext cx="5116187" cy="262691"/>
          </a:xfrm>
        </p:spPr>
        <p:txBody>
          <a:bodyPr/>
          <a:lstStyle/>
          <a:p>
            <a:r>
              <a:rPr lang="it-IT" dirty="0"/>
              <a:t>INSTALLING AND RUNNING OPENSEES </a:t>
            </a:r>
          </a:p>
        </p:txBody>
      </p:sp>
      <p:sp>
        <p:nvSpPr>
          <p:cNvPr id="47" name="Rettangolo 9">
            <a:extLst>
              <a:ext uri="{FF2B5EF4-FFF2-40B4-BE49-F238E27FC236}">
                <a16:creationId xmlns:a16="http://schemas.microsoft.com/office/drawing/2014/main" id="{7B275671-5EB5-4C3A-AEAF-66BA7853338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48" name="Triangolo isoscele 12">
            <a:extLst>
              <a:ext uri="{FF2B5EF4-FFF2-40B4-BE49-F238E27FC236}">
                <a16:creationId xmlns:a16="http://schemas.microsoft.com/office/drawing/2014/main" id="{07A3B516-8D67-454B-9FAB-2A5E9E9D4284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ttangolo 15">
            <a:extLst>
              <a:ext uri="{FF2B5EF4-FFF2-40B4-BE49-F238E27FC236}">
                <a16:creationId xmlns:a16="http://schemas.microsoft.com/office/drawing/2014/main" id="{839B8D8C-FA6E-418F-B43D-49172F57DCB5}"/>
              </a:ext>
            </a:extLst>
          </p:cNvPr>
          <p:cNvSpPr/>
          <p:nvPr/>
        </p:nvSpPr>
        <p:spPr>
          <a:xfrm>
            <a:off x="7815263" y="4165592"/>
            <a:ext cx="1328738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Installation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E6778E-EABE-4942-9931-CD48BF0BA4EE}"/>
              </a:ext>
            </a:extLst>
          </p:cNvPr>
          <p:cNvSpPr txBox="1"/>
          <p:nvPr/>
        </p:nvSpPr>
        <p:spPr>
          <a:xfrm>
            <a:off x="271462" y="439892"/>
            <a:ext cx="4572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b="0" i="1" dirty="0">
                <a:latin typeface="+mn-lt"/>
              </a:rPr>
              <a:t>Windows</a:t>
            </a:r>
            <a:endParaRPr lang="en-US" dirty="0">
              <a:latin typeface="+mn-lt"/>
            </a:endParaRPr>
          </a:p>
        </p:txBody>
      </p:sp>
      <p:sp>
        <p:nvSpPr>
          <p:cNvPr id="9" name="CasellaDiTesto 7">
            <a:extLst>
              <a:ext uri="{FF2B5EF4-FFF2-40B4-BE49-F238E27FC236}">
                <a16:creationId xmlns:a16="http://schemas.microsoft.com/office/drawing/2014/main" id="{81E1EBC0-7670-4937-B675-66425BE7B951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12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Segnaposto testo 5">
            <a:extLst>
              <a:ext uri="{FF2B5EF4-FFF2-40B4-BE49-F238E27FC236}">
                <a16:creationId xmlns:a16="http://schemas.microsoft.com/office/drawing/2014/main" id="{47A0BF81-44BC-4656-B6E2-F5155117D5BE}"/>
              </a:ext>
            </a:extLst>
          </p:cNvPr>
          <p:cNvSpPr txBox="1">
            <a:spLocks/>
          </p:cNvSpPr>
          <p:nvPr/>
        </p:nvSpPr>
        <p:spPr>
          <a:xfrm>
            <a:off x="271462" y="702583"/>
            <a:ext cx="6757988" cy="3770357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76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900" indent="-34290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rial"/>
              </a:rPr>
              <a:t>Go on our </a:t>
            </a:r>
            <a:r>
              <a:rPr lang="en-GB" sz="16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rial"/>
                <a:hlinkClick r:id="rId3"/>
              </a:rPr>
              <a:t>website</a:t>
            </a:r>
            <a:endParaRPr lang="en-GB" sz="16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  <a:sym typeface="Arial"/>
            </a:endParaRPr>
          </a:p>
          <a:p>
            <a:pPr marL="342900" indent="-34290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rial"/>
              </a:rPr>
              <a:t>Log in</a:t>
            </a:r>
          </a:p>
          <a:p>
            <a:pPr marL="342900" indent="-34290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rial"/>
                <a:hlinkClick r:id="rId4"/>
              </a:rPr>
              <a:t>Download</a:t>
            </a:r>
            <a:r>
              <a:rPr lang="en-GB" sz="16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rial"/>
              </a:rPr>
              <a:t> </a:t>
            </a:r>
            <a:r>
              <a:rPr lang="en-GB" sz="1100" b="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rial"/>
              </a:rPr>
              <a:t>- </a:t>
            </a:r>
            <a:r>
              <a:rPr lang="en-GB" sz="1100" b="0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rial"/>
              </a:rPr>
              <a:t>OpenSees</a:t>
            </a:r>
            <a:r>
              <a:rPr lang="en-GB" sz="1100" b="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rial"/>
              </a:rPr>
              <a:t> 3.2.2 compiled by </a:t>
            </a:r>
            <a:r>
              <a:rPr lang="en-GB" sz="1100" b="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rial"/>
                <a:hlinkClick r:id="rId5"/>
              </a:rPr>
              <a:t>prof. Nicola </a:t>
            </a:r>
            <a:r>
              <a:rPr lang="en-GB" sz="1100" b="0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rial"/>
                <a:hlinkClick r:id="rId5"/>
              </a:rPr>
              <a:t>Tarque</a:t>
            </a:r>
            <a:r>
              <a:rPr lang="en-GB" sz="1100" b="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rial"/>
              </a:rPr>
              <a:t> PUCP (unofficial version)</a:t>
            </a:r>
          </a:p>
          <a:p>
            <a:pPr marL="342900" indent="-342900">
              <a:lnSpc>
                <a:spcPct val="13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Install (default directory C:\OpenSees-Solvers)</a:t>
            </a:r>
          </a:p>
          <a:p>
            <a:pPr marL="536575" lvl="3" indent="-177800">
              <a:lnSpc>
                <a:spcPct val="13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b="0" i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opensees.bat</a:t>
            </a:r>
          </a:p>
          <a:p>
            <a:pPr marL="536575" lvl="3" indent="-177800">
              <a:lnSpc>
                <a:spcPct val="13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b="0" i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openseessp.bat</a:t>
            </a:r>
          </a:p>
          <a:p>
            <a:pPr marL="536575" lvl="3" indent="-177800">
              <a:lnSpc>
                <a:spcPct val="13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b="0" i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openseesmp.bat</a:t>
            </a:r>
            <a:endParaRPr lang="en-GB" sz="14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  <a:sym typeface="Arial"/>
            </a:endParaRPr>
          </a:p>
          <a:p>
            <a:pPr marL="342900" lvl="3" indent="-34290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rPr>
              <a:t>Create a </a:t>
            </a:r>
            <a:r>
              <a:rPr lang="en-GB" sz="16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folder</a:t>
            </a:r>
            <a:r>
              <a:rPr lang="en-GB" sz="1600" dirty="0">
                <a:solidFill>
                  <a:schemeClr val="tx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rPr>
              <a:t> for your modelling</a:t>
            </a:r>
          </a:p>
          <a:p>
            <a:pPr marL="342900" lvl="3" indent="-342900">
              <a:lnSpc>
                <a:spcPct val="20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rPr>
              <a:t>Shift +       on the folder “</a:t>
            </a:r>
            <a:r>
              <a:rPr lang="en-GB" sz="16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Open PowerShell window here</a:t>
            </a:r>
            <a:r>
              <a:rPr lang="en-GB" sz="1600" dirty="0">
                <a:solidFill>
                  <a:schemeClr val="tx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rPr>
              <a:t>”</a:t>
            </a:r>
          </a:p>
          <a:p>
            <a:pPr marL="342900" lvl="3" indent="-342900">
              <a:lnSpc>
                <a:spcPct val="20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News Cycle"/>
              </a:rPr>
              <a:t>Type C:\O                 </a:t>
            </a:r>
            <a:r>
              <a:rPr lang="en-GB" sz="1600" b="1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News Cycle"/>
              </a:rPr>
              <a:t>OpenSees</a:t>
            </a:r>
            <a:r>
              <a:rPr lang="en-GB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News Cycle"/>
              </a:rPr>
              <a:t>-solvers\o                 opensees.bat </a:t>
            </a:r>
          </a:p>
          <a:p>
            <a:pPr marL="342900" lvl="3" indent="-342900">
              <a:lnSpc>
                <a:spcPct val="2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News Cycle"/>
              </a:rPr>
              <a:t>You are in!</a:t>
            </a:r>
            <a:endParaRPr lang="en-GB" b="0" i="1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9B4E433-34BC-444F-A7D8-0ABFC4C3762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33478" y="3485167"/>
            <a:ext cx="304843" cy="428685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6B649FD5-CCE0-4E38-8265-5C6D1206B17D}"/>
              </a:ext>
            </a:extLst>
          </p:cNvPr>
          <p:cNvGrpSpPr/>
          <p:nvPr/>
        </p:nvGrpSpPr>
        <p:grpSpPr>
          <a:xfrm>
            <a:off x="1744980" y="3973701"/>
            <a:ext cx="721511" cy="345565"/>
            <a:chOff x="2487930" y="4440917"/>
            <a:chExt cx="1283970" cy="614953"/>
          </a:xfrm>
        </p:grpSpPr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C4F1390D-68E3-4B2B-8983-7CA3B0FC1E76}"/>
                </a:ext>
              </a:extLst>
            </p:cNvPr>
            <p:cNvSpPr/>
            <p:nvPr/>
          </p:nvSpPr>
          <p:spPr>
            <a:xfrm>
              <a:off x="2487930" y="4440917"/>
              <a:ext cx="1283970" cy="614953"/>
            </a:xfrm>
            <a:prstGeom prst="round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" name="Picture 12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C8B766CE-9048-41E0-9C86-FB6DAE4B1B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18308" t="20143" r="18923" b="25856"/>
            <a:stretch/>
          </p:blipFill>
          <p:spPr>
            <a:xfrm>
              <a:off x="2590800" y="4532401"/>
              <a:ext cx="308610" cy="285918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E864C2B7-AA77-4CFA-BB06-0A462CE9F847}"/>
              </a:ext>
            </a:extLst>
          </p:cNvPr>
          <p:cNvGrpSpPr/>
          <p:nvPr/>
        </p:nvGrpSpPr>
        <p:grpSpPr>
          <a:xfrm>
            <a:off x="4572000" y="3973701"/>
            <a:ext cx="721511" cy="345565"/>
            <a:chOff x="2487930" y="4440917"/>
            <a:chExt cx="1283970" cy="614953"/>
          </a:xfrm>
        </p:grpSpPr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A4BB5743-F5E7-4FD1-8E29-E5F8DDD7E715}"/>
                </a:ext>
              </a:extLst>
            </p:cNvPr>
            <p:cNvSpPr/>
            <p:nvPr/>
          </p:nvSpPr>
          <p:spPr>
            <a:xfrm>
              <a:off x="2487930" y="4440917"/>
              <a:ext cx="1283970" cy="614953"/>
            </a:xfrm>
            <a:prstGeom prst="round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" name="Picture 23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43EA3795-6EC9-408B-88C1-657F57003E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18308" t="20143" r="18923" b="25856"/>
            <a:stretch/>
          </p:blipFill>
          <p:spPr>
            <a:xfrm>
              <a:off x="2590800" y="4532401"/>
              <a:ext cx="308610" cy="285918"/>
            </a:xfrm>
            <a:prstGeom prst="rect">
              <a:avLst/>
            </a:prstGeom>
          </p:spPr>
        </p:pic>
      </p:grpSp>
      <p:sp>
        <p:nvSpPr>
          <p:cNvPr id="16" name="Oval 15">
            <a:extLst>
              <a:ext uri="{FF2B5EF4-FFF2-40B4-BE49-F238E27FC236}">
                <a16:creationId xmlns:a16="http://schemas.microsoft.com/office/drawing/2014/main" id="{12524649-F4CC-493A-8BFF-0D8F2C1D93D4}"/>
              </a:ext>
            </a:extLst>
          </p:cNvPr>
          <p:cNvSpPr/>
          <p:nvPr/>
        </p:nvSpPr>
        <p:spPr>
          <a:xfrm>
            <a:off x="2533021" y="928137"/>
            <a:ext cx="77460" cy="77460"/>
          </a:xfrm>
          <a:prstGeom prst="ellipse">
            <a:avLst/>
          </a:prstGeom>
          <a:solidFill>
            <a:srgbClr val="1CA6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6542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129837D8-483B-4523-AD3D-D25BCD13A520}"/>
              </a:ext>
            </a:extLst>
          </p:cNvPr>
          <p:cNvGrpSpPr/>
          <p:nvPr/>
        </p:nvGrpSpPr>
        <p:grpSpPr>
          <a:xfrm>
            <a:off x="364894" y="700403"/>
            <a:ext cx="6752185" cy="1793650"/>
            <a:chOff x="1045906" y="700403"/>
            <a:chExt cx="6518237" cy="1731504"/>
          </a:xfrm>
        </p:grpSpPr>
        <p:sp>
          <p:nvSpPr>
            <p:cNvPr id="14" name="Triangolo isoscele 16">
              <a:extLst>
                <a:ext uri="{FF2B5EF4-FFF2-40B4-BE49-F238E27FC236}">
                  <a16:creationId xmlns:a16="http://schemas.microsoft.com/office/drawing/2014/main" id="{7C86BF30-4E66-444C-8C3C-E6B35D3A1BCD}"/>
                </a:ext>
              </a:extLst>
            </p:cNvPr>
            <p:cNvSpPr/>
            <p:nvPr/>
          </p:nvSpPr>
          <p:spPr>
            <a:xfrm rot="10800000">
              <a:off x="6056118" y="700403"/>
              <a:ext cx="1508025" cy="1731492"/>
            </a:xfrm>
            <a:prstGeom prst="triangle">
              <a:avLst/>
            </a:prstGeom>
            <a:solidFill>
              <a:schemeClr val="accent4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13337A1-D344-42B8-BADC-316C9B8B1EAF}"/>
                </a:ext>
              </a:extLst>
            </p:cNvPr>
            <p:cNvSpPr/>
            <p:nvPr/>
          </p:nvSpPr>
          <p:spPr>
            <a:xfrm>
              <a:off x="1045906" y="700413"/>
              <a:ext cx="5757622" cy="1731494"/>
            </a:xfrm>
            <a:prstGeom prst="rect">
              <a:avLst/>
            </a:prstGeom>
            <a:solidFill>
              <a:schemeClr val="accent4">
                <a:lumMod val="60000"/>
                <a:lumOff val="4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Segnaposto testo 5">
            <a:extLst>
              <a:ext uri="{FF2B5EF4-FFF2-40B4-BE49-F238E27FC236}">
                <a16:creationId xmlns:a16="http://schemas.microsoft.com/office/drawing/2014/main" id="{80D5259D-8FAB-4D5F-8A59-DBA11917FB7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77201"/>
            <a:ext cx="5116187" cy="262691"/>
          </a:xfrm>
        </p:spPr>
        <p:txBody>
          <a:bodyPr/>
          <a:lstStyle/>
          <a:p>
            <a:r>
              <a:rPr lang="it-IT" dirty="0"/>
              <a:t>TCL BASICS</a:t>
            </a:r>
          </a:p>
        </p:txBody>
      </p:sp>
      <p:sp>
        <p:nvSpPr>
          <p:cNvPr id="47" name="Rettangolo 9">
            <a:extLst>
              <a:ext uri="{FF2B5EF4-FFF2-40B4-BE49-F238E27FC236}">
                <a16:creationId xmlns:a16="http://schemas.microsoft.com/office/drawing/2014/main" id="{7B275671-5EB5-4C3A-AEAF-66BA7853338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48" name="Triangolo isoscele 12">
            <a:extLst>
              <a:ext uri="{FF2B5EF4-FFF2-40B4-BE49-F238E27FC236}">
                <a16:creationId xmlns:a16="http://schemas.microsoft.com/office/drawing/2014/main" id="{07A3B516-8D67-454B-9FAB-2A5E9E9D4284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ttangolo 15">
            <a:extLst>
              <a:ext uri="{FF2B5EF4-FFF2-40B4-BE49-F238E27FC236}">
                <a16:creationId xmlns:a16="http://schemas.microsoft.com/office/drawing/2014/main" id="{839B8D8C-FA6E-418F-B43D-49172F57DCB5}"/>
              </a:ext>
            </a:extLst>
          </p:cNvPr>
          <p:cNvSpPr/>
          <p:nvPr/>
        </p:nvSpPr>
        <p:spPr>
          <a:xfrm>
            <a:off x="7815263" y="4165592"/>
            <a:ext cx="1328738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</a:rPr>
              <a:t>Tcl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 Basics</a:t>
            </a:r>
          </a:p>
        </p:txBody>
      </p:sp>
      <p:sp>
        <p:nvSpPr>
          <p:cNvPr id="9" name="CasellaDiTesto 7">
            <a:extLst>
              <a:ext uri="{FF2B5EF4-FFF2-40B4-BE49-F238E27FC236}">
                <a16:creationId xmlns:a16="http://schemas.microsoft.com/office/drawing/2014/main" id="{81E1EBC0-7670-4937-B675-66425BE7B951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13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Segnaposto testo 3">
            <a:extLst>
              <a:ext uri="{FF2B5EF4-FFF2-40B4-BE49-F238E27FC236}">
                <a16:creationId xmlns:a16="http://schemas.microsoft.com/office/drawing/2014/main" id="{4FFBA253-A09C-4794-9717-B6436B04DEFB}"/>
              </a:ext>
            </a:extLst>
          </p:cNvPr>
          <p:cNvSpPr txBox="1">
            <a:spLocks/>
          </p:cNvSpPr>
          <p:nvPr/>
        </p:nvSpPr>
        <p:spPr>
          <a:xfrm>
            <a:off x="364894" y="2571750"/>
            <a:ext cx="5274772" cy="243459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String</a:t>
            </a:r>
            <a:r>
              <a:rPr lang="it-IT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it-IT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based</a:t>
            </a:r>
            <a:r>
              <a:rPr lang="it-IT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it-IT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command</a:t>
            </a:r>
            <a:r>
              <a:rPr lang="it-IT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it-IT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language</a:t>
            </a:r>
            <a:endParaRPr lang="it-IT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>
              <a:buClr>
                <a:schemeClr val="accent4">
                  <a:lumMod val="60000"/>
                  <a:lumOff val="40000"/>
                </a:schemeClr>
              </a:buClr>
            </a:pPr>
            <a:endParaRPr lang="it-IT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dirty="0" err="1">
                <a:solidFill>
                  <a:schemeClr val="tx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rPr>
              <a:t>Variable</a:t>
            </a:r>
            <a:r>
              <a:rPr lang="it-IT" dirty="0">
                <a:solidFill>
                  <a:schemeClr val="tx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rPr>
              <a:t> and </a:t>
            </a:r>
            <a:r>
              <a:rPr lang="it-IT" dirty="0" err="1">
                <a:solidFill>
                  <a:schemeClr val="tx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rPr>
              <a:t>substitution</a:t>
            </a:r>
            <a:r>
              <a:rPr lang="it-IT" dirty="0">
                <a:solidFill>
                  <a:schemeClr val="tx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it-IT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	</a:t>
            </a:r>
            <a:r>
              <a:rPr lang="it-IT" sz="1100" dirty="0">
                <a:solidFill>
                  <a:schemeClr val="tx1"/>
                </a:solidFill>
                <a:latin typeface="Arial" panose="020B0604020202020204" pitchFamily="34" charset="0"/>
                <a:ea typeface="Open Sans Semibold" panose="020B0706030804020204" pitchFamily="34" charset="0"/>
                <a:cs typeface="Arial" panose="020B0604020202020204" pitchFamily="34" charset="0"/>
              </a:rPr>
              <a:t>set</a:t>
            </a:r>
          </a:p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dirty="0" err="1">
                <a:solidFill>
                  <a:schemeClr val="tx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rPr>
              <a:t>Expressions</a:t>
            </a:r>
            <a:r>
              <a:rPr lang="it-IT" dirty="0">
                <a:solidFill>
                  <a:schemeClr val="tx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it-IT" dirty="0" err="1">
                <a:solidFill>
                  <a:schemeClr val="tx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rPr>
              <a:t>evaluation</a:t>
            </a:r>
            <a:r>
              <a:rPr lang="it-IT" dirty="0">
                <a:solidFill>
                  <a:schemeClr val="tx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it-IT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	</a:t>
            </a:r>
            <a:r>
              <a:rPr lang="it-IT" sz="1100" dirty="0" err="1">
                <a:solidFill>
                  <a:schemeClr val="tx1"/>
                </a:solidFill>
                <a:latin typeface="Arial" panose="020B0604020202020204" pitchFamily="34" charset="0"/>
                <a:ea typeface="Open Sans Semibold" panose="020B0706030804020204" pitchFamily="34" charset="0"/>
                <a:cs typeface="Arial" panose="020B0604020202020204" pitchFamily="34" charset="0"/>
              </a:rPr>
              <a:t>expr</a:t>
            </a:r>
            <a:endParaRPr lang="it-IT" sz="1100" dirty="0">
              <a:solidFill>
                <a:schemeClr val="tx1"/>
              </a:solidFill>
              <a:latin typeface="Arial" panose="020B0604020202020204" pitchFamily="34" charset="0"/>
              <a:ea typeface="Open Sans Semibold" panose="020B0706030804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dirty="0">
                <a:solidFill>
                  <a:schemeClr val="tx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rPr>
              <a:t>Control </a:t>
            </a:r>
            <a:r>
              <a:rPr lang="it-IT" dirty="0" err="1">
                <a:solidFill>
                  <a:schemeClr val="tx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rPr>
              <a:t>structures</a:t>
            </a:r>
            <a:r>
              <a:rPr lang="it-IT" dirty="0">
                <a:solidFill>
                  <a:schemeClr val="tx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it-IT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	</a:t>
            </a:r>
            <a:r>
              <a:rPr lang="it-IT" sz="1100" dirty="0" err="1">
                <a:solidFill>
                  <a:schemeClr val="tx1"/>
                </a:solidFill>
                <a:latin typeface="Arial" panose="020B0604020202020204" pitchFamily="34" charset="0"/>
                <a:ea typeface="Open Sans Semibold" panose="020B0706030804020204" pitchFamily="34" charset="0"/>
                <a:cs typeface="Arial" panose="020B0604020202020204" pitchFamily="34" charset="0"/>
              </a:rPr>
              <a:t>if</a:t>
            </a:r>
            <a:r>
              <a:rPr lang="it-IT" sz="1100" dirty="0">
                <a:solidFill>
                  <a:schemeClr val="tx1"/>
                </a:solidFill>
                <a:latin typeface="Arial" panose="020B0604020202020204" pitchFamily="34" charset="0"/>
                <a:ea typeface="Open Sans Semibold" panose="020B0706030804020204" pitchFamily="34" charset="0"/>
                <a:cs typeface="Arial" panose="020B0604020202020204" pitchFamily="34" charset="0"/>
              </a:rPr>
              <a:t>, </a:t>
            </a:r>
            <a:r>
              <a:rPr lang="it-IT" sz="1100" dirty="0" err="1">
                <a:solidFill>
                  <a:schemeClr val="tx1"/>
                </a:solidFill>
                <a:latin typeface="Arial" panose="020B0604020202020204" pitchFamily="34" charset="0"/>
                <a:ea typeface="Open Sans Semibold" panose="020B0706030804020204" pitchFamily="34" charset="0"/>
                <a:cs typeface="Arial" panose="020B0604020202020204" pitchFamily="34" charset="0"/>
              </a:rPr>
              <a:t>while</a:t>
            </a:r>
            <a:r>
              <a:rPr lang="it-IT" sz="1100" dirty="0">
                <a:solidFill>
                  <a:schemeClr val="tx1"/>
                </a:solidFill>
                <a:latin typeface="Arial" panose="020B0604020202020204" pitchFamily="34" charset="0"/>
                <a:ea typeface="Open Sans Semibold" panose="020B0706030804020204" pitchFamily="34" charset="0"/>
                <a:cs typeface="Arial" panose="020B0604020202020204" pitchFamily="34" charset="0"/>
              </a:rPr>
              <a:t>, for, </a:t>
            </a:r>
            <a:r>
              <a:rPr lang="it-IT" sz="1100" dirty="0" err="1">
                <a:solidFill>
                  <a:schemeClr val="tx1"/>
                </a:solidFill>
                <a:latin typeface="Arial" panose="020B0604020202020204" pitchFamily="34" charset="0"/>
                <a:ea typeface="Open Sans Semibold" panose="020B0706030804020204" pitchFamily="34" charset="0"/>
                <a:cs typeface="Arial" panose="020B0604020202020204" pitchFamily="34" charset="0"/>
              </a:rPr>
              <a:t>foreach</a:t>
            </a:r>
            <a:endParaRPr lang="it-IT" sz="1100" dirty="0">
              <a:solidFill>
                <a:schemeClr val="tx1"/>
              </a:solidFill>
              <a:latin typeface="Arial" panose="020B0604020202020204" pitchFamily="34" charset="0"/>
              <a:ea typeface="Open Sans Semibold" panose="020B0706030804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dirty="0" err="1">
                <a:solidFill>
                  <a:schemeClr val="tx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rPr>
              <a:t>Functions</a:t>
            </a:r>
            <a:r>
              <a:rPr lang="it-IT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	 	</a:t>
            </a:r>
            <a:r>
              <a:rPr lang="it-IT" sz="1100" dirty="0">
                <a:solidFill>
                  <a:schemeClr val="tx1"/>
                </a:solidFill>
                <a:latin typeface="Arial" panose="020B0604020202020204" pitchFamily="34" charset="0"/>
                <a:ea typeface="Open Sans Semibold" panose="020B0706030804020204" pitchFamily="34" charset="0"/>
                <a:cs typeface="Arial" panose="020B0604020202020204" pitchFamily="34" charset="0"/>
              </a:rPr>
              <a:t>proc</a:t>
            </a:r>
          </a:p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dirty="0">
                <a:solidFill>
                  <a:schemeClr val="tx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rPr>
              <a:t>File </a:t>
            </a:r>
            <a:r>
              <a:rPr lang="it-IT" dirty="0" err="1">
                <a:solidFill>
                  <a:schemeClr val="tx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rPr>
              <a:t>manipulation</a:t>
            </a:r>
            <a:r>
              <a:rPr lang="it-IT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		</a:t>
            </a:r>
            <a:r>
              <a:rPr lang="it-IT" sz="1100" dirty="0">
                <a:solidFill>
                  <a:schemeClr val="tx1"/>
                </a:solidFill>
                <a:latin typeface="Arial" panose="020B0604020202020204" pitchFamily="34" charset="0"/>
                <a:ea typeface="Open Sans Semibold" panose="020B0706030804020204" pitchFamily="34" charset="0"/>
                <a:cs typeface="Arial" panose="020B0604020202020204" pitchFamily="34" charset="0"/>
              </a:rPr>
              <a:t>open</a:t>
            </a:r>
          </a:p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dirty="0">
                <a:solidFill>
                  <a:schemeClr val="tx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rPr>
              <a:t>Sourcing</a:t>
            </a:r>
            <a:r>
              <a:rPr lang="it-IT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		</a:t>
            </a:r>
            <a:r>
              <a:rPr lang="it-IT" sz="1100" dirty="0">
                <a:solidFill>
                  <a:schemeClr val="tx1"/>
                </a:solidFill>
                <a:latin typeface="Arial" panose="020B0604020202020204" pitchFamily="34" charset="0"/>
                <a:ea typeface="Open Sans Semibold" panose="020B0706030804020204" pitchFamily="34" charset="0"/>
                <a:cs typeface="Arial" panose="020B0604020202020204" pitchFamily="34" charset="0"/>
              </a:rPr>
              <a:t>source</a:t>
            </a:r>
          </a:p>
          <a:p>
            <a:pPr>
              <a:buClr>
                <a:schemeClr val="accent4">
                  <a:lumMod val="60000"/>
                  <a:lumOff val="40000"/>
                </a:schemeClr>
              </a:buClr>
            </a:pPr>
            <a:endParaRPr lang="it-IT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dirty="0">
                <a:solidFill>
                  <a:schemeClr val="tx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rPr>
              <a:t>$ for </a:t>
            </a:r>
            <a:r>
              <a:rPr lang="it-IT" dirty="0" err="1">
                <a:solidFill>
                  <a:schemeClr val="tx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rPr>
              <a:t>referencing</a:t>
            </a:r>
            <a:r>
              <a:rPr lang="it-IT" dirty="0">
                <a:solidFill>
                  <a:schemeClr val="tx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it-IT" dirty="0" err="1">
                <a:solidFill>
                  <a:schemeClr val="tx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rPr>
              <a:t>variables</a:t>
            </a:r>
            <a:endParaRPr lang="it-IT" dirty="0">
              <a:solidFill>
                <a:schemeClr val="tx1"/>
              </a:solidFill>
              <a:latin typeface="+mn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dirty="0">
                <a:solidFill>
                  <a:schemeClr val="tx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rPr>
              <a:t># for </a:t>
            </a:r>
            <a:r>
              <a:rPr lang="it-IT" dirty="0" err="1">
                <a:solidFill>
                  <a:schemeClr val="tx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rPr>
              <a:t>comments</a:t>
            </a:r>
            <a:endParaRPr lang="it-IT" dirty="0">
              <a:solidFill>
                <a:schemeClr val="tx1"/>
              </a:solidFill>
              <a:latin typeface="+mn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8F97259-5F57-421E-A3F7-3EA3CAB76649}"/>
              </a:ext>
            </a:extLst>
          </p:cNvPr>
          <p:cNvSpPr txBox="1"/>
          <p:nvPr/>
        </p:nvSpPr>
        <p:spPr>
          <a:xfrm>
            <a:off x="3002280" y="90052"/>
            <a:ext cx="58635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t-IT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More on </a:t>
            </a:r>
            <a:r>
              <a:rPr lang="it-IT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tcl</a:t>
            </a:r>
            <a:r>
              <a:rPr lang="it-IT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commands</a:t>
            </a:r>
            <a:r>
              <a:rPr lang="it-IT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</a:t>
            </a:r>
            <a:r>
              <a:rPr lang="it-IT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/>
              </a:rPr>
              <a:t>https://www.tcl.tk/man/tcl/TclCmd/contents.htm</a:t>
            </a:r>
            <a:endParaRPr lang="it-IT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919CF0-09A2-4CF0-8898-9307DBF1FB67}"/>
              </a:ext>
            </a:extLst>
          </p:cNvPr>
          <p:cNvSpPr txBox="1"/>
          <p:nvPr/>
        </p:nvSpPr>
        <p:spPr>
          <a:xfrm rot="17678724">
            <a:off x="5272798" y="1210171"/>
            <a:ext cx="2149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Interpreter</a:t>
            </a:r>
          </a:p>
          <a:p>
            <a:pPr algn="ctr"/>
            <a:r>
              <a:rPr lang="en-US" sz="2000" b="1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tcl</a:t>
            </a:r>
            <a:endParaRPr lang="en-US" sz="2000" b="1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EF1C990-14E5-4163-A93D-4463EDEC50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894" y="700421"/>
            <a:ext cx="5278364" cy="1793651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F1487835-A12A-481C-80E8-80F2A8F8AB10}"/>
              </a:ext>
            </a:extLst>
          </p:cNvPr>
          <p:cNvSpPr txBox="1"/>
          <p:nvPr/>
        </p:nvSpPr>
        <p:spPr>
          <a:xfrm>
            <a:off x="1073468" y="4776242"/>
            <a:ext cx="586359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t-IT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See</a:t>
            </a:r>
            <a:r>
              <a:rPr lang="it-IT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support file: </a:t>
            </a:r>
            <a:r>
              <a:rPr lang="it-IT" b="1" i="1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ex0.tcl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914C4F79-81FE-44D9-8417-FE4CE9BD3509}"/>
              </a:ext>
            </a:extLst>
          </p:cNvPr>
          <p:cNvSpPr/>
          <p:nvPr/>
        </p:nvSpPr>
        <p:spPr>
          <a:xfrm>
            <a:off x="4791399" y="4888839"/>
            <a:ext cx="77460" cy="77460"/>
          </a:xfrm>
          <a:prstGeom prst="ellipse">
            <a:avLst/>
          </a:prstGeom>
          <a:solidFill>
            <a:srgbClr val="1CA6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2803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3F5B32C-6753-49CF-A36E-97F6643A24B2}"/>
              </a:ext>
            </a:extLst>
          </p:cNvPr>
          <p:cNvSpPr/>
          <p:nvPr/>
        </p:nvSpPr>
        <p:spPr>
          <a:xfrm>
            <a:off x="269838" y="1390650"/>
            <a:ext cx="5478500" cy="271463"/>
          </a:xfrm>
          <a:prstGeom prst="rect">
            <a:avLst/>
          </a:prstGeom>
          <a:solidFill>
            <a:schemeClr val="accent4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Segnaposto testo 5">
            <a:extLst>
              <a:ext uri="{FF2B5EF4-FFF2-40B4-BE49-F238E27FC236}">
                <a16:creationId xmlns:a16="http://schemas.microsoft.com/office/drawing/2014/main" id="{80D5259D-8FAB-4D5F-8A59-DBA11917FB7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77201"/>
            <a:ext cx="5116187" cy="262691"/>
          </a:xfrm>
        </p:spPr>
        <p:txBody>
          <a:bodyPr/>
          <a:lstStyle/>
          <a:p>
            <a:r>
              <a:rPr lang="it-IT" dirty="0"/>
              <a:t>OPENSEES COMMANDS NOTATION</a:t>
            </a:r>
          </a:p>
        </p:txBody>
      </p:sp>
      <p:sp>
        <p:nvSpPr>
          <p:cNvPr id="47" name="Rettangolo 9">
            <a:extLst>
              <a:ext uri="{FF2B5EF4-FFF2-40B4-BE49-F238E27FC236}">
                <a16:creationId xmlns:a16="http://schemas.microsoft.com/office/drawing/2014/main" id="{7B275671-5EB5-4C3A-AEAF-66BA7853338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48" name="Triangolo isoscele 12">
            <a:extLst>
              <a:ext uri="{FF2B5EF4-FFF2-40B4-BE49-F238E27FC236}">
                <a16:creationId xmlns:a16="http://schemas.microsoft.com/office/drawing/2014/main" id="{07A3B516-8D67-454B-9FAB-2A5E9E9D4284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ttangolo 15">
            <a:extLst>
              <a:ext uri="{FF2B5EF4-FFF2-40B4-BE49-F238E27FC236}">
                <a16:creationId xmlns:a16="http://schemas.microsoft.com/office/drawing/2014/main" id="{839B8D8C-FA6E-418F-B43D-49172F57DCB5}"/>
              </a:ext>
            </a:extLst>
          </p:cNvPr>
          <p:cNvSpPr/>
          <p:nvPr/>
        </p:nvSpPr>
        <p:spPr>
          <a:xfrm>
            <a:off x="7815263" y="4165592"/>
            <a:ext cx="1328738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Notation</a:t>
            </a:r>
          </a:p>
        </p:txBody>
      </p:sp>
      <p:sp>
        <p:nvSpPr>
          <p:cNvPr id="9" name="CasellaDiTesto 7">
            <a:extLst>
              <a:ext uri="{FF2B5EF4-FFF2-40B4-BE49-F238E27FC236}">
                <a16:creationId xmlns:a16="http://schemas.microsoft.com/office/drawing/2014/main" id="{81E1EBC0-7670-4937-B675-66425BE7B951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14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Segnaposto testo 5">
            <a:extLst>
              <a:ext uri="{FF2B5EF4-FFF2-40B4-BE49-F238E27FC236}">
                <a16:creationId xmlns:a16="http://schemas.microsoft.com/office/drawing/2014/main" id="{47A0BF81-44BC-4656-B6E2-F5155117D5BE}"/>
              </a:ext>
            </a:extLst>
          </p:cNvPr>
          <p:cNvSpPr txBox="1">
            <a:spLocks/>
          </p:cNvSpPr>
          <p:nvPr/>
        </p:nvSpPr>
        <p:spPr>
          <a:xfrm>
            <a:off x="166840" y="702583"/>
            <a:ext cx="7354562" cy="4842475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76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 b="0" i="1" dirty="0"/>
          </a:p>
        </p:txBody>
      </p:sp>
      <p:sp>
        <p:nvSpPr>
          <p:cNvPr id="13" name="Segnaposto testo 3">
            <a:extLst>
              <a:ext uri="{FF2B5EF4-FFF2-40B4-BE49-F238E27FC236}">
                <a16:creationId xmlns:a16="http://schemas.microsoft.com/office/drawing/2014/main" id="{09993839-72B6-4577-BC87-4AA9536C5120}"/>
              </a:ext>
            </a:extLst>
          </p:cNvPr>
          <p:cNvSpPr txBox="1">
            <a:spLocks/>
          </p:cNvSpPr>
          <p:nvPr/>
        </p:nvSpPr>
        <p:spPr>
          <a:xfrm>
            <a:off x="269838" y="592552"/>
            <a:ext cx="7406640" cy="4272295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6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One line </a:t>
            </a:r>
            <a:r>
              <a:rPr lang="it-IT" sz="1600" dirty="0" err="1">
                <a:solidFill>
                  <a:schemeClr val="tx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rPr>
              <a:t>commands</a:t>
            </a:r>
            <a:endParaRPr lang="it-IT" sz="1600" dirty="0">
              <a:solidFill>
                <a:schemeClr val="tx1"/>
              </a:solidFill>
              <a:latin typeface="+mn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600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Blocks</a:t>
            </a:r>
            <a:r>
              <a:rPr lang="it-IT" sz="1600" dirty="0">
                <a:solidFill>
                  <a:schemeClr val="tx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rPr>
              <a:t> (Model Builder – Domain – </a:t>
            </a:r>
            <a:r>
              <a:rPr lang="it-IT" sz="1600" dirty="0" err="1">
                <a:solidFill>
                  <a:schemeClr val="tx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rPr>
              <a:t>Recorders</a:t>
            </a:r>
            <a:r>
              <a:rPr lang="it-IT" sz="1600" dirty="0">
                <a:solidFill>
                  <a:schemeClr val="tx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rPr>
              <a:t> – Analysis)</a:t>
            </a:r>
          </a:p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it-IT" sz="16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>
              <a:buClr>
                <a:schemeClr val="accent4">
                  <a:lumMod val="60000"/>
                  <a:lumOff val="40000"/>
                </a:schemeClr>
              </a:buClr>
            </a:pPr>
            <a:r>
              <a:rPr lang="en-GB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model </a:t>
            </a:r>
            <a:r>
              <a:rPr lang="en-GB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BasicBuilder</a:t>
            </a:r>
            <a:r>
              <a:rPr lang="en-GB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-</a:t>
            </a:r>
            <a:r>
              <a:rPr lang="en-GB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ndm</a:t>
            </a:r>
            <a:r>
              <a:rPr lang="en-GB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$</a:t>
            </a:r>
            <a:r>
              <a:rPr lang="en-GB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ndm</a:t>
            </a:r>
            <a:r>
              <a:rPr lang="en-GB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&lt;-</a:t>
            </a:r>
            <a:r>
              <a:rPr lang="en-GB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ndf</a:t>
            </a:r>
            <a:r>
              <a:rPr lang="en-GB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$</a:t>
            </a:r>
            <a:r>
              <a:rPr lang="en-GB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ndf</a:t>
            </a:r>
            <a:r>
              <a:rPr lang="en-GB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&gt; </a:t>
            </a:r>
            <a:endParaRPr lang="en-GB" sz="1600" dirty="0"/>
          </a:p>
          <a:p>
            <a:pPr marL="538163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</a:pPr>
            <a:r>
              <a:rPr lang="it-IT" i="1" dirty="0">
                <a:solidFill>
                  <a:schemeClr val="tx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rPr>
              <a:t>$</a:t>
            </a:r>
            <a:r>
              <a:rPr lang="en-GB" i="1" dirty="0" err="1">
                <a:latin typeface="+mn-lt"/>
              </a:rPr>
              <a:t>ndm</a:t>
            </a:r>
            <a:r>
              <a:rPr lang="en-GB" i="1" dirty="0">
                <a:latin typeface="+mn-lt"/>
              </a:rPr>
              <a:t> dimension of problem (1,2 or 3)  integer</a:t>
            </a:r>
          </a:p>
          <a:p>
            <a:pPr marL="538163">
              <a:buClr>
                <a:schemeClr val="accent4">
                  <a:lumMod val="60000"/>
                  <a:lumOff val="40000"/>
                </a:schemeClr>
              </a:buClr>
            </a:pPr>
            <a:r>
              <a:rPr lang="en-GB" i="1" dirty="0">
                <a:latin typeface="+mn-lt"/>
              </a:rPr>
              <a:t>$</a:t>
            </a:r>
            <a:r>
              <a:rPr lang="en-GB" i="1" dirty="0" err="1">
                <a:latin typeface="+mn-lt"/>
              </a:rPr>
              <a:t>ndf</a:t>
            </a:r>
            <a:r>
              <a:rPr lang="en-GB" i="1" dirty="0">
                <a:latin typeface="+mn-lt"/>
              </a:rPr>
              <a:t> number of degrees of freedom at node (optional)  integer</a:t>
            </a:r>
          </a:p>
          <a:p>
            <a:pPr marL="538163">
              <a:buClr>
                <a:schemeClr val="accent4">
                  <a:lumMod val="60000"/>
                  <a:lumOff val="40000"/>
                </a:schemeClr>
              </a:buClr>
            </a:pPr>
            <a:r>
              <a:rPr lang="en-GB" i="1" dirty="0">
                <a:latin typeface="+mn-lt"/>
              </a:rPr>
              <a:t>default if </a:t>
            </a:r>
            <a:r>
              <a:rPr lang="en-GB" i="1" dirty="0" err="1">
                <a:latin typeface="+mn-lt"/>
              </a:rPr>
              <a:t>ndm</a:t>
            </a:r>
            <a:r>
              <a:rPr lang="en-GB" i="1" dirty="0">
                <a:latin typeface="+mn-lt"/>
              </a:rPr>
              <a:t>=1 &gt;&gt; </a:t>
            </a:r>
            <a:r>
              <a:rPr lang="en-GB" i="1" dirty="0" err="1">
                <a:latin typeface="+mn-lt"/>
              </a:rPr>
              <a:t>ndf</a:t>
            </a:r>
            <a:r>
              <a:rPr lang="en-GB" i="1" dirty="0">
                <a:latin typeface="+mn-lt"/>
              </a:rPr>
              <a:t>=1 - </a:t>
            </a:r>
            <a:r>
              <a:rPr lang="en-GB" i="1" dirty="0" err="1">
                <a:latin typeface="+mn-lt"/>
              </a:rPr>
              <a:t>ndm</a:t>
            </a:r>
            <a:r>
              <a:rPr lang="en-GB" i="1" dirty="0">
                <a:latin typeface="+mn-lt"/>
              </a:rPr>
              <a:t>=2 &gt;&gt; </a:t>
            </a:r>
            <a:r>
              <a:rPr lang="en-GB" i="1" dirty="0" err="1">
                <a:latin typeface="+mn-lt"/>
              </a:rPr>
              <a:t>ndf</a:t>
            </a:r>
            <a:r>
              <a:rPr lang="en-GB" i="1" dirty="0">
                <a:latin typeface="+mn-lt"/>
              </a:rPr>
              <a:t>=3 -  </a:t>
            </a:r>
            <a:r>
              <a:rPr lang="en-GB" i="1" dirty="0" err="1">
                <a:latin typeface="+mn-lt"/>
              </a:rPr>
              <a:t>ndm</a:t>
            </a:r>
            <a:r>
              <a:rPr lang="en-GB" i="1" dirty="0">
                <a:latin typeface="+mn-lt"/>
              </a:rPr>
              <a:t>=3 &gt;&gt; </a:t>
            </a:r>
            <a:r>
              <a:rPr lang="en-GB" i="1" dirty="0" err="1">
                <a:latin typeface="+mn-lt"/>
              </a:rPr>
              <a:t>ndf</a:t>
            </a:r>
            <a:r>
              <a:rPr lang="en-GB" i="1" dirty="0">
                <a:latin typeface="+mn-lt"/>
              </a:rPr>
              <a:t>=6</a:t>
            </a:r>
          </a:p>
          <a:p>
            <a:endParaRPr lang="it-IT" sz="16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endParaRPr lang="it-IT" sz="16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 algn="ctr"/>
            <a:r>
              <a:rPr lang="en-GB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node $</a:t>
            </a:r>
            <a:r>
              <a:rPr lang="en-GB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nodeTag</a:t>
            </a:r>
            <a:r>
              <a:rPr lang="en-GB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(</a:t>
            </a:r>
            <a:r>
              <a:rPr lang="en-GB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ndm</a:t>
            </a:r>
            <a:r>
              <a:rPr lang="en-GB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$</a:t>
            </a:r>
            <a:r>
              <a:rPr lang="en-GB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coords</a:t>
            </a:r>
            <a:r>
              <a:rPr lang="en-GB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) &lt;-mass (</a:t>
            </a:r>
            <a:r>
              <a:rPr lang="en-GB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ndf</a:t>
            </a:r>
            <a:r>
              <a:rPr lang="en-GB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$</a:t>
            </a:r>
            <a:r>
              <a:rPr lang="en-GB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MassValues</a:t>
            </a:r>
            <a:r>
              <a:rPr lang="en-GB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)&gt;</a:t>
            </a:r>
          </a:p>
          <a:p>
            <a:pPr marL="538163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</a:pPr>
            <a:r>
              <a:rPr lang="it-IT" i="1" dirty="0">
                <a:latin typeface="+mn-lt"/>
              </a:rPr>
              <a:t>$</a:t>
            </a:r>
            <a:r>
              <a:rPr lang="en-GB" i="1" dirty="0" err="1">
                <a:latin typeface="+mn-lt"/>
              </a:rPr>
              <a:t>coords</a:t>
            </a:r>
            <a:r>
              <a:rPr lang="en-GB" i="1" dirty="0">
                <a:latin typeface="+mn-lt"/>
              </a:rPr>
              <a:t> </a:t>
            </a:r>
            <a:r>
              <a:rPr lang="en-GB" i="1" dirty="0" err="1">
                <a:latin typeface="+mn-lt"/>
              </a:rPr>
              <a:t>ndm</a:t>
            </a:r>
            <a:r>
              <a:rPr lang="en-GB" i="1" dirty="0">
                <a:latin typeface="+mn-lt"/>
              </a:rPr>
              <a:t> nodal coordinates</a:t>
            </a:r>
          </a:p>
          <a:p>
            <a:pPr marL="538163">
              <a:buClr>
                <a:schemeClr val="accent4">
                  <a:lumMod val="60000"/>
                  <a:lumOff val="40000"/>
                </a:schemeClr>
              </a:buClr>
            </a:pPr>
            <a:r>
              <a:rPr lang="en-GB" i="1" dirty="0">
                <a:latin typeface="+mn-lt"/>
              </a:rPr>
              <a:t>$</a:t>
            </a:r>
            <a:r>
              <a:rPr lang="en-GB" i="1" dirty="0" err="1">
                <a:latin typeface="+mn-lt"/>
              </a:rPr>
              <a:t>MassValues</a:t>
            </a:r>
            <a:r>
              <a:rPr lang="en-GB" i="1" dirty="0">
                <a:latin typeface="+mn-lt"/>
              </a:rPr>
              <a:t>  </a:t>
            </a:r>
            <a:r>
              <a:rPr lang="en-GB" i="1" dirty="0" err="1">
                <a:latin typeface="+mn-lt"/>
              </a:rPr>
              <a:t>ndf</a:t>
            </a:r>
            <a:r>
              <a:rPr lang="en-GB" i="1" dirty="0">
                <a:latin typeface="+mn-lt"/>
              </a:rPr>
              <a:t> nodal mass values (optional) </a:t>
            </a:r>
          </a:p>
          <a:p>
            <a:pPr marL="266700" indent="-26670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GB" sz="16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>
              <a:buClr>
                <a:schemeClr val="accent4">
                  <a:lumMod val="60000"/>
                  <a:lumOff val="40000"/>
                </a:schemeClr>
              </a:buClr>
            </a:pPr>
            <a:endParaRPr lang="en-GB" sz="1600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600" dirty="0">
                <a:solidFill>
                  <a:schemeClr val="tx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rPr>
              <a:t>&lt;&gt; Optional </a:t>
            </a:r>
            <a:r>
              <a:rPr lang="it-IT" sz="1600" dirty="0" err="1">
                <a:solidFill>
                  <a:schemeClr val="tx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rPr>
              <a:t>values</a:t>
            </a:r>
            <a:r>
              <a:rPr lang="it-IT" sz="1600" dirty="0">
                <a:solidFill>
                  <a:schemeClr val="tx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</a:p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600" dirty="0">
                <a:solidFill>
                  <a:schemeClr val="tx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rPr>
              <a:t>(x $</a:t>
            </a:r>
            <a:r>
              <a:rPr lang="it-IT" sz="1600" dirty="0" err="1">
                <a:solidFill>
                  <a:schemeClr val="tx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rPr>
              <a:t>values</a:t>
            </a:r>
            <a:r>
              <a:rPr lang="it-IT" sz="1600" dirty="0">
                <a:solidFill>
                  <a:schemeClr val="tx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rPr>
              <a:t>) </a:t>
            </a:r>
            <a:r>
              <a:rPr lang="it-IT" sz="1600" dirty="0" err="1">
                <a:solidFill>
                  <a:schemeClr val="tx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rPr>
              <a:t>number</a:t>
            </a:r>
            <a:r>
              <a:rPr lang="it-IT" sz="1600" dirty="0">
                <a:solidFill>
                  <a:schemeClr val="tx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rPr>
              <a:t> and </a:t>
            </a:r>
            <a:r>
              <a:rPr lang="it-IT" sz="1600" dirty="0" err="1">
                <a:solidFill>
                  <a:schemeClr val="tx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rPr>
              <a:t>type</a:t>
            </a:r>
            <a:r>
              <a:rPr lang="it-IT" sz="1600" dirty="0">
                <a:solidFill>
                  <a:schemeClr val="tx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rPr>
              <a:t> of </a:t>
            </a:r>
            <a:r>
              <a:rPr lang="it-IT" sz="1600" dirty="0" err="1">
                <a:solidFill>
                  <a:schemeClr val="tx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rPr>
              <a:t>values</a:t>
            </a:r>
            <a:r>
              <a:rPr lang="it-IT" sz="1600" dirty="0">
                <a:solidFill>
                  <a:schemeClr val="tx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it-IT" sz="1600" dirty="0" err="1">
                <a:solidFill>
                  <a:schemeClr val="tx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rPr>
              <a:t>required</a:t>
            </a:r>
            <a:endParaRPr lang="it-IT" sz="1600" dirty="0">
              <a:solidFill>
                <a:schemeClr val="tx1"/>
              </a:solidFill>
              <a:latin typeface="+mn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endParaRPr lang="en-GB" sz="1800" b="1" dirty="0">
              <a:solidFill>
                <a:schemeClr val="tx1"/>
              </a:solidFill>
              <a:latin typeface="Open Sans ExtraBold" panose="020B09060308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GB" sz="1800" b="1" dirty="0">
              <a:solidFill>
                <a:schemeClr val="tx1"/>
              </a:solidFill>
              <a:latin typeface="Open Sans ExtraBold" panose="020B09060308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it-IT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it-IT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15A91AD-A240-406E-AF16-57FA19BB9B56}"/>
              </a:ext>
            </a:extLst>
          </p:cNvPr>
          <p:cNvSpPr/>
          <p:nvPr/>
        </p:nvSpPr>
        <p:spPr>
          <a:xfrm>
            <a:off x="298027" y="2890515"/>
            <a:ext cx="7269585" cy="324287"/>
          </a:xfrm>
          <a:prstGeom prst="rect">
            <a:avLst/>
          </a:prstGeom>
          <a:solidFill>
            <a:schemeClr val="accent4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6A1841E-8E45-46CF-9A5B-6C49DB214450}"/>
              </a:ext>
            </a:extLst>
          </p:cNvPr>
          <p:cNvSpPr txBox="1"/>
          <p:nvPr/>
        </p:nvSpPr>
        <p:spPr>
          <a:xfrm>
            <a:off x="6484470" y="90052"/>
            <a:ext cx="238139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t-IT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look up </a:t>
            </a:r>
            <a:r>
              <a:rPr lang="it-IT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commands</a:t>
            </a:r>
            <a:r>
              <a:rPr lang="it-IT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</a:t>
            </a:r>
          </a:p>
          <a:p>
            <a:pPr algn="r"/>
            <a:r>
              <a:rPr lang="it-IT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/>
              </a:rPr>
              <a:t>Documentation</a:t>
            </a:r>
            <a:endParaRPr lang="it-IT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it-IT" i="1" dirty="0" err="1">
                <a:solidFill>
                  <a:srgbClr val="1CA6D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OpenSees</a:t>
            </a:r>
            <a:r>
              <a:rPr lang="it-IT" i="1" dirty="0">
                <a:solidFill>
                  <a:srgbClr val="1CA6D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Wiki</a:t>
            </a:r>
            <a:endParaRPr lang="it-IT" i="1" dirty="0">
              <a:solidFill>
                <a:srgbClr val="1CA6D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endParaRPr lang="it-IT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0CB2ED4-3013-4AF2-9353-A1249A4120F1}"/>
              </a:ext>
            </a:extLst>
          </p:cNvPr>
          <p:cNvSpPr/>
          <p:nvPr/>
        </p:nvSpPr>
        <p:spPr>
          <a:xfrm>
            <a:off x="7334250" y="421347"/>
            <a:ext cx="77460" cy="77460"/>
          </a:xfrm>
          <a:prstGeom prst="ellipse">
            <a:avLst/>
          </a:prstGeom>
          <a:solidFill>
            <a:srgbClr val="1CA6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3866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DD6E36BE-B716-4CAC-AF01-97F927FAD7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sz="2800" i="0" dirty="0"/>
              <a:t>«OpenSees </a:t>
            </a:r>
            <a:br>
              <a:rPr lang="it-IT" sz="2800" i="0" dirty="0"/>
            </a:br>
            <a:r>
              <a:rPr lang="it-IT" sz="2800" i="0" dirty="0" err="1">
                <a:solidFill>
                  <a:srgbClr val="C0000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does</a:t>
            </a:r>
            <a:r>
              <a:rPr lang="it-IT" sz="2800" i="0" dirty="0">
                <a:solidFill>
                  <a:srgbClr val="C0000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NOT </a:t>
            </a:r>
            <a:br>
              <a:rPr lang="it-IT" sz="2800" i="0" dirty="0"/>
            </a:br>
            <a:r>
              <a:rPr lang="it-IT" sz="2800" i="0" dirty="0" err="1"/>
              <a:t>have</a:t>
            </a:r>
            <a:r>
              <a:rPr lang="it-IT" sz="2800" i="0" dirty="0"/>
              <a:t> the </a:t>
            </a:r>
            <a:br>
              <a:rPr lang="it-IT" sz="2800" i="0" dirty="0"/>
            </a:br>
            <a:r>
              <a:rPr lang="it-IT" sz="2800" i="0" dirty="0"/>
              <a:t>concept of </a:t>
            </a:r>
            <a:br>
              <a:rPr lang="it-IT" sz="2800" i="0" dirty="0"/>
            </a:br>
            <a:r>
              <a:rPr lang="it-IT" sz="2800" i="0" dirty="0" err="1"/>
              <a:t>unit</a:t>
            </a:r>
            <a:r>
              <a:rPr lang="it-IT" sz="2800" i="0" dirty="0"/>
              <a:t> system»</a:t>
            </a:r>
            <a:endParaRPr lang="en-GB" sz="2800" i="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2FA3D57-EE4F-40BA-90ED-CF3AEAF632CE}"/>
              </a:ext>
            </a:extLst>
          </p:cNvPr>
          <p:cNvSpPr txBox="1"/>
          <p:nvPr/>
        </p:nvSpPr>
        <p:spPr>
          <a:xfrm>
            <a:off x="59055" y="4752429"/>
            <a:ext cx="586359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t-IT" i="1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See</a:t>
            </a:r>
            <a:r>
              <a:rPr lang="it-IT" i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support file: </a:t>
            </a:r>
            <a:r>
              <a:rPr lang="it-IT" b="1" i="1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utils0.tcl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3B71482-9E96-4D17-9A22-8CDFB1286E7D}"/>
              </a:ext>
            </a:extLst>
          </p:cNvPr>
          <p:cNvSpPr/>
          <p:nvPr/>
        </p:nvSpPr>
        <p:spPr>
          <a:xfrm>
            <a:off x="3576638" y="4867587"/>
            <a:ext cx="77460" cy="77460"/>
          </a:xfrm>
          <a:prstGeom prst="ellipse">
            <a:avLst/>
          </a:prstGeom>
          <a:solidFill>
            <a:srgbClr val="1CA6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3233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21E5F75E-BB2C-4216-8398-1C8809B64C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grayscl/>
          </a:blip>
          <a:srcRect t="15721"/>
          <a:stretch/>
        </p:blipFill>
        <p:spPr>
          <a:xfrm>
            <a:off x="454165" y="665732"/>
            <a:ext cx="5338471" cy="2256685"/>
          </a:xfrm>
          <a:prstGeom prst="rect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prstDash val="dash"/>
          </a:ln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16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egnaposto testo 5">
            <a:extLst>
              <a:ext uri="{FF2B5EF4-FFF2-40B4-BE49-F238E27FC236}">
                <a16:creationId xmlns:a16="http://schemas.microsoft.com/office/drawing/2014/main" id="{7367DE26-D4B0-4083-9E63-72AFE4D405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7487912" cy="262691"/>
          </a:xfrm>
        </p:spPr>
        <p:txBody>
          <a:bodyPr/>
          <a:lstStyle/>
          <a:p>
            <a:r>
              <a:rPr lang="en-US" dirty="0"/>
              <a:t>EXAMPLE </a:t>
            </a:r>
            <a:r>
              <a:rPr lang="en-US" sz="1800" i="1" dirty="0"/>
              <a:t>(2D fixed beam distributed load)</a:t>
            </a:r>
          </a:p>
          <a:p>
            <a:endParaRPr lang="en-US" b="0" i="1" dirty="0"/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815263" y="4165592"/>
            <a:ext cx="1328738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Example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6B25DF5-AFCE-4100-A0FC-B93AFEB726CB}"/>
              </a:ext>
            </a:extLst>
          </p:cNvPr>
          <p:cNvSpPr txBox="1"/>
          <p:nvPr/>
        </p:nvSpPr>
        <p:spPr>
          <a:xfrm>
            <a:off x="6107986" y="665732"/>
            <a:ext cx="174879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Reference system</a:t>
            </a:r>
          </a:p>
          <a:p>
            <a:r>
              <a:rPr lang="en-US" b="1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N-m-s</a:t>
            </a: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l = 4 m</a:t>
            </a:r>
          </a:p>
          <a:p>
            <a:r>
              <a:rPr lang="en-US" i="1" dirty="0">
                <a:latin typeface="+mn-lt"/>
              </a:rPr>
              <a:t>square section </a:t>
            </a:r>
          </a:p>
          <a:p>
            <a:r>
              <a:rPr lang="en-US" dirty="0">
                <a:latin typeface="+mn-lt"/>
              </a:rPr>
              <a:t>b = 300 mm</a:t>
            </a:r>
          </a:p>
          <a:p>
            <a:r>
              <a:rPr lang="en-US" dirty="0">
                <a:latin typeface="+mn-lt"/>
              </a:rPr>
              <a:t>E = 20 MPa</a:t>
            </a:r>
          </a:p>
          <a:p>
            <a:r>
              <a:rPr lang="en-US" dirty="0">
                <a:latin typeface="+mn-lt"/>
              </a:rPr>
              <a:t>p = 1000 N</a:t>
            </a:r>
          </a:p>
          <a:p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R</a:t>
            </a:r>
            <a:r>
              <a:rPr lang="en-US" baseline="-25000" dirty="0">
                <a:latin typeface="+mn-lt"/>
              </a:rPr>
              <a:t>A</a:t>
            </a:r>
            <a:r>
              <a:rPr lang="en-US" dirty="0">
                <a:latin typeface="+mn-lt"/>
              </a:rPr>
              <a:t> = ?? </a:t>
            </a:r>
          </a:p>
          <a:p>
            <a:r>
              <a:rPr lang="en-US" dirty="0">
                <a:latin typeface="+mn-lt"/>
              </a:rPr>
              <a:t>M</a:t>
            </a:r>
            <a:r>
              <a:rPr lang="en-US" baseline="-25000" dirty="0">
                <a:latin typeface="+mn-lt"/>
              </a:rPr>
              <a:t>C</a:t>
            </a:r>
            <a:r>
              <a:rPr lang="en-US" dirty="0">
                <a:latin typeface="+mn-lt"/>
              </a:rPr>
              <a:t> = ??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52F4191-9C38-4DEC-BED9-B386B1CBD676}"/>
              </a:ext>
            </a:extLst>
          </p:cNvPr>
          <p:cNvSpPr txBox="1"/>
          <p:nvPr/>
        </p:nvSpPr>
        <p:spPr>
          <a:xfrm>
            <a:off x="1073468" y="4511156"/>
            <a:ext cx="586359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t-IT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See</a:t>
            </a:r>
            <a:r>
              <a:rPr lang="it-IT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support file: </a:t>
            </a:r>
            <a:r>
              <a:rPr lang="it-IT" b="1" i="1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ex1.tcl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CE2D1AC3-BB03-436F-97BD-617B34F55368}"/>
              </a:ext>
            </a:extLst>
          </p:cNvPr>
          <p:cNvSpPr/>
          <p:nvPr/>
        </p:nvSpPr>
        <p:spPr>
          <a:xfrm>
            <a:off x="4773613" y="4609466"/>
            <a:ext cx="77460" cy="77460"/>
          </a:xfrm>
          <a:prstGeom prst="ellipse">
            <a:avLst/>
          </a:prstGeom>
          <a:solidFill>
            <a:srgbClr val="1CA6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136978A-8D62-4D7D-B7DF-E1DA2A4CF880}"/>
              </a:ext>
            </a:extLst>
          </p:cNvPr>
          <p:cNvSpPr/>
          <p:nvPr/>
        </p:nvSpPr>
        <p:spPr>
          <a:xfrm>
            <a:off x="1165996" y="1288943"/>
            <a:ext cx="160300" cy="151308"/>
          </a:xfrm>
          <a:prstGeom prst="ellipse">
            <a:avLst/>
          </a:prstGeom>
          <a:solidFill>
            <a:schemeClr val="accent4">
              <a:lumMod val="60000"/>
              <a:lumOff val="4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F1C725C8-CFB1-43AA-AFB3-74853ACFC023}"/>
              </a:ext>
            </a:extLst>
          </p:cNvPr>
          <p:cNvSpPr/>
          <p:nvPr/>
        </p:nvSpPr>
        <p:spPr>
          <a:xfrm>
            <a:off x="2810526" y="1288943"/>
            <a:ext cx="160300" cy="151308"/>
          </a:xfrm>
          <a:prstGeom prst="ellipse">
            <a:avLst/>
          </a:prstGeom>
          <a:solidFill>
            <a:schemeClr val="accent4">
              <a:lumMod val="60000"/>
              <a:lumOff val="4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BF9501A-0AEC-45BF-BBD9-93035F9C2313}"/>
              </a:ext>
            </a:extLst>
          </p:cNvPr>
          <p:cNvSpPr txBox="1"/>
          <p:nvPr/>
        </p:nvSpPr>
        <p:spPr>
          <a:xfrm>
            <a:off x="888176" y="966879"/>
            <a:ext cx="409798" cy="212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N1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C9D1317-7A18-4823-8C1B-20A9D5BD948C}"/>
              </a:ext>
            </a:extLst>
          </p:cNvPr>
          <p:cNvSpPr txBox="1"/>
          <p:nvPr/>
        </p:nvSpPr>
        <p:spPr>
          <a:xfrm>
            <a:off x="2810526" y="944932"/>
            <a:ext cx="409798" cy="212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N2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797B8D2-943A-4CEC-B08D-7870B12FFE42}"/>
              </a:ext>
            </a:extLst>
          </p:cNvPr>
          <p:cNvCxnSpPr>
            <a:cxnSpLocks/>
            <a:stCxn id="8" idx="6"/>
          </p:cNvCxnSpPr>
          <p:nvPr/>
        </p:nvCxnSpPr>
        <p:spPr>
          <a:xfrm>
            <a:off x="1326296" y="1364597"/>
            <a:ext cx="1484230" cy="0"/>
          </a:xfrm>
          <a:prstGeom prst="line">
            <a:avLst/>
          </a:prstGeom>
          <a:ln w="28575">
            <a:solidFill>
              <a:srgbClr val="1CA6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AE05FA42-2E1E-4A79-B96D-B1DE6262B34D}"/>
              </a:ext>
            </a:extLst>
          </p:cNvPr>
          <p:cNvSpPr txBox="1"/>
          <p:nvPr/>
        </p:nvSpPr>
        <p:spPr>
          <a:xfrm>
            <a:off x="4720665" y="1960906"/>
            <a:ext cx="409798" cy="212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1CA6D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E1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331A893-7559-4135-9566-A9CC83CFA719}"/>
              </a:ext>
            </a:extLst>
          </p:cNvPr>
          <p:cNvSpPr txBox="1"/>
          <p:nvPr/>
        </p:nvSpPr>
        <p:spPr>
          <a:xfrm>
            <a:off x="1035223" y="4731048"/>
            <a:ext cx="586359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t-IT" b="1" i="1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ex2.tcl</a:t>
            </a:r>
          </a:p>
        </p:txBody>
      </p:sp>
      <p:pic>
        <p:nvPicPr>
          <p:cNvPr id="33" name="Picture 32" descr="Diagram&#10;&#10;Description automatically generated">
            <a:extLst>
              <a:ext uri="{FF2B5EF4-FFF2-40B4-BE49-F238E27FC236}">
                <a16:creationId xmlns:a16="http://schemas.microsoft.com/office/drawing/2014/main" id="{19CE783E-74CA-4731-8AD6-7D9A1397C1B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biLevel thresh="75000"/>
          </a:blip>
          <a:srcRect r="54598" b="57846"/>
          <a:stretch/>
        </p:blipFill>
        <p:spPr>
          <a:xfrm>
            <a:off x="454165" y="3142309"/>
            <a:ext cx="2897476" cy="1478336"/>
          </a:xfrm>
          <a:prstGeom prst="rect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prstDash val="dashDot"/>
          </a:ln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33AC2EDE-AF3D-4915-82E2-E0A99A8398C7}"/>
              </a:ext>
            </a:extLst>
          </p:cNvPr>
          <p:cNvSpPr txBox="1"/>
          <p:nvPr/>
        </p:nvSpPr>
        <p:spPr>
          <a:xfrm>
            <a:off x="3395559" y="2999216"/>
            <a:ext cx="174879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Reference system</a:t>
            </a:r>
          </a:p>
          <a:p>
            <a:r>
              <a:rPr lang="en-US" b="1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N-m-s</a:t>
            </a:r>
          </a:p>
          <a:p>
            <a:r>
              <a:rPr lang="en-US" dirty="0">
                <a:latin typeface="+mn-lt"/>
              </a:rPr>
              <a:t>H = 3m</a:t>
            </a:r>
          </a:p>
          <a:p>
            <a:r>
              <a:rPr lang="en-US" dirty="0">
                <a:latin typeface="+mn-lt"/>
              </a:rPr>
              <a:t>l = 4 m</a:t>
            </a:r>
          </a:p>
          <a:p>
            <a:r>
              <a:rPr lang="en-US" i="1" dirty="0">
                <a:latin typeface="+mn-lt"/>
              </a:rPr>
              <a:t>square section </a:t>
            </a:r>
          </a:p>
          <a:p>
            <a:r>
              <a:rPr lang="en-US" dirty="0">
                <a:latin typeface="+mn-lt"/>
              </a:rPr>
              <a:t>b = 300 mm</a:t>
            </a:r>
          </a:p>
          <a:p>
            <a:r>
              <a:rPr lang="en-US" dirty="0">
                <a:latin typeface="+mn-lt"/>
              </a:rPr>
              <a:t>E = 2.0e+5 MPa</a:t>
            </a:r>
          </a:p>
          <a:p>
            <a:r>
              <a:rPr lang="en-US" dirty="0">
                <a:latin typeface="+mn-lt"/>
              </a:rPr>
              <a:t>p = 1000 N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E42B2629-43BF-43A7-8AA4-97E976502769}"/>
              </a:ext>
            </a:extLst>
          </p:cNvPr>
          <p:cNvSpPr/>
          <p:nvPr/>
        </p:nvSpPr>
        <p:spPr>
          <a:xfrm>
            <a:off x="747928" y="4292324"/>
            <a:ext cx="160300" cy="151308"/>
          </a:xfrm>
          <a:prstGeom prst="ellipse">
            <a:avLst/>
          </a:prstGeom>
          <a:solidFill>
            <a:schemeClr val="accent4">
              <a:lumMod val="60000"/>
              <a:lumOff val="4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2C3D7A33-6659-44E9-AEB7-FBFBEC7EC766}"/>
              </a:ext>
            </a:extLst>
          </p:cNvPr>
          <p:cNvSpPr/>
          <p:nvPr/>
        </p:nvSpPr>
        <p:spPr>
          <a:xfrm>
            <a:off x="764503" y="3419630"/>
            <a:ext cx="160300" cy="151308"/>
          </a:xfrm>
          <a:prstGeom prst="ellipse">
            <a:avLst/>
          </a:prstGeom>
          <a:solidFill>
            <a:schemeClr val="accent4">
              <a:lumMod val="60000"/>
              <a:lumOff val="4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A7DB9B2A-4E20-4947-8675-DAAF36325696}"/>
              </a:ext>
            </a:extLst>
          </p:cNvPr>
          <p:cNvSpPr/>
          <p:nvPr/>
        </p:nvSpPr>
        <p:spPr>
          <a:xfrm>
            <a:off x="2217847" y="4276039"/>
            <a:ext cx="160300" cy="151308"/>
          </a:xfrm>
          <a:prstGeom prst="ellipse">
            <a:avLst/>
          </a:prstGeom>
          <a:solidFill>
            <a:schemeClr val="accent4">
              <a:lumMod val="60000"/>
              <a:lumOff val="4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395C712C-3897-4780-AB38-4113A21BF667}"/>
              </a:ext>
            </a:extLst>
          </p:cNvPr>
          <p:cNvSpPr/>
          <p:nvPr/>
        </p:nvSpPr>
        <p:spPr>
          <a:xfrm>
            <a:off x="2195027" y="3433126"/>
            <a:ext cx="160300" cy="151308"/>
          </a:xfrm>
          <a:prstGeom prst="ellipse">
            <a:avLst/>
          </a:prstGeom>
          <a:solidFill>
            <a:schemeClr val="accent4">
              <a:lumMod val="60000"/>
              <a:lumOff val="4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1D4A03C-CDD7-4A39-953C-F22DFA9A3F0E}"/>
              </a:ext>
            </a:extLst>
          </p:cNvPr>
          <p:cNvSpPr txBox="1"/>
          <p:nvPr/>
        </p:nvSpPr>
        <p:spPr>
          <a:xfrm>
            <a:off x="426186" y="4385632"/>
            <a:ext cx="409798" cy="212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N1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FA139EE-A521-4F7C-8D10-588A2AA2E7B7}"/>
              </a:ext>
            </a:extLst>
          </p:cNvPr>
          <p:cNvSpPr txBox="1"/>
          <p:nvPr/>
        </p:nvSpPr>
        <p:spPr>
          <a:xfrm>
            <a:off x="2348536" y="4363685"/>
            <a:ext cx="4097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N4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76ABF73-ABBB-4337-9143-83D398A7B2A7}"/>
              </a:ext>
            </a:extLst>
          </p:cNvPr>
          <p:cNvSpPr txBox="1"/>
          <p:nvPr/>
        </p:nvSpPr>
        <p:spPr>
          <a:xfrm>
            <a:off x="446953" y="3226602"/>
            <a:ext cx="4097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N2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F562A6A-161F-43D5-B40B-AE5B16F011B3}"/>
              </a:ext>
            </a:extLst>
          </p:cNvPr>
          <p:cNvSpPr txBox="1"/>
          <p:nvPr/>
        </p:nvSpPr>
        <p:spPr>
          <a:xfrm>
            <a:off x="2369303" y="3204655"/>
            <a:ext cx="4097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N3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4572415-44D0-4372-A171-29AF7209F9D6}"/>
              </a:ext>
            </a:extLst>
          </p:cNvPr>
          <p:cNvSpPr txBox="1"/>
          <p:nvPr/>
        </p:nvSpPr>
        <p:spPr>
          <a:xfrm>
            <a:off x="1902903" y="913862"/>
            <a:ext cx="4097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1CA6D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E1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1A8E726-2275-4DF9-9DFF-D08A1E254C5C}"/>
              </a:ext>
            </a:extLst>
          </p:cNvPr>
          <p:cNvSpPr txBox="1"/>
          <p:nvPr/>
        </p:nvSpPr>
        <p:spPr>
          <a:xfrm>
            <a:off x="811319" y="3696629"/>
            <a:ext cx="4097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1CA6D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E1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C5E6F0B-364E-4359-80A1-3ADB06A12FBB}"/>
              </a:ext>
            </a:extLst>
          </p:cNvPr>
          <p:cNvSpPr txBox="1"/>
          <p:nvPr/>
        </p:nvSpPr>
        <p:spPr>
          <a:xfrm>
            <a:off x="1297974" y="3226602"/>
            <a:ext cx="4097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1CA6D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E2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73B2E60-B2B8-4E87-9B2B-0568EE48D6B9}"/>
              </a:ext>
            </a:extLst>
          </p:cNvPr>
          <p:cNvSpPr txBox="1"/>
          <p:nvPr/>
        </p:nvSpPr>
        <p:spPr>
          <a:xfrm>
            <a:off x="2348536" y="3580906"/>
            <a:ext cx="4097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1CA6D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E3</a:t>
            </a:r>
          </a:p>
        </p:txBody>
      </p:sp>
    </p:spTree>
    <p:extLst>
      <p:ext uri="{BB962C8B-B14F-4D97-AF65-F5344CB8AC3E}">
        <p14:creationId xmlns:p14="http://schemas.microsoft.com/office/powerpoint/2010/main" val="27779018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17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egnaposto testo 5">
            <a:extLst>
              <a:ext uri="{FF2B5EF4-FFF2-40B4-BE49-F238E27FC236}">
                <a16:creationId xmlns:a16="http://schemas.microsoft.com/office/drawing/2014/main" id="{7367DE26-D4B0-4083-9E63-72AFE4D405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VARIATIONS</a:t>
            </a: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406640" y="4165592"/>
            <a:ext cx="173736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Assignment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2A6C9A3-DB65-4FEB-BA2D-C6B1463FB418}"/>
              </a:ext>
            </a:extLst>
          </p:cNvPr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452496" y="1203349"/>
            <a:ext cx="3248293" cy="2351098"/>
          </a:xfrm>
          <a:prstGeom prst="rect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prstDash val="dash"/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B453C5A-3D64-48BD-B902-D7696AE1F378}"/>
              </a:ext>
            </a:extLst>
          </p:cNvPr>
          <p:cNvSpPr txBox="1"/>
          <p:nvPr/>
        </p:nvSpPr>
        <p:spPr>
          <a:xfrm>
            <a:off x="298306" y="579548"/>
            <a:ext cx="791224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Choose one problem from below or pick your own</a:t>
            </a:r>
          </a:p>
          <a:p>
            <a:r>
              <a:rPr lang="en-US" i="1" dirty="0">
                <a:solidFill>
                  <a:schemeClr val="tx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rPr>
              <a:t>(one that you know already how to solve analytically)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235B34D-8B89-4D6C-BE76-34726313AF87}"/>
              </a:ext>
            </a:extLst>
          </p:cNvPr>
          <p:cNvSpPr txBox="1"/>
          <p:nvPr/>
        </p:nvSpPr>
        <p:spPr>
          <a:xfrm>
            <a:off x="298305" y="4303618"/>
            <a:ext cx="516943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rPr>
              <a:t>Set up your own unit system </a:t>
            </a:r>
          </a:p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rPr>
              <a:t>Source it from an external utility file</a:t>
            </a:r>
          </a:p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rPr>
              <a:t>Check the numerical solution against the analytical one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1B9E46F-55EC-480D-89CB-A9F857CCA196}"/>
              </a:ext>
            </a:extLst>
          </p:cNvPr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1907517" y="1762586"/>
            <a:ext cx="3132229" cy="2472398"/>
          </a:xfrm>
          <a:prstGeom prst="rect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prstDash val="dash"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FF0FD7B-B09A-4B34-B95B-6D4C65D2C38E}"/>
              </a:ext>
            </a:extLst>
          </p:cNvPr>
          <p:cNvPicPr>
            <a:picLocks noChangeAspect="1"/>
          </p:cNvPicPr>
          <p:nvPr/>
        </p:nvPicPr>
        <p:blipFill>
          <a:blip r:embed="rId4">
            <a:grayscl/>
          </a:blip>
          <a:stretch>
            <a:fillRect/>
          </a:stretch>
        </p:blipFill>
        <p:spPr>
          <a:xfrm>
            <a:off x="4135779" y="1352724"/>
            <a:ext cx="3100704" cy="2344132"/>
          </a:xfrm>
          <a:prstGeom prst="rect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prstDash val="dash"/>
          </a:ln>
        </p:spPr>
      </p:pic>
    </p:spTree>
    <p:extLst>
      <p:ext uri="{BB962C8B-B14F-4D97-AF65-F5344CB8AC3E}">
        <p14:creationId xmlns:p14="http://schemas.microsoft.com/office/powerpoint/2010/main" val="38528331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18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egnaposto testo 5">
            <a:extLst>
              <a:ext uri="{FF2B5EF4-FFF2-40B4-BE49-F238E27FC236}">
                <a16:creationId xmlns:a16="http://schemas.microsoft.com/office/drawing/2014/main" id="{7367DE26-D4B0-4083-9E63-72AFE4D405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/>
              <a:t>RESOURCES &amp; REFERENCES</a:t>
            </a:r>
            <a:endParaRPr lang="en-GB" b="0" i="1" dirty="0"/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406640" y="4165592"/>
            <a:ext cx="173736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R&amp;R</a:t>
            </a:r>
          </a:p>
        </p:txBody>
      </p:sp>
      <p:sp>
        <p:nvSpPr>
          <p:cNvPr id="8" name="Segnaposto testo 3">
            <a:extLst>
              <a:ext uri="{FF2B5EF4-FFF2-40B4-BE49-F238E27FC236}">
                <a16:creationId xmlns:a16="http://schemas.microsoft.com/office/drawing/2014/main" id="{6BE715A0-FD17-436A-8778-D4896A8513FE}"/>
              </a:ext>
            </a:extLst>
          </p:cNvPr>
          <p:cNvSpPr txBox="1">
            <a:spLocks/>
          </p:cNvSpPr>
          <p:nvPr/>
        </p:nvSpPr>
        <p:spPr>
          <a:xfrm>
            <a:off x="324725" y="632336"/>
            <a:ext cx="7406640" cy="3577417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>
              <a:lnSpc>
                <a:spcPts val="24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6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"/>
              </a:rPr>
              <a:t>Official</a:t>
            </a:r>
            <a:r>
              <a:rPr lang="it-IT" sz="16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"/>
              </a:rPr>
              <a:t> </a:t>
            </a:r>
            <a:r>
              <a:rPr lang="it-IT" sz="16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"/>
              </a:rPr>
              <a:t>webpage</a:t>
            </a:r>
            <a:r>
              <a:rPr lang="it-IT" sz="16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"/>
              </a:rPr>
              <a:t> </a:t>
            </a:r>
            <a:endParaRPr lang="it-IT" sz="16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  <a:hlinkClick r:id="rId3"/>
            </a:endParaRPr>
          </a:p>
          <a:p>
            <a:pPr marL="285750" indent="-285750">
              <a:lnSpc>
                <a:spcPts val="24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6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3"/>
              </a:rPr>
              <a:t>OpenSees</a:t>
            </a:r>
            <a:r>
              <a:rPr lang="it-IT" sz="16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3"/>
              </a:rPr>
              <a:t> Wiki</a:t>
            </a:r>
            <a:endParaRPr lang="it-IT" sz="16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ts val="24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6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4"/>
              </a:rPr>
              <a:t>OpenSees</a:t>
            </a:r>
            <a:r>
              <a:rPr lang="it-IT" sz="16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4"/>
              </a:rPr>
              <a:t> Manual</a:t>
            </a:r>
            <a:endParaRPr lang="it-IT" sz="16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ts val="24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6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5"/>
              </a:rPr>
              <a:t>GitHub </a:t>
            </a:r>
            <a:r>
              <a:rPr lang="it-IT" sz="16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5"/>
              </a:rPr>
              <a:t>documentation</a:t>
            </a:r>
            <a:endParaRPr lang="it-IT" sz="16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ts val="24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6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3"/>
              </a:rPr>
              <a:t>OpenSees</a:t>
            </a:r>
            <a:r>
              <a:rPr lang="it-IT" sz="16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3"/>
              </a:rPr>
              <a:t> Wiki</a:t>
            </a:r>
            <a:endParaRPr lang="it-IT" sz="16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ts val="24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6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6"/>
              </a:rPr>
              <a:t>OpenSees</a:t>
            </a:r>
            <a:r>
              <a:rPr lang="it-IT" sz="16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6"/>
              </a:rPr>
              <a:t> Community</a:t>
            </a:r>
            <a:endParaRPr lang="it-IT" sz="16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ts val="24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6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7"/>
              </a:rPr>
              <a:t>OpenSees</a:t>
            </a:r>
            <a:r>
              <a:rPr lang="it-IT" sz="16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7"/>
              </a:rPr>
              <a:t> Facebook</a:t>
            </a:r>
            <a:endParaRPr lang="it-IT" sz="16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ts val="24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6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8"/>
              </a:rPr>
              <a:t>OpenSees</a:t>
            </a:r>
            <a:r>
              <a:rPr lang="it-IT" sz="16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8"/>
              </a:rPr>
              <a:t> source code</a:t>
            </a:r>
            <a:endParaRPr lang="it-IT" sz="16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ts val="24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6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9"/>
              </a:rPr>
              <a:t>Basic </a:t>
            </a:r>
            <a:r>
              <a:rPr lang="it-IT" sz="16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9"/>
              </a:rPr>
              <a:t>OpenSees</a:t>
            </a:r>
            <a:r>
              <a:rPr lang="it-IT" sz="16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9"/>
              </a:rPr>
              <a:t> </a:t>
            </a:r>
            <a:r>
              <a:rPr lang="it-IT" sz="16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9"/>
              </a:rPr>
              <a:t>Examples</a:t>
            </a:r>
            <a:endParaRPr lang="it-IT" sz="16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6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0"/>
              </a:rPr>
              <a:t>OpenSees</a:t>
            </a:r>
            <a:r>
              <a:rPr lang="it-IT" sz="16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0"/>
              </a:rPr>
              <a:t> support group on </a:t>
            </a:r>
            <a:r>
              <a:rPr lang="it-IT" sz="16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0"/>
              </a:rPr>
              <a:t>youtube</a:t>
            </a:r>
            <a:r>
              <a:rPr lang="it-IT" sz="16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0"/>
              </a:rPr>
              <a:t> </a:t>
            </a:r>
            <a:endParaRPr lang="it-IT" sz="16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66700">
              <a:buClr>
                <a:schemeClr val="accent4">
                  <a:lumMod val="60000"/>
                  <a:lumOff val="40000"/>
                </a:schemeClr>
              </a:buClr>
            </a:pPr>
            <a:r>
              <a:rPr lang="it-IT" sz="1200" i="1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(to </a:t>
            </a:r>
            <a:r>
              <a:rPr lang="it-IT" sz="1200" i="1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get</a:t>
            </a:r>
            <a:r>
              <a:rPr lang="it-IT" sz="1200" i="1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it-IT" sz="1200" i="1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send</a:t>
            </a:r>
            <a:r>
              <a:rPr lang="it-IT" sz="1200" i="1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 an email to </a:t>
            </a:r>
            <a:r>
              <a:rPr lang="en-GB" sz="1200" b="0" i="1" u="none" strike="noStrike" dirty="0">
                <a:effectLst/>
                <a:latin typeface="+mn-lt"/>
                <a:hlinkClick r:id="rId11"/>
              </a:rPr>
              <a:t>pchi893@aucklanduni.ac.nz</a:t>
            </a:r>
            <a:r>
              <a:rPr lang="en-GB" sz="1200" b="0" i="1" u="none" strike="noStrike" dirty="0">
                <a:effectLst/>
                <a:latin typeface="+mn-lt"/>
              </a:rPr>
              <a:t>)</a:t>
            </a:r>
            <a:endParaRPr lang="it-IT" sz="1200" i="1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l">
              <a:lnSpc>
                <a:spcPts val="24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b="0" i="0" dirty="0">
                <a:solidFill>
                  <a:schemeClr val="tx1"/>
                </a:solidFill>
                <a:effectLst/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2"/>
              </a:rPr>
              <a:t>“Introduction to OpenSees by Frank McKenna”</a:t>
            </a:r>
            <a:endParaRPr lang="en-GB" sz="1600" b="0" i="0" dirty="0">
              <a:solidFill>
                <a:schemeClr val="tx1"/>
              </a:solidFill>
              <a:effectLst/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l">
              <a:lnSpc>
                <a:spcPts val="24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3"/>
              </a:rPr>
              <a:t>Silvia </a:t>
            </a:r>
            <a:r>
              <a:rPr lang="en-GB" sz="16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3"/>
              </a:rPr>
              <a:t>Mazzoni’s</a:t>
            </a:r>
            <a:r>
              <a:rPr lang="en-GB" sz="16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3"/>
              </a:rPr>
              <a:t> site</a:t>
            </a:r>
            <a:endParaRPr lang="en-GB" sz="16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l">
              <a:lnSpc>
                <a:spcPts val="24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4"/>
              </a:rPr>
              <a:t>Michael Scott blog</a:t>
            </a:r>
            <a:endParaRPr lang="en-GB" sz="16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l">
              <a:lnSpc>
                <a:spcPts val="24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GB" sz="16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l">
              <a:lnSpc>
                <a:spcPts val="24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GB" sz="1600" b="0" i="0" dirty="0">
              <a:solidFill>
                <a:schemeClr val="tx1"/>
              </a:solidFill>
              <a:effectLst/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it-IT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it-IT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it-IT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82615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80FBD931-18FA-4DB1-ACFC-D840B9CA7E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22366" y="171216"/>
            <a:ext cx="5402203" cy="433468"/>
          </a:xfrm>
        </p:spPr>
        <p:txBody>
          <a:bodyPr/>
          <a:lstStyle/>
          <a:p>
            <a:pPr marL="92075"/>
            <a:r>
              <a:rPr lang="it-IT" dirty="0">
                <a:solidFill>
                  <a:schemeClr val="bg1"/>
                </a:solidFill>
              </a:rPr>
              <a:t>Thank </a:t>
            </a:r>
            <a:r>
              <a:rPr lang="it-IT" dirty="0" err="1">
                <a:solidFill>
                  <a:schemeClr val="bg1"/>
                </a:solidFill>
              </a:rPr>
              <a:t>you</a:t>
            </a:r>
            <a:r>
              <a:rPr lang="it-IT" dirty="0">
                <a:solidFill>
                  <a:schemeClr val="bg1"/>
                </a:solidFill>
              </a:rPr>
              <a:t> for </a:t>
            </a:r>
            <a:r>
              <a:rPr lang="it-IT" dirty="0" err="1">
                <a:solidFill>
                  <a:schemeClr val="bg1"/>
                </a:solidFill>
              </a:rPr>
              <a:t>your</a:t>
            </a:r>
            <a:r>
              <a:rPr lang="it-IT" dirty="0">
                <a:solidFill>
                  <a:schemeClr val="bg1"/>
                </a:solidFill>
              </a:rPr>
              <a:t> </a:t>
            </a:r>
            <a:r>
              <a:rPr lang="it-IT" dirty="0" err="1">
                <a:solidFill>
                  <a:schemeClr val="bg1"/>
                </a:solidFill>
              </a:rPr>
              <a:t>attention</a:t>
            </a:r>
            <a:r>
              <a:rPr lang="it-IT" dirty="0">
                <a:solidFill>
                  <a:schemeClr val="bg1"/>
                </a:solidFill>
              </a:rPr>
              <a:t>!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24E64E11-E790-4C8C-BAC8-2A76479AEE1A}"/>
              </a:ext>
            </a:extLst>
          </p:cNvPr>
          <p:cNvSpPr txBox="1"/>
          <p:nvPr/>
        </p:nvSpPr>
        <p:spPr>
          <a:xfrm>
            <a:off x="6179820" y="2839239"/>
            <a:ext cx="29641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i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Following:</a:t>
            </a:r>
          </a:p>
          <a:p>
            <a:pPr marL="285750" indent="-285750">
              <a:buClr>
                <a:schemeClr val="bg1"/>
              </a:buClr>
              <a:buFontTx/>
              <a:buChar char="-"/>
            </a:pPr>
            <a:r>
              <a:rPr lang="it-IT" i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Q/A Session</a:t>
            </a:r>
          </a:p>
          <a:p>
            <a:pPr marL="285750" indent="-285750">
              <a:buClr>
                <a:schemeClr val="bg1"/>
              </a:buClr>
              <a:buFontTx/>
              <a:buChar char="-"/>
            </a:pPr>
            <a:r>
              <a:rPr lang="it-IT" i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Dive in the </a:t>
            </a:r>
            <a:r>
              <a:rPr lang="en-US" i="1" dirty="0">
                <a:solidFill>
                  <a:schemeClr val="bg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  <a:hlinkClick r:id="rId3"/>
              </a:rPr>
              <a:t>forum</a:t>
            </a:r>
            <a:r>
              <a:rPr lang="it-IT" i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!</a:t>
            </a:r>
            <a:endParaRPr lang="en-GB" i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CF4F163B-D7CC-4031-A5EC-5C7780905B28}"/>
              </a:ext>
            </a:extLst>
          </p:cNvPr>
          <p:cNvSpPr txBox="1"/>
          <p:nvPr/>
        </p:nvSpPr>
        <p:spPr>
          <a:xfrm>
            <a:off x="26670" y="3909060"/>
            <a:ext cx="24765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Graphics credits:</a:t>
            </a:r>
          </a:p>
          <a:p>
            <a:r>
              <a:rPr lang="it-IT" sz="1100" i="1" dirty="0" err="1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Slidecarnival</a:t>
            </a:r>
            <a:r>
              <a:rPr lang="it-IT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endParaRPr lang="it-IT" sz="1100" i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GB" sz="1100" i="1" dirty="0" err="1">
                <a:solidFill>
                  <a:srgbClr val="1CA6D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Freepick</a:t>
            </a:r>
            <a:endParaRPr lang="en-GB" sz="1100" i="1" dirty="0">
              <a:solidFill>
                <a:srgbClr val="1CA6D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71075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ttangolo 46">
            <a:extLst>
              <a:ext uri="{FF2B5EF4-FFF2-40B4-BE49-F238E27FC236}">
                <a16:creationId xmlns:a16="http://schemas.microsoft.com/office/drawing/2014/main" id="{A8784800-851A-4F0E-96BA-6C769071F613}"/>
              </a:ext>
            </a:extLst>
          </p:cNvPr>
          <p:cNvSpPr/>
          <p:nvPr/>
        </p:nvSpPr>
        <p:spPr>
          <a:xfrm>
            <a:off x="8909416" y="-1"/>
            <a:ext cx="234584" cy="1364439"/>
          </a:xfrm>
          <a:prstGeom prst="rect">
            <a:avLst/>
          </a:prstGeom>
          <a:solidFill>
            <a:schemeClr val="accent4">
              <a:lumMod val="60000"/>
              <a:lumOff val="40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0B1AD7BB-3D71-4227-ABD6-9E685967964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7314" y="2008395"/>
            <a:ext cx="2892425" cy="384635"/>
          </a:xfrm>
        </p:spPr>
        <p:txBody>
          <a:bodyPr/>
          <a:lstStyle/>
          <a:p>
            <a:r>
              <a:rPr lang="it-IT" dirty="0"/>
              <a:t>CONTENTS</a:t>
            </a:r>
          </a:p>
        </p:txBody>
      </p:sp>
      <p:sp>
        <p:nvSpPr>
          <p:cNvPr id="9" name="Segnaposto testo 8">
            <a:extLst>
              <a:ext uri="{FF2B5EF4-FFF2-40B4-BE49-F238E27FC236}">
                <a16:creationId xmlns:a16="http://schemas.microsoft.com/office/drawing/2014/main" id="{3ADA5A8B-983F-40C2-A563-BC194F0A70FF}"/>
              </a:ext>
            </a:extLst>
          </p:cNvPr>
          <p:cNvSpPr txBox="1">
            <a:spLocks/>
          </p:cNvSpPr>
          <p:nvPr/>
        </p:nvSpPr>
        <p:spPr>
          <a:xfrm>
            <a:off x="87322" y="92428"/>
            <a:ext cx="3381091" cy="26269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76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dirty="0"/>
              <a:t>GET STARTED </a:t>
            </a:r>
          </a:p>
          <a:p>
            <a:r>
              <a:rPr lang="en-GB" dirty="0"/>
              <a:t>in OpenSees with STKO</a:t>
            </a:r>
          </a:p>
        </p:txBody>
      </p:sp>
      <p:sp>
        <p:nvSpPr>
          <p:cNvPr id="10" name="Segnaposto testo 3">
            <a:extLst>
              <a:ext uri="{FF2B5EF4-FFF2-40B4-BE49-F238E27FC236}">
                <a16:creationId xmlns:a16="http://schemas.microsoft.com/office/drawing/2014/main" id="{1A46B865-AEA7-4DAD-B011-49E9C3B57D64}"/>
              </a:ext>
            </a:extLst>
          </p:cNvPr>
          <p:cNvSpPr txBox="1">
            <a:spLocks/>
          </p:cNvSpPr>
          <p:nvPr/>
        </p:nvSpPr>
        <p:spPr>
          <a:xfrm>
            <a:off x="4300794" y="123380"/>
            <a:ext cx="4689379" cy="45393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1000" i="1" dirty="0">
                <a:solidFill>
                  <a:srgbClr val="1CA6D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28 April 2021</a:t>
            </a:r>
          </a:p>
          <a:p>
            <a:r>
              <a:rPr lang="en-US" b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Introduction to OpenSees</a:t>
            </a:r>
          </a:p>
          <a:p>
            <a:pPr>
              <a:spcBef>
                <a:spcPts val="1200"/>
              </a:spcBef>
            </a:pPr>
            <a:r>
              <a:rPr lang="en-US" sz="1000" i="1" dirty="0">
                <a:solidFill>
                  <a:srgbClr val="1CA6D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05 May 2021</a:t>
            </a:r>
            <a:endParaRPr lang="en-US" sz="1000" dirty="0">
              <a:solidFill>
                <a:schemeClr val="bg1">
                  <a:lumMod val="50000"/>
                </a:schemeClr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r>
              <a:rPr lang="en-US" dirty="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rPr>
              <a:t>Introduction to STKO – Scientific Toolkit for OpenSees</a:t>
            </a:r>
          </a:p>
          <a:p>
            <a:endParaRPr lang="en-US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spcBef>
                <a:spcPts val="600"/>
              </a:spcBef>
            </a:pPr>
            <a:r>
              <a:rPr lang="en-US" sz="1000" i="1" dirty="0">
                <a:solidFill>
                  <a:srgbClr val="1CA6D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June-October (once a week)*</a:t>
            </a:r>
          </a:p>
          <a:p>
            <a:pPr>
              <a:spcBef>
                <a:spcPts val="600"/>
              </a:spcBef>
            </a:pPr>
            <a:r>
              <a:rPr lang="en-US" dirty="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rPr>
              <a:t>Model definition overview</a:t>
            </a:r>
          </a:p>
          <a:p>
            <a:endParaRPr lang="en-US" dirty="0">
              <a:solidFill>
                <a:schemeClr val="tx1"/>
              </a:solidFill>
              <a:latin typeface="+mn-lt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r>
              <a:rPr lang="en-US" dirty="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rPr>
              <a:t>Geometry, Interactions, Selection sets, Local axes Physical properties</a:t>
            </a:r>
          </a:p>
          <a:p>
            <a:r>
              <a:rPr lang="en-US" dirty="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rPr>
              <a:t>Element properties</a:t>
            </a:r>
          </a:p>
          <a:p>
            <a:r>
              <a:rPr lang="en-US" dirty="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rPr>
              <a:t>Definitions and Conditions</a:t>
            </a:r>
          </a:p>
          <a:p>
            <a:r>
              <a:rPr lang="en-US" dirty="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rPr>
              <a:t>Mesh and Analysis </a:t>
            </a:r>
            <a:r>
              <a:rPr lang="en-US" sz="1200" dirty="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rPr>
              <a:t>(2 hours on the Analysis Commands)</a:t>
            </a:r>
            <a:endParaRPr lang="en-US" dirty="0">
              <a:solidFill>
                <a:schemeClr val="tx1"/>
              </a:solidFill>
              <a:latin typeface="+mn-lt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r>
              <a:rPr lang="en-US" dirty="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rPr>
              <a:t>Postprocessing and results visualization</a:t>
            </a:r>
          </a:p>
          <a:p>
            <a:endParaRPr lang="en-US" dirty="0">
              <a:solidFill>
                <a:schemeClr val="tx1"/>
              </a:solidFill>
              <a:latin typeface="+mn-lt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r>
              <a:rPr lang="en-US" dirty="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rPr>
              <a:t>Modal and response spectrum analysis </a:t>
            </a:r>
          </a:p>
          <a:p>
            <a:r>
              <a:rPr lang="en-US" dirty="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rPr>
              <a:t>Linear, nonlinear static and dynamic analysis</a:t>
            </a:r>
          </a:p>
          <a:p>
            <a:r>
              <a:rPr lang="en-US" dirty="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rPr>
              <a:t>Reinforced concrete and masonry frame structures</a:t>
            </a:r>
          </a:p>
          <a:p>
            <a:r>
              <a:rPr lang="en-US" dirty="0">
                <a:solidFill>
                  <a:schemeClr val="tx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rPr>
              <a:t>(+ softening and mesh objectivity, diaphragms modelling, joints modeling, infill panels…)</a:t>
            </a:r>
          </a:p>
          <a:p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5EB25FF5-6F9B-44A4-A280-9E23D743E128}"/>
              </a:ext>
            </a:extLst>
          </p:cNvPr>
          <p:cNvSpPr txBox="1"/>
          <p:nvPr/>
        </p:nvSpPr>
        <p:spPr>
          <a:xfrm>
            <a:off x="4300794" y="4670787"/>
            <a:ext cx="2593518" cy="2462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1000" i="1" dirty="0">
                <a:solidFill>
                  <a:srgbClr val="1CA6D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*Only one in August</a:t>
            </a:r>
            <a:endParaRPr lang="en-GB" sz="1000" i="1" dirty="0">
              <a:solidFill>
                <a:srgbClr val="1CA6DF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" name="Ovale 3">
            <a:extLst>
              <a:ext uri="{FF2B5EF4-FFF2-40B4-BE49-F238E27FC236}">
                <a16:creationId xmlns:a16="http://schemas.microsoft.com/office/drawing/2014/main" id="{1B798194-513C-45B8-9D3A-D3C0F37EE3B6}"/>
              </a:ext>
            </a:extLst>
          </p:cNvPr>
          <p:cNvSpPr/>
          <p:nvPr/>
        </p:nvSpPr>
        <p:spPr>
          <a:xfrm>
            <a:off x="3986440" y="275748"/>
            <a:ext cx="315884" cy="315884"/>
          </a:xfrm>
          <a:prstGeom prst="ellipse">
            <a:avLst/>
          </a:prstGeom>
          <a:solidFill>
            <a:schemeClr val="accent4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E104245F-7041-40F5-9869-862DB56AA4FD}"/>
              </a:ext>
            </a:extLst>
          </p:cNvPr>
          <p:cNvSpPr/>
          <p:nvPr/>
        </p:nvSpPr>
        <p:spPr>
          <a:xfrm>
            <a:off x="3986440" y="778960"/>
            <a:ext cx="315884" cy="315884"/>
          </a:xfrm>
          <a:prstGeom prst="ellipse">
            <a:avLst/>
          </a:prstGeom>
          <a:solidFill>
            <a:schemeClr val="accent4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2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6" name="Ovale 15">
            <a:extLst>
              <a:ext uri="{FF2B5EF4-FFF2-40B4-BE49-F238E27FC236}">
                <a16:creationId xmlns:a16="http://schemas.microsoft.com/office/drawing/2014/main" id="{574B98FE-2E8F-4CC2-9DFB-FBEAC9F2AD5B}"/>
              </a:ext>
            </a:extLst>
          </p:cNvPr>
          <p:cNvSpPr/>
          <p:nvPr/>
        </p:nvSpPr>
        <p:spPr>
          <a:xfrm>
            <a:off x="3986440" y="1543905"/>
            <a:ext cx="315884" cy="315884"/>
          </a:xfrm>
          <a:prstGeom prst="ellipse">
            <a:avLst/>
          </a:prstGeom>
          <a:solidFill>
            <a:srgbClr val="1CA6D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3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7" name="Ovale 16">
            <a:extLst>
              <a:ext uri="{FF2B5EF4-FFF2-40B4-BE49-F238E27FC236}">
                <a16:creationId xmlns:a16="http://schemas.microsoft.com/office/drawing/2014/main" id="{14A0D0FB-BDC9-495F-99B9-963E1BCC86C6}"/>
              </a:ext>
            </a:extLst>
          </p:cNvPr>
          <p:cNvSpPr/>
          <p:nvPr/>
        </p:nvSpPr>
        <p:spPr>
          <a:xfrm>
            <a:off x="3986440" y="2041622"/>
            <a:ext cx="315884" cy="315884"/>
          </a:xfrm>
          <a:prstGeom prst="ellipse">
            <a:avLst/>
          </a:prstGeom>
          <a:solidFill>
            <a:srgbClr val="FF99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4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grpSp>
        <p:nvGrpSpPr>
          <p:cNvPr id="29" name="Gruppo 28">
            <a:extLst>
              <a:ext uri="{FF2B5EF4-FFF2-40B4-BE49-F238E27FC236}">
                <a16:creationId xmlns:a16="http://schemas.microsoft.com/office/drawing/2014/main" id="{CDD7EF07-C2A8-4843-AF5E-110444266B34}"/>
              </a:ext>
            </a:extLst>
          </p:cNvPr>
          <p:cNvGrpSpPr/>
          <p:nvPr/>
        </p:nvGrpSpPr>
        <p:grpSpPr>
          <a:xfrm>
            <a:off x="3907469" y="2990448"/>
            <a:ext cx="469669" cy="315884"/>
            <a:chOff x="3952702" y="2862634"/>
            <a:chExt cx="469669" cy="315884"/>
          </a:xfrm>
        </p:grpSpPr>
        <p:sp>
          <p:nvSpPr>
            <p:cNvPr id="18" name="Ovale 17">
              <a:extLst>
                <a:ext uri="{FF2B5EF4-FFF2-40B4-BE49-F238E27FC236}">
                  <a16:creationId xmlns:a16="http://schemas.microsoft.com/office/drawing/2014/main" id="{7FB51B08-6E5C-467D-A1A7-4D0EE91D4E39}"/>
                </a:ext>
              </a:extLst>
            </p:cNvPr>
            <p:cNvSpPr/>
            <p:nvPr/>
          </p:nvSpPr>
          <p:spPr>
            <a:xfrm>
              <a:off x="4031673" y="2862634"/>
              <a:ext cx="315884" cy="315884"/>
            </a:xfrm>
            <a:prstGeom prst="ellipse">
              <a:avLst/>
            </a:prstGeom>
            <a:solidFill>
              <a:srgbClr val="FF99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8" name="CasellaDiTesto 7">
              <a:extLst>
                <a:ext uri="{FF2B5EF4-FFF2-40B4-BE49-F238E27FC236}">
                  <a16:creationId xmlns:a16="http://schemas.microsoft.com/office/drawing/2014/main" id="{0F5751FD-9A06-4E00-8DBD-963A61731698}"/>
                </a:ext>
              </a:extLst>
            </p:cNvPr>
            <p:cNvSpPr txBox="1"/>
            <p:nvPr/>
          </p:nvSpPr>
          <p:spPr>
            <a:xfrm>
              <a:off x="3952702" y="2870741"/>
              <a:ext cx="4696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 dirty="0">
                  <a:solidFill>
                    <a:schemeClr val="lt1"/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11</a:t>
              </a:r>
              <a:endParaRPr lang="en-GB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sp>
        <p:nvSpPr>
          <p:cNvPr id="19" name="Ovale 18">
            <a:extLst>
              <a:ext uri="{FF2B5EF4-FFF2-40B4-BE49-F238E27FC236}">
                <a16:creationId xmlns:a16="http://schemas.microsoft.com/office/drawing/2014/main" id="{1CA7E0D4-5991-4799-A498-A79DEA4C8A63}"/>
              </a:ext>
            </a:extLst>
          </p:cNvPr>
          <p:cNvSpPr/>
          <p:nvPr/>
        </p:nvSpPr>
        <p:spPr>
          <a:xfrm>
            <a:off x="3986440" y="3467512"/>
            <a:ext cx="315884" cy="315884"/>
          </a:xfrm>
          <a:prstGeom prst="ellipse">
            <a:avLst/>
          </a:prstGeom>
          <a:solidFill>
            <a:srgbClr val="1CA6D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0694C4E9-A2AF-479A-81E1-F8AA4415A077}"/>
              </a:ext>
            </a:extLst>
          </p:cNvPr>
          <p:cNvSpPr txBox="1"/>
          <p:nvPr/>
        </p:nvSpPr>
        <p:spPr>
          <a:xfrm>
            <a:off x="3907469" y="3475619"/>
            <a:ext cx="4696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12</a:t>
            </a:r>
            <a:endParaRPr lang="en-GB" b="1" dirty="0">
              <a:solidFill>
                <a:schemeClr val="lt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1" name="Ovale 20">
            <a:extLst>
              <a:ext uri="{FF2B5EF4-FFF2-40B4-BE49-F238E27FC236}">
                <a16:creationId xmlns:a16="http://schemas.microsoft.com/office/drawing/2014/main" id="{FFE5F37F-B553-47A0-9031-631C302A2088}"/>
              </a:ext>
            </a:extLst>
          </p:cNvPr>
          <p:cNvSpPr/>
          <p:nvPr/>
        </p:nvSpPr>
        <p:spPr>
          <a:xfrm>
            <a:off x="3986440" y="4258255"/>
            <a:ext cx="315884" cy="315884"/>
          </a:xfrm>
          <a:prstGeom prst="ellipse">
            <a:avLst/>
          </a:prstGeom>
          <a:solidFill>
            <a:srgbClr val="1CA6D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E0F9EF17-96BC-450E-A46C-870C5B490696}"/>
              </a:ext>
            </a:extLst>
          </p:cNvPr>
          <p:cNvSpPr txBox="1"/>
          <p:nvPr/>
        </p:nvSpPr>
        <p:spPr>
          <a:xfrm>
            <a:off x="3907469" y="4266362"/>
            <a:ext cx="4696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20</a:t>
            </a:r>
            <a:endParaRPr lang="en-GB" b="1" dirty="0">
              <a:solidFill>
                <a:schemeClr val="lt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cxnSp>
        <p:nvCxnSpPr>
          <p:cNvPr id="33" name="Connettore diritto 32">
            <a:extLst>
              <a:ext uri="{FF2B5EF4-FFF2-40B4-BE49-F238E27FC236}">
                <a16:creationId xmlns:a16="http://schemas.microsoft.com/office/drawing/2014/main" id="{7D9E6535-B4B5-41CC-A1CF-A36BCE8172A0}"/>
              </a:ext>
            </a:extLst>
          </p:cNvPr>
          <p:cNvCxnSpPr>
            <a:cxnSpLocks/>
            <a:stCxn id="17" idx="4"/>
            <a:endCxn id="8" idx="0"/>
          </p:cNvCxnSpPr>
          <p:nvPr/>
        </p:nvCxnSpPr>
        <p:spPr>
          <a:xfrm flipH="1">
            <a:off x="4142304" y="2357506"/>
            <a:ext cx="2078" cy="641049"/>
          </a:xfrm>
          <a:prstGeom prst="line">
            <a:avLst/>
          </a:prstGeom>
          <a:ln w="28575" cap="rnd">
            <a:solidFill>
              <a:srgbClr val="FF9900">
                <a:alpha val="50000"/>
              </a:srgbClr>
            </a:solidFill>
            <a:prstDash val="sysDot"/>
            <a:bevel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ttore diritto 33">
            <a:extLst>
              <a:ext uri="{FF2B5EF4-FFF2-40B4-BE49-F238E27FC236}">
                <a16:creationId xmlns:a16="http://schemas.microsoft.com/office/drawing/2014/main" id="{7785A0A7-BB40-4AD8-BF3A-4672C9233A58}"/>
              </a:ext>
            </a:extLst>
          </p:cNvPr>
          <p:cNvCxnSpPr>
            <a:cxnSpLocks/>
            <a:stCxn id="20" idx="2"/>
            <a:endCxn id="22" idx="0"/>
          </p:cNvCxnSpPr>
          <p:nvPr/>
        </p:nvCxnSpPr>
        <p:spPr>
          <a:xfrm>
            <a:off x="4142304" y="3783396"/>
            <a:ext cx="0" cy="482966"/>
          </a:xfrm>
          <a:prstGeom prst="line">
            <a:avLst/>
          </a:prstGeom>
          <a:ln w="28575" cap="rnd">
            <a:solidFill>
              <a:srgbClr val="1CA6DF">
                <a:alpha val="50000"/>
              </a:srgbClr>
            </a:solidFill>
            <a:prstDash val="sysDot"/>
            <a:bevel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4F67B865-8FC3-4AE9-AA06-FA0BB9A57A00}"/>
              </a:ext>
            </a:extLst>
          </p:cNvPr>
          <p:cNvCxnSpPr>
            <a:cxnSpLocks/>
          </p:cNvCxnSpPr>
          <p:nvPr/>
        </p:nvCxnSpPr>
        <p:spPr>
          <a:xfrm>
            <a:off x="4142303" y="3954696"/>
            <a:ext cx="0" cy="230252"/>
          </a:xfrm>
          <a:prstGeom prst="line">
            <a:avLst/>
          </a:prstGeom>
          <a:ln w="28575" cap="rnd">
            <a:solidFill>
              <a:srgbClr val="FF9900">
                <a:alpha val="50000"/>
              </a:srgbClr>
            </a:solidFill>
            <a:prstDash val="sysDot"/>
            <a:bevel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CasellaDiTesto 42">
            <a:extLst>
              <a:ext uri="{FF2B5EF4-FFF2-40B4-BE49-F238E27FC236}">
                <a16:creationId xmlns:a16="http://schemas.microsoft.com/office/drawing/2014/main" id="{76166FDB-3DC3-4D74-81B1-A970C6D587EB}"/>
              </a:ext>
            </a:extLst>
          </p:cNvPr>
          <p:cNvSpPr txBox="1"/>
          <p:nvPr/>
        </p:nvSpPr>
        <p:spPr>
          <a:xfrm>
            <a:off x="87314" y="2319962"/>
            <a:ext cx="458152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100" i="1" dirty="0">
                <a:solidFill>
                  <a:schemeClr val="bg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rPr>
              <a:t>Full </a:t>
            </a:r>
            <a:r>
              <a:rPr lang="it-IT" sz="1100" i="1" dirty="0" err="1">
                <a:solidFill>
                  <a:schemeClr val="bg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rPr>
              <a:t>syllabus</a:t>
            </a:r>
            <a:r>
              <a:rPr lang="it-IT" sz="1100" i="1" dirty="0">
                <a:solidFill>
                  <a:schemeClr val="bg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it-IT" sz="1100" i="1" dirty="0" err="1">
                <a:solidFill>
                  <a:schemeClr val="bg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rPr>
              <a:t>available</a:t>
            </a:r>
            <a:r>
              <a:rPr lang="it-IT" sz="1100" i="1" dirty="0">
                <a:solidFill>
                  <a:schemeClr val="bg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it-IT" sz="1100" i="1" dirty="0" err="1">
                <a:solidFill>
                  <a:schemeClr val="bg1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here</a:t>
            </a:r>
            <a:endParaRPr lang="it-IT" sz="1100" i="1" dirty="0">
              <a:solidFill>
                <a:schemeClr val="bg1"/>
              </a:solidFill>
              <a:latin typeface="+mn-lt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8" name="Rettangolo 47">
            <a:extLst>
              <a:ext uri="{FF2B5EF4-FFF2-40B4-BE49-F238E27FC236}">
                <a16:creationId xmlns:a16="http://schemas.microsoft.com/office/drawing/2014/main" id="{6A5727D8-2BB7-4659-8E10-A7644E4382CA}"/>
              </a:ext>
            </a:extLst>
          </p:cNvPr>
          <p:cNvSpPr/>
          <p:nvPr/>
        </p:nvSpPr>
        <p:spPr>
          <a:xfrm>
            <a:off x="8909416" y="1364439"/>
            <a:ext cx="234584" cy="643956"/>
          </a:xfrm>
          <a:prstGeom prst="rect">
            <a:avLst/>
          </a:prstGeom>
          <a:solidFill>
            <a:srgbClr val="1CA6DF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Rettangolo 48">
            <a:extLst>
              <a:ext uri="{FF2B5EF4-FFF2-40B4-BE49-F238E27FC236}">
                <a16:creationId xmlns:a16="http://schemas.microsoft.com/office/drawing/2014/main" id="{464A1FD5-EAFC-45B3-BBD3-23F6D9ED39FF}"/>
              </a:ext>
            </a:extLst>
          </p:cNvPr>
          <p:cNvSpPr/>
          <p:nvPr/>
        </p:nvSpPr>
        <p:spPr>
          <a:xfrm>
            <a:off x="8909416" y="2008395"/>
            <a:ext cx="234584" cy="1544430"/>
          </a:xfrm>
          <a:prstGeom prst="rect">
            <a:avLst/>
          </a:prstGeom>
          <a:solidFill>
            <a:srgbClr val="FF9900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Rettangolo 49">
            <a:extLst>
              <a:ext uri="{FF2B5EF4-FFF2-40B4-BE49-F238E27FC236}">
                <a16:creationId xmlns:a16="http://schemas.microsoft.com/office/drawing/2014/main" id="{C0DF5EC5-0197-40A5-B4FA-83A153B55F4E}"/>
              </a:ext>
            </a:extLst>
          </p:cNvPr>
          <p:cNvSpPr/>
          <p:nvPr/>
        </p:nvSpPr>
        <p:spPr>
          <a:xfrm>
            <a:off x="8909416" y="3552825"/>
            <a:ext cx="234584" cy="345004"/>
          </a:xfrm>
          <a:prstGeom prst="rect">
            <a:avLst/>
          </a:prstGeom>
          <a:solidFill>
            <a:srgbClr val="1CA6DF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Rettangolo 50">
            <a:extLst>
              <a:ext uri="{FF2B5EF4-FFF2-40B4-BE49-F238E27FC236}">
                <a16:creationId xmlns:a16="http://schemas.microsoft.com/office/drawing/2014/main" id="{D2039086-5BEA-42E9-A5AA-C9321C5546EC}"/>
              </a:ext>
            </a:extLst>
          </p:cNvPr>
          <p:cNvSpPr/>
          <p:nvPr/>
        </p:nvSpPr>
        <p:spPr>
          <a:xfrm>
            <a:off x="8909416" y="3897828"/>
            <a:ext cx="234584" cy="183080"/>
          </a:xfrm>
          <a:prstGeom prst="rect">
            <a:avLst/>
          </a:prstGeom>
          <a:solidFill>
            <a:srgbClr val="FF9900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Rettangolo 51">
            <a:extLst>
              <a:ext uri="{FF2B5EF4-FFF2-40B4-BE49-F238E27FC236}">
                <a16:creationId xmlns:a16="http://schemas.microsoft.com/office/drawing/2014/main" id="{164FAB1C-1406-4644-BD9A-415ED16B6E42}"/>
              </a:ext>
            </a:extLst>
          </p:cNvPr>
          <p:cNvSpPr/>
          <p:nvPr/>
        </p:nvSpPr>
        <p:spPr>
          <a:xfrm>
            <a:off x="8909416" y="4357415"/>
            <a:ext cx="234584" cy="369124"/>
          </a:xfrm>
          <a:prstGeom prst="rect">
            <a:avLst/>
          </a:prstGeom>
          <a:solidFill>
            <a:srgbClr val="FF9900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Rettangolo 52">
            <a:extLst>
              <a:ext uri="{FF2B5EF4-FFF2-40B4-BE49-F238E27FC236}">
                <a16:creationId xmlns:a16="http://schemas.microsoft.com/office/drawing/2014/main" id="{E60945AD-8099-4487-B327-CFAAF2BD6C90}"/>
              </a:ext>
            </a:extLst>
          </p:cNvPr>
          <p:cNvSpPr/>
          <p:nvPr/>
        </p:nvSpPr>
        <p:spPr>
          <a:xfrm>
            <a:off x="8909416" y="4080908"/>
            <a:ext cx="234584" cy="276507"/>
          </a:xfrm>
          <a:prstGeom prst="rect">
            <a:avLst/>
          </a:prstGeom>
          <a:solidFill>
            <a:srgbClr val="1CA6DF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Rettangolo 53">
            <a:extLst>
              <a:ext uri="{FF2B5EF4-FFF2-40B4-BE49-F238E27FC236}">
                <a16:creationId xmlns:a16="http://schemas.microsoft.com/office/drawing/2014/main" id="{F0940CE1-BB24-418E-9C06-CBEFF5ADC298}"/>
              </a:ext>
            </a:extLst>
          </p:cNvPr>
          <p:cNvSpPr/>
          <p:nvPr/>
        </p:nvSpPr>
        <p:spPr>
          <a:xfrm>
            <a:off x="8909416" y="4725701"/>
            <a:ext cx="234584" cy="417799"/>
          </a:xfrm>
          <a:prstGeom prst="rect">
            <a:avLst/>
          </a:prstGeom>
          <a:solidFill>
            <a:srgbClr val="1CA6DF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Rettangolo 60">
            <a:extLst>
              <a:ext uri="{FF2B5EF4-FFF2-40B4-BE49-F238E27FC236}">
                <a16:creationId xmlns:a16="http://schemas.microsoft.com/office/drawing/2014/main" id="{067CAD8E-5544-46AF-AF36-11411D5B3B05}"/>
              </a:ext>
            </a:extLst>
          </p:cNvPr>
          <p:cNvSpPr/>
          <p:nvPr/>
        </p:nvSpPr>
        <p:spPr>
          <a:xfrm>
            <a:off x="6637005" y="9822"/>
            <a:ext cx="2272411" cy="5143500"/>
          </a:xfrm>
          <a:prstGeom prst="rect">
            <a:avLst/>
          </a:prstGeom>
          <a:blipFill>
            <a:blip r:embed="rId4">
              <a:alphaModFix amt="23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-21000"/>
                      </a14:imgEffect>
                      <a14:imgEffect>
                        <a14:saturation sat="170000"/>
                      </a14:imgEffect>
                      <a14:imgEffect>
                        <a14:brightnessContrast bright="30000" contrast="12000"/>
                      </a14:imgEffect>
                    </a14:imgLayer>
                  </a14:imgProps>
                </a:ext>
              </a:extLst>
            </a:blip>
            <a:stretch>
              <a:fillRect r="-16571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Ovale 3">
            <a:extLst>
              <a:ext uri="{FF2B5EF4-FFF2-40B4-BE49-F238E27FC236}">
                <a16:creationId xmlns:a16="http://schemas.microsoft.com/office/drawing/2014/main" id="{16FC0251-631D-4FF9-AB3A-3D1B2D9314F5}"/>
              </a:ext>
            </a:extLst>
          </p:cNvPr>
          <p:cNvSpPr/>
          <p:nvPr/>
        </p:nvSpPr>
        <p:spPr>
          <a:xfrm>
            <a:off x="198983" y="3602815"/>
            <a:ext cx="158498" cy="15849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1" name="Ovale 3">
            <a:extLst>
              <a:ext uri="{FF2B5EF4-FFF2-40B4-BE49-F238E27FC236}">
                <a16:creationId xmlns:a16="http://schemas.microsoft.com/office/drawing/2014/main" id="{0FD870BB-D534-4FC6-B03D-5610402F5991}"/>
              </a:ext>
            </a:extLst>
          </p:cNvPr>
          <p:cNvSpPr/>
          <p:nvPr/>
        </p:nvSpPr>
        <p:spPr>
          <a:xfrm>
            <a:off x="198983" y="3934775"/>
            <a:ext cx="158498" cy="158498"/>
          </a:xfrm>
          <a:prstGeom prst="ellipse">
            <a:avLst/>
          </a:prstGeom>
          <a:solidFill>
            <a:srgbClr val="FFB1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2" name="Ovale 3">
            <a:extLst>
              <a:ext uri="{FF2B5EF4-FFF2-40B4-BE49-F238E27FC236}">
                <a16:creationId xmlns:a16="http://schemas.microsoft.com/office/drawing/2014/main" id="{03E95011-6433-4585-8F27-B004098FF9EC}"/>
              </a:ext>
            </a:extLst>
          </p:cNvPr>
          <p:cNvSpPr/>
          <p:nvPr/>
        </p:nvSpPr>
        <p:spPr>
          <a:xfrm>
            <a:off x="198983" y="4279270"/>
            <a:ext cx="158498" cy="158498"/>
          </a:xfrm>
          <a:prstGeom prst="ellipse">
            <a:avLst/>
          </a:prstGeom>
          <a:solidFill>
            <a:srgbClr val="1CA6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3F23270-7636-40C4-99D9-A2CA542A56A3}"/>
              </a:ext>
            </a:extLst>
          </p:cNvPr>
          <p:cNvSpPr txBox="1"/>
          <p:nvPr/>
        </p:nvSpPr>
        <p:spPr>
          <a:xfrm>
            <a:off x="348168" y="3884604"/>
            <a:ext cx="13509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FFB13F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THEORY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0D7A3A3-92FF-4AFC-B9C7-E23FC5F6BF2F}"/>
              </a:ext>
            </a:extLst>
          </p:cNvPr>
          <p:cNvSpPr txBox="1"/>
          <p:nvPr/>
        </p:nvSpPr>
        <p:spPr>
          <a:xfrm>
            <a:off x="348168" y="4227894"/>
            <a:ext cx="13509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1CA6DF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PRACTICE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C7CF032-322F-4A44-AF2C-92E9DBEA7F97}"/>
              </a:ext>
            </a:extLst>
          </p:cNvPr>
          <p:cNvSpPr txBox="1"/>
          <p:nvPr/>
        </p:nvSpPr>
        <p:spPr>
          <a:xfrm>
            <a:off x="348168" y="3560883"/>
            <a:ext cx="13509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INTRO</a:t>
            </a:r>
          </a:p>
        </p:txBody>
      </p:sp>
    </p:spTree>
    <p:extLst>
      <p:ext uri="{BB962C8B-B14F-4D97-AF65-F5344CB8AC3E}">
        <p14:creationId xmlns:p14="http://schemas.microsoft.com/office/powerpoint/2010/main" val="35738331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80FBD931-18FA-4DB1-ACFC-D840B9CA7E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9917" y="1051560"/>
            <a:ext cx="5547360" cy="433468"/>
          </a:xfrm>
        </p:spPr>
        <p:txBody>
          <a:bodyPr/>
          <a:lstStyle/>
          <a:p>
            <a:pPr marL="92075"/>
            <a:r>
              <a:rPr lang="it-IT" dirty="0" err="1">
                <a:solidFill>
                  <a:schemeClr val="accent4">
                    <a:lumMod val="60000"/>
                    <a:lumOff val="40000"/>
                  </a:schemeClr>
                </a:solidFill>
              </a:rPr>
              <a:t>Introduction</a:t>
            </a:r>
            <a:r>
              <a:rPr lang="it-IT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to OpenSees</a:t>
            </a:r>
            <a:endParaRPr lang="en-GB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AF880467-E4BF-4A43-AC79-7E2F39A4306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9917" y="84221"/>
            <a:ext cx="4015363" cy="967339"/>
          </a:xfrm>
        </p:spPr>
        <p:txBody>
          <a:bodyPr/>
          <a:lstStyle/>
          <a:p>
            <a:r>
              <a:rPr lang="it-IT" dirty="0">
                <a:solidFill>
                  <a:schemeClr val="tx1"/>
                </a:solidFill>
              </a:rPr>
              <a:t>Welcome to Week 1 of </a:t>
            </a:r>
            <a:endParaRPr lang="it-IT" b="1" dirty="0">
              <a:solidFill>
                <a:schemeClr val="tx1"/>
              </a:solidFill>
            </a:endParaRPr>
          </a:p>
          <a:p>
            <a:r>
              <a:rPr lang="it-IT" b="1" dirty="0">
                <a:solidFill>
                  <a:schemeClr val="tx1"/>
                </a:solidFill>
              </a:rPr>
              <a:t>«GET STARTED in OpenSees with STKO». </a:t>
            </a:r>
          </a:p>
          <a:p>
            <a:endParaRPr lang="it-IT" b="1" dirty="0">
              <a:solidFill>
                <a:schemeClr val="tx1"/>
              </a:solidFill>
            </a:endParaRPr>
          </a:p>
          <a:p>
            <a:r>
              <a:rPr lang="it-IT" dirty="0" err="1">
                <a:solidFill>
                  <a:schemeClr val="tx1"/>
                </a:solidFill>
              </a:rPr>
              <a:t>Today’s</a:t>
            </a:r>
            <a:r>
              <a:rPr lang="it-IT" dirty="0">
                <a:solidFill>
                  <a:schemeClr val="tx1"/>
                </a:solidFill>
              </a:rPr>
              <a:t> webinar </a:t>
            </a:r>
            <a:r>
              <a:rPr lang="it-IT" dirty="0" err="1">
                <a:solidFill>
                  <a:schemeClr val="tx1"/>
                </a:solidFill>
              </a:rPr>
              <a:t>is</a:t>
            </a:r>
            <a:r>
              <a:rPr lang="it-IT" dirty="0">
                <a:solidFill>
                  <a:schemeClr val="tx1"/>
                </a:solidFill>
              </a:rPr>
              <a:t>:</a:t>
            </a:r>
            <a:endParaRPr lang="en-GB" dirty="0">
              <a:solidFill>
                <a:schemeClr val="tx1"/>
              </a:solidFill>
            </a:endParaRPr>
          </a:p>
          <a:p>
            <a:endParaRPr lang="en-GB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24E64E11-E790-4C8C-BAC8-2A76479AEE1A}"/>
              </a:ext>
            </a:extLst>
          </p:cNvPr>
          <p:cNvSpPr txBox="1"/>
          <p:nvPr/>
        </p:nvSpPr>
        <p:spPr>
          <a:xfrm>
            <a:off x="129917" y="2187729"/>
            <a:ext cx="16703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i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</a:t>
            </a:r>
            <a:r>
              <a:rPr lang="it-IT" i="1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presentation</a:t>
            </a:r>
            <a:r>
              <a:rPr lang="it-IT" i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i="1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will</a:t>
            </a:r>
            <a:r>
              <a:rPr lang="it-IT" i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start </a:t>
            </a:r>
            <a:r>
              <a:rPr lang="it-IT" i="1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shortly</a:t>
            </a:r>
            <a:r>
              <a:rPr lang="it-IT" i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r>
              <a:rPr lang="it-IT" i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Thank </a:t>
            </a:r>
            <a:r>
              <a:rPr lang="it-IT" i="1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</a:t>
            </a:r>
            <a:r>
              <a:rPr lang="it-IT" i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for </a:t>
            </a:r>
            <a:r>
              <a:rPr lang="it-IT" i="1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</a:t>
            </a:r>
            <a:r>
              <a:rPr lang="it-IT" i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i="1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patience</a:t>
            </a:r>
            <a:r>
              <a:rPr lang="it-IT" i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!</a:t>
            </a:r>
            <a:endParaRPr lang="en-GB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05678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1A20B991-32E5-42A5-830F-64C3AA6CCA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1200" dirty="0">
                <a:solidFill>
                  <a:schemeClr val="bg1"/>
                </a:solidFill>
              </a:rPr>
              <a:t>GET STARTED in OpenSees with STKO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14D9CF8E-54E2-43AD-B7F2-33C270C0EB2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54212" y="701294"/>
            <a:ext cx="2657476" cy="775691"/>
          </a:xfrm>
        </p:spPr>
        <p:txBody>
          <a:bodyPr/>
          <a:lstStyle/>
          <a:p>
            <a:r>
              <a:rPr lang="en-US" dirty="0"/>
              <a:t>Introduction</a:t>
            </a:r>
          </a:p>
          <a:p>
            <a:r>
              <a:rPr lang="en-US" dirty="0"/>
              <a:t>to OpenSees</a:t>
            </a:r>
          </a:p>
        </p:txBody>
      </p:sp>
      <p:sp>
        <p:nvSpPr>
          <p:cNvPr id="10" name="Ovale 9">
            <a:extLst>
              <a:ext uri="{FF2B5EF4-FFF2-40B4-BE49-F238E27FC236}">
                <a16:creationId xmlns:a16="http://schemas.microsoft.com/office/drawing/2014/main" id="{BDA7EAF4-6AB7-4E46-824A-473640F222E5}"/>
              </a:ext>
            </a:extLst>
          </p:cNvPr>
          <p:cNvSpPr/>
          <p:nvPr/>
        </p:nvSpPr>
        <p:spPr>
          <a:xfrm>
            <a:off x="212426" y="723554"/>
            <a:ext cx="365586" cy="365586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>
                <a:solidFill>
                  <a:schemeClr val="bg2">
                    <a:lumMod val="2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</a:t>
            </a:r>
          </a:p>
        </p:txBody>
      </p:sp>
      <p:sp>
        <p:nvSpPr>
          <p:cNvPr id="85" name="Triangolo isoscele 84">
            <a:extLst>
              <a:ext uri="{FF2B5EF4-FFF2-40B4-BE49-F238E27FC236}">
                <a16:creationId xmlns:a16="http://schemas.microsoft.com/office/drawing/2014/main" id="{820D22CF-2C0F-46EF-BC5A-3C2A21CDD520}"/>
              </a:ext>
            </a:extLst>
          </p:cNvPr>
          <p:cNvSpPr/>
          <p:nvPr/>
        </p:nvSpPr>
        <p:spPr>
          <a:xfrm>
            <a:off x="3476749" y="1670509"/>
            <a:ext cx="699320" cy="844415"/>
          </a:xfrm>
          <a:prstGeom prst="triangle">
            <a:avLst/>
          </a:prstGeom>
          <a:solidFill>
            <a:schemeClr val="accent4">
              <a:lumMod val="60000"/>
              <a:lumOff val="40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Triangolo isoscele 50">
            <a:extLst>
              <a:ext uri="{FF2B5EF4-FFF2-40B4-BE49-F238E27FC236}">
                <a16:creationId xmlns:a16="http://schemas.microsoft.com/office/drawing/2014/main" id="{3147C03C-DAA1-4B83-A18E-C6D8C84FDFC4}"/>
              </a:ext>
            </a:extLst>
          </p:cNvPr>
          <p:cNvSpPr/>
          <p:nvPr/>
        </p:nvSpPr>
        <p:spPr>
          <a:xfrm rot="10800000">
            <a:off x="4740755" y="739381"/>
            <a:ext cx="699320" cy="844415"/>
          </a:xfrm>
          <a:prstGeom prst="triangle">
            <a:avLst/>
          </a:prstGeom>
          <a:solidFill>
            <a:schemeClr val="accent4">
              <a:lumMod val="60000"/>
              <a:lumOff val="40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ttangolo 51">
            <a:extLst>
              <a:ext uri="{FF2B5EF4-FFF2-40B4-BE49-F238E27FC236}">
                <a16:creationId xmlns:a16="http://schemas.microsoft.com/office/drawing/2014/main" id="{E70E1FC3-BB7B-43B8-BEC1-2A30F9B3B4FE}"/>
              </a:ext>
            </a:extLst>
          </p:cNvPr>
          <p:cNvSpPr/>
          <p:nvPr/>
        </p:nvSpPr>
        <p:spPr>
          <a:xfrm>
            <a:off x="4214601" y="739381"/>
            <a:ext cx="875816" cy="844417"/>
          </a:xfrm>
          <a:prstGeom prst="rect">
            <a:avLst/>
          </a:prstGeom>
          <a:solidFill>
            <a:schemeClr val="accent4">
              <a:lumMod val="60000"/>
              <a:lumOff val="40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29" name="Rettangolo 28">
            <a:extLst>
              <a:ext uri="{FF2B5EF4-FFF2-40B4-BE49-F238E27FC236}">
                <a16:creationId xmlns:a16="http://schemas.microsoft.com/office/drawing/2014/main" id="{54AE1EF1-B804-4EA2-B901-6B5EB7B9FE81}"/>
              </a:ext>
            </a:extLst>
          </p:cNvPr>
          <p:cNvSpPr/>
          <p:nvPr/>
        </p:nvSpPr>
        <p:spPr>
          <a:xfrm>
            <a:off x="4210844" y="739378"/>
            <a:ext cx="1049101" cy="8444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What?</a:t>
            </a:r>
          </a:p>
        </p:txBody>
      </p:sp>
      <p:sp>
        <p:nvSpPr>
          <p:cNvPr id="71" name="CasellaDiTesto 70">
            <a:extLst>
              <a:ext uri="{FF2B5EF4-FFF2-40B4-BE49-F238E27FC236}">
                <a16:creationId xmlns:a16="http://schemas.microsoft.com/office/drawing/2014/main" id="{DBF9C958-2E99-413B-8A7B-44E44F6014F9}"/>
              </a:ext>
            </a:extLst>
          </p:cNvPr>
          <p:cNvSpPr txBox="1"/>
          <p:nvPr/>
        </p:nvSpPr>
        <p:spPr>
          <a:xfrm>
            <a:off x="5172694" y="1029008"/>
            <a:ext cx="122680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   </a:t>
            </a:r>
            <a:r>
              <a:rPr lang="en-US" dirty="0"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rPr>
              <a:t>Definition </a:t>
            </a:r>
          </a:p>
        </p:txBody>
      </p:sp>
      <p:sp>
        <p:nvSpPr>
          <p:cNvPr id="73" name="Triangolo isoscele 72">
            <a:extLst>
              <a:ext uri="{FF2B5EF4-FFF2-40B4-BE49-F238E27FC236}">
                <a16:creationId xmlns:a16="http://schemas.microsoft.com/office/drawing/2014/main" id="{56373A33-7414-4FF6-A52B-ADB9B354C9D8}"/>
              </a:ext>
            </a:extLst>
          </p:cNvPr>
          <p:cNvSpPr/>
          <p:nvPr/>
        </p:nvSpPr>
        <p:spPr>
          <a:xfrm rot="10800000">
            <a:off x="4352560" y="1670513"/>
            <a:ext cx="699320" cy="844415"/>
          </a:xfrm>
          <a:prstGeom prst="triangle">
            <a:avLst/>
          </a:prstGeom>
          <a:solidFill>
            <a:schemeClr val="accent4">
              <a:lumMod val="60000"/>
              <a:lumOff val="40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ttangolo 73">
            <a:extLst>
              <a:ext uri="{FF2B5EF4-FFF2-40B4-BE49-F238E27FC236}">
                <a16:creationId xmlns:a16="http://schemas.microsoft.com/office/drawing/2014/main" id="{5CAA3C6B-7ECD-4D71-92FA-E5FBAEDF9E0D}"/>
              </a:ext>
            </a:extLst>
          </p:cNvPr>
          <p:cNvSpPr/>
          <p:nvPr/>
        </p:nvSpPr>
        <p:spPr>
          <a:xfrm>
            <a:off x="3826406" y="1670513"/>
            <a:ext cx="875816" cy="844417"/>
          </a:xfrm>
          <a:prstGeom prst="rect">
            <a:avLst/>
          </a:prstGeom>
          <a:solidFill>
            <a:schemeClr val="accent4">
              <a:lumMod val="60000"/>
              <a:lumOff val="40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75" name="Triangolo isoscele 74">
            <a:extLst>
              <a:ext uri="{FF2B5EF4-FFF2-40B4-BE49-F238E27FC236}">
                <a16:creationId xmlns:a16="http://schemas.microsoft.com/office/drawing/2014/main" id="{C33B14E0-A75C-4E88-946C-3D924743D7BA}"/>
              </a:ext>
            </a:extLst>
          </p:cNvPr>
          <p:cNvSpPr/>
          <p:nvPr/>
        </p:nvSpPr>
        <p:spPr>
          <a:xfrm>
            <a:off x="3865304" y="739376"/>
            <a:ext cx="699320" cy="844415"/>
          </a:xfrm>
          <a:prstGeom prst="triangle">
            <a:avLst/>
          </a:prstGeom>
          <a:solidFill>
            <a:schemeClr val="accent4">
              <a:lumMod val="60000"/>
              <a:lumOff val="40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ttangolo 30">
            <a:extLst>
              <a:ext uri="{FF2B5EF4-FFF2-40B4-BE49-F238E27FC236}">
                <a16:creationId xmlns:a16="http://schemas.microsoft.com/office/drawing/2014/main" id="{9E0CEC25-D85A-4A5D-BDB1-6FF0C9DB1350}"/>
              </a:ext>
            </a:extLst>
          </p:cNvPr>
          <p:cNvSpPr/>
          <p:nvPr/>
        </p:nvSpPr>
        <p:spPr>
          <a:xfrm>
            <a:off x="3740989" y="1670511"/>
            <a:ext cx="1049101" cy="8444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en-US" sz="1600" b="1" i="0" u="none" strike="noStrike" kern="0" cap="none" spc="0" normalizeH="0" baseline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Open Sans"/>
                <a:ea typeface="+mn-ea"/>
                <a:cs typeface="+mn-cs"/>
                <a:sym typeface="Arial"/>
              </a:rPr>
              <a:t>Why?</a:t>
            </a:r>
          </a:p>
        </p:txBody>
      </p:sp>
      <p:sp>
        <p:nvSpPr>
          <p:cNvPr id="78" name="CasellaDiTesto 77">
            <a:extLst>
              <a:ext uri="{FF2B5EF4-FFF2-40B4-BE49-F238E27FC236}">
                <a16:creationId xmlns:a16="http://schemas.microsoft.com/office/drawing/2014/main" id="{74A09B10-BFF8-4C30-AB16-955A21B114DF}"/>
              </a:ext>
            </a:extLst>
          </p:cNvPr>
          <p:cNvSpPr txBox="1"/>
          <p:nvPr/>
        </p:nvSpPr>
        <p:spPr>
          <a:xfrm>
            <a:off x="4352560" y="2896903"/>
            <a:ext cx="121491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   </a:t>
            </a:r>
            <a:r>
              <a:rPr lang="en-US" dirty="0"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rPr>
              <a:t>Logic</a:t>
            </a:r>
          </a:p>
        </p:txBody>
      </p:sp>
      <p:sp>
        <p:nvSpPr>
          <p:cNvPr id="90" name="Triangolo isoscele 89">
            <a:extLst>
              <a:ext uri="{FF2B5EF4-FFF2-40B4-BE49-F238E27FC236}">
                <a16:creationId xmlns:a16="http://schemas.microsoft.com/office/drawing/2014/main" id="{29EF03CF-3A8A-4504-A1F9-2863DEA9AD93}"/>
              </a:ext>
            </a:extLst>
          </p:cNvPr>
          <p:cNvSpPr/>
          <p:nvPr/>
        </p:nvSpPr>
        <p:spPr>
          <a:xfrm>
            <a:off x="3065472" y="2628585"/>
            <a:ext cx="699320" cy="844415"/>
          </a:xfrm>
          <a:prstGeom prst="triangle">
            <a:avLst/>
          </a:prstGeom>
          <a:solidFill>
            <a:schemeClr val="accent4">
              <a:lumMod val="60000"/>
              <a:lumOff val="40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Triangolo isoscele 90">
            <a:extLst>
              <a:ext uri="{FF2B5EF4-FFF2-40B4-BE49-F238E27FC236}">
                <a16:creationId xmlns:a16="http://schemas.microsoft.com/office/drawing/2014/main" id="{E432CCCC-8623-430B-A8CB-9212E8015D40}"/>
              </a:ext>
            </a:extLst>
          </p:cNvPr>
          <p:cNvSpPr/>
          <p:nvPr/>
        </p:nvSpPr>
        <p:spPr>
          <a:xfrm rot="10800000">
            <a:off x="3941284" y="2628589"/>
            <a:ext cx="699320" cy="844415"/>
          </a:xfrm>
          <a:prstGeom prst="triangle">
            <a:avLst/>
          </a:prstGeom>
          <a:solidFill>
            <a:schemeClr val="accent4">
              <a:lumMod val="60000"/>
              <a:lumOff val="40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ttangolo 91">
            <a:extLst>
              <a:ext uri="{FF2B5EF4-FFF2-40B4-BE49-F238E27FC236}">
                <a16:creationId xmlns:a16="http://schemas.microsoft.com/office/drawing/2014/main" id="{81EC397F-87B7-4D7C-A18F-FF0C525D9944}"/>
              </a:ext>
            </a:extLst>
          </p:cNvPr>
          <p:cNvSpPr/>
          <p:nvPr/>
        </p:nvSpPr>
        <p:spPr>
          <a:xfrm>
            <a:off x="3415130" y="2628589"/>
            <a:ext cx="875816" cy="844417"/>
          </a:xfrm>
          <a:prstGeom prst="rect">
            <a:avLst/>
          </a:prstGeom>
          <a:solidFill>
            <a:schemeClr val="accent4">
              <a:lumMod val="60000"/>
              <a:lumOff val="40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93" name="Rettangolo 92">
            <a:extLst>
              <a:ext uri="{FF2B5EF4-FFF2-40B4-BE49-F238E27FC236}">
                <a16:creationId xmlns:a16="http://schemas.microsoft.com/office/drawing/2014/main" id="{727F832E-5500-4E94-B7BB-C175F4CD2290}"/>
              </a:ext>
            </a:extLst>
          </p:cNvPr>
          <p:cNvSpPr/>
          <p:nvPr/>
        </p:nvSpPr>
        <p:spPr>
          <a:xfrm>
            <a:off x="3329712" y="2628587"/>
            <a:ext cx="1049101" cy="8444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en-US" sz="1600" b="1" i="0" u="none" strike="noStrike" kern="0" cap="none" spc="0" normalizeH="0" baseline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Open Sans"/>
                <a:ea typeface="+mn-ea"/>
                <a:cs typeface="+mn-cs"/>
                <a:sym typeface="Arial"/>
              </a:rPr>
              <a:t>How?</a:t>
            </a:r>
          </a:p>
        </p:txBody>
      </p:sp>
      <p:sp>
        <p:nvSpPr>
          <p:cNvPr id="98" name="CasellaDiTesto 97">
            <a:extLst>
              <a:ext uri="{FF2B5EF4-FFF2-40B4-BE49-F238E27FC236}">
                <a16:creationId xmlns:a16="http://schemas.microsoft.com/office/drawing/2014/main" id="{5E1E9AB1-B1BC-4812-AA4A-2C02AA88E10A}"/>
              </a:ext>
            </a:extLst>
          </p:cNvPr>
          <p:cNvSpPr txBox="1"/>
          <p:nvPr/>
        </p:nvSpPr>
        <p:spPr>
          <a:xfrm>
            <a:off x="4825608" y="1747512"/>
            <a:ext cx="156938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rPr>
              <a:t>     Objectives    </a:t>
            </a:r>
          </a:p>
          <a:p>
            <a:r>
              <a:rPr lang="en-US" dirty="0"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rPr>
              <a:t>  Applications</a:t>
            </a:r>
          </a:p>
          <a:p>
            <a:r>
              <a:rPr lang="en-US" dirty="0"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rPr>
              <a:t>Potential</a:t>
            </a:r>
          </a:p>
        </p:txBody>
      </p:sp>
      <p:sp>
        <p:nvSpPr>
          <p:cNvPr id="99" name="Rettangolo 98">
            <a:extLst>
              <a:ext uri="{FF2B5EF4-FFF2-40B4-BE49-F238E27FC236}">
                <a16:creationId xmlns:a16="http://schemas.microsoft.com/office/drawing/2014/main" id="{0C47E9A6-BD17-4AAE-8644-BA31DF7D44B7}"/>
              </a:ext>
            </a:extLst>
          </p:cNvPr>
          <p:cNvSpPr/>
          <p:nvPr/>
        </p:nvSpPr>
        <p:spPr>
          <a:xfrm>
            <a:off x="7085757" y="1749365"/>
            <a:ext cx="338412" cy="326279"/>
          </a:xfrm>
          <a:prstGeom prst="rect">
            <a:avLst/>
          </a:prstGeom>
          <a:solidFill>
            <a:schemeClr val="accent4">
              <a:lumMod val="60000"/>
              <a:lumOff val="4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100" name="Triangolo isoscele 99">
            <a:extLst>
              <a:ext uri="{FF2B5EF4-FFF2-40B4-BE49-F238E27FC236}">
                <a16:creationId xmlns:a16="http://schemas.microsoft.com/office/drawing/2014/main" id="{5573CAB5-728F-442B-959D-16E1A42272E0}"/>
              </a:ext>
            </a:extLst>
          </p:cNvPr>
          <p:cNvSpPr/>
          <p:nvPr/>
        </p:nvSpPr>
        <p:spPr>
          <a:xfrm>
            <a:off x="6950790" y="1749363"/>
            <a:ext cx="270214" cy="326278"/>
          </a:xfrm>
          <a:prstGeom prst="triangle">
            <a:avLst/>
          </a:prstGeom>
          <a:solidFill>
            <a:schemeClr val="accent4">
              <a:lumMod val="60000"/>
              <a:lumOff val="4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ttangolo 102">
            <a:extLst>
              <a:ext uri="{FF2B5EF4-FFF2-40B4-BE49-F238E27FC236}">
                <a16:creationId xmlns:a16="http://schemas.microsoft.com/office/drawing/2014/main" id="{E959FF78-933C-4E50-A2A2-44097056F2CB}"/>
              </a:ext>
            </a:extLst>
          </p:cNvPr>
          <p:cNvSpPr/>
          <p:nvPr/>
        </p:nvSpPr>
        <p:spPr>
          <a:xfrm>
            <a:off x="6697043" y="2703640"/>
            <a:ext cx="338412" cy="326279"/>
          </a:xfrm>
          <a:prstGeom prst="rect">
            <a:avLst/>
          </a:prstGeom>
          <a:solidFill>
            <a:schemeClr val="accent4">
              <a:lumMod val="60000"/>
              <a:lumOff val="4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104" name="Triangolo isoscele 103">
            <a:extLst>
              <a:ext uri="{FF2B5EF4-FFF2-40B4-BE49-F238E27FC236}">
                <a16:creationId xmlns:a16="http://schemas.microsoft.com/office/drawing/2014/main" id="{9C9267EC-0296-48C9-97AC-71B81FAA2374}"/>
              </a:ext>
            </a:extLst>
          </p:cNvPr>
          <p:cNvSpPr/>
          <p:nvPr/>
        </p:nvSpPr>
        <p:spPr>
          <a:xfrm>
            <a:off x="6562076" y="2703638"/>
            <a:ext cx="270214" cy="326278"/>
          </a:xfrm>
          <a:prstGeom prst="triangle">
            <a:avLst/>
          </a:prstGeom>
          <a:solidFill>
            <a:schemeClr val="accent4">
              <a:lumMod val="60000"/>
              <a:lumOff val="4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Rettangolo 105">
            <a:extLst>
              <a:ext uri="{FF2B5EF4-FFF2-40B4-BE49-F238E27FC236}">
                <a16:creationId xmlns:a16="http://schemas.microsoft.com/office/drawing/2014/main" id="{6F907D64-28E9-43CD-A6A6-A2CA4CB1E98A}"/>
              </a:ext>
            </a:extLst>
          </p:cNvPr>
          <p:cNvSpPr/>
          <p:nvPr/>
        </p:nvSpPr>
        <p:spPr>
          <a:xfrm>
            <a:off x="6882592" y="2211308"/>
            <a:ext cx="338412" cy="326279"/>
          </a:xfrm>
          <a:prstGeom prst="rect">
            <a:avLst/>
          </a:prstGeom>
          <a:solidFill>
            <a:schemeClr val="accent4">
              <a:lumMod val="60000"/>
              <a:lumOff val="4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107" name="Triangolo isoscele 106">
            <a:extLst>
              <a:ext uri="{FF2B5EF4-FFF2-40B4-BE49-F238E27FC236}">
                <a16:creationId xmlns:a16="http://schemas.microsoft.com/office/drawing/2014/main" id="{A3606AF4-660F-4A22-975A-4E1A05433E7F}"/>
              </a:ext>
            </a:extLst>
          </p:cNvPr>
          <p:cNvSpPr/>
          <p:nvPr/>
        </p:nvSpPr>
        <p:spPr>
          <a:xfrm>
            <a:off x="6747625" y="2211306"/>
            <a:ext cx="270214" cy="326278"/>
          </a:xfrm>
          <a:prstGeom prst="triangle">
            <a:avLst/>
          </a:prstGeom>
          <a:solidFill>
            <a:schemeClr val="accent4">
              <a:lumMod val="60000"/>
              <a:lumOff val="4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Rettangolo 108">
            <a:extLst>
              <a:ext uri="{FF2B5EF4-FFF2-40B4-BE49-F238E27FC236}">
                <a16:creationId xmlns:a16="http://schemas.microsoft.com/office/drawing/2014/main" id="{4C176578-B9AA-405E-97E9-307D0621FF76}"/>
              </a:ext>
            </a:extLst>
          </p:cNvPr>
          <p:cNvSpPr/>
          <p:nvPr/>
        </p:nvSpPr>
        <p:spPr>
          <a:xfrm>
            <a:off x="6525550" y="3165586"/>
            <a:ext cx="338412" cy="326279"/>
          </a:xfrm>
          <a:prstGeom prst="rect">
            <a:avLst/>
          </a:prstGeom>
          <a:solidFill>
            <a:schemeClr val="accent4">
              <a:lumMod val="60000"/>
              <a:lumOff val="4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110" name="Triangolo isoscele 109">
            <a:extLst>
              <a:ext uri="{FF2B5EF4-FFF2-40B4-BE49-F238E27FC236}">
                <a16:creationId xmlns:a16="http://schemas.microsoft.com/office/drawing/2014/main" id="{65A6DC9F-2829-4873-B2FD-B7BB3CF16259}"/>
              </a:ext>
            </a:extLst>
          </p:cNvPr>
          <p:cNvSpPr/>
          <p:nvPr/>
        </p:nvSpPr>
        <p:spPr>
          <a:xfrm>
            <a:off x="6390583" y="3165584"/>
            <a:ext cx="270214" cy="326278"/>
          </a:xfrm>
          <a:prstGeom prst="triangle">
            <a:avLst/>
          </a:prstGeom>
          <a:solidFill>
            <a:schemeClr val="accent4">
              <a:lumMod val="60000"/>
              <a:lumOff val="4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CasellaDiTesto 110">
            <a:extLst>
              <a:ext uri="{FF2B5EF4-FFF2-40B4-BE49-F238E27FC236}">
                <a16:creationId xmlns:a16="http://schemas.microsoft.com/office/drawing/2014/main" id="{6F7B6F2B-CE1F-4941-BEEA-736F10E3E27C}"/>
              </a:ext>
            </a:extLst>
          </p:cNvPr>
          <p:cNvSpPr txBox="1"/>
          <p:nvPr/>
        </p:nvSpPr>
        <p:spPr>
          <a:xfrm>
            <a:off x="6781276" y="2710976"/>
            <a:ext cx="206333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Command notation</a:t>
            </a:r>
          </a:p>
        </p:txBody>
      </p:sp>
      <p:sp>
        <p:nvSpPr>
          <p:cNvPr id="112" name="CasellaDiTesto 111">
            <a:extLst>
              <a:ext uri="{FF2B5EF4-FFF2-40B4-BE49-F238E27FC236}">
                <a16:creationId xmlns:a16="http://schemas.microsoft.com/office/drawing/2014/main" id="{20C386BD-398E-4830-BB81-0530B8388D50}"/>
              </a:ext>
            </a:extLst>
          </p:cNvPr>
          <p:cNvSpPr txBox="1"/>
          <p:nvPr/>
        </p:nvSpPr>
        <p:spPr>
          <a:xfrm>
            <a:off x="6604943" y="3165584"/>
            <a:ext cx="136877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Example</a:t>
            </a:r>
          </a:p>
        </p:txBody>
      </p:sp>
      <p:sp>
        <p:nvSpPr>
          <p:cNvPr id="113" name="CasellaDiTesto 112">
            <a:extLst>
              <a:ext uri="{FF2B5EF4-FFF2-40B4-BE49-F238E27FC236}">
                <a16:creationId xmlns:a16="http://schemas.microsoft.com/office/drawing/2014/main" id="{00219F76-47C0-4770-9074-50A77CB9114B}"/>
              </a:ext>
            </a:extLst>
          </p:cNvPr>
          <p:cNvSpPr txBox="1"/>
          <p:nvPr/>
        </p:nvSpPr>
        <p:spPr>
          <a:xfrm>
            <a:off x="7169540" y="1744422"/>
            <a:ext cx="140174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Installation</a:t>
            </a:r>
          </a:p>
        </p:txBody>
      </p:sp>
      <p:sp>
        <p:nvSpPr>
          <p:cNvPr id="114" name="CasellaDiTesto 113">
            <a:extLst>
              <a:ext uri="{FF2B5EF4-FFF2-40B4-BE49-F238E27FC236}">
                <a16:creationId xmlns:a16="http://schemas.microsoft.com/office/drawing/2014/main" id="{F1842F98-AD61-4963-9BBC-7F7A7E9DD871}"/>
              </a:ext>
            </a:extLst>
          </p:cNvPr>
          <p:cNvSpPr txBox="1"/>
          <p:nvPr/>
        </p:nvSpPr>
        <p:spPr>
          <a:xfrm>
            <a:off x="6950790" y="2211306"/>
            <a:ext cx="128597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Tcl basics</a:t>
            </a:r>
          </a:p>
        </p:txBody>
      </p:sp>
      <p:sp>
        <p:nvSpPr>
          <p:cNvPr id="116" name="Segnaposto testo 3">
            <a:extLst>
              <a:ext uri="{FF2B5EF4-FFF2-40B4-BE49-F238E27FC236}">
                <a16:creationId xmlns:a16="http://schemas.microsoft.com/office/drawing/2014/main" id="{13FF3860-054A-44E4-8EE8-D745733A19BD}"/>
              </a:ext>
            </a:extLst>
          </p:cNvPr>
          <p:cNvSpPr txBox="1">
            <a:spLocks/>
          </p:cNvSpPr>
          <p:nvPr/>
        </p:nvSpPr>
        <p:spPr>
          <a:xfrm>
            <a:off x="4297031" y="123380"/>
            <a:ext cx="4689379" cy="535522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1000" i="1" dirty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28 April 2021</a:t>
            </a:r>
          </a:p>
          <a:p>
            <a:r>
              <a:rPr lang="en-US" b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Introduction to OpenSees</a:t>
            </a:r>
          </a:p>
        </p:txBody>
      </p:sp>
      <p:sp>
        <p:nvSpPr>
          <p:cNvPr id="117" name="Ovale 116">
            <a:extLst>
              <a:ext uri="{FF2B5EF4-FFF2-40B4-BE49-F238E27FC236}">
                <a16:creationId xmlns:a16="http://schemas.microsoft.com/office/drawing/2014/main" id="{A48A4C48-0787-4EA2-8FC9-CB9184FC9B8E}"/>
              </a:ext>
            </a:extLst>
          </p:cNvPr>
          <p:cNvSpPr/>
          <p:nvPr/>
        </p:nvSpPr>
        <p:spPr>
          <a:xfrm>
            <a:off x="3982677" y="275748"/>
            <a:ext cx="315884" cy="315884"/>
          </a:xfrm>
          <a:prstGeom prst="ellipse">
            <a:avLst/>
          </a:prstGeom>
          <a:solidFill>
            <a:schemeClr val="accent4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9" name="Rettangolo 102">
            <a:extLst>
              <a:ext uri="{FF2B5EF4-FFF2-40B4-BE49-F238E27FC236}">
                <a16:creationId xmlns:a16="http://schemas.microsoft.com/office/drawing/2014/main" id="{40E48541-390F-4C31-A419-E3600C37779C}"/>
              </a:ext>
            </a:extLst>
          </p:cNvPr>
          <p:cNvSpPr/>
          <p:nvPr/>
        </p:nvSpPr>
        <p:spPr>
          <a:xfrm>
            <a:off x="6324638" y="3635382"/>
            <a:ext cx="338412" cy="326279"/>
          </a:xfrm>
          <a:prstGeom prst="rect">
            <a:avLst/>
          </a:prstGeom>
          <a:solidFill>
            <a:schemeClr val="accent4">
              <a:lumMod val="60000"/>
              <a:lumOff val="4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40" name="Triangolo isoscele 103">
            <a:extLst>
              <a:ext uri="{FF2B5EF4-FFF2-40B4-BE49-F238E27FC236}">
                <a16:creationId xmlns:a16="http://schemas.microsoft.com/office/drawing/2014/main" id="{C0F8220F-5327-4059-B717-29376D12432E}"/>
              </a:ext>
            </a:extLst>
          </p:cNvPr>
          <p:cNvSpPr/>
          <p:nvPr/>
        </p:nvSpPr>
        <p:spPr>
          <a:xfrm>
            <a:off x="6189671" y="3635380"/>
            <a:ext cx="270214" cy="326278"/>
          </a:xfrm>
          <a:prstGeom prst="triangle">
            <a:avLst/>
          </a:prstGeom>
          <a:solidFill>
            <a:schemeClr val="accent4">
              <a:lumMod val="60000"/>
              <a:lumOff val="4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ttangolo 108">
            <a:extLst>
              <a:ext uri="{FF2B5EF4-FFF2-40B4-BE49-F238E27FC236}">
                <a16:creationId xmlns:a16="http://schemas.microsoft.com/office/drawing/2014/main" id="{D3EDEED6-6BE5-4FE9-A6D0-6414EA4D1707}"/>
              </a:ext>
            </a:extLst>
          </p:cNvPr>
          <p:cNvSpPr/>
          <p:nvPr/>
        </p:nvSpPr>
        <p:spPr>
          <a:xfrm>
            <a:off x="6153145" y="4097328"/>
            <a:ext cx="338412" cy="326279"/>
          </a:xfrm>
          <a:prstGeom prst="rect">
            <a:avLst/>
          </a:prstGeom>
          <a:solidFill>
            <a:schemeClr val="accent4">
              <a:lumMod val="60000"/>
              <a:lumOff val="4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42" name="Triangolo isoscele 109">
            <a:extLst>
              <a:ext uri="{FF2B5EF4-FFF2-40B4-BE49-F238E27FC236}">
                <a16:creationId xmlns:a16="http://schemas.microsoft.com/office/drawing/2014/main" id="{FA822A5D-F9C4-4575-B76F-4602BC96666F}"/>
              </a:ext>
            </a:extLst>
          </p:cNvPr>
          <p:cNvSpPr/>
          <p:nvPr/>
        </p:nvSpPr>
        <p:spPr>
          <a:xfrm>
            <a:off x="6018178" y="4097326"/>
            <a:ext cx="270214" cy="326278"/>
          </a:xfrm>
          <a:prstGeom prst="triangle">
            <a:avLst/>
          </a:prstGeom>
          <a:solidFill>
            <a:schemeClr val="accent4">
              <a:lumMod val="60000"/>
              <a:lumOff val="4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CasellaDiTesto 110">
            <a:extLst>
              <a:ext uri="{FF2B5EF4-FFF2-40B4-BE49-F238E27FC236}">
                <a16:creationId xmlns:a16="http://schemas.microsoft.com/office/drawing/2014/main" id="{931E35F7-08AC-4483-9221-9841CA962A7A}"/>
              </a:ext>
            </a:extLst>
          </p:cNvPr>
          <p:cNvSpPr txBox="1"/>
          <p:nvPr/>
        </p:nvSpPr>
        <p:spPr>
          <a:xfrm>
            <a:off x="6408871" y="3642718"/>
            <a:ext cx="206333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Assignment</a:t>
            </a:r>
          </a:p>
        </p:txBody>
      </p:sp>
      <p:sp>
        <p:nvSpPr>
          <p:cNvPr id="44" name="CasellaDiTesto 111">
            <a:extLst>
              <a:ext uri="{FF2B5EF4-FFF2-40B4-BE49-F238E27FC236}">
                <a16:creationId xmlns:a16="http://schemas.microsoft.com/office/drawing/2014/main" id="{774C1DD2-2311-4FF0-9A17-BFB37F28F0A9}"/>
              </a:ext>
            </a:extLst>
          </p:cNvPr>
          <p:cNvSpPr txBox="1"/>
          <p:nvPr/>
        </p:nvSpPr>
        <p:spPr>
          <a:xfrm>
            <a:off x="6232538" y="4097326"/>
            <a:ext cx="249272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/>
                <a:ea typeface="Open Sans" panose="020B0606030504020204" pitchFamily="34" charset="0"/>
                <a:cs typeface="Open Sans" panose="020B0606030504020204" pitchFamily="34" charset="0"/>
              </a:rPr>
              <a:t>Resources &amp; References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3034C8D-DF0B-4C69-9159-42EC844B761C}"/>
              </a:ext>
            </a:extLst>
          </p:cNvPr>
          <p:cNvCxnSpPr>
            <a:stCxn id="42" idx="2"/>
            <a:endCxn id="100" idx="0"/>
          </p:cNvCxnSpPr>
          <p:nvPr/>
        </p:nvCxnSpPr>
        <p:spPr>
          <a:xfrm flipV="1">
            <a:off x="6018178" y="1749363"/>
            <a:ext cx="1067719" cy="2674241"/>
          </a:xfrm>
          <a:prstGeom prst="line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3A4B487-A212-4CE5-BD5E-1440F8A404AC}"/>
              </a:ext>
            </a:extLst>
          </p:cNvPr>
          <p:cNvCxnSpPr>
            <a:cxnSpLocks/>
          </p:cNvCxnSpPr>
          <p:nvPr/>
        </p:nvCxnSpPr>
        <p:spPr>
          <a:xfrm flipH="1">
            <a:off x="5219230" y="3049530"/>
            <a:ext cx="1336839" cy="0"/>
          </a:xfrm>
          <a:prstGeom prst="line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14199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riangolo isoscele 16">
            <a:extLst>
              <a:ext uri="{FF2B5EF4-FFF2-40B4-BE49-F238E27FC236}">
                <a16:creationId xmlns:a16="http://schemas.microsoft.com/office/drawing/2014/main" id="{C44AB2FE-E181-4D1B-BBFA-3F726AB871D1}"/>
              </a:ext>
            </a:extLst>
          </p:cNvPr>
          <p:cNvSpPr/>
          <p:nvPr/>
        </p:nvSpPr>
        <p:spPr>
          <a:xfrm rot="10800000">
            <a:off x="6741918" y="1726886"/>
            <a:ext cx="1508025" cy="1731492"/>
          </a:xfrm>
          <a:prstGeom prst="triangle">
            <a:avLst/>
          </a:prstGeom>
          <a:solidFill>
            <a:schemeClr val="accent4">
              <a:lumMod val="60000"/>
              <a:lumOff val="4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6679C9A-3B37-4A4F-A749-87F387A36089}"/>
              </a:ext>
            </a:extLst>
          </p:cNvPr>
          <p:cNvSpPr/>
          <p:nvPr/>
        </p:nvSpPr>
        <p:spPr>
          <a:xfrm>
            <a:off x="1" y="1726896"/>
            <a:ext cx="7489326" cy="1731494"/>
          </a:xfrm>
          <a:prstGeom prst="rect">
            <a:avLst/>
          </a:prstGeom>
          <a:solidFill>
            <a:schemeClr val="accent4">
              <a:lumMod val="60000"/>
              <a:lumOff val="4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DCB7C5DC-2164-46E9-AE45-4905F0A445EB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US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</a:t>
            </a:fld>
            <a:endParaRPr lang="en-US" sz="1000" i="1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egnaposto testo 5">
            <a:extLst>
              <a:ext uri="{FF2B5EF4-FFF2-40B4-BE49-F238E27FC236}">
                <a16:creationId xmlns:a16="http://schemas.microsoft.com/office/drawing/2014/main" id="{80D5259D-8FAB-4D5F-8A59-DBA11917FB7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874838" y="600092"/>
            <a:ext cx="6874191" cy="419603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= </a:t>
            </a:r>
            <a:r>
              <a:rPr lang="en-US" sz="1800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Open S</a:t>
            </a:r>
            <a:r>
              <a:rPr lang="en-US" sz="1800" dirty="0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ystem for </a:t>
            </a:r>
            <a:r>
              <a:rPr lang="en-US" sz="1800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E</a:t>
            </a:r>
            <a:r>
              <a:rPr lang="en-US" sz="1800" dirty="0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arthquake </a:t>
            </a:r>
            <a:r>
              <a:rPr lang="en-US" sz="1800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E</a:t>
            </a:r>
            <a:r>
              <a:rPr lang="en-US" sz="1800" dirty="0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ngineering </a:t>
            </a:r>
            <a:r>
              <a:rPr lang="en-US" sz="1800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</a:t>
            </a:r>
            <a:r>
              <a:rPr lang="en-US" sz="1800" dirty="0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imulation</a:t>
            </a:r>
          </a:p>
          <a:p>
            <a:endParaRPr lang="en-US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2" name="Segnaposto testo 3">
            <a:extLst>
              <a:ext uri="{FF2B5EF4-FFF2-40B4-BE49-F238E27FC236}">
                <a16:creationId xmlns:a16="http://schemas.microsoft.com/office/drawing/2014/main" id="{AD4D222B-FF94-45CC-B693-BB7BBEED64EE}"/>
              </a:ext>
            </a:extLst>
          </p:cNvPr>
          <p:cNvSpPr txBox="1">
            <a:spLocks/>
          </p:cNvSpPr>
          <p:nvPr/>
        </p:nvSpPr>
        <p:spPr>
          <a:xfrm>
            <a:off x="341470" y="1726884"/>
            <a:ext cx="6747959" cy="1731494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2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“Open-source object-oriented software framework, </a:t>
            </a:r>
          </a:p>
          <a:p>
            <a:pPr algn="ctr"/>
            <a:r>
              <a:rPr lang="en-US" sz="2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create finite element applications </a:t>
            </a:r>
          </a:p>
          <a:p>
            <a:pPr algn="ctr"/>
            <a:r>
              <a:rPr lang="en-US" sz="2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 earthquake engineering simulations, </a:t>
            </a:r>
          </a:p>
          <a:p>
            <a:pPr algn="ctr"/>
            <a:r>
              <a:rPr lang="en-US" sz="2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encompassing both structural and geotechnical engineering.”</a:t>
            </a:r>
            <a:endParaRPr lang="en-US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US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US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73B45563-9518-4D95-BB45-D51F55E47DC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17" name="Triangolo isoscele 16">
            <a:extLst>
              <a:ext uri="{FF2B5EF4-FFF2-40B4-BE49-F238E27FC236}">
                <a16:creationId xmlns:a16="http://schemas.microsoft.com/office/drawing/2014/main" id="{857A6EC1-7C80-4399-888D-44810C73F53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4F92BEAC-8D15-427F-9D3C-F4ABAD56D44C}"/>
              </a:ext>
            </a:extLst>
          </p:cNvPr>
          <p:cNvSpPr/>
          <p:nvPr/>
        </p:nvSpPr>
        <p:spPr>
          <a:xfrm>
            <a:off x="8224551" y="4165592"/>
            <a:ext cx="919450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solidFill>
                  <a:schemeClr val="bg2">
                    <a:lumMod val="25000"/>
                  </a:schemeClr>
                </a:solidFill>
              </a:rPr>
              <a:t>What?</a:t>
            </a:r>
          </a:p>
        </p:txBody>
      </p:sp>
      <p:pic>
        <p:nvPicPr>
          <p:cNvPr id="20" name="Immagine 19">
            <a:extLst>
              <a:ext uri="{FF2B5EF4-FFF2-40B4-BE49-F238E27FC236}">
                <a16:creationId xmlns:a16="http://schemas.microsoft.com/office/drawing/2014/main" id="{1F94781E-9BFD-45B0-BF76-548173F67AB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halkSketch/>
                    </a14:imgEffect>
                  </a14:imgLayer>
                </a14:imgProps>
              </a:ext>
            </a:extLst>
          </a:blip>
          <a:srcRect l="1275" t="5944" r="1723" b="29383"/>
          <a:stretch/>
        </p:blipFill>
        <p:spPr>
          <a:xfrm>
            <a:off x="350143" y="600092"/>
            <a:ext cx="1524695" cy="419603"/>
          </a:xfrm>
          <a:prstGeom prst="rect">
            <a:avLst/>
          </a:prstGeom>
        </p:spPr>
      </p:pic>
      <p:sp>
        <p:nvSpPr>
          <p:cNvPr id="18" name="Segnaposto testo 5">
            <a:extLst>
              <a:ext uri="{FF2B5EF4-FFF2-40B4-BE49-F238E27FC236}">
                <a16:creationId xmlns:a16="http://schemas.microsoft.com/office/drawing/2014/main" id="{FE18126F-F985-47B4-84FE-579C21D7012E}"/>
              </a:ext>
            </a:extLst>
          </p:cNvPr>
          <p:cNvSpPr txBox="1">
            <a:spLocks/>
          </p:cNvSpPr>
          <p:nvPr/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76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dirty="0"/>
              <a:t>DEFINITION</a:t>
            </a:r>
          </a:p>
        </p:txBody>
      </p:sp>
      <p:sp>
        <p:nvSpPr>
          <p:cNvPr id="29" name="Triangolo isoscele 16">
            <a:extLst>
              <a:ext uri="{FF2B5EF4-FFF2-40B4-BE49-F238E27FC236}">
                <a16:creationId xmlns:a16="http://schemas.microsoft.com/office/drawing/2014/main" id="{E1A8C6F9-DAC7-4D48-AD73-DF817935D361}"/>
              </a:ext>
            </a:extLst>
          </p:cNvPr>
          <p:cNvSpPr/>
          <p:nvPr/>
        </p:nvSpPr>
        <p:spPr>
          <a:xfrm>
            <a:off x="-760616" y="1726886"/>
            <a:ext cx="1508025" cy="1731492"/>
          </a:xfrm>
          <a:prstGeom prst="triangle">
            <a:avLst/>
          </a:prstGeom>
          <a:solidFill>
            <a:schemeClr val="accent4">
              <a:lumMod val="60000"/>
              <a:lumOff val="4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15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FBBE8DAA-3781-4713-BAC2-1C1BBDC6C9C7}"/>
              </a:ext>
            </a:extLst>
          </p:cNvPr>
          <p:cNvSpPr/>
          <p:nvPr/>
        </p:nvSpPr>
        <p:spPr>
          <a:xfrm>
            <a:off x="6141949" y="2444687"/>
            <a:ext cx="1067441" cy="1067441"/>
          </a:xfrm>
          <a:prstGeom prst="ellipse">
            <a:avLst/>
          </a:prstGeom>
          <a:solidFill>
            <a:schemeClr val="accent4">
              <a:lumMod val="60000"/>
              <a:lumOff val="4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ttangolo 22">
            <a:extLst>
              <a:ext uri="{FF2B5EF4-FFF2-40B4-BE49-F238E27FC236}">
                <a16:creationId xmlns:a16="http://schemas.microsoft.com/office/drawing/2014/main" id="{6A019DC8-A187-4961-8DC3-D55B1A69D76D}"/>
              </a:ext>
            </a:extLst>
          </p:cNvPr>
          <p:cNvSpPr/>
          <p:nvPr/>
        </p:nvSpPr>
        <p:spPr>
          <a:xfrm>
            <a:off x="4338037" y="2165281"/>
            <a:ext cx="2354863" cy="63570"/>
          </a:xfrm>
          <a:prstGeom prst="rect">
            <a:avLst/>
          </a:prstGeom>
          <a:solidFill>
            <a:schemeClr val="accent4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DCB7C5DC-2164-46E9-AE45-4905F0A445EB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US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</a:t>
            </a:fld>
            <a:endParaRPr lang="en-US" sz="1000" i="1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egnaposto testo 5">
            <a:extLst>
              <a:ext uri="{FF2B5EF4-FFF2-40B4-BE49-F238E27FC236}">
                <a16:creationId xmlns:a16="http://schemas.microsoft.com/office/drawing/2014/main" id="{80D5259D-8FAB-4D5F-8A59-DBA11917FB7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874838" y="600092"/>
            <a:ext cx="6874191" cy="419603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= </a:t>
            </a:r>
            <a:r>
              <a:rPr lang="en-US" sz="1800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Open S</a:t>
            </a:r>
            <a:r>
              <a:rPr lang="en-US" sz="1800" dirty="0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ystem for </a:t>
            </a:r>
            <a:r>
              <a:rPr lang="en-US" sz="1800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E</a:t>
            </a:r>
            <a:r>
              <a:rPr lang="en-US" sz="1800" dirty="0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arthquake </a:t>
            </a:r>
            <a:r>
              <a:rPr lang="en-US" sz="1800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E</a:t>
            </a:r>
            <a:r>
              <a:rPr lang="en-US" sz="1800" dirty="0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ngineering </a:t>
            </a:r>
            <a:r>
              <a:rPr lang="en-US" sz="1800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</a:t>
            </a:r>
            <a:r>
              <a:rPr lang="en-US" sz="1800" dirty="0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imulation</a:t>
            </a:r>
          </a:p>
          <a:p>
            <a:endParaRPr lang="en-US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2" name="Segnaposto testo 3">
            <a:extLst>
              <a:ext uri="{FF2B5EF4-FFF2-40B4-BE49-F238E27FC236}">
                <a16:creationId xmlns:a16="http://schemas.microsoft.com/office/drawing/2014/main" id="{AD4D222B-FF94-45CC-B693-BB7BBEED64EE}"/>
              </a:ext>
            </a:extLst>
          </p:cNvPr>
          <p:cNvSpPr txBox="1">
            <a:spLocks/>
          </p:cNvSpPr>
          <p:nvPr/>
        </p:nvSpPr>
        <p:spPr>
          <a:xfrm>
            <a:off x="350143" y="1840420"/>
            <a:ext cx="6747959" cy="2886895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2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“Open-source object-oriented </a:t>
            </a: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software framework </a:t>
            </a:r>
          </a:p>
          <a:p>
            <a:pPr algn="ctr">
              <a:lnSpc>
                <a:spcPct val="300000"/>
              </a:lnSpc>
            </a:pPr>
            <a:r>
              <a:rPr lang="en-US" sz="2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create finite element applications </a:t>
            </a:r>
          </a:p>
          <a:p>
            <a:pPr algn="ctr">
              <a:lnSpc>
                <a:spcPct val="300000"/>
              </a:lnSpc>
              <a:spcBef>
                <a:spcPts val="1800"/>
              </a:spcBef>
            </a:pPr>
            <a:r>
              <a:rPr lang="en-US" sz="2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 earthquake engineering simulations, </a:t>
            </a:r>
          </a:p>
          <a:p>
            <a:pPr algn="ctr"/>
            <a:r>
              <a:rPr lang="en-US" sz="2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encompassing both structural and geotechnical engineering.”</a:t>
            </a:r>
            <a:endParaRPr lang="en-US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200000"/>
              </a:lnSpc>
            </a:pPr>
            <a:endParaRPr lang="en-US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73B45563-9518-4D95-BB45-D51F55E47DC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17" name="Triangolo isoscele 16">
            <a:extLst>
              <a:ext uri="{FF2B5EF4-FFF2-40B4-BE49-F238E27FC236}">
                <a16:creationId xmlns:a16="http://schemas.microsoft.com/office/drawing/2014/main" id="{857A6EC1-7C80-4399-888D-44810C73F53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4F92BEAC-8D15-427F-9D3C-F4ABAD56D44C}"/>
              </a:ext>
            </a:extLst>
          </p:cNvPr>
          <p:cNvSpPr/>
          <p:nvPr/>
        </p:nvSpPr>
        <p:spPr>
          <a:xfrm>
            <a:off x="8224551" y="4165592"/>
            <a:ext cx="919450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solidFill>
                  <a:schemeClr val="bg2">
                    <a:lumMod val="25000"/>
                  </a:schemeClr>
                </a:solidFill>
              </a:rPr>
              <a:t>What?</a:t>
            </a:r>
          </a:p>
        </p:txBody>
      </p:sp>
      <p:pic>
        <p:nvPicPr>
          <p:cNvPr id="20" name="Immagine 19">
            <a:extLst>
              <a:ext uri="{FF2B5EF4-FFF2-40B4-BE49-F238E27FC236}">
                <a16:creationId xmlns:a16="http://schemas.microsoft.com/office/drawing/2014/main" id="{1F94781E-9BFD-45B0-BF76-548173F67AB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halkSketch/>
                    </a14:imgEffect>
                  </a14:imgLayer>
                </a14:imgProps>
              </a:ext>
            </a:extLst>
          </a:blip>
          <a:srcRect l="1275" t="5944" r="1723" b="29383"/>
          <a:stretch/>
        </p:blipFill>
        <p:spPr>
          <a:xfrm>
            <a:off x="350143" y="600092"/>
            <a:ext cx="1524695" cy="419603"/>
          </a:xfrm>
          <a:prstGeom prst="rect">
            <a:avLst/>
          </a:prstGeom>
        </p:spPr>
      </p:pic>
      <p:sp>
        <p:nvSpPr>
          <p:cNvPr id="21" name="Parentesi graffa aperta 20">
            <a:extLst>
              <a:ext uri="{FF2B5EF4-FFF2-40B4-BE49-F238E27FC236}">
                <a16:creationId xmlns:a16="http://schemas.microsoft.com/office/drawing/2014/main" id="{7DCB3BEE-03C2-4605-8B0B-9F53E0E2A95D}"/>
              </a:ext>
            </a:extLst>
          </p:cNvPr>
          <p:cNvSpPr/>
          <p:nvPr/>
        </p:nvSpPr>
        <p:spPr>
          <a:xfrm rot="16200000">
            <a:off x="1511120" y="1428861"/>
            <a:ext cx="140064" cy="1612902"/>
          </a:xfrm>
          <a:prstGeom prst="leftBrace">
            <a:avLst>
              <a:gd name="adj1" fmla="val 8333"/>
              <a:gd name="adj2" fmla="val 48224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Parentesi graffa aperta 21">
            <a:extLst>
              <a:ext uri="{FF2B5EF4-FFF2-40B4-BE49-F238E27FC236}">
                <a16:creationId xmlns:a16="http://schemas.microsoft.com/office/drawing/2014/main" id="{4563DB3D-8EE9-4D9E-8ADE-2CB17D045175}"/>
              </a:ext>
            </a:extLst>
          </p:cNvPr>
          <p:cNvSpPr/>
          <p:nvPr/>
        </p:nvSpPr>
        <p:spPr>
          <a:xfrm rot="5400000">
            <a:off x="3236734" y="917578"/>
            <a:ext cx="178164" cy="1876426"/>
          </a:xfrm>
          <a:prstGeom prst="leftBrace">
            <a:avLst>
              <a:gd name="adj1" fmla="val 8333"/>
              <a:gd name="adj2" fmla="val 48224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41A4CF80-3E9A-40E8-8CC9-EC56F04F5E79}"/>
              </a:ext>
            </a:extLst>
          </p:cNvPr>
          <p:cNvSpPr txBox="1"/>
          <p:nvPr/>
        </p:nvSpPr>
        <p:spPr>
          <a:xfrm>
            <a:off x="4861111" y="1672218"/>
            <a:ext cx="20264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i="1" strike="sngStrike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not just a «software»</a:t>
            </a:r>
            <a:r>
              <a:rPr lang="en-US" i="1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54BA6E25-8DDF-49DA-88B0-87CD21141E14}"/>
              </a:ext>
            </a:extLst>
          </p:cNvPr>
          <p:cNvSpPr txBox="1"/>
          <p:nvPr/>
        </p:nvSpPr>
        <p:spPr>
          <a:xfrm>
            <a:off x="1874838" y="1432377"/>
            <a:ext cx="290512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i="1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written in C++ (C and Fortran)</a:t>
            </a:r>
          </a:p>
        </p:txBody>
      </p: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A6945152-8E0C-431B-BAEC-C0BA4D85E500}"/>
              </a:ext>
            </a:extLst>
          </p:cNvPr>
          <p:cNvSpPr txBox="1"/>
          <p:nvPr/>
        </p:nvSpPr>
        <p:spPr>
          <a:xfrm>
            <a:off x="774701" y="2284865"/>
            <a:ext cx="153382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i="1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/>
              </a:rPr>
              <a:t>source code</a:t>
            </a:r>
            <a:endParaRPr lang="en-US" i="1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Segnaposto testo 5">
            <a:extLst>
              <a:ext uri="{FF2B5EF4-FFF2-40B4-BE49-F238E27FC236}">
                <a16:creationId xmlns:a16="http://schemas.microsoft.com/office/drawing/2014/main" id="{FE18126F-F985-47B4-84FE-579C21D7012E}"/>
              </a:ext>
            </a:extLst>
          </p:cNvPr>
          <p:cNvSpPr txBox="1">
            <a:spLocks/>
          </p:cNvSpPr>
          <p:nvPr/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76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dirty="0"/>
              <a:t>DEFINITION</a:t>
            </a:r>
          </a:p>
        </p:txBody>
      </p:sp>
      <p:sp>
        <p:nvSpPr>
          <p:cNvPr id="29" name="CasellaDiTesto 25">
            <a:extLst>
              <a:ext uri="{FF2B5EF4-FFF2-40B4-BE49-F238E27FC236}">
                <a16:creationId xmlns:a16="http://schemas.microsoft.com/office/drawing/2014/main" id="{F2933E67-683F-4EEA-AD78-119B5764DF21}"/>
              </a:ext>
            </a:extLst>
          </p:cNvPr>
          <p:cNvSpPr txBox="1"/>
          <p:nvPr/>
        </p:nvSpPr>
        <p:spPr>
          <a:xfrm>
            <a:off x="2692503" y="2259401"/>
            <a:ext cx="290512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i="1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interchangeable and extendable</a:t>
            </a:r>
          </a:p>
        </p:txBody>
      </p:sp>
      <p:sp>
        <p:nvSpPr>
          <p:cNvPr id="31" name="Parentesi graffa aperta 20">
            <a:extLst>
              <a:ext uri="{FF2B5EF4-FFF2-40B4-BE49-F238E27FC236}">
                <a16:creationId xmlns:a16="http://schemas.microsoft.com/office/drawing/2014/main" id="{CC2AC910-78C5-4D9B-838F-F9F58695E286}"/>
              </a:ext>
            </a:extLst>
          </p:cNvPr>
          <p:cNvSpPr/>
          <p:nvPr/>
        </p:nvSpPr>
        <p:spPr>
          <a:xfrm rot="16200000" flipH="1">
            <a:off x="4168134" y="1030090"/>
            <a:ext cx="178165" cy="3221088"/>
          </a:xfrm>
          <a:prstGeom prst="leftBrace">
            <a:avLst>
              <a:gd name="adj1" fmla="val 8333"/>
              <a:gd name="adj2" fmla="val 48224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CasellaDiTesto 25">
            <a:extLst>
              <a:ext uri="{FF2B5EF4-FFF2-40B4-BE49-F238E27FC236}">
                <a16:creationId xmlns:a16="http://schemas.microsoft.com/office/drawing/2014/main" id="{B8ABFA17-A9CD-4619-97A1-CD242DB44DC2}"/>
              </a:ext>
            </a:extLst>
          </p:cNvPr>
          <p:cNvSpPr txBox="1"/>
          <p:nvPr/>
        </p:nvSpPr>
        <p:spPr>
          <a:xfrm>
            <a:off x="6141948" y="3076600"/>
            <a:ext cx="106744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GUI?</a:t>
            </a: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B37D0086-6BA3-435B-800D-37DCBB7A72D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73789" y="2605173"/>
            <a:ext cx="440725" cy="440725"/>
          </a:xfrm>
          <a:prstGeom prst="rect">
            <a:avLst/>
          </a:prstGeom>
        </p:spPr>
      </p:pic>
      <p:sp>
        <p:nvSpPr>
          <p:cNvPr id="33" name="Segnaposto testo 3">
            <a:extLst>
              <a:ext uri="{FF2B5EF4-FFF2-40B4-BE49-F238E27FC236}">
                <a16:creationId xmlns:a16="http://schemas.microsoft.com/office/drawing/2014/main" id="{2F88C3EC-5D12-4030-9E4F-47039414A178}"/>
              </a:ext>
            </a:extLst>
          </p:cNvPr>
          <p:cNvSpPr txBox="1">
            <a:spLocks/>
          </p:cNvSpPr>
          <p:nvPr/>
        </p:nvSpPr>
        <p:spPr>
          <a:xfrm>
            <a:off x="2045898" y="3005108"/>
            <a:ext cx="3540898" cy="419604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through an interpreter</a:t>
            </a:r>
            <a:endParaRPr lang="en-US" b="1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4" name="Rettangolo 22">
            <a:extLst>
              <a:ext uri="{FF2B5EF4-FFF2-40B4-BE49-F238E27FC236}">
                <a16:creationId xmlns:a16="http://schemas.microsoft.com/office/drawing/2014/main" id="{DBAF0978-655C-4DE7-84E4-45352127229E}"/>
              </a:ext>
            </a:extLst>
          </p:cNvPr>
          <p:cNvSpPr/>
          <p:nvPr/>
        </p:nvSpPr>
        <p:spPr>
          <a:xfrm>
            <a:off x="2506248" y="3361142"/>
            <a:ext cx="2702798" cy="63570"/>
          </a:xfrm>
          <a:prstGeom prst="rect">
            <a:avLst/>
          </a:prstGeom>
          <a:solidFill>
            <a:schemeClr val="accent4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CasellaDiTesto 25">
            <a:extLst>
              <a:ext uri="{FF2B5EF4-FFF2-40B4-BE49-F238E27FC236}">
                <a16:creationId xmlns:a16="http://schemas.microsoft.com/office/drawing/2014/main" id="{0E11DCFA-CBC3-4394-A384-79E6DB174261}"/>
              </a:ext>
            </a:extLst>
          </p:cNvPr>
          <p:cNvSpPr txBox="1"/>
          <p:nvPr/>
        </p:nvSpPr>
        <p:spPr>
          <a:xfrm>
            <a:off x="2406808" y="3406978"/>
            <a:ext cx="290512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i="1" dirty="0" err="1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Tcl</a:t>
            </a:r>
            <a:r>
              <a:rPr lang="en-US" i="1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(+ </a:t>
            </a:r>
            <a:r>
              <a:rPr lang="en-US" i="1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7"/>
              </a:rPr>
              <a:t>Python</a:t>
            </a:r>
            <a:r>
              <a:rPr lang="en-US" i="1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178272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3" grpId="0" animBg="1"/>
      <p:bldP spid="21" grpId="0" animBg="1"/>
      <p:bldP spid="22" grpId="0" animBg="1"/>
      <p:bldP spid="25" grpId="0"/>
      <p:bldP spid="26" grpId="0"/>
      <p:bldP spid="27" grpId="0"/>
      <p:bldP spid="29" grpId="0"/>
      <p:bldP spid="31" grpId="0" animBg="1"/>
      <p:bldP spid="32" grpId="0"/>
      <p:bldP spid="33" grpId="0"/>
      <p:bldP spid="34" grpId="0" animBg="1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>
            <a:extLst>
              <a:ext uri="{FF2B5EF4-FFF2-40B4-BE49-F238E27FC236}">
                <a16:creationId xmlns:a16="http://schemas.microsoft.com/office/drawing/2014/main" id="{DCB7C5DC-2164-46E9-AE45-4905F0A445EB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US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</a:t>
            </a:fld>
            <a:endParaRPr lang="en-US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egnaposto testo 5">
            <a:extLst>
              <a:ext uri="{FF2B5EF4-FFF2-40B4-BE49-F238E27FC236}">
                <a16:creationId xmlns:a16="http://schemas.microsoft.com/office/drawing/2014/main" id="{80D5259D-8FAB-4D5F-8A59-DBA11917FB7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202058"/>
            <a:ext cx="2136449" cy="334924"/>
          </a:xfrm>
        </p:spPr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12" name="Segnaposto testo 3">
            <a:extLst>
              <a:ext uri="{FF2B5EF4-FFF2-40B4-BE49-F238E27FC236}">
                <a16:creationId xmlns:a16="http://schemas.microsoft.com/office/drawing/2014/main" id="{AD4D222B-FF94-45CC-B693-BB7BBEED64EE}"/>
              </a:ext>
            </a:extLst>
          </p:cNvPr>
          <p:cNvSpPr txBox="1">
            <a:spLocks/>
          </p:cNvSpPr>
          <p:nvPr/>
        </p:nvSpPr>
        <p:spPr>
          <a:xfrm>
            <a:off x="325113" y="261627"/>
            <a:ext cx="4348488" cy="2281846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US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lnSpc>
                <a:spcPct val="13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share</a:t>
            </a:r>
            <a:r>
              <a:rPr lang="en-US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and </a:t>
            </a:r>
            <a:r>
              <a:rPr lang="en-US" sz="16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educate</a:t>
            </a:r>
            <a:r>
              <a:rPr lang="en-US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(university)</a:t>
            </a:r>
          </a:p>
          <a:p>
            <a:pPr marL="342900" indent="-342900">
              <a:lnSpc>
                <a:spcPct val="13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dissemination</a:t>
            </a:r>
            <a:r>
              <a:rPr lang="en-US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(industry)</a:t>
            </a:r>
          </a:p>
          <a:p>
            <a:pPr marL="342900" indent="-342900">
              <a:lnSpc>
                <a:spcPct val="13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exploit </a:t>
            </a:r>
            <a:r>
              <a:rPr lang="en-US" sz="16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computing technology </a:t>
            </a:r>
          </a:p>
          <a:p>
            <a:pPr marL="342900" indent="-342900">
              <a:lnSpc>
                <a:spcPct val="13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experimentation</a:t>
            </a:r>
            <a:endParaRPr lang="en-US" sz="11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C1E5B00E-29BA-48E8-93FB-4D3F7696B9D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3" name="Triangolo isoscele 12">
            <a:extLst>
              <a:ext uri="{FF2B5EF4-FFF2-40B4-BE49-F238E27FC236}">
                <a16:creationId xmlns:a16="http://schemas.microsoft.com/office/drawing/2014/main" id="{020EBF5B-CC3E-4CAB-8B35-428E52494284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986A97C8-5AF2-4C37-8623-22B36F828D9E}"/>
              </a:ext>
            </a:extLst>
          </p:cNvPr>
          <p:cNvSpPr/>
          <p:nvPr/>
        </p:nvSpPr>
        <p:spPr>
          <a:xfrm>
            <a:off x="8224551" y="4165592"/>
            <a:ext cx="919450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Why?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42745A3-80B0-4CE6-9C5E-6DFE3FA261AA}"/>
              </a:ext>
            </a:extLst>
          </p:cNvPr>
          <p:cNvSpPr txBox="1"/>
          <p:nvPr/>
        </p:nvSpPr>
        <p:spPr>
          <a:xfrm>
            <a:off x="5579989" y="97118"/>
            <a:ext cx="305947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know more about genesis,</a:t>
            </a:r>
          </a:p>
          <a:p>
            <a:pPr algn="r"/>
            <a:r>
              <a:rPr lang="en-US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development, OpenSees people: </a:t>
            </a:r>
            <a:r>
              <a:rPr lang="en-US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/>
              </a:rPr>
              <a:t>https://opensees.berkeley.edu/OpenSees/home/about.php</a:t>
            </a:r>
            <a:endParaRPr lang="en-US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437A44-ED12-48A1-8D52-CE56A9E597AF}"/>
              </a:ext>
            </a:extLst>
          </p:cNvPr>
          <p:cNvSpPr txBox="1"/>
          <p:nvPr/>
        </p:nvSpPr>
        <p:spPr>
          <a:xfrm>
            <a:off x="0" y="4881890"/>
            <a:ext cx="1902119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i="1" dirty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source of the graph</a:t>
            </a:r>
            <a:endParaRPr lang="en-US" sz="1100" i="1" dirty="0">
              <a:solidFill>
                <a:schemeClr val="accent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B1F5918-E504-417D-BBA8-CCE6CFE114E2}"/>
              </a:ext>
            </a:extLst>
          </p:cNvPr>
          <p:cNvSpPr/>
          <p:nvPr/>
        </p:nvSpPr>
        <p:spPr>
          <a:xfrm>
            <a:off x="870259" y="2047938"/>
            <a:ext cx="1666875" cy="38100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GUI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B242F20-DA85-4E41-806B-A301B3928D3F}"/>
              </a:ext>
            </a:extLst>
          </p:cNvPr>
          <p:cNvSpPr/>
          <p:nvPr/>
        </p:nvSpPr>
        <p:spPr>
          <a:xfrm>
            <a:off x="870259" y="2472526"/>
            <a:ext cx="1666875" cy="381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Input Language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701D4FD-EA91-4B5F-968E-0232AAA5D6EA}"/>
              </a:ext>
            </a:extLst>
          </p:cNvPr>
          <p:cNvSpPr/>
          <p:nvPr/>
        </p:nvSpPr>
        <p:spPr>
          <a:xfrm>
            <a:off x="870259" y="2897113"/>
            <a:ext cx="1666875" cy="68604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Base Code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B6DAD77-198D-418C-A158-FD717B960A5E}"/>
              </a:ext>
            </a:extLst>
          </p:cNvPr>
          <p:cNvSpPr/>
          <p:nvPr/>
        </p:nvSpPr>
        <p:spPr>
          <a:xfrm>
            <a:off x="870259" y="3625478"/>
            <a:ext cx="1666875" cy="5232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Compute technology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487A5BF-891F-42C7-AD87-A02792B601FD}"/>
              </a:ext>
            </a:extLst>
          </p:cNvPr>
          <p:cNvSpPr/>
          <p:nvPr/>
        </p:nvSpPr>
        <p:spPr>
          <a:xfrm>
            <a:off x="1579872" y="3241703"/>
            <a:ext cx="957262" cy="34145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Elements</a:t>
            </a:r>
          </a:p>
        </p:txBody>
      </p:sp>
      <p:sp>
        <p:nvSpPr>
          <p:cNvPr id="27" name="CasellaDiTesto 25">
            <a:extLst>
              <a:ext uri="{FF2B5EF4-FFF2-40B4-BE49-F238E27FC236}">
                <a16:creationId xmlns:a16="http://schemas.microsoft.com/office/drawing/2014/main" id="{D1B93DF3-7291-4A69-9099-F94CE6E8A7D8}"/>
              </a:ext>
            </a:extLst>
          </p:cNvPr>
          <p:cNvSpPr txBox="1"/>
          <p:nvPr/>
        </p:nvSpPr>
        <p:spPr>
          <a:xfrm>
            <a:off x="251133" y="4172703"/>
            <a:ext cx="290512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i="1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traditional code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2B6EE4A9-9F86-4EA1-9FD7-58CE54EEEEF0}"/>
              </a:ext>
            </a:extLst>
          </p:cNvPr>
          <p:cNvCxnSpPr>
            <a:cxnSpLocks/>
          </p:cNvCxnSpPr>
          <p:nvPr/>
        </p:nvCxnSpPr>
        <p:spPr>
          <a:xfrm>
            <a:off x="2277419" y="3122881"/>
            <a:ext cx="0" cy="237643"/>
          </a:xfrm>
          <a:prstGeom prst="straightConnector1">
            <a:avLst/>
          </a:prstGeom>
          <a:ln w="22225"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47D32F12-D85F-420D-AADA-EBC3AB63F7CF}"/>
              </a:ext>
            </a:extLst>
          </p:cNvPr>
          <p:cNvSpPr/>
          <p:nvPr/>
        </p:nvSpPr>
        <p:spPr>
          <a:xfrm>
            <a:off x="4865408" y="2756272"/>
            <a:ext cx="957262" cy="34145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Materials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7D2E49E-7185-4E57-8C6F-7005589A1955}"/>
              </a:ext>
            </a:extLst>
          </p:cNvPr>
          <p:cNvSpPr/>
          <p:nvPr/>
        </p:nvSpPr>
        <p:spPr>
          <a:xfrm>
            <a:off x="3695821" y="2756272"/>
            <a:ext cx="1134598" cy="34145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dirty="0"/>
              <a:t>Elements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CC6EEA3-A68E-47E2-9463-1EBE6A771B98}"/>
              </a:ext>
            </a:extLst>
          </p:cNvPr>
          <p:cNvSpPr/>
          <p:nvPr/>
        </p:nvSpPr>
        <p:spPr>
          <a:xfrm>
            <a:off x="5857659" y="2756272"/>
            <a:ext cx="798850" cy="341452"/>
          </a:xfrm>
          <a:prstGeom prst="rect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Other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661D4A7-F06E-433D-8E5F-11C20549C67C}"/>
              </a:ext>
            </a:extLst>
          </p:cNvPr>
          <p:cNvSpPr/>
          <p:nvPr/>
        </p:nvSpPr>
        <p:spPr>
          <a:xfrm>
            <a:off x="3695821" y="3128211"/>
            <a:ext cx="2959690" cy="341452"/>
          </a:xfrm>
          <a:prstGeom prst="rect">
            <a:avLst/>
          </a:prstGeom>
          <a:solidFill>
            <a:srgbClr val="00206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Solution procedures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1030C73B-CA5F-45D8-B2BE-6B833A2A03A1}"/>
              </a:ext>
            </a:extLst>
          </p:cNvPr>
          <p:cNvSpPr/>
          <p:nvPr/>
        </p:nvSpPr>
        <p:spPr>
          <a:xfrm>
            <a:off x="3686381" y="2378830"/>
            <a:ext cx="2959690" cy="341452"/>
          </a:xfrm>
          <a:prstGeom prst="rect">
            <a:avLst/>
          </a:prstGeom>
          <a:solidFill>
            <a:srgbClr val="7030A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Model domain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42B766C-4DEF-4D46-B623-43FC352D0977}"/>
              </a:ext>
            </a:extLst>
          </p:cNvPr>
          <p:cNvSpPr/>
          <p:nvPr/>
        </p:nvSpPr>
        <p:spPr>
          <a:xfrm>
            <a:off x="3695821" y="1764956"/>
            <a:ext cx="2959690" cy="574720"/>
          </a:xfrm>
          <a:prstGeom prst="rect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Model </a:t>
            </a:r>
          </a:p>
          <a:p>
            <a:pPr algn="ctr"/>
            <a:r>
              <a:rPr lang="en-US" dirty="0"/>
              <a:t>builders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F2D4C33-460E-42A8-9969-3EDECBF99ECA}"/>
              </a:ext>
            </a:extLst>
          </p:cNvPr>
          <p:cNvSpPr/>
          <p:nvPr/>
        </p:nvSpPr>
        <p:spPr>
          <a:xfrm>
            <a:off x="3687339" y="3507300"/>
            <a:ext cx="2958732" cy="683236"/>
          </a:xfrm>
          <a:prstGeom prst="rect">
            <a:avLst/>
          </a:prstGeom>
          <a:solidFill>
            <a:srgbClr val="C0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  <a:p>
            <a:endParaRPr lang="en-US" dirty="0"/>
          </a:p>
          <a:p>
            <a:r>
              <a:rPr lang="en-US" dirty="0"/>
              <a:t>Compute technology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84FFE671-A5DB-4D41-B648-682B7BB8F566}"/>
              </a:ext>
            </a:extLst>
          </p:cNvPr>
          <p:cNvSpPr/>
          <p:nvPr/>
        </p:nvSpPr>
        <p:spPr>
          <a:xfrm>
            <a:off x="5688809" y="3507300"/>
            <a:ext cx="957262" cy="341452"/>
          </a:xfrm>
          <a:prstGeom prst="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Solvers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F3F6A645-DE8F-4B80-AD60-6D4ADBFBF914}"/>
              </a:ext>
            </a:extLst>
          </p:cNvPr>
          <p:cNvSpPr/>
          <p:nvPr/>
        </p:nvSpPr>
        <p:spPr>
          <a:xfrm rot="16200000">
            <a:off x="1885319" y="2957441"/>
            <a:ext cx="2959690" cy="574720"/>
          </a:xfrm>
          <a:prstGeom prst="rect">
            <a:avLst/>
          </a:prstGeom>
          <a:solidFill>
            <a:srgbClr val="1CA6D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Visualization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A64CEF32-1BCB-439D-B3CF-30E93E4807E7}"/>
              </a:ext>
            </a:extLst>
          </p:cNvPr>
          <p:cNvSpPr/>
          <p:nvPr/>
        </p:nvSpPr>
        <p:spPr>
          <a:xfrm>
            <a:off x="3652523" y="4228173"/>
            <a:ext cx="2993547" cy="496473"/>
          </a:xfrm>
          <a:prstGeom prst="rect">
            <a:avLst/>
          </a:prstGeom>
          <a:solidFill>
            <a:srgbClr val="1CA6D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Databases</a:t>
            </a:r>
          </a:p>
        </p:txBody>
      </p:sp>
      <p:sp>
        <p:nvSpPr>
          <p:cNvPr id="41" name="CasellaDiTesto 25">
            <a:extLst>
              <a:ext uri="{FF2B5EF4-FFF2-40B4-BE49-F238E27FC236}">
                <a16:creationId xmlns:a16="http://schemas.microsoft.com/office/drawing/2014/main" id="{EBDF58DB-03DD-4298-AEC9-EB1D1DAC1C87}"/>
              </a:ext>
            </a:extLst>
          </p:cNvPr>
          <p:cNvSpPr txBox="1"/>
          <p:nvPr/>
        </p:nvSpPr>
        <p:spPr>
          <a:xfrm>
            <a:off x="3410029" y="1444306"/>
            <a:ext cx="290512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i="1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Framework of components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1F2C4BD1-470F-4623-943D-CE70E0BDA336}"/>
              </a:ext>
            </a:extLst>
          </p:cNvPr>
          <p:cNvCxnSpPr>
            <a:cxnSpLocks/>
          </p:cNvCxnSpPr>
          <p:nvPr/>
        </p:nvCxnSpPr>
        <p:spPr>
          <a:xfrm>
            <a:off x="4010382" y="2189543"/>
            <a:ext cx="0" cy="328702"/>
          </a:xfrm>
          <a:prstGeom prst="straightConnector1">
            <a:avLst/>
          </a:prstGeom>
          <a:ln w="22225"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FF59F785-7A6B-4074-A598-040DA439B973}"/>
              </a:ext>
            </a:extLst>
          </p:cNvPr>
          <p:cNvCxnSpPr>
            <a:cxnSpLocks/>
          </p:cNvCxnSpPr>
          <p:nvPr/>
        </p:nvCxnSpPr>
        <p:spPr>
          <a:xfrm>
            <a:off x="6317971" y="2196002"/>
            <a:ext cx="0" cy="328702"/>
          </a:xfrm>
          <a:prstGeom prst="straightConnector1">
            <a:avLst/>
          </a:prstGeom>
          <a:ln w="22225"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3BDD0BB4-5807-40A6-8489-4DF64BEB7EEA}"/>
              </a:ext>
            </a:extLst>
          </p:cNvPr>
          <p:cNvCxnSpPr>
            <a:cxnSpLocks/>
          </p:cNvCxnSpPr>
          <p:nvPr/>
        </p:nvCxnSpPr>
        <p:spPr>
          <a:xfrm>
            <a:off x="4010382" y="3342949"/>
            <a:ext cx="0" cy="328702"/>
          </a:xfrm>
          <a:prstGeom prst="straightConnector1">
            <a:avLst/>
          </a:prstGeom>
          <a:ln w="22225"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6745A4F6-3065-45CF-B2BA-ED355FAD6DFB}"/>
              </a:ext>
            </a:extLst>
          </p:cNvPr>
          <p:cNvCxnSpPr>
            <a:cxnSpLocks/>
          </p:cNvCxnSpPr>
          <p:nvPr/>
        </p:nvCxnSpPr>
        <p:spPr>
          <a:xfrm>
            <a:off x="6315740" y="3298937"/>
            <a:ext cx="0" cy="328702"/>
          </a:xfrm>
          <a:prstGeom prst="straightConnector1">
            <a:avLst/>
          </a:prstGeom>
          <a:ln w="22225"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088DA0A7-091F-4ACC-89A0-F649BB39DF25}"/>
              </a:ext>
            </a:extLst>
          </p:cNvPr>
          <p:cNvCxnSpPr>
            <a:cxnSpLocks/>
          </p:cNvCxnSpPr>
          <p:nvPr/>
        </p:nvCxnSpPr>
        <p:spPr>
          <a:xfrm>
            <a:off x="3447969" y="2562341"/>
            <a:ext cx="409108" cy="0"/>
          </a:xfrm>
          <a:prstGeom prst="straightConnector1">
            <a:avLst/>
          </a:prstGeom>
          <a:ln w="22225"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85B3BADF-0E6E-47B2-AACF-A2C470864327}"/>
              </a:ext>
            </a:extLst>
          </p:cNvPr>
          <p:cNvCxnSpPr>
            <a:cxnSpLocks/>
          </p:cNvCxnSpPr>
          <p:nvPr/>
        </p:nvCxnSpPr>
        <p:spPr>
          <a:xfrm>
            <a:off x="3447969" y="2052316"/>
            <a:ext cx="409108" cy="0"/>
          </a:xfrm>
          <a:prstGeom prst="straightConnector1">
            <a:avLst/>
          </a:prstGeom>
          <a:ln w="22225"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BB9A0726-60FB-4C78-AB15-EF38C7DABDF3}"/>
              </a:ext>
            </a:extLst>
          </p:cNvPr>
          <p:cNvCxnSpPr>
            <a:cxnSpLocks/>
          </p:cNvCxnSpPr>
          <p:nvPr/>
        </p:nvCxnSpPr>
        <p:spPr>
          <a:xfrm>
            <a:off x="3447969" y="2953313"/>
            <a:ext cx="409108" cy="0"/>
          </a:xfrm>
          <a:prstGeom prst="straightConnector1">
            <a:avLst/>
          </a:prstGeom>
          <a:ln w="22225"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237947C7-74D8-4B7B-BFC7-DA7EA66ED585}"/>
              </a:ext>
            </a:extLst>
          </p:cNvPr>
          <p:cNvCxnSpPr>
            <a:cxnSpLocks/>
          </p:cNvCxnSpPr>
          <p:nvPr/>
        </p:nvCxnSpPr>
        <p:spPr>
          <a:xfrm>
            <a:off x="6315740" y="4026185"/>
            <a:ext cx="0" cy="328702"/>
          </a:xfrm>
          <a:prstGeom prst="straightConnector1">
            <a:avLst/>
          </a:prstGeom>
          <a:ln w="22225"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Oval 47">
            <a:extLst>
              <a:ext uri="{FF2B5EF4-FFF2-40B4-BE49-F238E27FC236}">
                <a16:creationId xmlns:a16="http://schemas.microsoft.com/office/drawing/2014/main" id="{611242E7-6D22-4D51-8C25-1FF7E86E2217}"/>
              </a:ext>
            </a:extLst>
          </p:cNvPr>
          <p:cNvSpPr/>
          <p:nvPr/>
        </p:nvSpPr>
        <p:spPr>
          <a:xfrm>
            <a:off x="5582376" y="647066"/>
            <a:ext cx="77460" cy="77460"/>
          </a:xfrm>
          <a:prstGeom prst="ellipse">
            <a:avLst/>
          </a:prstGeom>
          <a:solidFill>
            <a:srgbClr val="1CA6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430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53">
            <a:extLst>
              <a:ext uri="{FF2B5EF4-FFF2-40B4-BE49-F238E27FC236}">
                <a16:creationId xmlns:a16="http://schemas.microsoft.com/office/drawing/2014/main" id="{BFAC1782-4185-4EB0-B119-E6417817E180}"/>
              </a:ext>
            </a:extLst>
          </p:cNvPr>
          <p:cNvSpPr/>
          <p:nvPr/>
        </p:nvSpPr>
        <p:spPr>
          <a:xfrm>
            <a:off x="0" y="2867774"/>
            <a:ext cx="7334237" cy="1293476"/>
          </a:xfrm>
          <a:prstGeom prst="rect">
            <a:avLst/>
          </a:prstGeom>
          <a:solidFill>
            <a:schemeClr val="accent4">
              <a:lumMod val="60000"/>
              <a:lumOff val="4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Isosceles Triangle 28">
            <a:extLst>
              <a:ext uri="{FF2B5EF4-FFF2-40B4-BE49-F238E27FC236}">
                <a16:creationId xmlns:a16="http://schemas.microsoft.com/office/drawing/2014/main" id="{7C1F453A-5CF5-4140-836A-A3ED18D783CF}"/>
              </a:ext>
            </a:extLst>
          </p:cNvPr>
          <p:cNvSpPr/>
          <p:nvPr/>
        </p:nvSpPr>
        <p:spPr>
          <a:xfrm rot="10800000">
            <a:off x="1715696" y="617552"/>
            <a:ext cx="3757563" cy="4332635"/>
          </a:xfrm>
          <a:prstGeom prst="triangle">
            <a:avLst/>
          </a:pr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0F63DFD4-B3AF-4B6D-B7BA-02400D8854D4}"/>
              </a:ext>
            </a:extLst>
          </p:cNvPr>
          <p:cNvCxnSpPr>
            <a:cxnSpLocks/>
          </p:cNvCxnSpPr>
          <p:nvPr/>
        </p:nvCxnSpPr>
        <p:spPr>
          <a:xfrm>
            <a:off x="3594477" y="749300"/>
            <a:ext cx="0" cy="3970706"/>
          </a:xfrm>
          <a:prstGeom prst="straightConnector1">
            <a:avLst/>
          </a:prstGeom>
          <a:ln w="123825" cmpd="sng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DCB7C5DC-2164-46E9-AE45-4905F0A445EB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egnaposto testo 5">
            <a:extLst>
              <a:ext uri="{FF2B5EF4-FFF2-40B4-BE49-F238E27FC236}">
                <a16:creationId xmlns:a16="http://schemas.microsoft.com/office/drawing/2014/main" id="{80D5259D-8FAB-4D5F-8A59-DBA11917FB7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9"/>
            <a:ext cx="5368598" cy="232006"/>
          </a:xfrm>
        </p:spPr>
        <p:txBody>
          <a:bodyPr/>
          <a:lstStyle/>
          <a:p>
            <a:r>
              <a:rPr lang="it-IT" dirty="0"/>
              <a:t>APPLICATIONS </a:t>
            </a:r>
            <a:r>
              <a:rPr lang="it-IT" sz="1400" i="1" dirty="0"/>
              <a:t>(F</a:t>
            </a:r>
            <a:r>
              <a:rPr lang="en-US" sz="1400" i="1" dirty="0"/>
              <a:t>E code – use and possibilities)</a:t>
            </a:r>
          </a:p>
          <a:p>
            <a:endParaRPr lang="en-GB" dirty="0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C1E5B00E-29BA-48E8-93FB-4D3F7696B9D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13" name="Triangolo isoscele 12">
            <a:extLst>
              <a:ext uri="{FF2B5EF4-FFF2-40B4-BE49-F238E27FC236}">
                <a16:creationId xmlns:a16="http://schemas.microsoft.com/office/drawing/2014/main" id="{020EBF5B-CC3E-4CAB-8B35-428E52494284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986A97C8-5AF2-4C37-8623-22B36F828D9E}"/>
              </a:ext>
            </a:extLst>
          </p:cNvPr>
          <p:cNvSpPr/>
          <p:nvPr/>
        </p:nvSpPr>
        <p:spPr>
          <a:xfrm>
            <a:off x="8224551" y="4165592"/>
            <a:ext cx="919450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Why?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DD6BAAD-D089-47DA-B231-BFCA970F76C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7903"/>
          <a:stretch/>
        </p:blipFill>
        <p:spPr>
          <a:xfrm rot="17631396">
            <a:off x="7557792" y="519140"/>
            <a:ext cx="1410869" cy="90174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27FC771-FBF7-4B7B-AFB4-09277AFC8340}"/>
              </a:ext>
            </a:extLst>
          </p:cNvPr>
          <p:cNvSpPr txBox="1"/>
          <p:nvPr/>
        </p:nvSpPr>
        <p:spPr>
          <a:xfrm rot="1452829">
            <a:off x="6054451" y="-259967"/>
            <a:ext cx="1954124" cy="118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600" i="1" dirty="0">
                <a:latin typeface="+mn-lt"/>
              </a:rPr>
              <a:t>OTHERS</a:t>
            </a:r>
          </a:p>
          <a:p>
            <a:pPr algn="r">
              <a:lnSpc>
                <a:spcPct val="150000"/>
              </a:lnSpc>
            </a:pPr>
            <a:r>
              <a:rPr lang="en-US" sz="600" i="1" dirty="0">
                <a:latin typeface="+mn-lt"/>
              </a:rPr>
              <a:t>SEISMOSTRUCT </a:t>
            </a:r>
          </a:p>
          <a:p>
            <a:pPr algn="r">
              <a:lnSpc>
                <a:spcPct val="150000"/>
              </a:lnSpc>
            </a:pPr>
            <a:r>
              <a:rPr lang="en-US" sz="600" i="1" dirty="0">
                <a:latin typeface="+mn-lt"/>
              </a:rPr>
              <a:t>SAP2000</a:t>
            </a:r>
          </a:p>
          <a:p>
            <a:pPr algn="r">
              <a:lnSpc>
                <a:spcPct val="150000"/>
              </a:lnSpc>
            </a:pPr>
            <a:r>
              <a:rPr lang="en-US" sz="600" i="1" dirty="0">
                <a:latin typeface="+mn-lt"/>
              </a:rPr>
              <a:t>ETABS</a:t>
            </a:r>
          </a:p>
          <a:p>
            <a:pPr algn="r">
              <a:lnSpc>
                <a:spcPct val="150000"/>
              </a:lnSpc>
            </a:pPr>
            <a:r>
              <a:rPr lang="en-US" sz="600" i="1" dirty="0">
                <a:latin typeface="+mn-lt"/>
              </a:rPr>
              <a:t>MIDAS</a:t>
            </a:r>
          </a:p>
          <a:p>
            <a:pPr algn="r">
              <a:lnSpc>
                <a:spcPct val="150000"/>
              </a:lnSpc>
            </a:pPr>
            <a:r>
              <a:rPr lang="en-US" sz="600" i="1" dirty="0">
                <a:latin typeface="+mn-lt"/>
              </a:rPr>
              <a:t>ABAQUS</a:t>
            </a:r>
            <a:br>
              <a:rPr lang="en-US" sz="600" i="1" dirty="0">
                <a:latin typeface="+mn-lt"/>
              </a:rPr>
            </a:br>
            <a:r>
              <a:rPr lang="en-US" sz="600" i="1" dirty="0">
                <a:latin typeface="+mn-lt"/>
              </a:rPr>
              <a:t>DIANA FEA</a:t>
            </a:r>
          </a:p>
          <a:p>
            <a:pPr algn="r">
              <a:lnSpc>
                <a:spcPct val="150000"/>
              </a:lnSpc>
            </a:pPr>
            <a:r>
              <a:rPr lang="en-US" sz="600" i="1" dirty="0">
                <a:latin typeface="+mn-lt"/>
              </a:rPr>
              <a:t>ROBOT</a:t>
            </a:r>
            <a:endParaRPr lang="en-US" sz="1000" i="1" dirty="0">
              <a:latin typeface="+mn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F040D05-21A6-43FE-A09A-BF23D2CDA206}"/>
              </a:ext>
            </a:extLst>
          </p:cNvPr>
          <p:cNvSpPr txBox="1"/>
          <p:nvPr/>
        </p:nvSpPr>
        <p:spPr>
          <a:xfrm>
            <a:off x="3694532" y="4203023"/>
            <a:ext cx="3150481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latin typeface="+mn-lt"/>
              </a:rPr>
              <a:t>      </a:t>
            </a:r>
            <a:r>
              <a:rPr lang="en-GB" b="1" dirty="0">
                <a:solidFill>
                  <a:srgbClr val="C00000"/>
                </a:solidFill>
                <a:latin typeface="+mn-lt"/>
              </a:rPr>
              <a:t>Black Box </a:t>
            </a:r>
          </a:p>
          <a:p>
            <a:r>
              <a:rPr lang="en-GB" sz="1200" dirty="0">
                <a:latin typeface="+mn-lt"/>
              </a:rPr>
              <a:t>     Linear and nonlinear</a:t>
            </a:r>
          </a:p>
          <a:p>
            <a:r>
              <a:rPr lang="en-GB" sz="1200" dirty="0">
                <a:latin typeface="+mn-lt"/>
              </a:rPr>
              <a:t>  Automatic mesh algorithms</a:t>
            </a:r>
          </a:p>
          <a:p>
            <a:r>
              <a:rPr lang="en-GB" sz="1200" dirty="0">
                <a:latin typeface="+mn-lt"/>
              </a:rPr>
              <a:t>Scripting capabilities (Python, Fortran, …)</a:t>
            </a:r>
            <a:endParaRPr lang="en-US" sz="1200" dirty="0">
              <a:latin typeface="+mn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BD2D4E0-2AF8-47FE-824D-A1345D4BAAA0}"/>
              </a:ext>
            </a:extLst>
          </p:cNvPr>
          <p:cNvSpPr txBox="1"/>
          <p:nvPr/>
        </p:nvSpPr>
        <p:spPr>
          <a:xfrm>
            <a:off x="4169847" y="2941500"/>
            <a:ext cx="4572000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>
                <a:latin typeface="+mn-lt"/>
              </a:rPr>
              <a:t>       </a:t>
            </a:r>
            <a:r>
              <a:rPr lang="en-GB" b="1" dirty="0">
                <a:solidFill>
                  <a:srgbClr val="1CA6DF"/>
                </a:solidFill>
                <a:latin typeface="+mn-lt"/>
              </a:rPr>
              <a:t>Open Box</a:t>
            </a:r>
            <a:endParaRPr lang="en-GB" dirty="0">
              <a:solidFill>
                <a:srgbClr val="1CA6DF"/>
              </a:solidFill>
              <a:latin typeface="+mn-lt"/>
            </a:endParaRPr>
          </a:p>
          <a:p>
            <a:r>
              <a:rPr lang="en-GB" sz="1200" dirty="0">
                <a:solidFill>
                  <a:srgbClr val="1CA6DF"/>
                </a:solidFill>
                <a:latin typeface="+mn-lt"/>
              </a:rPr>
              <a:t>      Open-source framework</a:t>
            </a:r>
          </a:p>
          <a:p>
            <a:r>
              <a:rPr lang="en-GB" sz="1200" dirty="0">
                <a:latin typeface="+mn-lt"/>
              </a:rPr>
              <a:t>    No mesh algorithms</a:t>
            </a:r>
          </a:p>
          <a:p>
            <a:r>
              <a:rPr lang="en-GB" sz="1200" dirty="0">
                <a:latin typeface="+mn-lt"/>
              </a:rPr>
              <a:t>  No GUI</a:t>
            </a:r>
          </a:p>
          <a:p>
            <a:r>
              <a:rPr lang="en-GB" sz="1200" dirty="0">
                <a:solidFill>
                  <a:srgbClr val="1CA6DF"/>
                </a:solidFill>
                <a:latin typeface="+mn-lt"/>
              </a:rPr>
              <a:t>Full scripting capabilities (</a:t>
            </a:r>
            <a:r>
              <a:rPr lang="en-GB" sz="1200" dirty="0" err="1">
                <a:solidFill>
                  <a:srgbClr val="1CA6DF"/>
                </a:solidFill>
                <a:latin typeface="+mn-lt"/>
              </a:rPr>
              <a:t>tcl</a:t>
            </a:r>
            <a:r>
              <a:rPr lang="en-GB" sz="1200" dirty="0">
                <a:solidFill>
                  <a:srgbClr val="1CA6DF"/>
                </a:solidFill>
                <a:latin typeface="+mn-lt"/>
              </a:rPr>
              <a:t>)</a:t>
            </a:r>
            <a:endParaRPr lang="en-US" sz="1200" dirty="0">
              <a:solidFill>
                <a:srgbClr val="1CA6DF"/>
              </a:solidFill>
              <a:latin typeface="+mn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0734A27-6980-4772-AF7E-D2FFB296BCF4}"/>
              </a:ext>
            </a:extLst>
          </p:cNvPr>
          <p:cNvSpPr txBox="1"/>
          <p:nvPr/>
        </p:nvSpPr>
        <p:spPr>
          <a:xfrm>
            <a:off x="4679510" y="1758951"/>
            <a:ext cx="4572000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>
                <a:latin typeface="+mn-lt"/>
              </a:rPr>
              <a:t>       </a:t>
            </a:r>
            <a:r>
              <a:rPr lang="en-GB" b="1" dirty="0">
                <a:solidFill>
                  <a:srgbClr val="C00000"/>
                </a:solidFill>
                <a:latin typeface="+mn-lt"/>
              </a:rPr>
              <a:t>Black Box</a:t>
            </a:r>
          </a:p>
          <a:p>
            <a:r>
              <a:rPr lang="en-GB" sz="1200" dirty="0">
                <a:latin typeface="+mn-lt"/>
              </a:rPr>
              <a:t>      Linear with some basic nonlinearities</a:t>
            </a:r>
          </a:p>
          <a:p>
            <a:r>
              <a:rPr lang="en-GB" sz="1200" dirty="0">
                <a:latin typeface="+mn-lt"/>
              </a:rPr>
              <a:t>    Automatic checks and drawings </a:t>
            </a:r>
          </a:p>
          <a:p>
            <a:r>
              <a:rPr lang="en-GB" sz="1200" dirty="0">
                <a:latin typeface="+mn-lt"/>
              </a:rPr>
              <a:t>  BIM (</a:t>
            </a:r>
            <a:r>
              <a:rPr lang="en-GB" sz="1200" dirty="0" err="1">
                <a:latin typeface="+mn-lt"/>
              </a:rPr>
              <a:t>ifc</a:t>
            </a:r>
            <a:r>
              <a:rPr lang="en-GB" sz="1200" dirty="0">
                <a:latin typeface="+mn-lt"/>
              </a:rPr>
              <a:t> or proprietary)</a:t>
            </a:r>
            <a:endParaRPr lang="en-US" sz="1200" dirty="0">
              <a:latin typeface="+mn-lt"/>
            </a:endParaRPr>
          </a:p>
          <a:p>
            <a:r>
              <a:rPr lang="en-GB" sz="1200" dirty="0">
                <a:latin typeface="+mn-lt"/>
              </a:rPr>
              <a:t>Some with API</a:t>
            </a:r>
            <a:endParaRPr lang="en-US" sz="1200" dirty="0">
              <a:latin typeface="+mn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87D2915-37EA-4AE2-B80E-F117DB62EDF4}"/>
              </a:ext>
            </a:extLst>
          </p:cNvPr>
          <p:cNvSpPr txBox="1"/>
          <p:nvPr/>
        </p:nvSpPr>
        <p:spPr>
          <a:xfrm>
            <a:off x="5203326" y="572177"/>
            <a:ext cx="4572000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>
                <a:latin typeface="+mn-lt"/>
              </a:rPr>
              <a:t>         </a:t>
            </a:r>
            <a:r>
              <a:rPr lang="en-GB" b="1" dirty="0">
                <a:solidFill>
                  <a:srgbClr val="C00000"/>
                </a:solidFill>
                <a:latin typeface="+mn-lt"/>
              </a:rPr>
              <a:t>Black Box</a:t>
            </a:r>
            <a:endParaRPr lang="en-GB" sz="1200" b="1" dirty="0">
              <a:solidFill>
                <a:srgbClr val="C00000"/>
              </a:solidFill>
              <a:latin typeface="+mn-lt"/>
            </a:endParaRPr>
          </a:p>
          <a:p>
            <a:r>
              <a:rPr lang="en-GB" sz="1200" dirty="0">
                <a:latin typeface="+mn-lt"/>
              </a:rPr>
              <a:t>      Linear</a:t>
            </a:r>
          </a:p>
          <a:p>
            <a:r>
              <a:rPr lang="en-GB" sz="1200" dirty="0">
                <a:latin typeface="+mn-lt"/>
              </a:rPr>
              <a:t>    Automatic checks </a:t>
            </a:r>
          </a:p>
          <a:p>
            <a:r>
              <a:rPr lang="en-GB" sz="1200" dirty="0">
                <a:latin typeface="+mn-lt"/>
              </a:rPr>
              <a:t>  and drawings </a:t>
            </a:r>
          </a:p>
          <a:p>
            <a:r>
              <a:rPr lang="en-GB" sz="1200" dirty="0">
                <a:latin typeface="+mn-lt"/>
              </a:rPr>
              <a:t>BIM (</a:t>
            </a:r>
            <a:r>
              <a:rPr lang="en-GB" sz="1200" dirty="0" err="1">
                <a:latin typeface="+mn-lt"/>
              </a:rPr>
              <a:t>ifc</a:t>
            </a:r>
            <a:r>
              <a:rPr lang="en-GB" sz="1200" dirty="0">
                <a:latin typeface="+mn-lt"/>
              </a:rPr>
              <a:t> or proprietary)</a:t>
            </a:r>
            <a:endParaRPr lang="en-US" sz="1200" dirty="0">
              <a:latin typeface="+mn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9DEA90E-554D-495F-B85E-D41F22CABF8C}"/>
              </a:ext>
            </a:extLst>
          </p:cNvPr>
          <p:cNvSpPr txBox="1"/>
          <p:nvPr/>
        </p:nvSpPr>
        <p:spPr>
          <a:xfrm>
            <a:off x="285923" y="4196786"/>
            <a:ext cx="221597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</a:rPr>
              <a:t>High level professionals </a:t>
            </a:r>
          </a:p>
          <a:p>
            <a:r>
              <a:rPr lang="en-GB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</a:rPr>
              <a:t>Research limited</a:t>
            </a:r>
            <a:endParaRPr lang="en-US" b="1" dirty="0">
              <a:solidFill>
                <a:schemeClr val="accent4">
                  <a:lumMod val="60000"/>
                  <a:lumOff val="40000"/>
                </a:schemeClr>
              </a:solidFill>
              <a:latin typeface="+mn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255D67B-3CF2-4CD1-81FB-FFAC984E5D70}"/>
              </a:ext>
            </a:extLst>
          </p:cNvPr>
          <p:cNvSpPr txBox="1"/>
          <p:nvPr/>
        </p:nvSpPr>
        <p:spPr>
          <a:xfrm>
            <a:off x="285923" y="2910090"/>
            <a:ext cx="237102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>
                <a:latin typeface="+mn-lt"/>
              </a:rPr>
              <a:t>Professionals (limited)</a:t>
            </a:r>
          </a:p>
          <a:p>
            <a:r>
              <a:rPr lang="en-GB" b="1" dirty="0">
                <a:latin typeface="+mn-lt"/>
              </a:rPr>
              <a:t>Research limited (no GUI)</a:t>
            </a:r>
            <a:endParaRPr lang="en-US" b="1" dirty="0">
              <a:latin typeface="+mn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E9C8307-8323-4CF6-ABFF-7FE8A7BEF6BE}"/>
              </a:ext>
            </a:extLst>
          </p:cNvPr>
          <p:cNvSpPr txBox="1"/>
          <p:nvPr/>
        </p:nvSpPr>
        <p:spPr>
          <a:xfrm>
            <a:off x="285923" y="1758951"/>
            <a:ext cx="20701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</a:rPr>
              <a:t>Professionals </a:t>
            </a:r>
          </a:p>
          <a:p>
            <a:r>
              <a:rPr 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</a:rPr>
              <a:t>Basic research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36A8F1B-7A7A-41FD-82B8-E0CA4F97FEB5}"/>
              </a:ext>
            </a:extLst>
          </p:cNvPr>
          <p:cNvSpPr txBox="1"/>
          <p:nvPr/>
        </p:nvSpPr>
        <p:spPr>
          <a:xfrm>
            <a:off x="298450" y="590256"/>
            <a:ext cx="13171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</a:rPr>
              <a:t>Professionals</a:t>
            </a:r>
          </a:p>
          <a:p>
            <a:r>
              <a:rPr 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</a:rPr>
              <a:t>No research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EEF9083B-09D2-44FF-BB77-B66374A16DB6}"/>
              </a:ext>
            </a:extLst>
          </p:cNvPr>
          <p:cNvCxnSpPr>
            <a:cxnSpLocks/>
          </p:cNvCxnSpPr>
          <p:nvPr/>
        </p:nvCxnSpPr>
        <p:spPr>
          <a:xfrm flipH="1">
            <a:off x="0" y="1727440"/>
            <a:ext cx="798195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E20A9FCF-FC1C-4B9B-95DF-3FE4AC2F4200}"/>
              </a:ext>
            </a:extLst>
          </p:cNvPr>
          <p:cNvCxnSpPr>
            <a:cxnSpLocks/>
            <a:stCxn id="53" idx="2"/>
          </p:cNvCxnSpPr>
          <p:nvPr/>
        </p:nvCxnSpPr>
        <p:spPr>
          <a:xfrm flipH="1" flipV="1">
            <a:off x="0" y="2857740"/>
            <a:ext cx="7898082" cy="1437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A3C85308-50BA-4386-8AB3-B3D247B06553}"/>
              </a:ext>
            </a:extLst>
          </p:cNvPr>
          <p:cNvCxnSpPr>
            <a:cxnSpLocks/>
          </p:cNvCxnSpPr>
          <p:nvPr/>
        </p:nvCxnSpPr>
        <p:spPr>
          <a:xfrm flipH="1">
            <a:off x="0" y="4154560"/>
            <a:ext cx="9144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Immagine 19">
            <a:extLst>
              <a:ext uri="{FF2B5EF4-FFF2-40B4-BE49-F238E27FC236}">
                <a16:creationId xmlns:a16="http://schemas.microsoft.com/office/drawing/2014/main" id="{4AD5C3AC-7F81-43D0-8F1E-A1A5A9F2261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ChalkSketch/>
                    </a14:imgEffect>
                  </a14:imgLayer>
                </a14:imgProps>
              </a:ext>
            </a:extLst>
          </a:blip>
          <a:srcRect l="1275" t="5944" r="1723" b="29383"/>
          <a:stretch/>
        </p:blipFill>
        <p:spPr>
          <a:xfrm>
            <a:off x="2812039" y="2989625"/>
            <a:ext cx="1524695" cy="419603"/>
          </a:xfrm>
          <a:prstGeom prst="rect">
            <a:avLst/>
          </a:prstGeom>
        </p:spPr>
      </p:pic>
      <p:sp>
        <p:nvSpPr>
          <p:cNvPr id="53" name="Triangolo isoscele 16">
            <a:extLst>
              <a:ext uri="{FF2B5EF4-FFF2-40B4-BE49-F238E27FC236}">
                <a16:creationId xmlns:a16="http://schemas.microsoft.com/office/drawing/2014/main" id="{6723B2F8-9B20-498E-A835-9C94044273E4}"/>
              </a:ext>
            </a:extLst>
          </p:cNvPr>
          <p:cNvSpPr/>
          <p:nvPr/>
        </p:nvSpPr>
        <p:spPr>
          <a:xfrm rot="10800000">
            <a:off x="6771542" y="2872110"/>
            <a:ext cx="1126540" cy="1293476"/>
          </a:xfrm>
          <a:prstGeom prst="triangle">
            <a:avLst/>
          </a:prstGeom>
          <a:solidFill>
            <a:schemeClr val="accent4">
              <a:lumMod val="60000"/>
              <a:lumOff val="4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" name="Immagine 8">
            <a:extLst>
              <a:ext uri="{FF2B5EF4-FFF2-40B4-BE49-F238E27FC236}">
                <a16:creationId xmlns:a16="http://schemas.microsoft.com/office/drawing/2014/main" id="{0C0CFA60-FCC4-4DF0-BF3B-109DF5D3CD6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8300" y="3478618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D0EE3382-AFA1-4D8D-A8AD-C166F6EA3450}"/>
              </a:ext>
            </a:extLst>
          </p:cNvPr>
          <p:cNvCxnSpPr>
            <a:cxnSpLocks/>
          </p:cNvCxnSpPr>
          <p:nvPr/>
        </p:nvCxnSpPr>
        <p:spPr>
          <a:xfrm>
            <a:off x="298450" y="3067051"/>
            <a:ext cx="196373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580588AF-9FE6-4A1E-B0AE-C27D8A7D1677}"/>
              </a:ext>
            </a:extLst>
          </p:cNvPr>
          <p:cNvCxnSpPr>
            <a:cxnSpLocks/>
          </p:cNvCxnSpPr>
          <p:nvPr/>
        </p:nvCxnSpPr>
        <p:spPr>
          <a:xfrm>
            <a:off x="298450" y="3283868"/>
            <a:ext cx="22034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>
            <a:extLst>
              <a:ext uri="{FF2B5EF4-FFF2-40B4-BE49-F238E27FC236}">
                <a16:creationId xmlns:a16="http://schemas.microsoft.com/office/drawing/2014/main" id="{50A8DE6F-A5BE-4B63-8C67-A3C44DF7B579}"/>
              </a:ext>
            </a:extLst>
          </p:cNvPr>
          <p:cNvSpPr txBox="1"/>
          <p:nvPr/>
        </p:nvSpPr>
        <p:spPr>
          <a:xfrm>
            <a:off x="285923" y="3440830"/>
            <a:ext cx="25121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rgbClr val="1CA6DF"/>
                </a:solidFill>
                <a:latin typeface="+mn-lt"/>
              </a:rPr>
              <a:t>High level professionals Research oriented with GUI</a:t>
            </a:r>
            <a:endParaRPr lang="en-US" b="1" dirty="0">
              <a:solidFill>
                <a:srgbClr val="1CA6DF"/>
              </a:solidFill>
              <a:latin typeface="+mn-lt"/>
            </a:endParaRP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E9C622AB-2C49-443D-9887-8E522E8E41EA}"/>
              </a:ext>
            </a:extLst>
          </p:cNvPr>
          <p:cNvCxnSpPr>
            <a:cxnSpLocks/>
          </p:cNvCxnSpPr>
          <p:nvPr/>
        </p:nvCxnSpPr>
        <p:spPr>
          <a:xfrm>
            <a:off x="4379913" y="3488144"/>
            <a:ext cx="25876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B1A5721D-1EE5-4050-8157-A5406158BAF7}"/>
              </a:ext>
            </a:extLst>
          </p:cNvPr>
          <p:cNvCxnSpPr>
            <a:cxnSpLocks/>
          </p:cNvCxnSpPr>
          <p:nvPr/>
        </p:nvCxnSpPr>
        <p:spPr>
          <a:xfrm>
            <a:off x="4313238" y="3659594"/>
            <a:ext cx="25876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Immagine 47">
            <a:extLst>
              <a:ext uri="{FF2B5EF4-FFF2-40B4-BE49-F238E27FC236}">
                <a16:creationId xmlns:a16="http://schemas.microsoft.com/office/drawing/2014/main" id="{86012F96-D1DF-4748-9BB9-63B43E66E402}"/>
              </a:ext>
            </a:extLst>
          </p:cNvPr>
          <p:cNvPicPr/>
          <p:nvPr/>
        </p:nvPicPr>
        <p:blipFill>
          <a:blip r:embed="rId7" cstate="print">
            <a:grayscl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258" b="96884" l="7749" r="96491">
                        <a14:foregroundMark x1="67544" y1="10765" x2="67544" y2="10765"/>
                        <a14:foregroundMark x1="70906" y1="7507" x2="70906" y2="7507"/>
                        <a14:foregroundMark x1="73830" y1="4674" x2="73830" y2="4674"/>
                        <a14:foregroundMark x1="74708" y1="3399" x2="74708" y2="3399"/>
                        <a14:foregroundMark x1="36696" y1="87677" x2="36696" y2="87677"/>
                        <a14:foregroundMark x1="38183" y1="84852" x2="35424" y2="88075"/>
                        <a14:foregroundMark x1="9795" y1="76912" x2="9795" y2="76912"/>
                        <a14:foregroundMark x1="19298" y1="61473" x2="19298" y2="61473"/>
                        <a14:foregroundMark x1="10250" y1="73807" x2="7749" y2="77337"/>
                        <a14:foregroundMark x1="16999" y1="64278" x2="14631" y2="67621"/>
                        <a14:foregroundMark x1="19788" y1="60340" x2="18607" y2="62008"/>
                        <a14:foregroundMark x1="23099" y1="55666" x2="19788" y2="60340"/>
                        <a14:foregroundMark x1="13666" y1="70528" x2="17945" y2="64724"/>
                        <a14:foregroundMark x1="9064" y1="76771" x2="13084" y2="71319"/>
                        <a14:foregroundMark x1="19914" y1="60340" x2="20906" y2="56232"/>
                        <a14:foregroundMark x1="19419" y1="62390" x2="19914" y2="60340"/>
                        <a14:foregroundMark x1="40183" y1="82526" x2="46930" y2="72946"/>
                        <a14:foregroundMark x1="29971" y1="97025" x2="39020" y2="84176"/>
                        <a14:foregroundMark x1="63596" y1="84419" x2="60096" y2="81637"/>
                        <a14:foregroundMark x1="57085" y1="80684" x2="57609" y2="81216"/>
                        <a14:foregroundMark x1="56727" y1="81919" x2="55466" y2="80982"/>
                        <a14:foregroundMark x1="78801" y1="60057" x2="74473" y2="65405"/>
                        <a14:foregroundMark x1="67439" y1="75792" x2="65789" y2="80028"/>
                        <a14:foregroundMark x1="89798" y1="67708" x2="93129" y2="69547"/>
                        <a14:foregroundMark x1="93129" y1="69547" x2="96491" y2="72946"/>
                        <a14:foregroundMark x1="78972" y1="61855" x2="75292" y2="59207"/>
                        <a14:foregroundMark x1="93001" y1="71949" x2="92624" y2="71677"/>
                        <a14:foregroundMark x1="95175" y1="73513" x2="93421" y2="72250"/>
                        <a14:backgroundMark x1="16959" y1="50142" x2="16959" y2="50142"/>
                        <a14:backgroundMark x1="12865" y1="41501" x2="12865" y2="41501"/>
                        <a14:backgroundMark x1="20760" y1="30170" x2="20760" y2="30170"/>
                        <a14:backgroundMark x1="14766" y1="32011" x2="14766" y2="32011"/>
                        <a14:backgroundMark x1="17544" y1="60340" x2="17544" y2="60340"/>
                        <a14:backgroundMark x1="11696" y1="66997" x2="11696" y2="66997"/>
                        <a14:backgroundMark x1="22515" y1="66147" x2="22515" y2="66147"/>
                        <a14:backgroundMark x1="26023" y1="80312" x2="27924" y2="84986"/>
                        <a14:backgroundMark x1="38743" y1="81303" x2="35234" y2="84136"/>
                        <a14:backgroundMark x1="22515" y1="66006" x2="21199" y2="63598"/>
                        <a14:backgroundMark x1="33772" y1="87960" x2="33626" y2="89943"/>
                        <a14:backgroundMark x1="14766" y1="71105" x2="14327" y2="71813"/>
                        <a14:backgroundMark x1="11111" y1="67280" x2="12865" y2="68414"/>
                        <a14:backgroundMark x1="17982" y1="60057" x2="18860" y2="58924"/>
                        <a14:backgroundMark x1="11257" y1="71246" x2="11257" y2="71246"/>
                        <a14:backgroundMark x1="11404" y1="71246" x2="12135" y2="67989"/>
                        <a14:backgroundMark x1="10965" y1="71955" x2="11257" y2="70397"/>
                        <a14:backgroundMark x1="20175" y1="62748" x2="18860" y2="65156"/>
                        <a14:backgroundMark x1="10673" y1="72946" x2="14181" y2="68697"/>
                        <a14:backgroundMark x1="17690" y1="65297" x2="20760" y2="62323"/>
                        <a14:backgroundMark x1="54825" y1="75496" x2="54825" y2="75496"/>
                        <a14:backgroundMark x1="68275" y1="70963" x2="66228" y2="68980"/>
                        <a14:backgroundMark x1="49561" y1="63031" x2="50439" y2="60482"/>
                        <a14:backgroundMark x1="43567" y1="68414" x2="44298" y2="68980"/>
                        <a14:backgroundMark x1="33918" y1="64873" x2="35088" y2="64306"/>
                        <a14:backgroundMark x1="33772" y1="56516" x2="36696" y2="59207"/>
                        <a14:backgroundMark x1="37135" y1="52266" x2="38304" y2="54533"/>
                        <a14:backgroundMark x1="48392" y1="37819" x2="52924" y2="34561"/>
                        <a14:backgroundMark x1="58041" y1="45467" x2="59357" y2="48300"/>
                        <a14:backgroundMark x1="53655" y1="50425" x2="56725" y2="55241"/>
                        <a14:backgroundMark x1="59211" y1="71955" x2="59357" y2="70538"/>
                        <a14:backgroundMark x1="53070" y1="74079" x2="55702" y2="77054"/>
                        <a14:backgroundMark x1="65643" y1="74929" x2="70614" y2="67989"/>
                        <a14:backgroundMark x1="78363" y1="55949" x2="78363" y2="55241"/>
                        <a14:backgroundMark x1="81725" y1="50142" x2="85965" y2="53541"/>
                        <a14:backgroundMark x1="77339" y1="41785" x2="77924" y2="45892"/>
                        <a14:backgroundMark x1="84503" y1="33994" x2="88012" y2="40227"/>
                        <a14:backgroundMark x1="89035" y1="52833" x2="88743" y2="51275"/>
                        <a14:backgroundMark x1="82895" y1="61473" x2="90936" y2="66006"/>
                        <a14:backgroundMark x1="91813" y1="57932" x2="92690" y2="60623"/>
                        <a14:backgroundMark x1="79386" y1="64731" x2="88158" y2="69405"/>
                        <a14:backgroundMark x1="86111" y1="69688" x2="94737" y2="76346"/>
                        <a14:backgroundMark x1="92251" y1="72663" x2="92690" y2="72946"/>
                        <a14:backgroundMark x1="82749" y1="65156" x2="79532" y2="63031"/>
                        <a14:backgroundMark x1="71784" y1="66714" x2="63450" y2="76771"/>
                        <a14:backgroundMark x1="66813" y1="61898" x2="66813" y2="61898"/>
                        <a14:backgroundMark x1="65058" y1="58499" x2="65351" y2="58074"/>
                        <a14:backgroundMark x1="66667" y1="43768" x2="66959" y2="43201"/>
                        <a14:backgroundMark x1="69152" y1="39377" x2="69152" y2="39377"/>
                        <a14:backgroundMark x1="57018" y1="36686" x2="57018" y2="36686"/>
                        <a14:backgroundMark x1="51170" y1="46034" x2="51170" y2="46034"/>
                        <a14:backgroundMark x1="48246" y1="49575" x2="48246" y2="49575"/>
                        <a14:backgroundMark x1="45614" y1="55241" x2="45614" y2="55241"/>
                        <a14:backgroundMark x1="47953" y1="56799" x2="47953" y2="56799"/>
                        <a14:backgroundMark x1="56725" y1="64589" x2="56725" y2="64589"/>
                        <a14:backgroundMark x1="57018" y1="78895" x2="58187" y2="79603"/>
                        <a14:backgroundMark x1="34064" y1="75071" x2="34649" y2="74788"/>
                        <a14:backgroundMark x1="65936" y1="52975" x2="67251" y2="49575"/>
                        <a14:backgroundMark x1="73246" y1="64589" x2="70614" y2="67705"/>
                        <a14:backgroundMark x1="59942" y1="81303" x2="50731" y2="74363"/>
                        <a14:backgroundMark x1="55994" y1="82153" x2="48830" y2="76062"/>
                        <a14:backgroundMark x1="56433" y1="82153" x2="62573" y2="87677"/>
                        <a14:backgroundMark x1="26608" y1="59207" x2="26023" y2="57932"/>
                        <a14:backgroundMark x1="23830" y1="49292" x2="23830" y2="49292"/>
                        <a14:backgroundMark x1="30263" y1="47875" x2="30263" y2="47875"/>
                        <a14:backgroundMark x1="27632" y1="66289" x2="27632" y2="66289"/>
                        <a14:backgroundMark x1="32749" y1="71246" x2="32749" y2="712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776" y="699166"/>
            <a:ext cx="996634" cy="1020754"/>
          </a:xfrm>
          <a:prstGeom prst="rect">
            <a:avLst/>
          </a:prstGeom>
        </p:spPr>
      </p:pic>
      <p:pic>
        <p:nvPicPr>
          <p:cNvPr id="36" name="Picture 3">
            <a:extLst>
              <a:ext uri="{FF2B5EF4-FFF2-40B4-BE49-F238E27FC236}">
                <a16:creationId xmlns:a16="http://schemas.microsoft.com/office/drawing/2014/main" id="{1B291E2C-27DD-4F53-AE78-529827ACFE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grayscl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362" b="95319" l="9843" r="81299">
                        <a14:foregroundMark x1="27165" y1="20426" x2="27165" y2="20426"/>
                        <a14:foregroundMark x1="12205" y1="51915" x2="12205" y2="51915"/>
                        <a14:foregroundMark x1="9843" y1="52766" x2="9843" y2="52766"/>
                        <a14:foregroundMark x1="35433" y1="9362" x2="35433" y2="9362"/>
                        <a14:foregroundMark x1="78346" y1="52766" x2="78346" y2="52766"/>
                        <a14:foregroundMark x1="81496" y1="51064" x2="81496" y2="51064"/>
                        <a14:foregroundMark x1="64764" y1="88936" x2="64764" y2="88936"/>
                        <a14:foregroundMark x1="58268" y1="95319" x2="58268" y2="95319"/>
                        <a14:foregroundMark x1="23425" y1="72340" x2="37795" y2="42979"/>
                        <a14:foregroundMark x1="30315" y1="9362" x2="30315" y2="9362"/>
                        <a14:foregroundMark x1="18504" y1="57447" x2="27362" y2="64681"/>
                        <a14:foregroundMark x1="27362" y1="64681" x2="39370" y2="63404"/>
                        <a14:foregroundMark x1="39370" y1="63404" x2="46063" y2="67234"/>
                        <a14:foregroundMark x1="46063" y1="67234" x2="51378" y2="78298"/>
                        <a14:foregroundMark x1="51378" y1="78298" x2="56890" y2="7872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92" r="15195"/>
          <a:stretch>
            <a:fillRect/>
          </a:stretch>
        </p:blipFill>
        <p:spPr bwMode="auto">
          <a:xfrm>
            <a:off x="2930057" y="1839829"/>
            <a:ext cx="1486646" cy="899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" name="Picture 4">
            <a:extLst>
              <a:ext uri="{FF2B5EF4-FFF2-40B4-BE49-F238E27FC236}">
                <a16:creationId xmlns:a16="http://schemas.microsoft.com/office/drawing/2014/main" id="{1037CF37-AE3B-420E-ACA0-3C3CECA956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346825" y="4264991"/>
            <a:ext cx="404722" cy="5517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6E1329CD-3FC8-4C8A-B89E-0F72B26828B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16748" y="699819"/>
            <a:ext cx="851627" cy="1081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167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>
            <a:extLst>
              <a:ext uri="{FF2B5EF4-FFF2-40B4-BE49-F238E27FC236}">
                <a16:creationId xmlns:a16="http://schemas.microsoft.com/office/drawing/2014/main" id="{DCB7C5DC-2164-46E9-AE45-4905F0A445EB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8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egnaposto testo 5">
            <a:extLst>
              <a:ext uri="{FF2B5EF4-FFF2-40B4-BE49-F238E27FC236}">
                <a16:creationId xmlns:a16="http://schemas.microsoft.com/office/drawing/2014/main" id="{80D5259D-8FAB-4D5F-8A59-DBA11917FB7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/>
              <a:t>POTENTIAL</a:t>
            </a:r>
            <a:endParaRPr lang="en-GB" dirty="0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C1E5B00E-29BA-48E8-93FB-4D3F7696B9D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13" name="Triangolo isoscele 12">
            <a:extLst>
              <a:ext uri="{FF2B5EF4-FFF2-40B4-BE49-F238E27FC236}">
                <a16:creationId xmlns:a16="http://schemas.microsoft.com/office/drawing/2014/main" id="{020EBF5B-CC3E-4CAB-8B35-428E52494284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986A97C8-5AF2-4C37-8623-22B36F828D9E}"/>
              </a:ext>
            </a:extLst>
          </p:cNvPr>
          <p:cNvSpPr/>
          <p:nvPr/>
        </p:nvSpPr>
        <p:spPr>
          <a:xfrm>
            <a:off x="8224551" y="4165592"/>
            <a:ext cx="919450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Why?</a:t>
            </a:r>
          </a:p>
        </p:txBody>
      </p:sp>
      <p:sp>
        <p:nvSpPr>
          <p:cNvPr id="19" name="Segnaposto testo 3">
            <a:extLst>
              <a:ext uri="{FF2B5EF4-FFF2-40B4-BE49-F238E27FC236}">
                <a16:creationId xmlns:a16="http://schemas.microsoft.com/office/drawing/2014/main" id="{B779C81F-F09C-4FFE-A539-C7950D0A5716}"/>
              </a:ext>
            </a:extLst>
          </p:cNvPr>
          <p:cNvSpPr txBox="1">
            <a:spLocks/>
          </p:cNvSpPr>
          <p:nvPr/>
        </p:nvSpPr>
        <p:spPr>
          <a:xfrm>
            <a:off x="325112" y="523564"/>
            <a:ext cx="6170937" cy="2281846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900" indent="-342900">
              <a:lnSpc>
                <a:spcPct val="13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complete control</a:t>
            </a:r>
            <a:r>
              <a:rPr lang="en-US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(the application will provide only what you are asking)</a:t>
            </a:r>
          </a:p>
          <a:p>
            <a:pPr marL="342900" indent="-342900">
              <a:lnSpc>
                <a:spcPct val="13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debug instantaneously</a:t>
            </a:r>
          </a:p>
          <a:p>
            <a:pPr marL="342900" indent="-342900">
              <a:lnSpc>
                <a:spcPct val="13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combine</a:t>
            </a:r>
            <a:r>
              <a:rPr lang="en-US" sz="16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</a:t>
            </a:r>
            <a:r>
              <a:rPr lang="en-US" sz="16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experiment</a:t>
            </a:r>
            <a:r>
              <a:rPr lang="en-US" sz="16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with the components</a:t>
            </a:r>
            <a:endParaRPr lang="en-US" sz="16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lnSpc>
                <a:spcPct val="13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program automations</a:t>
            </a:r>
            <a:r>
              <a:rPr lang="en-US" sz="1600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(build a 20 </a:t>
            </a:r>
            <a:r>
              <a:rPr lang="en-US" sz="11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storey</a:t>
            </a:r>
            <a:r>
              <a:rPr lang="en-US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with a few lines of code)</a:t>
            </a:r>
          </a:p>
          <a:p>
            <a:pPr marL="342900" indent="-342900">
              <a:lnSpc>
                <a:spcPct val="13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operate </a:t>
            </a:r>
            <a:r>
              <a:rPr lang="en-US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parametric analysis</a:t>
            </a:r>
          </a:p>
          <a:p>
            <a:pPr marL="342900" indent="-342900">
              <a:lnSpc>
                <a:spcPct val="13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integrate structural checks</a:t>
            </a:r>
            <a:r>
              <a:rPr lang="en-US" sz="16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from building codes</a:t>
            </a:r>
          </a:p>
          <a:p>
            <a:pPr marL="342900" indent="-342900">
              <a:lnSpc>
                <a:spcPct val="13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exploit computational capabilities for </a:t>
            </a:r>
            <a:r>
              <a:rPr lang="en-US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detailed design</a:t>
            </a:r>
          </a:p>
          <a:p>
            <a:pPr marL="342900" indent="-342900">
              <a:lnSpc>
                <a:spcPct val="13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add components </a:t>
            </a:r>
            <a:r>
              <a:rPr lang="en-US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(element formulations, material models, algorithms)</a:t>
            </a:r>
          </a:p>
        </p:txBody>
      </p:sp>
      <p:pic>
        <p:nvPicPr>
          <p:cNvPr id="15" name="mov_elem_rem_02_compressed">
            <a:hlinkClick r:id="" action="ppaction://media"/>
            <a:extLst>
              <a:ext uri="{FF2B5EF4-FFF2-40B4-BE49-F238E27FC236}">
                <a16:creationId xmlns:a16="http://schemas.microsoft.com/office/drawing/2014/main" id="{1BFF5B32-F603-4128-AD3B-9DB8303FB4F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9"/>
          <a:srcRect r="13617"/>
          <a:stretch/>
        </p:blipFill>
        <p:spPr>
          <a:xfrm>
            <a:off x="196087" y="3140743"/>
            <a:ext cx="2538589" cy="1846262"/>
          </a:xfrm>
          <a:prstGeom prst="rect">
            <a:avLst/>
          </a:prstGeom>
          <a:ln>
            <a:solidFill>
              <a:srgbClr val="00B0F0"/>
            </a:solidFill>
          </a:ln>
          <a:effectLst>
            <a:softEdge rad="63500"/>
          </a:effectLst>
        </p:spPr>
      </p:pic>
      <p:pic>
        <p:nvPicPr>
          <p:cNvPr id="17" name="Ib">
            <a:hlinkClick r:id="" action="ppaction://media"/>
            <a:extLst>
              <a:ext uri="{FF2B5EF4-FFF2-40B4-BE49-F238E27FC236}">
                <a16:creationId xmlns:a16="http://schemas.microsoft.com/office/drawing/2014/main" id="{7E4129AB-4313-4A17-BD1E-68CA4D314CC6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 rotWithShape="1">
          <a:blip r:embed="rId10"/>
          <a:srcRect r="14677"/>
          <a:stretch/>
        </p:blipFill>
        <p:spPr>
          <a:xfrm>
            <a:off x="2732590" y="3213042"/>
            <a:ext cx="2155978" cy="1701664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barslip_1">
            <a:hlinkClick r:id="" action="ppaction://media"/>
            <a:extLst>
              <a:ext uri="{FF2B5EF4-FFF2-40B4-BE49-F238E27FC236}">
                <a16:creationId xmlns:a16="http://schemas.microsoft.com/office/drawing/2014/main" id="{7EA0905B-E655-4BD5-A4FD-A53774DF75B8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 rotWithShape="1">
          <a:blip r:embed="rId11"/>
          <a:srcRect l="25867" r="9187"/>
          <a:stretch/>
        </p:blipFill>
        <p:spPr>
          <a:xfrm>
            <a:off x="5174392" y="3213042"/>
            <a:ext cx="1556369" cy="1850313"/>
          </a:xfrm>
          <a:prstGeom prst="rect">
            <a:avLst/>
          </a:prstGeom>
        </p:spPr>
      </p:pic>
      <p:pic>
        <p:nvPicPr>
          <p:cNvPr id="6" name="Picture 5" descr="A picture containing black, camera&#10;&#10;Description automatically generated">
            <a:extLst>
              <a:ext uri="{FF2B5EF4-FFF2-40B4-BE49-F238E27FC236}">
                <a16:creationId xmlns:a16="http://schemas.microsoft.com/office/drawing/2014/main" id="{FBA6CE32-08BA-400F-A2BE-2D08BDA9343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563199" y="1472346"/>
            <a:ext cx="1231949" cy="788447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EF9049F4-C807-48C8-BA47-0DA8D5CBA278}"/>
              </a:ext>
            </a:extLst>
          </p:cNvPr>
          <p:cNvSpPr/>
          <p:nvPr/>
        </p:nvSpPr>
        <p:spPr>
          <a:xfrm>
            <a:off x="7114826" y="1819011"/>
            <a:ext cx="128693" cy="128693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BD35547A-6CB3-4B71-9A0B-11C155E109A0}"/>
              </a:ext>
            </a:extLst>
          </p:cNvPr>
          <p:cNvPicPr>
            <a:picLocks noChangeAspect="1"/>
          </p:cNvPicPr>
          <p:nvPr/>
        </p:nvPicPr>
        <p:blipFill>
          <a:blip r:embed="rId13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595998" y="322833"/>
            <a:ext cx="1166347" cy="1050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68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38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92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54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 vol="80000">
                <p:cTn id="16" repeatCount="indefinite" fill="remove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video>
              <p:cMediaNode vol="80000">
                <p:cTn id="22" repeatCount="indefinite" fill="remove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video>
              <p:cMediaNode vol="80000">
                <p:cTn id="28" repeatCount="indefinite" fill="remove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>
            <a:extLst>
              <a:ext uri="{FF2B5EF4-FFF2-40B4-BE49-F238E27FC236}">
                <a16:creationId xmlns:a16="http://schemas.microsoft.com/office/drawing/2014/main" id="{DCB7C5DC-2164-46E9-AE45-4905F0A445EB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9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egnaposto testo 5">
            <a:extLst>
              <a:ext uri="{FF2B5EF4-FFF2-40B4-BE49-F238E27FC236}">
                <a16:creationId xmlns:a16="http://schemas.microsoft.com/office/drawing/2014/main" id="{80D5259D-8FAB-4D5F-8A59-DBA11917FB7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/>
              <a:t>LOGIC AND ABSTRACTIONS</a:t>
            </a:r>
            <a:endParaRPr lang="en-GB" dirty="0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C1E5B00E-29BA-48E8-93FB-4D3F7696B9D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13" name="Triangolo isoscele 12">
            <a:extLst>
              <a:ext uri="{FF2B5EF4-FFF2-40B4-BE49-F238E27FC236}">
                <a16:creationId xmlns:a16="http://schemas.microsoft.com/office/drawing/2014/main" id="{020EBF5B-CC3E-4CAB-8B35-428E52494284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986A97C8-5AF2-4C37-8623-22B36F828D9E}"/>
              </a:ext>
            </a:extLst>
          </p:cNvPr>
          <p:cNvSpPr/>
          <p:nvPr/>
        </p:nvSpPr>
        <p:spPr>
          <a:xfrm>
            <a:off x="8224551" y="4165592"/>
            <a:ext cx="919450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How?</a:t>
            </a:r>
          </a:p>
        </p:txBody>
      </p:sp>
      <p:sp>
        <p:nvSpPr>
          <p:cNvPr id="17" name="Rettangolo 10">
            <a:extLst>
              <a:ext uri="{FF2B5EF4-FFF2-40B4-BE49-F238E27FC236}">
                <a16:creationId xmlns:a16="http://schemas.microsoft.com/office/drawing/2014/main" id="{BAE04E84-EA2F-4FB7-8900-414586ED7210}"/>
              </a:ext>
            </a:extLst>
          </p:cNvPr>
          <p:cNvSpPr/>
          <p:nvPr/>
        </p:nvSpPr>
        <p:spPr>
          <a:xfrm>
            <a:off x="61871" y="2717747"/>
            <a:ext cx="23265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constructs objects</a:t>
            </a:r>
          </a:p>
        </p:txBody>
      </p:sp>
      <p:sp>
        <p:nvSpPr>
          <p:cNvPr id="20" name="Rettangolo 10">
            <a:extLst>
              <a:ext uri="{FF2B5EF4-FFF2-40B4-BE49-F238E27FC236}">
                <a16:creationId xmlns:a16="http://schemas.microsoft.com/office/drawing/2014/main" id="{6CBA91A4-018F-4F63-9E38-2E1BA1904E4A}"/>
              </a:ext>
            </a:extLst>
          </p:cNvPr>
          <p:cNvSpPr/>
          <p:nvPr/>
        </p:nvSpPr>
        <p:spPr>
          <a:xfrm>
            <a:off x="2471622" y="1473297"/>
            <a:ext cx="254325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holds state </a:t>
            </a:r>
            <a:r>
              <a:rPr lang="en-US" sz="16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</a:t>
            </a:r>
            <a:r>
              <a:rPr lang="en-US" sz="1600" baseline="-250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</a:t>
            </a:r>
            <a:r>
              <a:rPr lang="en-US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 algn="ctr">
              <a:buNone/>
            </a:pPr>
            <a:r>
              <a:rPr lang="en-US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(then (</a:t>
            </a:r>
            <a:r>
              <a:rPr lang="en-US" i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</a:t>
            </a:r>
            <a:r>
              <a:rPr lang="en-US" i="1" baseline="-250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</a:t>
            </a:r>
            <a:r>
              <a:rPr lang="en-US" i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+dt</a:t>
            </a:r>
            <a:r>
              <a:rPr lang="en-US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 when moved)</a:t>
            </a:r>
          </a:p>
        </p:txBody>
      </p:sp>
      <p:sp>
        <p:nvSpPr>
          <p:cNvPr id="21" name="Rettangolo 10">
            <a:extLst>
              <a:ext uri="{FF2B5EF4-FFF2-40B4-BE49-F238E27FC236}">
                <a16:creationId xmlns:a16="http://schemas.microsoft.com/office/drawing/2014/main" id="{9D63C9B6-D935-4C54-B70F-20AAFCC22BDF}"/>
              </a:ext>
            </a:extLst>
          </p:cNvPr>
          <p:cNvSpPr/>
          <p:nvPr/>
        </p:nvSpPr>
        <p:spPr>
          <a:xfrm>
            <a:off x="2124578" y="2922842"/>
            <a:ext cx="23265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stores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97DD18C-2FBC-440A-8E64-1E41E3473EE1}"/>
              </a:ext>
            </a:extLst>
          </p:cNvPr>
          <p:cNvGrpSpPr/>
          <p:nvPr/>
        </p:nvGrpSpPr>
        <p:grpSpPr>
          <a:xfrm>
            <a:off x="2347894" y="2101273"/>
            <a:ext cx="2250736" cy="844422"/>
            <a:chOff x="2737980" y="2101273"/>
            <a:chExt cx="2250736" cy="844422"/>
          </a:xfrm>
        </p:grpSpPr>
        <p:sp>
          <p:nvSpPr>
            <p:cNvPr id="31" name="Triangolo isoscele 50">
              <a:extLst>
                <a:ext uri="{FF2B5EF4-FFF2-40B4-BE49-F238E27FC236}">
                  <a16:creationId xmlns:a16="http://schemas.microsoft.com/office/drawing/2014/main" id="{33092DD3-6C78-412A-B0C1-1B3F3BAAAF8B}"/>
                </a:ext>
              </a:extLst>
            </p:cNvPr>
            <p:cNvSpPr/>
            <p:nvPr/>
          </p:nvSpPr>
          <p:spPr>
            <a:xfrm rot="10800000">
              <a:off x="4289396" y="2101278"/>
              <a:ext cx="699320" cy="844415"/>
            </a:xfrm>
            <a:prstGeom prst="triangle">
              <a:avLst/>
            </a:prstGeom>
            <a:solidFill>
              <a:schemeClr val="accent4">
                <a:lumMod val="60000"/>
                <a:lumOff val="4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ttangolo 51">
              <a:extLst>
                <a:ext uri="{FF2B5EF4-FFF2-40B4-BE49-F238E27FC236}">
                  <a16:creationId xmlns:a16="http://schemas.microsoft.com/office/drawing/2014/main" id="{5F94C96A-12A8-4DF0-8372-AFDFF152A174}"/>
                </a:ext>
              </a:extLst>
            </p:cNvPr>
            <p:cNvSpPr/>
            <p:nvPr/>
          </p:nvSpPr>
          <p:spPr>
            <a:xfrm>
              <a:off x="3087277" y="2101278"/>
              <a:ext cx="1546624" cy="844417"/>
            </a:xfrm>
            <a:prstGeom prst="rect">
              <a:avLst/>
            </a:prstGeom>
            <a:solidFill>
              <a:schemeClr val="accent4">
                <a:lumMod val="60000"/>
                <a:lumOff val="4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33" name="Triangolo isoscele 74">
              <a:extLst>
                <a:ext uri="{FF2B5EF4-FFF2-40B4-BE49-F238E27FC236}">
                  <a16:creationId xmlns:a16="http://schemas.microsoft.com/office/drawing/2014/main" id="{33146A62-899F-45B0-9682-30AFE23A8EDD}"/>
                </a:ext>
              </a:extLst>
            </p:cNvPr>
            <p:cNvSpPr/>
            <p:nvPr/>
          </p:nvSpPr>
          <p:spPr>
            <a:xfrm>
              <a:off x="2737980" y="2101273"/>
              <a:ext cx="699320" cy="844415"/>
            </a:xfrm>
            <a:prstGeom prst="triangle">
              <a:avLst/>
            </a:prstGeom>
            <a:solidFill>
              <a:schemeClr val="accent4">
                <a:lumMod val="60000"/>
                <a:lumOff val="4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F6CDD8A4-AC9F-4EA0-80A4-FC711604822C}"/>
              </a:ext>
            </a:extLst>
          </p:cNvPr>
          <p:cNvGrpSpPr/>
          <p:nvPr/>
        </p:nvGrpSpPr>
        <p:grpSpPr>
          <a:xfrm>
            <a:off x="290398" y="1831865"/>
            <a:ext cx="2250736" cy="844422"/>
            <a:chOff x="456942" y="1831865"/>
            <a:chExt cx="2250736" cy="844422"/>
          </a:xfrm>
        </p:grpSpPr>
        <p:sp>
          <p:nvSpPr>
            <p:cNvPr id="34" name="Triangolo isoscele 50">
              <a:extLst>
                <a:ext uri="{FF2B5EF4-FFF2-40B4-BE49-F238E27FC236}">
                  <a16:creationId xmlns:a16="http://schemas.microsoft.com/office/drawing/2014/main" id="{8560C09F-5A03-4E4F-A824-F4501F02ECFA}"/>
                </a:ext>
              </a:extLst>
            </p:cNvPr>
            <p:cNvSpPr/>
            <p:nvPr/>
          </p:nvSpPr>
          <p:spPr>
            <a:xfrm rot="10800000">
              <a:off x="2008358" y="1831870"/>
              <a:ext cx="699320" cy="844415"/>
            </a:xfrm>
            <a:prstGeom prst="triangle">
              <a:avLst/>
            </a:prstGeom>
            <a:solidFill>
              <a:schemeClr val="accent4">
                <a:lumMod val="60000"/>
                <a:lumOff val="4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ttangolo 51">
              <a:extLst>
                <a:ext uri="{FF2B5EF4-FFF2-40B4-BE49-F238E27FC236}">
                  <a16:creationId xmlns:a16="http://schemas.microsoft.com/office/drawing/2014/main" id="{99D66876-A653-4D11-BE20-58553A032CDB}"/>
                </a:ext>
              </a:extLst>
            </p:cNvPr>
            <p:cNvSpPr/>
            <p:nvPr/>
          </p:nvSpPr>
          <p:spPr>
            <a:xfrm>
              <a:off x="806239" y="1831870"/>
              <a:ext cx="1546624" cy="844417"/>
            </a:xfrm>
            <a:prstGeom prst="rect">
              <a:avLst/>
            </a:prstGeom>
            <a:solidFill>
              <a:schemeClr val="accent4">
                <a:lumMod val="60000"/>
                <a:lumOff val="4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36" name="Triangolo isoscele 74">
              <a:extLst>
                <a:ext uri="{FF2B5EF4-FFF2-40B4-BE49-F238E27FC236}">
                  <a16:creationId xmlns:a16="http://schemas.microsoft.com/office/drawing/2014/main" id="{32595A1E-B3D0-438E-A2F6-FCB445FF8094}"/>
                </a:ext>
              </a:extLst>
            </p:cNvPr>
            <p:cNvSpPr/>
            <p:nvPr/>
          </p:nvSpPr>
          <p:spPr>
            <a:xfrm>
              <a:off x="456942" y="1831865"/>
              <a:ext cx="699320" cy="844415"/>
            </a:xfrm>
            <a:prstGeom prst="triangle">
              <a:avLst/>
            </a:prstGeom>
            <a:solidFill>
              <a:schemeClr val="accent4">
                <a:lumMod val="60000"/>
                <a:lumOff val="4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759378B-4798-4920-BBFF-D6A16AB6F548}"/>
              </a:ext>
            </a:extLst>
          </p:cNvPr>
          <p:cNvGrpSpPr/>
          <p:nvPr/>
        </p:nvGrpSpPr>
        <p:grpSpPr>
          <a:xfrm>
            <a:off x="4928438" y="1459495"/>
            <a:ext cx="2250736" cy="844422"/>
            <a:chOff x="5353688" y="1516157"/>
            <a:chExt cx="2250736" cy="844422"/>
          </a:xfrm>
        </p:grpSpPr>
        <p:sp>
          <p:nvSpPr>
            <p:cNvPr id="37" name="Triangolo isoscele 50">
              <a:extLst>
                <a:ext uri="{FF2B5EF4-FFF2-40B4-BE49-F238E27FC236}">
                  <a16:creationId xmlns:a16="http://schemas.microsoft.com/office/drawing/2014/main" id="{E050A7FB-80D7-41F1-AD37-7F46F40C670E}"/>
                </a:ext>
              </a:extLst>
            </p:cNvPr>
            <p:cNvSpPr/>
            <p:nvPr/>
          </p:nvSpPr>
          <p:spPr>
            <a:xfrm rot="10800000">
              <a:off x="6905104" y="1516162"/>
              <a:ext cx="699320" cy="844415"/>
            </a:xfrm>
            <a:prstGeom prst="triangle">
              <a:avLst/>
            </a:prstGeom>
            <a:solidFill>
              <a:schemeClr val="accent4">
                <a:lumMod val="60000"/>
                <a:lumOff val="4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ttangolo 51">
              <a:extLst>
                <a:ext uri="{FF2B5EF4-FFF2-40B4-BE49-F238E27FC236}">
                  <a16:creationId xmlns:a16="http://schemas.microsoft.com/office/drawing/2014/main" id="{9FB4745A-1F92-49AA-AD56-B82E80922945}"/>
                </a:ext>
              </a:extLst>
            </p:cNvPr>
            <p:cNvSpPr/>
            <p:nvPr/>
          </p:nvSpPr>
          <p:spPr>
            <a:xfrm>
              <a:off x="5702985" y="1516162"/>
              <a:ext cx="1546624" cy="844417"/>
            </a:xfrm>
            <a:prstGeom prst="rect">
              <a:avLst/>
            </a:prstGeom>
            <a:solidFill>
              <a:schemeClr val="accent4">
                <a:lumMod val="60000"/>
                <a:lumOff val="4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39" name="Triangolo isoscele 74">
              <a:extLst>
                <a:ext uri="{FF2B5EF4-FFF2-40B4-BE49-F238E27FC236}">
                  <a16:creationId xmlns:a16="http://schemas.microsoft.com/office/drawing/2014/main" id="{6C13ED49-7889-4BEC-9ACE-7770DABEF699}"/>
                </a:ext>
              </a:extLst>
            </p:cNvPr>
            <p:cNvSpPr/>
            <p:nvPr/>
          </p:nvSpPr>
          <p:spPr>
            <a:xfrm>
              <a:off x="5353688" y="1516157"/>
              <a:ext cx="699320" cy="844415"/>
            </a:xfrm>
            <a:prstGeom prst="triangle">
              <a:avLst/>
            </a:prstGeom>
            <a:solidFill>
              <a:schemeClr val="accent4">
                <a:lumMod val="60000"/>
                <a:lumOff val="4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2AF2485C-DAAE-476F-9D18-AF1DC126B77C}"/>
              </a:ext>
            </a:extLst>
          </p:cNvPr>
          <p:cNvGrpSpPr/>
          <p:nvPr/>
        </p:nvGrpSpPr>
        <p:grpSpPr>
          <a:xfrm>
            <a:off x="4296303" y="2889021"/>
            <a:ext cx="2250736" cy="844422"/>
            <a:chOff x="4807679" y="2945683"/>
            <a:chExt cx="2250736" cy="844422"/>
          </a:xfrm>
        </p:grpSpPr>
        <p:sp>
          <p:nvSpPr>
            <p:cNvPr id="40" name="Triangolo isoscele 50">
              <a:extLst>
                <a:ext uri="{FF2B5EF4-FFF2-40B4-BE49-F238E27FC236}">
                  <a16:creationId xmlns:a16="http://schemas.microsoft.com/office/drawing/2014/main" id="{518EE163-8F12-47D1-BC69-21E13A801A88}"/>
                </a:ext>
              </a:extLst>
            </p:cNvPr>
            <p:cNvSpPr/>
            <p:nvPr/>
          </p:nvSpPr>
          <p:spPr>
            <a:xfrm rot="10800000">
              <a:off x="6359095" y="2945688"/>
              <a:ext cx="699320" cy="844415"/>
            </a:xfrm>
            <a:prstGeom prst="triangle">
              <a:avLst/>
            </a:prstGeom>
            <a:solidFill>
              <a:schemeClr val="accent4">
                <a:lumMod val="60000"/>
                <a:lumOff val="4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ttangolo 51">
              <a:extLst>
                <a:ext uri="{FF2B5EF4-FFF2-40B4-BE49-F238E27FC236}">
                  <a16:creationId xmlns:a16="http://schemas.microsoft.com/office/drawing/2014/main" id="{56810CF8-EAEC-4017-BF2B-47C5DF080A22}"/>
                </a:ext>
              </a:extLst>
            </p:cNvPr>
            <p:cNvSpPr/>
            <p:nvPr/>
          </p:nvSpPr>
          <p:spPr>
            <a:xfrm>
              <a:off x="5156976" y="2945688"/>
              <a:ext cx="1546624" cy="844417"/>
            </a:xfrm>
            <a:prstGeom prst="rect">
              <a:avLst/>
            </a:prstGeom>
            <a:solidFill>
              <a:schemeClr val="accent4">
                <a:lumMod val="60000"/>
                <a:lumOff val="4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42" name="Triangolo isoscele 74">
              <a:extLst>
                <a:ext uri="{FF2B5EF4-FFF2-40B4-BE49-F238E27FC236}">
                  <a16:creationId xmlns:a16="http://schemas.microsoft.com/office/drawing/2014/main" id="{537383B8-1AB9-41B1-8445-D17F97BC3D5A}"/>
                </a:ext>
              </a:extLst>
            </p:cNvPr>
            <p:cNvSpPr/>
            <p:nvPr/>
          </p:nvSpPr>
          <p:spPr>
            <a:xfrm>
              <a:off x="4807679" y="2945683"/>
              <a:ext cx="699320" cy="844415"/>
            </a:xfrm>
            <a:prstGeom prst="triangle">
              <a:avLst/>
            </a:prstGeom>
            <a:solidFill>
              <a:schemeClr val="accent4">
                <a:lumMod val="60000"/>
                <a:lumOff val="40000"/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Elaborazione 3">
            <a:extLst>
              <a:ext uri="{FF2B5EF4-FFF2-40B4-BE49-F238E27FC236}">
                <a16:creationId xmlns:a16="http://schemas.microsoft.com/office/drawing/2014/main" id="{2F705486-E4F3-4B81-8D9E-A21779F5EA6D}"/>
              </a:ext>
            </a:extLst>
          </p:cNvPr>
          <p:cNvSpPr/>
          <p:nvPr/>
        </p:nvSpPr>
        <p:spPr>
          <a:xfrm>
            <a:off x="2731617" y="2214098"/>
            <a:ext cx="1589319" cy="5619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it-IT" sz="20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Domain</a:t>
            </a:r>
          </a:p>
        </p:txBody>
      </p:sp>
      <p:sp>
        <p:nvSpPr>
          <p:cNvPr id="12" name="Elaborazione 4">
            <a:extLst>
              <a:ext uri="{FF2B5EF4-FFF2-40B4-BE49-F238E27FC236}">
                <a16:creationId xmlns:a16="http://schemas.microsoft.com/office/drawing/2014/main" id="{0A7B7FE1-F4A3-4B26-84ED-1D87D93066B0}"/>
              </a:ext>
            </a:extLst>
          </p:cNvPr>
          <p:cNvSpPr/>
          <p:nvPr/>
        </p:nvSpPr>
        <p:spPr>
          <a:xfrm>
            <a:off x="419682" y="1961514"/>
            <a:ext cx="1986649" cy="58511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it-IT" sz="2000" b="1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Modelbuilder</a:t>
            </a:r>
            <a:endParaRPr lang="it-IT" sz="2000" b="1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4" name="Elaborazione 5">
            <a:extLst>
              <a:ext uri="{FF2B5EF4-FFF2-40B4-BE49-F238E27FC236}">
                <a16:creationId xmlns:a16="http://schemas.microsoft.com/office/drawing/2014/main" id="{8AD4EA8C-86A7-4239-A28F-E8ECCCD6B40E}"/>
              </a:ext>
            </a:extLst>
          </p:cNvPr>
          <p:cNvSpPr/>
          <p:nvPr/>
        </p:nvSpPr>
        <p:spPr>
          <a:xfrm>
            <a:off x="5319681" y="1542694"/>
            <a:ext cx="1589319" cy="58511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it-IT" sz="20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Analysis</a:t>
            </a:r>
          </a:p>
        </p:txBody>
      </p:sp>
      <p:sp>
        <p:nvSpPr>
          <p:cNvPr id="15" name="Elaborazione 6">
            <a:extLst>
              <a:ext uri="{FF2B5EF4-FFF2-40B4-BE49-F238E27FC236}">
                <a16:creationId xmlns:a16="http://schemas.microsoft.com/office/drawing/2014/main" id="{81D471D0-95A6-4DDF-B233-8397FA62A747}"/>
              </a:ext>
            </a:extLst>
          </p:cNvPr>
          <p:cNvSpPr/>
          <p:nvPr/>
        </p:nvSpPr>
        <p:spPr>
          <a:xfrm>
            <a:off x="4681489" y="2991796"/>
            <a:ext cx="1589319" cy="63007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it-IT" sz="20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Recorder</a:t>
            </a:r>
          </a:p>
        </p:txBody>
      </p:sp>
      <p:sp>
        <p:nvSpPr>
          <p:cNvPr id="3" name="Arrow: U-Turn 2">
            <a:extLst>
              <a:ext uri="{FF2B5EF4-FFF2-40B4-BE49-F238E27FC236}">
                <a16:creationId xmlns:a16="http://schemas.microsoft.com/office/drawing/2014/main" id="{19A3A855-0764-4839-AEB2-D3781A31540F}"/>
              </a:ext>
            </a:extLst>
          </p:cNvPr>
          <p:cNvSpPr/>
          <p:nvPr/>
        </p:nvSpPr>
        <p:spPr>
          <a:xfrm rot="10800000" flipH="1">
            <a:off x="1133224" y="3138543"/>
            <a:ext cx="2361752" cy="849086"/>
          </a:xfrm>
          <a:prstGeom prst="uturnArrow">
            <a:avLst>
              <a:gd name="adj1" fmla="val 16774"/>
              <a:gd name="adj2" fmla="val 25000"/>
              <a:gd name="adj3" fmla="val 33227"/>
              <a:gd name="adj4" fmla="val 43750"/>
              <a:gd name="adj5" fmla="val 89530"/>
            </a:avLst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5" name="Rettangolo 10">
            <a:extLst>
              <a:ext uri="{FF2B5EF4-FFF2-40B4-BE49-F238E27FC236}">
                <a16:creationId xmlns:a16="http://schemas.microsoft.com/office/drawing/2014/main" id="{FB2B4C3D-5BBE-4CEF-8BC7-B88151D8F9E3}"/>
              </a:ext>
            </a:extLst>
          </p:cNvPr>
          <p:cNvSpPr/>
          <p:nvPr/>
        </p:nvSpPr>
        <p:spPr>
          <a:xfrm>
            <a:off x="1132961" y="3456099"/>
            <a:ext cx="23265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adds</a:t>
            </a:r>
          </a:p>
        </p:txBody>
      </p:sp>
      <p:sp>
        <p:nvSpPr>
          <p:cNvPr id="46" name="Arrow: U-Turn 45">
            <a:extLst>
              <a:ext uri="{FF2B5EF4-FFF2-40B4-BE49-F238E27FC236}">
                <a16:creationId xmlns:a16="http://schemas.microsoft.com/office/drawing/2014/main" id="{2E0E4147-A4B7-4E96-A849-89BFA9BD42BB}"/>
              </a:ext>
            </a:extLst>
          </p:cNvPr>
          <p:cNvSpPr/>
          <p:nvPr/>
        </p:nvSpPr>
        <p:spPr>
          <a:xfrm flipH="1">
            <a:off x="3494975" y="512741"/>
            <a:ext cx="3042079" cy="849086"/>
          </a:xfrm>
          <a:prstGeom prst="uturnArrow">
            <a:avLst>
              <a:gd name="adj1" fmla="val 16774"/>
              <a:gd name="adj2" fmla="val 25000"/>
              <a:gd name="adj3" fmla="val 37820"/>
              <a:gd name="adj4" fmla="val 43750"/>
              <a:gd name="adj5" fmla="val 75000"/>
            </a:avLst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7" name="Rettangolo 10">
            <a:extLst>
              <a:ext uri="{FF2B5EF4-FFF2-40B4-BE49-F238E27FC236}">
                <a16:creationId xmlns:a16="http://schemas.microsoft.com/office/drawing/2014/main" id="{6B854F39-6524-4FA6-B11E-924F8D40616C}"/>
              </a:ext>
            </a:extLst>
          </p:cNvPr>
          <p:cNvSpPr/>
          <p:nvPr/>
        </p:nvSpPr>
        <p:spPr>
          <a:xfrm>
            <a:off x="3829787" y="721716"/>
            <a:ext cx="25432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moves the state </a:t>
            </a:r>
          </a:p>
          <a:p>
            <a:pPr algn="ctr">
              <a:buNone/>
            </a:pPr>
            <a:r>
              <a:rPr lang="en-US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from </a:t>
            </a:r>
            <a:r>
              <a:rPr lang="en-US" sz="16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</a:t>
            </a:r>
            <a:r>
              <a:rPr lang="en-US" sz="1600" baseline="-250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</a:t>
            </a:r>
            <a:r>
              <a:rPr lang="en-US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to (</a:t>
            </a:r>
            <a:r>
              <a:rPr lang="en-US" sz="16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</a:t>
            </a:r>
            <a:r>
              <a:rPr lang="en-US" sz="1600" baseline="-250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</a:t>
            </a:r>
            <a:r>
              <a:rPr lang="en-US" sz="16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+dt</a:t>
            </a:r>
            <a:r>
              <a:rPr lang="en-US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</a:t>
            </a:r>
          </a:p>
        </p:txBody>
      </p:sp>
      <p:sp>
        <p:nvSpPr>
          <p:cNvPr id="49" name="Rettangolo 10">
            <a:extLst>
              <a:ext uri="{FF2B5EF4-FFF2-40B4-BE49-F238E27FC236}">
                <a16:creationId xmlns:a16="http://schemas.microsoft.com/office/drawing/2014/main" id="{C27B5F25-BD92-4EDE-9923-BF4ED407A4EA}"/>
              </a:ext>
            </a:extLst>
          </p:cNvPr>
          <p:cNvSpPr/>
          <p:nvPr/>
        </p:nvSpPr>
        <p:spPr>
          <a:xfrm rot="17542999">
            <a:off x="5996645" y="1782767"/>
            <a:ext cx="23265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monitors</a:t>
            </a:r>
          </a:p>
        </p:txBody>
      </p:sp>
      <p:sp>
        <p:nvSpPr>
          <p:cNvPr id="50" name="Rettangolo 37">
            <a:extLst>
              <a:ext uri="{FF2B5EF4-FFF2-40B4-BE49-F238E27FC236}">
                <a16:creationId xmlns:a16="http://schemas.microsoft.com/office/drawing/2014/main" id="{AA54E862-899C-4B8D-A12E-BB9C43C1E29E}"/>
              </a:ext>
            </a:extLst>
          </p:cNvPr>
          <p:cNvSpPr/>
          <p:nvPr/>
        </p:nvSpPr>
        <p:spPr>
          <a:xfrm>
            <a:off x="25463" y="4881890"/>
            <a:ext cx="693902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105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/>
              </a:rPr>
              <a:t>http://opensees.berkeley.edu/OpenSees/manuals/usermanual</a:t>
            </a:r>
            <a:endParaRPr lang="en-US" sz="1050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1" name="Arrow: U-Turn 50">
            <a:extLst>
              <a:ext uri="{FF2B5EF4-FFF2-40B4-BE49-F238E27FC236}">
                <a16:creationId xmlns:a16="http://schemas.microsoft.com/office/drawing/2014/main" id="{F43401C6-B7D2-47C4-8C20-9333A0656391}"/>
              </a:ext>
            </a:extLst>
          </p:cNvPr>
          <p:cNvSpPr/>
          <p:nvPr/>
        </p:nvSpPr>
        <p:spPr>
          <a:xfrm rot="6890612" flipH="1">
            <a:off x="6232050" y="2301101"/>
            <a:ext cx="1992401" cy="782649"/>
          </a:xfrm>
          <a:prstGeom prst="uturnArrow">
            <a:avLst>
              <a:gd name="adj1" fmla="val 16774"/>
              <a:gd name="adj2" fmla="val 25000"/>
              <a:gd name="adj3" fmla="val 37820"/>
              <a:gd name="adj4" fmla="val 43750"/>
              <a:gd name="adj5" fmla="val 75000"/>
            </a:avLst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987207CF-335D-4AD2-ADCC-E20D0DD1BDA0}"/>
              </a:ext>
            </a:extLst>
          </p:cNvPr>
          <p:cNvCxnSpPr>
            <a:stCxn id="39" idx="1"/>
            <a:endCxn id="42" idx="1"/>
          </p:cNvCxnSpPr>
          <p:nvPr/>
        </p:nvCxnSpPr>
        <p:spPr>
          <a:xfrm flipH="1">
            <a:off x="4471133" y="1881703"/>
            <a:ext cx="632135" cy="1429526"/>
          </a:xfrm>
          <a:prstGeom prst="line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444E311F-7ACA-4734-8B62-F9813A4D224F}"/>
              </a:ext>
            </a:extLst>
          </p:cNvPr>
          <p:cNvCxnSpPr>
            <a:cxnSpLocks/>
          </p:cNvCxnSpPr>
          <p:nvPr/>
        </p:nvCxnSpPr>
        <p:spPr>
          <a:xfrm flipV="1">
            <a:off x="4382780" y="2553111"/>
            <a:ext cx="407411" cy="1"/>
          </a:xfrm>
          <a:prstGeom prst="line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ttangolo 10">
            <a:extLst>
              <a:ext uri="{FF2B5EF4-FFF2-40B4-BE49-F238E27FC236}">
                <a16:creationId xmlns:a16="http://schemas.microsoft.com/office/drawing/2014/main" id="{F24B46CC-693D-43AF-BC24-EBC2A119DB84}"/>
              </a:ext>
            </a:extLst>
          </p:cNvPr>
          <p:cNvSpPr/>
          <p:nvPr/>
        </p:nvSpPr>
        <p:spPr>
          <a:xfrm>
            <a:off x="4500341" y="2363479"/>
            <a:ext cx="23265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provides access</a:t>
            </a:r>
          </a:p>
        </p:txBody>
      </p:sp>
    </p:spTree>
    <p:extLst>
      <p:ext uri="{BB962C8B-B14F-4D97-AF65-F5344CB8AC3E}">
        <p14:creationId xmlns:p14="http://schemas.microsoft.com/office/powerpoint/2010/main" val="3164463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0" grpId="0"/>
      <p:bldP spid="21" grpId="0"/>
      <p:bldP spid="9" grpId="0"/>
      <p:bldP spid="14" grpId="0"/>
      <p:bldP spid="15" grpId="0"/>
      <p:bldP spid="3" grpId="0" animBg="1"/>
      <p:bldP spid="45" grpId="0"/>
      <p:bldP spid="46" grpId="0" animBg="1"/>
      <p:bldP spid="47" grpId="0"/>
      <p:bldP spid="49" grpId="0"/>
      <p:bldP spid="51" grpId="0" animBg="1"/>
      <p:bldP spid="57" grpId="0"/>
    </p:bldLst>
  </p:timing>
</p:sld>
</file>

<file path=ppt/theme/theme1.xml><?xml version="1.0" encoding="utf-8"?>
<a:theme xmlns:a="http://schemas.openxmlformats.org/drawingml/2006/main" name="Westmoreland template">
  <a:themeElements>
    <a:clrScheme name="Personalizzato 1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1CADE4"/>
      </a:hlink>
      <a:folHlink>
        <a:srgbClr val="B26B02"/>
      </a:folHlink>
    </a:clrScheme>
    <a:fontScheme name="Personalizzato 1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Banded</Template>
  <TotalTime>3181</TotalTime>
  <Words>1271</Words>
  <Application>Microsoft Office PowerPoint</Application>
  <PresentationFormat>On-screen Show (16:9)</PresentationFormat>
  <Paragraphs>353</Paragraphs>
  <Slides>20</Slides>
  <Notes>15</Notes>
  <HiddenSlides>1</HiddenSlides>
  <MMClips>3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Open Sans</vt:lpstr>
      <vt:lpstr>Open Sans ExtraBold</vt:lpstr>
      <vt:lpstr>Arial</vt:lpstr>
      <vt:lpstr>Open Sans Semibold</vt:lpstr>
      <vt:lpstr>Open Sans Light</vt:lpstr>
      <vt:lpstr>Westmoreland template</vt:lpstr>
      <vt:lpstr>GET STARTED in OpenSees with STKO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«OpenSees  does NOT  have the  concept of  unit system»</vt:lpstr>
      <vt:lpstr>PowerPoint Presentation</vt:lpstr>
      <vt:lpstr>PowerPoint Presentation</vt:lpstr>
      <vt:lpstr>PowerPoint Presentation</vt:lpstr>
      <vt:lpstr>Thank you for your attention!</vt:lpstr>
      <vt:lpstr>Introduction to OpenSees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x</dc:creator>
  <cp:lastModifiedBy>Francesca Marafini</cp:lastModifiedBy>
  <cp:revision>186</cp:revision>
  <dcterms:modified xsi:type="dcterms:W3CDTF">2021-05-03T17:18:13Z</dcterms:modified>
</cp:coreProperties>
</file>