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661" r:id="rId1"/>
  </p:sldMasterIdLst>
  <p:notesMasterIdLst>
    <p:notesMasterId r:id="rId9"/>
  </p:notesMasterIdLst>
  <p:sldIdLst>
    <p:sldId id="256" r:id="rId2"/>
    <p:sldId id="285" r:id="rId3"/>
    <p:sldId id="286" r:id="rId4"/>
    <p:sldId id="287" r:id="rId5"/>
    <p:sldId id="288" r:id="rId6"/>
    <p:sldId id="289" r:id="rId7"/>
    <p:sldId id="290" r:id="rId8"/>
  </p:sldIdLst>
  <p:sldSz cx="9144000" cy="5143500" type="screen16x9"/>
  <p:notesSz cx="6858000" cy="9144000"/>
  <p:embeddedFontLst>
    <p:embeddedFont>
      <p:font typeface="News Cycle" panose="02000503000000000000" pitchFamily="2" charset="2"/>
      <p:regular r:id="rId10"/>
      <p:bold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1CADE4"/>
    <a:srgbClr val="F9F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B9FCAC-5A45-4CCA-AE65-77CEF21B6FB7}">
  <a:tblStyle styleId="{C7B9FCAC-5A45-4CCA-AE65-77CEF21B6F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6730" autoAdjust="0"/>
  </p:normalViewPr>
  <p:slideViewPr>
    <p:cSldViewPr snapToGrid="0">
      <p:cViewPr varScale="1">
        <p:scale>
          <a:sx n="146" d="100"/>
          <a:sy n="146" d="100"/>
        </p:scale>
        <p:origin x="516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3675612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310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3109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>
          <a:extLst>
            <a:ext uri="{FF2B5EF4-FFF2-40B4-BE49-F238E27FC236}">
              <a16:creationId xmlns:a16="http://schemas.microsoft.com/office/drawing/2014/main" id="{A02291C1-D138-2B65-1CAE-9B86C24F4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>
            <a:extLst>
              <a:ext uri="{FF2B5EF4-FFF2-40B4-BE49-F238E27FC236}">
                <a16:creationId xmlns:a16="http://schemas.microsoft.com/office/drawing/2014/main" id="{67EB4044-BB18-D418-C976-934E4E178E8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>
            <a:extLst>
              <a:ext uri="{FF2B5EF4-FFF2-40B4-BE49-F238E27FC236}">
                <a16:creationId xmlns:a16="http://schemas.microsoft.com/office/drawing/2014/main" id="{D8A087B1-E817-18EC-EDBB-75746A32F2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22818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>
          <a:extLst>
            <a:ext uri="{FF2B5EF4-FFF2-40B4-BE49-F238E27FC236}">
              <a16:creationId xmlns:a16="http://schemas.microsoft.com/office/drawing/2014/main" id="{E6E064FE-99CE-44C7-D993-308377EE7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>
            <a:extLst>
              <a:ext uri="{FF2B5EF4-FFF2-40B4-BE49-F238E27FC236}">
                <a16:creationId xmlns:a16="http://schemas.microsoft.com/office/drawing/2014/main" id="{0F1CDFC0-1CFC-4811-A038-B61867CDDB1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>
            <a:extLst>
              <a:ext uri="{FF2B5EF4-FFF2-40B4-BE49-F238E27FC236}">
                <a16:creationId xmlns:a16="http://schemas.microsoft.com/office/drawing/2014/main" id="{32D13BA4-EAFB-9E75-32A9-69772ADD84F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1725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>
          <a:extLst>
            <a:ext uri="{FF2B5EF4-FFF2-40B4-BE49-F238E27FC236}">
              <a16:creationId xmlns:a16="http://schemas.microsoft.com/office/drawing/2014/main" id="{C12E7EBD-E0A3-2F93-31E5-3B9B9993E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>
            <a:extLst>
              <a:ext uri="{FF2B5EF4-FFF2-40B4-BE49-F238E27FC236}">
                <a16:creationId xmlns:a16="http://schemas.microsoft.com/office/drawing/2014/main" id="{ABA7A1B7-89BD-712F-7015-C80F3FDB4F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>
            <a:extLst>
              <a:ext uri="{FF2B5EF4-FFF2-40B4-BE49-F238E27FC236}">
                <a16:creationId xmlns:a16="http://schemas.microsoft.com/office/drawing/2014/main" id="{D48F550C-44BD-0B67-6C91-B35F6EC5C0B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80329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>
          <a:extLst>
            <a:ext uri="{FF2B5EF4-FFF2-40B4-BE49-F238E27FC236}">
              <a16:creationId xmlns:a16="http://schemas.microsoft.com/office/drawing/2014/main" id="{A5E8AD13-711F-FC08-2FB1-D81B7E3402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>
            <a:extLst>
              <a:ext uri="{FF2B5EF4-FFF2-40B4-BE49-F238E27FC236}">
                <a16:creationId xmlns:a16="http://schemas.microsoft.com/office/drawing/2014/main" id="{23D5C96B-6EEB-7362-A1BE-43978D080D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>
            <a:extLst>
              <a:ext uri="{FF2B5EF4-FFF2-40B4-BE49-F238E27FC236}">
                <a16:creationId xmlns:a16="http://schemas.microsoft.com/office/drawing/2014/main" id="{0FB0A43A-D81E-EF80-9CA5-5B1D2C51ED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0623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>
          <a:extLst>
            <a:ext uri="{FF2B5EF4-FFF2-40B4-BE49-F238E27FC236}">
              <a16:creationId xmlns:a16="http://schemas.microsoft.com/office/drawing/2014/main" id="{8914250E-2FF2-3A20-EF65-98CDAFBE8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>
            <a:extLst>
              <a:ext uri="{FF2B5EF4-FFF2-40B4-BE49-F238E27FC236}">
                <a16:creationId xmlns:a16="http://schemas.microsoft.com/office/drawing/2014/main" id="{0D4778E5-48FD-BF1C-8C5B-AF9471A5E9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>
            <a:extLst>
              <a:ext uri="{FF2B5EF4-FFF2-40B4-BE49-F238E27FC236}">
                <a16:creationId xmlns:a16="http://schemas.microsoft.com/office/drawing/2014/main" id="{1BE74A0D-E3AB-DE73-D00C-5E9E4F8A63C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11119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 userDrawn="1"/>
        </p:nvSpPr>
        <p:spPr>
          <a:xfrm>
            <a:off x="12" y="-19"/>
            <a:ext cx="5713277" cy="5143519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8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1122100"/>
            <a:ext cx="3477000" cy="2899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71152CD-B8B9-8742-16CF-7F86016A37F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36443"/>
            <a:ext cx="977288" cy="3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12630BF-5E41-97DC-A930-3D9D0371C48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578" y="4736443"/>
            <a:ext cx="359696" cy="3596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1/3">
  <p:cSld name="BLANK_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0" y="0"/>
            <a:ext cx="4042035" cy="5143500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40B3C34-BF9D-A2BE-5CA1-77BD572945B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36443"/>
            <a:ext cx="977288" cy="3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BD161831-221D-F410-715D-A8C5E9D5AB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578" y="4736443"/>
            <a:ext cx="359696" cy="3596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2/3">
  <p:cSld name="BLANK_1_1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/>
          <p:nvPr/>
        </p:nvSpPr>
        <p:spPr>
          <a:xfrm>
            <a:off x="0" y="-19"/>
            <a:ext cx="6727695" cy="5143519"/>
          </a:xfrm>
          <a:custGeom>
            <a:avLst/>
            <a:gdLst/>
            <a:ahLst/>
            <a:cxnLst/>
            <a:rect l="l" t="t" r="r" b="b"/>
            <a:pathLst>
              <a:path w="5469671" h="4202349" extrusionOk="0">
                <a:moveTo>
                  <a:pt x="364126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5469672" y="0"/>
                </a:lnTo>
                <a:lnTo>
                  <a:pt x="364126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2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3"/>
          <p:cNvSpPr/>
          <p:nvPr/>
        </p:nvSpPr>
        <p:spPr>
          <a:xfrm>
            <a:off x="5061079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05C87C8-1F07-240C-F2A5-61A458342E7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36443"/>
            <a:ext cx="977288" cy="3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9E6865EB-F12A-BC23-5028-BDF30521BD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578" y="4736443"/>
            <a:ext cx="359696" cy="35969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1">
          <a:blip r:embed="rId5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587675"/>
            <a:ext cx="5343900" cy="7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421049"/>
            <a:ext cx="4574700" cy="3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ews Cycle"/>
              <a:buChar char="╸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endParaRPr/>
          </a:p>
        </p:txBody>
      </p:sp>
      <p:cxnSp>
        <p:nvCxnSpPr>
          <p:cNvPr id="9" name="Google Shape;9;p1"/>
          <p:cNvCxnSpPr>
            <a:stCxn id="7" idx="1"/>
          </p:cNvCxnSpPr>
          <p:nvPr/>
        </p:nvCxnSpPr>
        <p:spPr>
          <a:xfrm>
            <a:off x="457200" y="2982549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A7131817-161A-D10F-1914-1D7DAEA2CC6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36443"/>
            <a:ext cx="977288" cy="3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9A05E33-718A-F468-7F1B-7F8293E4F9E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78" y="4736443"/>
            <a:ext cx="359696" cy="359696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8" r:id="rId2"/>
    <p:sldLayoutId id="2147483659" r:id="rId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5"/>
          <p:cNvSpPr txBox="1">
            <a:spLocks noGrp="1"/>
          </p:cNvSpPr>
          <p:nvPr>
            <p:ph type="ctrTitle"/>
          </p:nvPr>
        </p:nvSpPr>
        <p:spPr>
          <a:xfrm>
            <a:off x="69272" y="50223"/>
            <a:ext cx="4999117" cy="3091394"/>
          </a:xfrm>
          <a:prstGeom prst="rect">
            <a:avLst/>
          </a:prstGeom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i="0" dirty="0">
                <a:effectLst/>
                <a:latin typeface="News Cycle" panose="02000503000000000000" pitchFamily="2" charset="2"/>
              </a:rPr>
              <a:t>STKO</a:t>
            </a:r>
            <a:br>
              <a:rPr lang="en-US" sz="7200" b="1" i="0" dirty="0">
                <a:effectLst/>
                <a:latin typeface="News Cycle" panose="02000503000000000000" pitchFamily="2" charset="2"/>
              </a:rPr>
            </a:br>
            <a:r>
              <a:rPr lang="en-US" sz="6000" b="1" i="0" dirty="0">
                <a:effectLst/>
                <a:latin typeface="News Cycle" panose="02000503000000000000" pitchFamily="2" charset="2"/>
              </a:rPr>
              <a:t>version 4.0.0</a:t>
            </a:r>
            <a:br>
              <a:rPr lang="en-US" sz="6000" b="1" i="0" dirty="0">
                <a:effectLst/>
                <a:latin typeface="News Cycle" panose="02000503000000000000" pitchFamily="2" charset="2"/>
              </a:rPr>
            </a:br>
            <a:br>
              <a:rPr lang="en-US" sz="6000" b="1" i="0" dirty="0">
                <a:effectLst/>
                <a:latin typeface="News Cycle" panose="02000503000000000000" pitchFamily="2" charset="2"/>
              </a:rPr>
            </a:br>
            <a:r>
              <a:rPr lang="en-US" sz="2800" dirty="0">
                <a:solidFill>
                  <a:srgbClr val="27CED7"/>
                </a:solidFill>
              </a:rPr>
              <a:t>October 2024</a:t>
            </a:r>
            <a:br>
              <a:rPr lang="en-US" sz="6000" b="1" i="0" dirty="0">
                <a:effectLst/>
                <a:latin typeface="News Cycle" panose="02000503000000000000" pitchFamily="2" charset="2"/>
              </a:rPr>
            </a:br>
            <a:br>
              <a:rPr lang="en-US" sz="6000" b="1" dirty="0">
                <a:latin typeface="News Cycle" panose="02000503000000000000" pitchFamily="2" charset="2"/>
              </a:rPr>
            </a:br>
            <a:br>
              <a:rPr lang="en-US" sz="4400" b="0" i="0" dirty="0">
                <a:effectLst/>
                <a:latin typeface="News Cycle" panose="02000503000000000000" pitchFamily="2" charset="2"/>
              </a:rPr>
            </a:br>
            <a:br>
              <a:rPr lang="en-US" sz="4400" b="0" i="0" dirty="0">
                <a:effectLst/>
                <a:latin typeface="News Cycle" panose="02000503000000000000" pitchFamily="2" charset="2"/>
              </a:rPr>
            </a:br>
            <a:endParaRPr sz="6000" dirty="0">
              <a:solidFill>
                <a:schemeClr val="accent3">
                  <a:lumMod val="60000"/>
                  <a:lumOff val="40000"/>
                </a:schemeClr>
              </a:solidFill>
              <a:latin typeface="News Cycle" panose="02000503000000000000" pitchFamily="2" charset="2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1594ED1-63BA-4390-A4F5-46CA690F7048}"/>
              </a:ext>
            </a:extLst>
          </p:cNvPr>
          <p:cNvSpPr txBox="1"/>
          <p:nvPr/>
        </p:nvSpPr>
        <p:spPr>
          <a:xfrm>
            <a:off x="8090187" y="4943445"/>
            <a:ext cx="111601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700" dirty="0">
                <a:solidFill>
                  <a:schemeClr val="bg1"/>
                </a:solidFill>
              </a:rPr>
              <a:t>Image </a:t>
            </a:r>
            <a:r>
              <a:rPr lang="it-IT" sz="700" dirty="0" err="1">
                <a:solidFill>
                  <a:schemeClr val="bg1"/>
                </a:solidFill>
              </a:rPr>
              <a:t>courtesy</a:t>
            </a:r>
            <a:r>
              <a:rPr lang="it-IT" sz="700" dirty="0">
                <a:solidFill>
                  <a:schemeClr val="bg1"/>
                </a:solidFill>
              </a:rPr>
              <a:t> of ESO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80107" y="301147"/>
            <a:ext cx="2981104" cy="231795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STKO </a:t>
            </a:r>
            <a:r>
              <a:rPr lang="en-US" sz="2800" dirty="0"/>
              <a:t>version 4.0.0</a:t>
            </a:r>
            <a:br>
              <a:rPr lang="en-US" sz="3600" dirty="0"/>
            </a:br>
            <a:br>
              <a:rPr lang="en-US" sz="3600" dirty="0"/>
            </a:b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7CED7"/>
                </a:solidFill>
                <a:effectLst/>
                <a:uLnTx/>
                <a:uFillTx/>
                <a:latin typeface="News Cycle"/>
                <a:sym typeface="News Cycle"/>
              </a:rPr>
              <a:t>Summary</a:t>
            </a:r>
            <a:endParaRPr lang="en-US" sz="36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E6B5077-53D7-40AA-9633-0D89FB794FF8}"/>
              </a:ext>
            </a:extLst>
          </p:cNvPr>
          <p:cNvSpPr txBox="1"/>
          <p:nvPr/>
        </p:nvSpPr>
        <p:spPr>
          <a:xfrm>
            <a:off x="3933303" y="174726"/>
            <a:ext cx="5210697" cy="4690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100" b="1" i="0" dirty="0">
                <a:solidFill>
                  <a:srgbClr val="000000"/>
                </a:solidFill>
                <a:effectLst/>
                <a:latin typeface="+mn-lt"/>
              </a:rPr>
              <a:t>Improvements and new features:</a:t>
            </a:r>
            <a:endParaRPr lang="en-US" sz="110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shell-section extrusion for visualization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Frame-Step in Animation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custom transformation operators for Plots in post-processing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ASDConcrete3D now supports the Kc factor for triaxial compression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ASDConcrete3D now supports the CDF (Cross Damage Factor)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 err="1">
                <a:solidFill>
                  <a:srgbClr val="000000"/>
                </a:solidFill>
                <a:effectLst/>
                <a:latin typeface="+mn-lt"/>
              </a:rPr>
              <a:t>zeroLengthContactASDimplex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 can now also model cohesive zones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ASDShellT3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Added ASDCoupledHinge3D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3D </a:t>
            </a:r>
            <a:r>
              <a:rPr lang="en-US" sz="1050" b="0" i="0" dirty="0" err="1">
                <a:solidFill>
                  <a:srgbClr val="000000"/>
                </a:solidFill>
                <a:effectLst/>
                <a:latin typeface="+mn-lt"/>
              </a:rPr>
              <a:t>InitStrain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 and Parallel materials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ASDPlasticMaterial</a:t>
            </a:r>
            <a:endParaRPr lang="en-US" sz="1050" i="1" strike="sngStrike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new Auto constraint handler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ASDConcrete1D uniaxial material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</a:t>
            </a:r>
            <a:r>
              <a:rPr lang="en-US" sz="1050" b="0" i="0" dirty="0" err="1">
                <a:solidFill>
                  <a:srgbClr val="000000"/>
                </a:solidFill>
                <a:effectLst/>
                <a:latin typeface="+mn-lt"/>
              </a:rPr>
              <a:t>AutoEdgeMass</a:t>
            </a:r>
            <a:endParaRPr lang="en-US" sz="105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ASDBondSlip1D</a:t>
            </a:r>
          </a:p>
          <a:p>
            <a:pPr marL="174625" indent="-174625" algn="l">
              <a:lnSpc>
                <a:spcPct val="150000"/>
              </a:lnSpc>
              <a:buClr>
                <a:srgbClr val="1CADE4"/>
              </a:buClr>
            </a:pPr>
            <a:r>
              <a:rPr lang="en-US" sz="1100" b="1" dirty="0">
                <a:latin typeface="+mn-lt"/>
              </a:rPr>
              <a:t>Beta Testing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Pore-Pressure dependency for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zeroLengthContactASDimplex</a:t>
            </a: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element 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ASDAbsorbingBoundaryAutoUpdate</a:t>
            </a: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feature to match non-linear soil properties</a:t>
            </a:r>
          </a:p>
        </p:txBody>
      </p:sp>
    </p:spTree>
    <p:extLst>
      <p:ext uri="{BB962C8B-B14F-4D97-AF65-F5344CB8AC3E}">
        <p14:creationId xmlns:p14="http://schemas.microsoft.com/office/powerpoint/2010/main" val="2007085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>
          <a:extLst>
            <a:ext uri="{FF2B5EF4-FFF2-40B4-BE49-F238E27FC236}">
              <a16:creationId xmlns:a16="http://schemas.microsoft.com/office/drawing/2014/main" id="{12C964DC-F4D5-36BC-6900-4D3995AEE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>
            <a:extLst>
              <a:ext uri="{FF2B5EF4-FFF2-40B4-BE49-F238E27FC236}">
                <a16:creationId xmlns:a16="http://schemas.microsoft.com/office/drawing/2014/main" id="{6D90D951-8A7B-C26A-BAA6-62F3A6D74E5C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180107" y="301147"/>
            <a:ext cx="2981104" cy="231795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STKO </a:t>
            </a:r>
            <a:r>
              <a:rPr lang="en-US" sz="2800" dirty="0"/>
              <a:t>version 4.0.0</a:t>
            </a:r>
            <a:br>
              <a:rPr lang="en-US" sz="3600" dirty="0"/>
            </a:br>
            <a:br>
              <a:rPr lang="en-US" sz="3600" dirty="0"/>
            </a:br>
            <a:r>
              <a:rPr lang="en-US" sz="1400" b="1" dirty="0">
                <a:solidFill>
                  <a:srgbClr val="27CED7"/>
                </a:solidFill>
              </a:rPr>
              <a:t>Example: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7CED7"/>
                </a:solidFill>
                <a:effectLst/>
                <a:uLnTx/>
                <a:uFillTx/>
                <a:latin typeface="News Cycle"/>
                <a:sym typeface="News Cycle"/>
              </a:rPr>
              <a:t>01_gui_features</a:t>
            </a:r>
            <a:endParaRPr lang="en-US" sz="36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FBB238A-1F7C-43B8-9EDA-4AFDA6E3DEDA}"/>
              </a:ext>
            </a:extLst>
          </p:cNvPr>
          <p:cNvSpPr txBox="1"/>
          <p:nvPr/>
        </p:nvSpPr>
        <p:spPr>
          <a:xfrm>
            <a:off x="3933303" y="174726"/>
            <a:ext cx="5210697" cy="4690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100" b="1" i="0" dirty="0">
                <a:solidFill>
                  <a:srgbClr val="000000"/>
                </a:solidFill>
                <a:effectLst/>
                <a:latin typeface="+mn-lt"/>
              </a:rPr>
              <a:t>Improvements and new features:</a:t>
            </a:r>
            <a:endParaRPr lang="en-US" sz="110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1" i="0" dirty="0">
                <a:solidFill>
                  <a:srgbClr val="FF0000"/>
                </a:solidFill>
                <a:effectLst/>
                <a:latin typeface="+mn-lt"/>
              </a:rPr>
              <a:t>Added shell-section extrusion for visualization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1" i="0" dirty="0">
                <a:solidFill>
                  <a:srgbClr val="FF0000"/>
                </a:solidFill>
                <a:effectLst/>
                <a:latin typeface="+mn-lt"/>
              </a:rPr>
              <a:t>Added Frame-Step in Animation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1" i="0" dirty="0">
                <a:solidFill>
                  <a:srgbClr val="FF0000"/>
                </a:solidFill>
                <a:effectLst/>
                <a:latin typeface="+mn-lt"/>
              </a:rPr>
              <a:t>Added custom transformation operators for Plots in post-processing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ASDConcrete3D now supports the Kc factor for triaxial compression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ASDConcrete3D now supports the CDF (Cross Damage Factor)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 err="1">
                <a:solidFill>
                  <a:srgbClr val="000000"/>
                </a:solidFill>
                <a:effectLst/>
                <a:latin typeface="+mn-lt"/>
              </a:rPr>
              <a:t>zeroLengthContactASDimplex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 can now also model cohesive zones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ASDShellT3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Added ASDCoupledHinge3D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3D </a:t>
            </a:r>
            <a:r>
              <a:rPr lang="en-US" sz="1050" b="0" i="0" dirty="0" err="1">
                <a:solidFill>
                  <a:srgbClr val="000000"/>
                </a:solidFill>
                <a:effectLst/>
                <a:latin typeface="+mn-lt"/>
              </a:rPr>
              <a:t>InitStrain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 and Parallel materials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ASDPlasticMaterial</a:t>
            </a:r>
            <a:endParaRPr lang="en-US" sz="1050" i="1" strike="sngStrike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new Auto constraint handler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ASDConcrete1D uniaxial material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</a:t>
            </a:r>
            <a:r>
              <a:rPr lang="en-US" sz="1050" b="0" i="0" dirty="0" err="1">
                <a:solidFill>
                  <a:srgbClr val="000000"/>
                </a:solidFill>
                <a:effectLst/>
                <a:latin typeface="+mn-lt"/>
              </a:rPr>
              <a:t>AutoEdgeMass</a:t>
            </a:r>
            <a:endParaRPr lang="en-US" sz="105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ASDBondSlip1D</a:t>
            </a:r>
          </a:p>
          <a:p>
            <a:pPr marL="174625" indent="-174625" algn="l">
              <a:lnSpc>
                <a:spcPct val="150000"/>
              </a:lnSpc>
              <a:buClr>
                <a:srgbClr val="1CADE4"/>
              </a:buClr>
            </a:pPr>
            <a:r>
              <a:rPr lang="en-US" sz="1100" b="1" dirty="0">
                <a:latin typeface="+mn-lt"/>
              </a:rPr>
              <a:t>Beta Testing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Pore-Pressure dependency for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zeroLengthContactASDimplex</a:t>
            </a: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element 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ASDAbsorbingBoundaryAutoUpdate</a:t>
            </a: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feature to match non-linear soil properties</a:t>
            </a:r>
          </a:p>
        </p:txBody>
      </p:sp>
    </p:spTree>
    <p:extLst>
      <p:ext uri="{BB962C8B-B14F-4D97-AF65-F5344CB8AC3E}">
        <p14:creationId xmlns:p14="http://schemas.microsoft.com/office/powerpoint/2010/main" val="4245632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>
          <a:extLst>
            <a:ext uri="{FF2B5EF4-FFF2-40B4-BE49-F238E27FC236}">
              <a16:creationId xmlns:a16="http://schemas.microsoft.com/office/drawing/2014/main" id="{47F332E6-E830-A01D-DBCD-97CEA7CA2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>
            <a:extLst>
              <a:ext uri="{FF2B5EF4-FFF2-40B4-BE49-F238E27FC236}">
                <a16:creationId xmlns:a16="http://schemas.microsoft.com/office/drawing/2014/main" id="{4F88C0D4-2FA2-5CC8-8E2A-86970D86A0C2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180107" y="301147"/>
            <a:ext cx="2981104" cy="231795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STKO </a:t>
            </a:r>
            <a:r>
              <a:rPr lang="en-US" sz="2800" dirty="0"/>
              <a:t>version 4.0.0</a:t>
            </a:r>
            <a:br>
              <a:rPr lang="en-US" sz="3600" dirty="0"/>
            </a:br>
            <a:br>
              <a:rPr lang="en-US" sz="3600" dirty="0"/>
            </a:br>
            <a:r>
              <a:rPr lang="en-US" sz="1400" b="1" dirty="0">
                <a:solidFill>
                  <a:srgbClr val="27CED7"/>
                </a:solidFill>
              </a:rPr>
              <a:t>Example: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7CED7"/>
                </a:solidFill>
                <a:effectLst/>
                <a:uLnTx/>
                <a:uFillTx/>
                <a:latin typeface="News Cycle"/>
                <a:sym typeface="News Cycle"/>
              </a:rPr>
              <a:t>02_asd_concrete_features</a:t>
            </a:r>
            <a:endParaRPr lang="en-US" sz="36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D9369DED-D59F-82AD-C81F-6EDBF59B4287}"/>
              </a:ext>
            </a:extLst>
          </p:cNvPr>
          <p:cNvSpPr txBox="1"/>
          <p:nvPr/>
        </p:nvSpPr>
        <p:spPr>
          <a:xfrm>
            <a:off x="3933303" y="174726"/>
            <a:ext cx="5210697" cy="4690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100" b="1" i="0" dirty="0">
                <a:solidFill>
                  <a:srgbClr val="000000"/>
                </a:solidFill>
                <a:effectLst/>
                <a:latin typeface="+mn-lt"/>
              </a:rPr>
              <a:t>Improvements and new features:</a:t>
            </a:r>
            <a:endParaRPr lang="en-US" sz="110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Added shell-section extrusion for visualization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Added Frame-Step in Animation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Added custom transformation operators for Plots in post-processing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1" i="0" dirty="0">
                <a:solidFill>
                  <a:srgbClr val="FF0000"/>
                </a:solidFill>
                <a:effectLst/>
                <a:latin typeface="+mn-lt"/>
              </a:rPr>
              <a:t>ASDConcrete3D now supports the Kc factor for triaxial compression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1" i="0" dirty="0">
                <a:solidFill>
                  <a:srgbClr val="FF0000"/>
                </a:solidFill>
                <a:effectLst/>
                <a:latin typeface="+mn-lt"/>
              </a:rPr>
              <a:t>ASDConcrete3D now supports the CDF (Cross Damage Factor)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 err="1">
                <a:solidFill>
                  <a:srgbClr val="000000"/>
                </a:solidFill>
                <a:effectLst/>
                <a:latin typeface="+mn-lt"/>
              </a:rPr>
              <a:t>zeroLengthContactASDimplex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 can now also model cohesive zones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ASDShellT3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Added ASDCoupledHinge3D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3D </a:t>
            </a:r>
            <a:r>
              <a:rPr lang="en-US" sz="1050" b="0" i="0" dirty="0" err="1">
                <a:solidFill>
                  <a:srgbClr val="000000"/>
                </a:solidFill>
                <a:effectLst/>
                <a:latin typeface="+mn-lt"/>
              </a:rPr>
              <a:t>InitStrain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 and Parallel materials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ASDPlasticMaterial</a:t>
            </a:r>
            <a:endParaRPr lang="en-US" sz="1050" i="1" strike="sngStrike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new Auto constraint handler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ASDConcrete1D uniaxial material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</a:t>
            </a:r>
            <a:r>
              <a:rPr lang="en-US" sz="1050" b="0" i="0" dirty="0" err="1">
                <a:solidFill>
                  <a:srgbClr val="000000"/>
                </a:solidFill>
                <a:effectLst/>
                <a:latin typeface="+mn-lt"/>
              </a:rPr>
              <a:t>AutoEdgeMass</a:t>
            </a:r>
            <a:endParaRPr lang="en-US" sz="105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ASDBondSlip1D</a:t>
            </a:r>
          </a:p>
          <a:p>
            <a:pPr marL="174625" indent="-174625" algn="l">
              <a:lnSpc>
                <a:spcPct val="150000"/>
              </a:lnSpc>
              <a:buClr>
                <a:srgbClr val="1CADE4"/>
              </a:buClr>
            </a:pPr>
            <a:r>
              <a:rPr lang="en-US" sz="1100" b="1" dirty="0">
                <a:latin typeface="+mn-lt"/>
              </a:rPr>
              <a:t>Beta Testing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Pore-Pressure dependency for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zeroLengthContactASDimplex</a:t>
            </a: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element 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ASDAbsorbingBoundaryAutoUpdate</a:t>
            </a: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feature to match non-linear soil properties</a:t>
            </a:r>
          </a:p>
        </p:txBody>
      </p:sp>
    </p:spTree>
    <p:extLst>
      <p:ext uri="{BB962C8B-B14F-4D97-AF65-F5344CB8AC3E}">
        <p14:creationId xmlns:p14="http://schemas.microsoft.com/office/powerpoint/2010/main" val="1466392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>
          <a:extLst>
            <a:ext uri="{FF2B5EF4-FFF2-40B4-BE49-F238E27FC236}">
              <a16:creationId xmlns:a16="http://schemas.microsoft.com/office/drawing/2014/main" id="{27629BA8-2876-0636-A03D-3247FFEA3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>
            <a:extLst>
              <a:ext uri="{FF2B5EF4-FFF2-40B4-BE49-F238E27FC236}">
                <a16:creationId xmlns:a16="http://schemas.microsoft.com/office/drawing/2014/main" id="{7C6B328D-AEFD-A797-2D6B-9E9E4E2F246E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180107" y="301147"/>
            <a:ext cx="2981104" cy="231795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STKO </a:t>
            </a:r>
            <a:r>
              <a:rPr lang="en-US" sz="2800" dirty="0"/>
              <a:t>version 4.0.0</a:t>
            </a:r>
            <a:br>
              <a:rPr lang="en-US" sz="3600" dirty="0"/>
            </a:br>
            <a:br>
              <a:rPr lang="en-US" sz="3600" dirty="0"/>
            </a:br>
            <a:r>
              <a:rPr lang="en-US" sz="1400" b="1" dirty="0">
                <a:solidFill>
                  <a:srgbClr val="27CED7"/>
                </a:solidFill>
              </a:rPr>
              <a:t>Example: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7CED7"/>
                </a:solidFill>
                <a:effectLst/>
                <a:uLnTx/>
                <a:uFillTx/>
                <a:latin typeface="News Cycle"/>
                <a:sym typeface="News Cycle"/>
              </a:rPr>
              <a:t>03_asd_contact_cohesive</a:t>
            </a:r>
            <a:endParaRPr lang="en-US" sz="36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7E98F38-3608-BDD8-A38C-DD8759249D13}"/>
              </a:ext>
            </a:extLst>
          </p:cNvPr>
          <p:cNvSpPr txBox="1"/>
          <p:nvPr/>
        </p:nvSpPr>
        <p:spPr>
          <a:xfrm>
            <a:off x="3933303" y="174726"/>
            <a:ext cx="5210697" cy="4690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100" b="1" i="0" dirty="0">
                <a:solidFill>
                  <a:srgbClr val="000000"/>
                </a:solidFill>
                <a:effectLst/>
                <a:latin typeface="+mn-lt"/>
              </a:rPr>
              <a:t>Improvements and new features:</a:t>
            </a:r>
            <a:endParaRPr lang="en-US" sz="110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Added shell-section extrusion for visualization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Added Frame-Step in Animation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Added custom transformation operators for Plots in post-processing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ASDConcrete3D now supports the Kc factor for triaxial compression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ASDConcrete3D now supports the CDF (Cross Damage Factor)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1" dirty="0" err="1">
                <a:solidFill>
                  <a:srgbClr val="FF0000"/>
                </a:solidFill>
                <a:latin typeface="+mn-lt"/>
              </a:rPr>
              <a:t>zeroLengthContactASDimplex</a:t>
            </a:r>
            <a:r>
              <a:rPr lang="en-US" sz="1050" b="1" dirty="0">
                <a:solidFill>
                  <a:srgbClr val="FF0000"/>
                </a:solidFill>
                <a:latin typeface="+mn-lt"/>
              </a:rPr>
              <a:t> can now also model cohesive zones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ASDShellT3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Added ASDCoupledHinge3D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3D </a:t>
            </a:r>
            <a:r>
              <a:rPr lang="en-US" sz="1050" b="0" i="0" dirty="0" err="1">
                <a:solidFill>
                  <a:srgbClr val="000000"/>
                </a:solidFill>
                <a:effectLst/>
                <a:latin typeface="+mn-lt"/>
              </a:rPr>
              <a:t>InitStrain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 and Parallel materials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ASDPlasticMaterial</a:t>
            </a:r>
            <a:endParaRPr lang="en-US" sz="1050" i="1" strike="sngStrike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new Auto constraint handler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ASDConcrete1D uniaxial material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</a:t>
            </a:r>
            <a:r>
              <a:rPr lang="en-US" sz="1050" b="0" i="0" dirty="0" err="1">
                <a:solidFill>
                  <a:srgbClr val="000000"/>
                </a:solidFill>
                <a:effectLst/>
                <a:latin typeface="+mn-lt"/>
              </a:rPr>
              <a:t>AutoEdgeMass</a:t>
            </a:r>
            <a:endParaRPr lang="en-US" sz="105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ASDBondSlip1D</a:t>
            </a:r>
          </a:p>
          <a:p>
            <a:pPr marL="174625" indent="-174625" algn="l">
              <a:lnSpc>
                <a:spcPct val="150000"/>
              </a:lnSpc>
              <a:buClr>
                <a:srgbClr val="1CADE4"/>
              </a:buClr>
            </a:pPr>
            <a:r>
              <a:rPr lang="en-US" sz="1100" b="1" dirty="0">
                <a:latin typeface="+mn-lt"/>
              </a:rPr>
              <a:t>Beta Testing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Pore-Pressure dependency for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zeroLengthContactASDimplex</a:t>
            </a: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element 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ASDAbsorbingBoundaryAutoUpdate</a:t>
            </a: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feature to match non-linear soil properties</a:t>
            </a:r>
          </a:p>
        </p:txBody>
      </p:sp>
    </p:spTree>
    <p:extLst>
      <p:ext uri="{BB962C8B-B14F-4D97-AF65-F5344CB8AC3E}">
        <p14:creationId xmlns:p14="http://schemas.microsoft.com/office/powerpoint/2010/main" val="3954182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>
          <a:extLst>
            <a:ext uri="{FF2B5EF4-FFF2-40B4-BE49-F238E27FC236}">
              <a16:creationId xmlns:a16="http://schemas.microsoft.com/office/drawing/2014/main" id="{45BDB93E-6CB4-0592-C434-78B984545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>
            <a:extLst>
              <a:ext uri="{FF2B5EF4-FFF2-40B4-BE49-F238E27FC236}">
                <a16:creationId xmlns:a16="http://schemas.microsoft.com/office/drawing/2014/main" id="{803C77E1-46A3-B69B-F9E1-29D1035CBE58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180107" y="301147"/>
            <a:ext cx="2981104" cy="231795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STKO </a:t>
            </a:r>
            <a:r>
              <a:rPr lang="en-US" sz="2800" dirty="0"/>
              <a:t>version 4.0.0</a:t>
            </a:r>
            <a:br>
              <a:rPr lang="en-US" sz="3600" dirty="0"/>
            </a:br>
            <a:br>
              <a:rPr lang="en-US" sz="3600" dirty="0"/>
            </a:br>
            <a:r>
              <a:rPr lang="en-US" sz="1400" b="1" dirty="0">
                <a:solidFill>
                  <a:srgbClr val="27CED7"/>
                </a:solidFill>
              </a:rPr>
              <a:t>Example: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7CED7"/>
                </a:solidFill>
                <a:effectLst/>
                <a:uLnTx/>
                <a:uFillTx/>
                <a:latin typeface="News Cycle"/>
                <a:sym typeface="News Cycle"/>
              </a:rPr>
              <a:t>04_init_strain</a:t>
            </a:r>
            <a:endParaRPr lang="en-US" sz="36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C1C6AF4-7750-9099-C51C-73A7B272EEE0}"/>
              </a:ext>
            </a:extLst>
          </p:cNvPr>
          <p:cNvSpPr txBox="1"/>
          <p:nvPr/>
        </p:nvSpPr>
        <p:spPr>
          <a:xfrm>
            <a:off x="3933303" y="174726"/>
            <a:ext cx="5210697" cy="4690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100" b="1" i="0" dirty="0">
                <a:solidFill>
                  <a:srgbClr val="000000"/>
                </a:solidFill>
                <a:effectLst/>
                <a:latin typeface="+mn-lt"/>
              </a:rPr>
              <a:t>Improvements and new features:</a:t>
            </a:r>
            <a:endParaRPr lang="en-US" sz="110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Added shell-section extrusion for visualization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Added Frame-Step in Animation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Added custom transformation operators for Plots in post-processing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ASDConcrete3D now supports the Kc factor for triaxial compression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ASDConcrete3D now supports the CDF (Cross Damage Factor)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 err="1">
                <a:latin typeface="+mn-lt"/>
              </a:rPr>
              <a:t>zeroLengthContactASDimplex</a:t>
            </a:r>
            <a:r>
              <a:rPr lang="en-US" sz="1050" dirty="0">
                <a:latin typeface="+mn-lt"/>
              </a:rPr>
              <a:t> can now also model cohesive zones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ASDShellT3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Added ASDCoupledHinge3D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1" dirty="0">
                <a:solidFill>
                  <a:srgbClr val="FF0000"/>
                </a:solidFill>
                <a:latin typeface="+mn-lt"/>
              </a:rPr>
              <a:t>Added 3D </a:t>
            </a:r>
            <a:r>
              <a:rPr lang="en-US" sz="1050" b="1" dirty="0" err="1">
                <a:solidFill>
                  <a:srgbClr val="FF0000"/>
                </a:solidFill>
                <a:latin typeface="+mn-lt"/>
              </a:rPr>
              <a:t>InitStrain</a:t>
            </a:r>
            <a:r>
              <a:rPr lang="en-US" sz="1050" b="1" dirty="0">
                <a:solidFill>
                  <a:srgbClr val="FF0000"/>
                </a:solidFill>
                <a:latin typeface="+mn-lt"/>
              </a:rPr>
              <a:t> and Parallel materials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ASDPlasticMaterial</a:t>
            </a:r>
            <a:endParaRPr lang="en-US" sz="1050" i="1" strike="sngStrike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new Auto constraint handler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ASDConcrete1D uniaxial material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</a:t>
            </a:r>
            <a:r>
              <a:rPr lang="en-US" sz="1050" b="0" i="0" dirty="0" err="1">
                <a:solidFill>
                  <a:srgbClr val="000000"/>
                </a:solidFill>
                <a:effectLst/>
                <a:latin typeface="+mn-lt"/>
              </a:rPr>
              <a:t>AutoEdgeMass</a:t>
            </a:r>
            <a:endParaRPr lang="en-US" sz="105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ASDBondSlip1D</a:t>
            </a:r>
          </a:p>
          <a:p>
            <a:pPr marL="174625" indent="-174625" algn="l">
              <a:lnSpc>
                <a:spcPct val="150000"/>
              </a:lnSpc>
              <a:buClr>
                <a:srgbClr val="1CADE4"/>
              </a:buClr>
            </a:pPr>
            <a:r>
              <a:rPr lang="en-US" sz="1100" b="1" dirty="0">
                <a:latin typeface="+mn-lt"/>
              </a:rPr>
              <a:t>Beta Testing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Pore-Pressure dependency for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zeroLengthContactASDimplex</a:t>
            </a: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element 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ASDAbsorbingBoundaryAutoUpdate</a:t>
            </a: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feature to match non-linear soil properties</a:t>
            </a:r>
          </a:p>
        </p:txBody>
      </p:sp>
    </p:spTree>
    <p:extLst>
      <p:ext uri="{BB962C8B-B14F-4D97-AF65-F5344CB8AC3E}">
        <p14:creationId xmlns:p14="http://schemas.microsoft.com/office/powerpoint/2010/main" val="3893531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>
          <a:extLst>
            <a:ext uri="{FF2B5EF4-FFF2-40B4-BE49-F238E27FC236}">
              <a16:creationId xmlns:a16="http://schemas.microsoft.com/office/drawing/2014/main" id="{FFF21899-AB3D-BB1A-B5DD-96EFA66DE9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>
            <a:extLst>
              <a:ext uri="{FF2B5EF4-FFF2-40B4-BE49-F238E27FC236}">
                <a16:creationId xmlns:a16="http://schemas.microsoft.com/office/drawing/2014/main" id="{A1465F82-95C8-3124-276E-C6D9ED138452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180107" y="301147"/>
            <a:ext cx="2981104" cy="231795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STKO </a:t>
            </a:r>
            <a:r>
              <a:rPr lang="en-US" sz="2800" dirty="0"/>
              <a:t>version 4.0.0</a:t>
            </a:r>
            <a:br>
              <a:rPr lang="en-US" sz="3600" dirty="0"/>
            </a:br>
            <a:br>
              <a:rPr lang="en-US" sz="3600" dirty="0"/>
            </a:br>
            <a:r>
              <a:rPr lang="en-US" sz="1400" b="1" dirty="0">
                <a:solidFill>
                  <a:srgbClr val="27CED7"/>
                </a:solidFill>
              </a:rPr>
              <a:t>Example: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7CED7"/>
                </a:solidFill>
                <a:effectLst/>
                <a:uLnTx/>
                <a:uFillTx/>
                <a:latin typeface="News Cycle"/>
                <a:sym typeface="News Cycle"/>
              </a:rPr>
              <a:t>05_autoedgemass</a:t>
            </a:r>
            <a:endParaRPr lang="en-US" sz="36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4BC549F-653F-0CAE-187A-2EF6A8F024BB}"/>
              </a:ext>
            </a:extLst>
          </p:cNvPr>
          <p:cNvSpPr txBox="1"/>
          <p:nvPr/>
        </p:nvSpPr>
        <p:spPr>
          <a:xfrm>
            <a:off x="3933303" y="174726"/>
            <a:ext cx="5210697" cy="4690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100" b="1" i="0" dirty="0">
                <a:solidFill>
                  <a:srgbClr val="000000"/>
                </a:solidFill>
                <a:effectLst/>
                <a:latin typeface="+mn-lt"/>
              </a:rPr>
              <a:t>Improvements and new features:</a:t>
            </a:r>
            <a:endParaRPr lang="en-US" sz="110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Added shell-section extrusion for visualization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Added Frame-Step in Animation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Added custom transformation operators for Plots in post-processing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ASDConcrete3D now supports the Kc factor for triaxial compression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ASDConcrete3D now supports the CDF (Cross Damage Factor)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 err="1">
                <a:latin typeface="+mn-lt"/>
              </a:rPr>
              <a:t>zeroLengthContactASDimplex</a:t>
            </a:r>
            <a:r>
              <a:rPr lang="en-US" sz="1050" dirty="0">
                <a:latin typeface="+mn-lt"/>
              </a:rPr>
              <a:t> can now also model cohesive zones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ASDShellT3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Added ASDCoupledHinge3D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latin typeface="+mn-lt"/>
              </a:rPr>
              <a:t>Added 3D </a:t>
            </a:r>
            <a:r>
              <a:rPr lang="en-US" sz="1050" dirty="0" err="1">
                <a:latin typeface="+mn-lt"/>
              </a:rPr>
              <a:t>InitStrain</a:t>
            </a:r>
            <a:r>
              <a:rPr lang="en-US" sz="1050" dirty="0">
                <a:latin typeface="+mn-lt"/>
              </a:rPr>
              <a:t> and Parallel materials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ASDPlasticMaterial</a:t>
            </a:r>
            <a:endParaRPr lang="en-US" sz="1050" i="1" strike="sngStrike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new Auto constraint handler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ASDConcrete1D uniaxial material</a:t>
            </a: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1" dirty="0">
                <a:solidFill>
                  <a:srgbClr val="FF0000"/>
                </a:solidFill>
                <a:latin typeface="+mn-lt"/>
              </a:rPr>
              <a:t>Added </a:t>
            </a:r>
            <a:r>
              <a:rPr lang="en-US" sz="1050" b="1" dirty="0" err="1">
                <a:solidFill>
                  <a:srgbClr val="FF0000"/>
                </a:solidFill>
                <a:latin typeface="+mn-lt"/>
              </a:rPr>
              <a:t>AutoEdgeMass</a:t>
            </a:r>
            <a:endParaRPr lang="en-US" sz="1050" b="1" dirty="0">
              <a:solidFill>
                <a:srgbClr val="FF0000"/>
              </a:solidFill>
              <a:latin typeface="+mn-lt"/>
            </a:endParaRPr>
          </a:p>
          <a:p>
            <a:pPr marL="285750" indent="-109538" algn="l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b="0" i="0" dirty="0">
                <a:solidFill>
                  <a:srgbClr val="000000"/>
                </a:solidFill>
                <a:effectLst/>
                <a:latin typeface="+mn-lt"/>
              </a:rPr>
              <a:t>Added ASDBondSlip1D</a:t>
            </a:r>
          </a:p>
          <a:p>
            <a:pPr marL="174625" indent="-174625" algn="l">
              <a:lnSpc>
                <a:spcPct val="150000"/>
              </a:lnSpc>
              <a:buClr>
                <a:srgbClr val="1CADE4"/>
              </a:buClr>
            </a:pPr>
            <a:r>
              <a:rPr lang="en-US" sz="1100" b="1" dirty="0">
                <a:latin typeface="+mn-lt"/>
              </a:rPr>
              <a:t>Beta Testing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Pore-Pressure dependency for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zeroLengthContactASDimplex</a:t>
            </a: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element </a:t>
            </a:r>
          </a:p>
          <a:p>
            <a:pPr marL="285750" indent="-109538">
              <a:lnSpc>
                <a:spcPct val="150000"/>
              </a:lnSpc>
              <a:buClr>
                <a:srgbClr val="1CADE4"/>
              </a:buClr>
              <a:buFont typeface="Wingdings" panose="05000000000000000000" pitchFamily="2" charset="2"/>
              <a:buChar char="§"/>
            </a:pP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Added </a:t>
            </a:r>
            <a:r>
              <a:rPr lang="en-US" sz="1050" i="1" strike="sngStrike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ASDAbsorbingBoundaryAutoUpdate</a:t>
            </a:r>
            <a:r>
              <a:rPr lang="en-US" sz="1050" i="1" strike="sngStrike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feature to match non-linear soil properties</a:t>
            </a:r>
          </a:p>
        </p:txBody>
      </p:sp>
    </p:spTree>
    <p:extLst>
      <p:ext uri="{BB962C8B-B14F-4D97-AF65-F5344CB8AC3E}">
        <p14:creationId xmlns:p14="http://schemas.microsoft.com/office/powerpoint/2010/main" val="3178740988"/>
      </p:ext>
    </p:extLst>
  </p:cSld>
  <p:clrMapOvr>
    <a:masterClrMapping/>
  </p:clrMapOvr>
</p:sld>
</file>

<file path=ppt/theme/theme1.xml><?xml version="1.0" encoding="utf-8"?>
<a:theme xmlns:a="http://schemas.openxmlformats.org/drawingml/2006/main" name="Westmoreland template">
  <a:themeElements>
    <a:clrScheme name="Blu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2601</TotalTime>
  <Words>618</Words>
  <Application>Microsoft Office PowerPoint</Application>
  <PresentationFormat>Presentazione su schermo (16:9)</PresentationFormat>
  <Paragraphs>116</Paragraphs>
  <Slides>7</Slides>
  <Notes>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2" baseType="lpstr">
      <vt:lpstr>Calibri</vt:lpstr>
      <vt:lpstr>Wingdings</vt:lpstr>
      <vt:lpstr>News Cycle</vt:lpstr>
      <vt:lpstr>Arial</vt:lpstr>
      <vt:lpstr>Westmoreland template</vt:lpstr>
      <vt:lpstr>STKO version 4.0.0  October 2024    </vt:lpstr>
      <vt:lpstr>STKO version 4.0.0  Summary</vt:lpstr>
      <vt:lpstr>STKO version 4.0.0  Example: 01_gui_features</vt:lpstr>
      <vt:lpstr>STKO version 4.0.0  Example: 02_asd_concrete_features</vt:lpstr>
      <vt:lpstr>STKO version 4.0.0  Example: 03_asd_contact_cohesive</vt:lpstr>
      <vt:lpstr>STKO version 4.0.0  Example: 04_init_strain</vt:lpstr>
      <vt:lpstr>STKO version 4.0.0  Example: 05_autoedgemass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Max</dc:creator>
  <cp:lastModifiedBy>Massimo Petracca</cp:lastModifiedBy>
  <cp:revision>106</cp:revision>
  <dcterms:modified xsi:type="dcterms:W3CDTF">2024-10-22T14:37:05Z</dcterms:modified>
</cp:coreProperties>
</file>